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tags/tag8.xml" ContentType="application/vnd.openxmlformats-officedocument.presentationml.tags+xml"/>
  <Override PartName="/ppt/comments/comment77.xml" ContentType="application/vnd.openxmlformats-officedocument.presentationml.comments+xml"/>
  <Override PartName="/ppt/notesSlides/notesSlide38.xml" ContentType="application/vnd.openxmlformats-officedocument.presentationml.notesSlide+xml"/>
  <Override PartName="/ppt/comments/comment55.xml" ContentType="application/vnd.openxmlformats-officedocument.presentationml.comments+xml"/>
  <Override PartName="/ppt/notesSlides/notesSlide85.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comments/comment44.xml" ContentType="application/vnd.openxmlformats-officedocument.presentationml.comments+xml"/>
  <Override PartName="/ppt/notesSlides/notesSlide74.xml" ContentType="application/vnd.openxmlformats-officedocument.presentationml.notesSlide+xml"/>
  <Override PartName="/ppt/comments/comment91.xml" ContentType="application/vnd.openxmlformats-officedocument.presentationml.comments+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comments/comment33.xml" ContentType="application/vnd.openxmlformats-officedocument.presentationml.comments+xml"/>
  <Override PartName="/ppt/tags/tag38.xml" ContentType="application/vnd.openxmlformats-officedocument.presentationml.tags+xml"/>
  <Override PartName="/ppt/notesSlides/notesSlide63.xml" ContentType="application/vnd.openxmlformats-officedocument.presentationml.notesSlide+xml"/>
  <Override PartName="/ppt/comments/comment80.xml" ContentType="application/vnd.openxmlformats-officedocument.presentationml.comments+xml"/>
  <Override PartName="/ppt/tableStyles.xml" ContentType="application/vnd.openxmlformats-officedocument.presentationml.tableStyles+xml"/>
  <Override PartName="/ppt/comments/comment4.xml" ContentType="application/vnd.openxmlformats-officedocument.presentationml.comments+xml"/>
  <Override PartName="/ppt/comments/comment11.xml" ContentType="application/vnd.openxmlformats-officedocument.presentationml.comments+xml"/>
  <Override PartName="/ppt/comments/comment22.xml" ContentType="application/vnd.openxmlformats-officedocument.presentationml.comments+xml"/>
  <Override PartName="/ppt/notesSlides/notesSlide41.xml" ContentType="application/vnd.openxmlformats-officedocument.presentationml.notesSlide+xml"/>
  <Override PartName="/ppt/tags/tag16.xml" ContentType="application/vnd.openxmlformats-officedocument.presentationml.tags+xml"/>
  <Override PartName="/ppt/tags/tag27.xml" ContentType="application/vnd.openxmlformats-officedocument.presentationml.tags+xml"/>
  <Override PartName="/ppt/notesSlides/notesSlide52.xml" ContentType="application/vnd.openxmlformats-officedocument.presentationml.notesSlide+xml"/>
  <Override PartName="/ppt/comments/comment106.xml" ContentType="application/vnd.openxmlformats-officedocument.presentationml.comments+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tags/tag41.xml" ContentType="application/vnd.openxmlformats-officedocument.presentationml.tags+xml"/>
  <Override PartName="/ppt/slides/slide77.xml" ContentType="application/vnd.openxmlformats-officedocument.presentationml.slide+xml"/>
  <Override PartName="/ppt/slides/slide88.xml" ContentType="application/vnd.openxmlformats-officedocument.presentationml.slide+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Layouts/slideLayout7.xml" ContentType="application/vnd.openxmlformats-officedocument.presentationml.slideLayout+xml"/>
  <Default Extension="png" ContentType="image/png"/>
  <Override PartName="/ppt/comments/comment49.xml" ContentType="application/vnd.openxmlformats-officedocument.presentationml.comments+xml"/>
  <Override PartName="/ppt/notesSlides/notesSlide68.xml" ContentType="application/vnd.openxmlformats-officedocument.presentationml.notesSlide+xml"/>
  <Override PartName="/ppt/notesSlides/notesSlide79.xml" ContentType="application/vnd.openxmlformats-officedocument.presentationml.notesSlide+xml"/>
  <Override PartName="/ppt/comments/comment96.xml" ContentType="application/vnd.openxmlformats-officedocument.presentationml.comments+xml"/>
  <Override PartName="/ppt/slides/slide55.xml" ContentType="application/vnd.openxmlformats-officedocument.presentationml.slide+xml"/>
  <Override PartName="/ppt/theme/theme2.xml" ContentType="application/vnd.openxmlformats-officedocument.theme+xml"/>
  <Override PartName="/ppt/tags/tag5.xml" ContentType="application/vnd.openxmlformats-officedocument.presentationml.tags+xml"/>
  <Override PartName="/ppt/comments/comment9.xml" ContentType="application/vnd.openxmlformats-officedocument.presentationml.comments+xml"/>
  <Override PartName="/ppt/comments/comment27.xml" ContentType="application/vnd.openxmlformats-officedocument.presentationml.comments+xml"/>
  <Override PartName="/ppt/comments/comment38.xml" ContentType="application/vnd.openxmlformats-officedocument.presentationml.comments+xml"/>
  <Override PartName="/ppt/notesSlides/notesSlide57.xml" ContentType="application/vnd.openxmlformats-officedocument.presentationml.notesSlide+xml"/>
  <Override PartName="/ppt/comments/comment74.xml" ContentType="application/vnd.openxmlformats-officedocument.presentationml.comments+xml"/>
  <Override PartName="/ppt/comments/comment85.xml" ContentType="application/vnd.openxmlformats-officedocument.presentationml.comments+xml"/>
  <Override PartName="/ppt/notesSlides/notesSlide102.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comments/comment16.xml" ContentType="application/vnd.openxmlformats-officedocument.presentationml.comments+xml"/>
  <Override PartName="/ppt/notesSlides/notesSlide46.xml" ContentType="application/vnd.openxmlformats-officedocument.presentationml.notesSlide+xml"/>
  <Override PartName="/ppt/comments/comment63.xml" ContentType="application/vnd.openxmlformats-officedocument.presentationml.comments+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comments/comment52.xml" ContentType="application/vnd.openxmlformats-officedocument.presentationml.comments+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Override PartName="/ppt/comments/comment30.xml" ContentType="application/vnd.openxmlformats-officedocument.presentationml.comments+xml"/>
  <Override PartName="/ppt/comments/comment41.xml" ContentType="application/vnd.openxmlformats-officedocument.presentationml.comments+xml"/>
  <Override PartName="/ppt/tags/tag35.xml" ContentType="application/vnd.openxmlformats-officedocument.presentationml.tags+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comments/comment1.xml" ContentType="application/vnd.openxmlformats-officedocument.presentationml.comments+xml"/>
  <Override PartName="/ppt/tags/tag24.xml" ContentType="application/vnd.openxmlformats-officedocument.presentationml.tags+xml"/>
  <Override PartName="/ppt/comments/comment103.xml" ContentType="application/vnd.openxmlformats-officedocument.presentationml.comments+xml"/>
  <Override PartName="/ppt/tags/tag13.xml" ContentType="application/vnd.openxmlformats-officedocument.presentationml.tags+xml"/>
  <Override PartName="/ppt/slides/slide49.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ppt/comments/comment79.xml" ContentType="application/vnd.openxmlformats-officedocument.presentationml.comments+xml"/>
  <Override PartName="/ppt/notesSlides/notesSlide107.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comments/comment57.xml" ContentType="application/vnd.openxmlformats-officedocument.presentationml.comments+xml"/>
  <Override PartName="/ppt/comments/comment68.xml" ContentType="application/vnd.openxmlformats-officedocument.presentationml.comments+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comments/comment46.xml" ContentType="application/vnd.openxmlformats-officedocument.presentationml.comments+xml"/>
  <Override PartName="/ppt/notesSlides/notesSlide76.xml" ContentType="application/vnd.openxmlformats-officedocument.presentationml.notesSlide+xml"/>
  <Override PartName="/ppt/comments/comment93.xml" ContentType="application/vnd.openxmlformats-officedocument.presentationml.comments+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tags/tag2.xml" ContentType="application/vnd.openxmlformats-officedocument.presentationml.tags+xml"/>
  <Override PartName="/ppt/notesSlides/notesSlide18.xml" ContentType="application/vnd.openxmlformats-officedocument.presentationml.notesSlide+xml"/>
  <Override PartName="/ppt/comments/comment35.xml" ContentType="application/vnd.openxmlformats-officedocument.presentationml.comments+xml"/>
  <Override PartName="/ppt/notesSlides/notesSlide65.xml" ContentType="application/vnd.openxmlformats-officedocument.presentationml.notesSlide+xml"/>
  <Override PartName="/ppt/comments/comment82.xml" ContentType="application/vnd.openxmlformats-officedocument.presentationml.comments+xml"/>
  <Override PartName="/ppt/slides/slide41.xml" ContentType="application/vnd.openxmlformats-officedocument.presentationml.slide+xml"/>
  <Override PartName="/ppt/comments/comment6.xml" ContentType="application/vnd.openxmlformats-officedocument.presentationml.comments+xml"/>
  <Override PartName="/ppt/comments/comment13.xml" ContentType="application/vnd.openxmlformats-officedocument.presentationml.comments+xml"/>
  <Override PartName="/ppt/comments/comment24.xml" ContentType="application/vnd.openxmlformats-officedocument.presentationml.comments+xml"/>
  <Override PartName="/ppt/notesSlides/notesSlide43.xml" ContentType="application/vnd.openxmlformats-officedocument.presentationml.notesSlide+xml"/>
  <Override PartName="/ppt/tags/tag29.xml" ContentType="application/vnd.openxmlformats-officedocument.presentationml.tags+xml"/>
  <Override PartName="/ppt/notesSlides/notesSlide54.xml" ContentType="application/vnd.openxmlformats-officedocument.presentationml.notesSlide+xml"/>
  <Override PartName="/ppt/comments/comment60.xml" ContentType="application/vnd.openxmlformats-officedocument.presentationml.comments+xml"/>
  <Override PartName="/ppt/comments/comment71.xml" ContentType="application/vnd.openxmlformats-officedocument.presentationml.comments+xml"/>
  <Override PartName="/ppt/notesSlides/notesSlide90.xml" ContentType="application/vnd.openxmlformats-officedocument.presentationml.notesSlide+xml"/>
  <Override PartName="/ppt/slides/slide30.xml" ContentType="application/vnd.openxmlformats-officedocument.presentationml.slide+xml"/>
  <Override PartName="/ppt/notesSlides/notesSlide32.xml" ContentType="application/vnd.openxmlformats-officedocument.presentationml.notesSlide+xml"/>
  <Override PartName="/ppt/tags/tag18.xml" ContentType="application/vnd.openxmlformats-officedocument.presentationml.tag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tags/tag43.xml" ContentType="application/vnd.openxmlformats-officedocument.presentationml.tags+xml"/>
  <Override PartName="/ppt/slides/slide79.xml" ContentType="application/vnd.openxmlformats-officedocument.presentationml.slide+xml"/>
  <Override PartName="/ppt/notesSlides/notesSlide10.xml" ContentType="application/vnd.openxmlformats-officedocument.presentationml.notesSlide+xml"/>
  <Override PartName="/ppt/tags/tag32.xml" ContentType="application/vnd.openxmlformats-officedocument.presentationml.tags+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comments/comment98.xml" ContentType="application/vnd.openxmlformats-officedocument.presentationml.comments+xml"/>
  <Override PartName="/ppt/comments/comment100.xml" ContentType="application/vnd.openxmlformats-officedocument.presentationml.comments+xml"/>
  <Override PartName="/ppt/slides/slide57.xml" ContentType="application/vnd.openxmlformats-officedocument.presentationml.slide+xml"/>
  <Override PartName="/ppt/slides/slide105.xml" ContentType="application/vnd.openxmlformats-officedocument.presentationml.slide+xml"/>
  <Override PartName="/ppt/notesSlides/notesSlide1.xml" ContentType="application/vnd.openxmlformats-officedocument.presentationml.notesSlide+xml"/>
  <Override PartName="/ppt/comments/comment29.xml" ContentType="application/vnd.openxmlformats-officedocument.presentationml.comments+xml"/>
  <Override PartName="/ppt/tags/tag7.xml" ContentType="application/vnd.openxmlformats-officedocument.presentationml.tags+xml"/>
  <Override PartName="/ppt/notesSlides/notesSlide59.xml" ContentType="application/vnd.openxmlformats-officedocument.presentationml.notesSlide+xml"/>
  <Override PartName="/ppt/comments/comment76.xml" ContentType="application/vnd.openxmlformats-officedocument.presentationml.comments+xml"/>
  <Override PartName="/ppt/comments/comment87.xml" ContentType="application/vnd.openxmlformats-officedocument.presentationml.comments+xml"/>
  <Override PartName="/ppt/notesSlides/notesSlide104.xml" ContentType="application/vnd.openxmlformats-officedocument.presentationml.notesSlide+xml"/>
  <Override PartName="/ppt/slides/slide46.xml" ContentType="application/vnd.openxmlformats-officedocument.presentationml.slide+xml"/>
  <Override PartName="/ppt/slides/slide93.xml" ContentType="application/vnd.openxmlformats-officedocument.presentationml.slide+xml"/>
  <Override PartName="/ppt/comments/comment18.xml" ContentType="application/vnd.openxmlformats-officedocument.presentationml.comments+xml"/>
  <Override PartName="/ppt/notesSlides/notesSlide48.xml" ContentType="application/vnd.openxmlformats-officedocument.presentationml.notesSlide+xml"/>
  <Override PartName="/ppt/comments/comment65.xml" ContentType="application/vnd.openxmlformats-officedocument.presentationml.comments+xml"/>
  <Override PartName="/ppt/notesSlides/notesSlide95.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notesSlides/notesSlide37.xml" ContentType="application/vnd.openxmlformats-officedocument.presentationml.notesSlide+xml"/>
  <Override PartName="/ppt/comments/comment54.xml" ContentType="application/vnd.openxmlformats-officedocument.presentationml.comments+xml"/>
  <Override PartName="/ppt/notesSlides/notesSlide84.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comments/comment32.xml" ContentType="application/vnd.openxmlformats-officedocument.presentationml.comments+xml"/>
  <Override PartName="/ppt/comments/comment43.xml" ContentType="application/vnd.openxmlformats-officedocument.presentationml.comments+xml"/>
  <Override PartName="/ppt/tags/tag37.xml" ContentType="application/vnd.openxmlformats-officedocument.presentationml.tags+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comments/comment90.xml" ContentType="application/vnd.openxmlformats-officedocument.presentationml.comments+xml"/>
  <Override PartName="/ppt/comments/comment3.xml" ContentType="application/vnd.openxmlformats-officedocument.presentationml.comments+xml"/>
  <Override PartName="/ppt/comments/comment21.xml" ContentType="application/vnd.openxmlformats-officedocument.presentationml.comments+xml"/>
  <Override PartName="/ppt/tags/tag26.xml" ContentType="application/vnd.openxmlformats-officedocument.presentationml.tags+xml"/>
  <Override PartName="/ppt/notesSlides/notesSlide51.xml" ContentType="application/vnd.openxmlformats-officedocument.presentationml.notesSlide+xml"/>
  <Override PartName="/ppt/comments/comment105.xml" ContentType="application/vnd.openxmlformats-officedocument.presentationml.comments+xml"/>
  <Override PartName="/ppt/comments/comment10.xml" ContentType="application/vnd.openxmlformats-officedocument.presentationml.comments+xml"/>
  <Override PartName="/ppt/notesSlides/notesSlide40.xml" ContentType="application/vnd.openxmlformats-officedocument.presentationml.notesSlide+xml"/>
  <Override PartName="/ppt/tags/tag15.xml" ContentType="application/vnd.openxmlformats-officedocument.presentationml.tags+xml"/>
  <Override PartName="/ppt/slides/slide98.xml" ContentType="application/vnd.openxmlformats-officedocument.presentationml.slide+xml"/>
  <Override PartName="/ppt/notesSlides/notesSlide6.xml" ContentType="application/vnd.openxmlformats-officedocument.presentationml.notesSlide+xml"/>
  <Override PartName="/ppt/tags/tag40.xml" ContentType="application/vnd.openxmlformats-officedocument.presentationml.tags+xml"/>
  <Override PartName="/ppt/slides/slide87.xml" ContentType="application/vnd.openxmlformats-officedocument.presentationml.slide+xml"/>
  <Override PartName="/ppt/comments/comment59.xml" ContentType="application/vnd.openxmlformats-officedocument.presentationml.comments+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comments/comment48.xml" ContentType="application/vnd.openxmlformats-officedocument.presentationml.comments+xml"/>
  <Override PartName="/ppt/notesSlides/notesSlide78.xml" ContentType="application/vnd.openxmlformats-officedocument.presentationml.notesSlide+xml"/>
  <Override PartName="/ppt/comments/comment95.xml" ContentType="application/vnd.openxmlformats-officedocument.presentationml.comments+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comments/comment37.xml" ContentType="application/vnd.openxmlformats-officedocument.presentationml.comments+xml"/>
  <Override PartName="/ppt/notesSlides/notesSlide67.xml" ContentType="application/vnd.openxmlformats-officedocument.presentationml.notesSlide+xml"/>
  <Override PartName="/ppt/comments/comment84.xml" ContentType="application/vnd.openxmlformats-officedocument.presentationml.comments+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comments/comment8.xml" ContentType="application/vnd.openxmlformats-officedocument.presentationml.comments+xml"/>
  <Override PartName="/ppt/comments/comment26.xml" ContentType="application/vnd.openxmlformats-officedocument.presentationml.comments+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comments/comment73.xml" ContentType="application/vnd.openxmlformats-officedocument.presentationml.comments+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comments/comment15.xml" ContentType="application/vnd.openxmlformats-officedocument.presentationml.comments+xml"/>
  <Override PartName="/ppt/notesSlides/notesSlide34.xml" ContentType="application/vnd.openxmlformats-officedocument.presentationml.notesSlide+xml"/>
  <Override PartName="/ppt/comments/comment51.xml" ContentType="application/vnd.openxmlformats-officedocument.presentationml.comments+xml"/>
  <Override PartName="/ppt/comments/comment62.xml" ContentType="application/vnd.openxmlformats-officedocument.presentationml.comments+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comments/comment40.xml" ContentType="application/vnd.openxmlformats-officedocument.presentationml.comments+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tags/tag34.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comments/comment102.xml" ContentType="application/vnd.openxmlformats-officedocument.presentationml.comments+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comments/comment78.xml" ContentType="application/vnd.openxmlformats-officedocument.presentationml.comments+xml"/>
  <Override PartName="/ppt/comments/comment89.xml" ContentType="application/vnd.openxmlformats-officedocument.presentationml.comments+xml"/>
  <Override PartName="/ppt/notesSlides/notesSlide106.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notesSlides/notesSlide3.xml" ContentType="application/vnd.openxmlformats-officedocument.presentationml.notesSlide+xml"/>
  <Override PartName="/ppt/comments/comment67.xml" ContentType="application/vnd.openxmlformats-officedocument.presentationml.comments+xml"/>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comments/comment56.xml" ContentType="application/vnd.openxmlformats-officedocument.presentationml.comments+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comments/comment34.xml" ContentType="application/vnd.openxmlformats-officedocument.presentationml.comments+xml"/>
  <Override PartName="/ppt/comments/comment45.xml" ContentType="application/vnd.openxmlformats-officedocument.presentationml.comments+xml"/>
  <Override PartName="/ppt/tags/tag39.xml" ContentType="application/vnd.openxmlformats-officedocument.presentationml.tags+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comments/comment81.xml" ContentType="application/vnd.openxmlformats-officedocument.presentationml.comments+xml"/>
  <Override PartName="/ppt/comments/comment92.xml" ContentType="application/vnd.openxmlformats-officedocument.presentationml.comments+xml"/>
  <Override PartName="/ppt/slides/slide51.xml" ContentType="application/vnd.openxmlformats-officedocument.presentationml.slide+xml"/>
  <Override PartName="/ppt/tags/tag1.xml" ContentType="application/vnd.openxmlformats-officedocument.presentationml.tags+xml"/>
  <Override PartName="/ppt/comments/comment5.xml" ContentType="application/vnd.openxmlformats-officedocument.presentationml.comments+xml"/>
  <Override PartName="/ppt/comments/comment23.xml" ContentType="application/vnd.openxmlformats-officedocument.presentationml.comments+xml"/>
  <Override PartName="/ppt/tags/tag28.xml" ContentType="application/vnd.openxmlformats-officedocument.presentationml.tags+xml"/>
  <Override PartName="/ppt/notesSlides/notesSlide53.xml" ContentType="application/vnd.openxmlformats-officedocument.presentationml.notesSlide+xml"/>
  <Override PartName="/ppt/comments/comment70.xml" ContentType="application/vnd.openxmlformats-officedocument.presentationml.comments+xml"/>
  <Override PartName="/ppt/comments/comment107.xml" ContentType="application/vnd.openxmlformats-officedocument.presentationml.comments+xml"/>
  <Override PartName="/ppt/slides/slide40.xml" ContentType="application/vnd.openxmlformats-officedocument.presentationml.slide+xml"/>
  <Override PartName="/ppt/comments/comment12.xml" ContentType="application/vnd.openxmlformats-officedocument.presentationml.comments+xml"/>
  <Override PartName="/ppt/notesSlides/notesSlide42.xml" ContentType="application/vnd.openxmlformats-officedocument.presentationml.notesSlide+xml"/>
  <Override PartName="/ppt/tags/tag17.xml" ContentType="application/vnd.openxmlformats-officedocument.presentationml.tags+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tags/tag31.xml" ContentType="application/vnd.openxmlformats-officedocument.presentationml.tags+xml"/>
  <Override PartName="/ppt/tags/tag42.xml" ContentType="application/vnd.openxmlformats-officedocument.presentationml.tags+xml"/>
  <Override PartName="/ppt/slides/slide78.xml" ContentType="application/vnd.openxmlformats-officedocument.presentationml.slide+xml"/>
  <Override PartName="/ppt/handoutMasters/handoutMaster1.xml" ContentType="application/vnd.openxmlformats-officedocument.presentationml.handoutMaster+xml"/>
  <Override PartName="/ppt/tags/tag20.xml" ContentType="application/vnd.openxmlformats-officedocument.presentationml.tags+xml"/>
  <Override PartName="/ppt/comments/comment97.xml" ContentType="application/vnd.openxmlformats-officedocument.presentationml.comments+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comments/comment39.xml" ContentType="application/vnd.openxmlformats-officedocument.presentationml.comments+xml"/>
  <Override PartName="/ppt/tags/tag6.xml" ContentType="application/vnd.openxmlformats-officedocument.presentationml.tags+xml"/>
  <Override PartName="/ppt/notesSlides/notesSlide69.xml" ContentType="application/vnd.openxmlformats-officedocument.presentationml.notesSlide+xml"/>
  <Override PartName="/ppt/comments/comment86.xml" ContentType="application/vnd.openxmlformats-officedocument.presentationml.comments+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theme/theme3.xml" ContentType="application/vnd.openxmlformats-officedocument.theme+xml"/>
  <Override PartName="/ppt/comments/comment28.xml" ContentType="application/vnd.openxmlformats-officedocument.presentationml.comments+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comments/comment75.xml" ContentType="application/vnd.openxmlformats-officedocument.presentationml.comments+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comments/comment17.xml" ContentType="application/vnd.openxmlformats-officedocument.presentationml.comments+xml"/>
  <Override PartName="/ppt/notesSlides/notesSlide36.xml" ContentType="application/vnd.openxmlformats-officedocument.presentationml.notesSlide+xml"/>
  <Override PartName="/ppt/comments/comment53.xml" ContentType="application/vnd.openxmlformats-officedocument.presentationml.comments+xml"/>
  <Override PartName="/ppt/comments/comment64.xml" ContentType="application/vnd.openxmlformats-officedocument.presentationml.comments+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comments/comment42.xml" ContentType="application/vnd.openxmlformats-officedocument.presentationml.comments+xml"/>
  <Override PartName="/ppt/notesSlides/notesSlide72.xml" ContentType="application/vnd.openxmlformats-officedocument.presentationml.notesSlide+xml"/>
  <Override PartName="/ppt/slides/slide12.xml" ContentType="application/vnd.openxmlformats-officedocument.presentationml.slide+xml"/>
  <Override PartName="/ppt/notesSlides/notesSlide14.xml" ContentType="application/vnd.openxmlformats-officedocument.presentationml.notesSlide+xml"/>
  <Override PartName="/ppt/comments/comment31.xml" ContentType="application/vnd.openxmlformats-officedocument.presentationml.comments+xml"/>
  <Override PartName="/ppt/tags/tag36.xml" ContentType="application/vnd.openxmlformats-officedocument.presentationml.tags+xml"/>
  <Override PartName="/ppt/notesSlides/notesSlide61.xml" ContentType="application/vnd.openxmlformats-officedocument.presentationml.notesSlide+xml"/>
  <Override PartName="/ppt/commentAuthors.xml" ContentType="application/vnd.openxmlformats-officedocument.presentationml.commentAuthors+xml"/>
  <Override PartName="/ppt/comments/comment2.xml" ContentType="application/vnd.openxmlformats-officedocument.presentationml.comments+xml"/>
  <Override PartName="/ppt/comments/comment20.xml" ContentType="application/vnd.openxmlformats-officedocument.presentationml.comments+xml"/>
  <Override PartName="/ppt/tags/tag14.xml" ContentType="application/vnd.openxmlformats-officedocument.presentationml.tags+xml"/>
  <Override PartName="/ppt/tags/tag25.xml" ContentType="application/vnd.openxmlformats-officedocument.presentationml.tags+xml"/>
  <Override PartName="/ppt/notesSlides/notesSlide50.xml" ContentType="application/vnd.openxmlformats-officedocument.presentationml.notesSlide+xml"/>
  <Override PartName="/ppt/comments/comment104.xml" ContentType="application/vnd.openxmlformats-officedocument.presentationml.comments+xml"/>
  <Override PartName="/ppt/slides/slide97.xml" ContentType="application/vnd.openxmlformats-officedocument.presentationml.slide+xml"/>
  <Override PartName="/ppt/notesSlides/notesSlide5.xml" ContentType="application/vnd.openxmlformats-officedocument.presentationml.notesSlide+xml"/>
  <Override PartName="/ppt/comments/comment69.xml" ContentType="application/vnd.openxmlformats-officedocument.presentationml.comments+xml"/>
  <Override PartName="/ppt/notesSlides/notesSlide99.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comments/comment58.xml" ContentType="application/vnd.openxmlformats-officedocument.presentationml.comments+xml"/>
  <Override PartName="/ppt/notesSlides/notesSlide88.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comments/comment36.xml" ContentType="application/vnd.openxmlformats-officedocument.presentationml.comments+xml"/>
  <Override PartName="/ppt/comments/comment47.xml" ContentType="application/vnd.openxmlformats-officedocument.presentationml.comments+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comments/comment83.xml" ContentType="application/vnd.openxmlformats-officedocument.presentationml.comments+xml"/>
  <Override PartName="/ppt/comments/comment94.xml" ContentType="application/vnd.openxmlformats-officedocument.presentationml.comments+xml"/>
  <Override PartName="/ppt/slides/slide53.xml" ContentType="application/vnd.openxmlformats-officedocument.presentationml.slide+xml"/>
  <Override PartName="/ppt/tags/tag3.xml" ContentType="application/vnd.openxmlformats-officedocument.presentationml.tags+xml"/>
  <Override PartName="/ppt/comments/comment7.xml" ContentType="application/vnd.openxmlformats-officedocument.presentationml.comments+xml"/>
  <Override PartName="/ppt/comments/comment25.xml" ContentType="application/vnd.openxmlformats-officedocument.presentationml.comments+xml"/>
  <Override PartName="/ppt/notesSlides/notesSlide55.xml" ContentType="application/vnd.openxmlformats-officedocument.presentationml.notesSlide+xml"/>
  <Override PartName="/ppt/comments/comment72.xml" ContentType="application/vnd.openxmlformats-officedocument.presentationml.comments+xml"/>
  <Override PartName="/ppt/notesSlides/notesSlide100.xml" ContentType="application/vnd.openxmlformats-officedocument.presentationml.notesSlide+xml"/>
  <Default Extension="jpeg" ContentType="image/jpeg"/>
  <Override PartName="/ppt/slides/slide31.xml" ContentType="application/vnd.openxmlformats-officedocument.presentationml.slide+xml"/>
  <Override PartName="/ppt/slides/slide42.xml" ContentType="application/vnd.openxmlformats-officedocument.presentationml.slide+xml"/>
  <Override PartName="/ppt/comments/comment14.xml" ContentType="application/vnd.openxmlformats-officedocument.presentationml.comments+xml"/>
  <Override PartName="/ppt/notesSlides/notesSlide44.xml" ContentType="application/vnd.openxmlformats-officedocument.presentationml.notesSlide+xml"/>
  <Override PartName="/ppt/tags/tag19.xml" ContentType="application/vnd.openxmlformats-officedocument.presentationml.tags+xml"/>
  <Override PartName="/ppt/comments/comment61.xml" ContentType="application/vnd.openxmlformats-officedocument.presentationml.comments+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comments/comment50.xml" ContentType="application/vnd.openxmlformats-officedocument.presentationml.comments+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tags/tag33.xml" ContentType="application/vnd.openxmlformats-officedocument.presentationml.tags+xml"/>
  <Override PartName="/ppt/tags/tag44.xml" ContentType="application/vnd.openxmlformats-officedocument.presentationml.tags+xml"/>
  <Override PartName="/ppt/tags/tag22.xml" ContentType="application/vnd.openxmlformats-officedocument.presentationml.tags+xml"/>
  <Override PartName="/ppt/comments/comment99.xml" ContentType="application/vnd.openxmlformats-officedocument.presentationml.comments+xml"/>
  <Override PartName="/ppt/comments/comment101.xml" ContentType="application/vnd.openxmlformats-officedocument.presentationml.comments+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tags/tag11.xml" ContentType="application/vnd.openxmlformats-officedocument.presentationml.tags+xml"/>
  <Override PartName="/ppt/comments/comment88.xml" ContentType="application/vnd.openxmlformats-officedocument.presentationml.comments+xml"/>
  <Override PartName="/ppt/slides/slide58.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comments/comment19.xml" ContentType="application/vnd.openxmlformats-officedocument.presentationml.comments+xml"/>
  <Override PartName="/ppt/notesSlides/notesSlide49.xml" ContentType="application/vnd.openxmlformats-officedocument.presentationml.notesSlide+xml"/>
  <Override PartName="/ppt/comments/comment66.xml" ContentType="application/vnd.openxmlformats-officedocument.presentationml.comments+xml"/>
  <Override PartName="/ppt/notesSlides/notesSlide9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9"/>
  </p:notesMasterIdLst>
  <p:handoutMasterIdLst>
    <p:handoutMasterId r:id="rId110"/>
  </p:handoutMasterIdLst>
  <p:sldIdLst>
    <p:sldId id="379" r:id="rId2"/>
    <p:sldId id="262" r:id="rId3"/>
    <p:sldId id="257" r:id="rId4"/>
    <p:sldId id="286" r:id="rId5"/>
    <p:sldId id="287" r:id="rId6"/>
    <p:sldId id="288" r:id="rId7"/>
    <p:sldId id="289" r:id="rId8"/>
    <p:sldId id="290" r:id="rId9"/>
    <p:sldId id="291" r:id="rId10"/>
    <p:sldId id="292" r:id="rId11"/>
    <p:sldId id="380" r:id="rId12"/>
    <p:sldId id="277" r:id="rId13"/>
    <p:sldId id="278" r:id="rId14"/>
    <p:sldId id="279" r:id="rId15"/>
    <p:sldId id="325" r:id="rId16"/>
    <p:sldId id="333" r:id="rId17"/>
    <p:sldId id="336" r:id="rId18"/>
    <p:sldId id="334" r:id="rId19"/>
    <p:sldId id="335" r:id="rId20"/>
    <p:sldId id="337" r:id="rId21"/>
    <p:sldId id="338" r:id="rId22"/>
    <p:sldId id="339" r:id="rId23"/>
    <p:sldId id="340" r:id="rId24"/>
    <p:sldId id="341" r:id="rId25"/>
    <p:sldId id="342" r:id="rId26"/>
    <p:sldId id="343" r:id="rId27"/>
    <p:sldId id="344" r:id="rId28"/>
    <p:sldId id="345" r:id="rId29"/>
    <p:sldId id="346" r:id="rId30"/>
    <p:sldId id="347" r:id="rId31"/>
    <p:sldId id="348" r:id="rId32"/>
    <p:sldId id="349" r:id="rId33"/>
    <p:sldId id="350" r:id="rId34"/>
    <p:sldId id="351" r:id="rId35"/>
    <p:sldId id="352" r:id="rId36"/>
    <p:sldId id="361" r:id="rId37"/>
    <p:sldId id="353" r:id="rId38"/>
    <p:sldId id="354" r:id="rId39"/>
    <p:sldId id="355" r:id="rId40"/>
    <p:sldId id="357" r:id="rId41"/>
    <p:sldId id="359" r:id="rId42"/>
    <p:sldId id="360" r:id="rId43"/>
    <p:sldId id="362" r:id="rId44"/>
    <p:sldId id="366" r:id="rId45"/>
    <p:sldId id="367" r:id="rId46"/>
    <p:sldId id="368" r:id="rId47"/>
    <p:sldId id="369" r:id="rId48"/>
    <p:sldId id="370" r:id="rId49"/>
    <p:sldId id="371" r:id="rId50"/>
    <p:sldId id="372" r:id="rId51"/>
    <p:sldId id="373" r:id="rId52"/>
    <p:sldId id="374" r:id="rId53"/>
    <p:sldId id="375" r:id="rId54"/>
    <p:sldId id="376" r:id="rId55"/>
    <p:sldId id="377" r:id="rId56"/>
    <p:sldId id="378" r:id="rId57"/>
    <p:sldId id="280" r:id="rId58"/>
    <p:sldId id="326" r:id="rId59"/>
    <p:sldId id="281" r:id="rId60"/>
    <p:sldId id="381" r:id="rId61"/>
    <p:sldId id="264" r:id="rId62"/>
    <p:sldId id="265" r:id="rId63"/>
    <p:sldId id="266" r:id="rId64"/>
    <p:sldId id="267" r:id="rId65"/>
    <p:sldId id="268" r:id="rId66"/>
    <p:sldId id="269" r:id="rId67"/>
    <p:sldId id="382" r:id="rId68"/>
    <p:sldId id="270" r:id="rId69"/>
    <p:sldId id="271" r:id="rId70"/>
    <p:sldId id="332" r:id="rId71"/>
    <p:sldId id="328" r:id="rId72"/>
    <p:sldId id="329" r:id="rId73"/>
    <p:sldId id="330" r:id="rId74"/>
    <p:sldId id="331" r:id="rId75"/>
    <p:sldId id="327" r:id="rId76"/>
    <p:sldId id="323" r:id="rId77"/>
    <p:sldId id="383" r:id="rId78"/>
    <p:sldId id="282" r:id="rId79"/>
    <p:sldId id="283" r:id="rId80"/>
    <p:sldId id="284" r:id="rId81"/>
    <p:sldId id="363" r:id="rId82"/>
    <p:sldId id="293" r:id="rId83"/>
    <p:sldId id="294" r:id="rId84"/>
    <p:sldId id="297" r:id="rId85"/>
    <p:sldId id="295" r:id="rId86"/>
    <p:sldId id="298" r:id="rId87"/>
    <p:sldId id="296" r:id="rId88"/>
    <p:sldId id="299" r:id="rId89"/>
    <p:sldId id="300" r:id="rId90"/>
    <p:sldId id="301" r:id="rId91"/>
    <p:sldId id="305" r:id="rId92"/>
    <p:sldId id="306" r:id="rId93"/>
    <p:sldId id="307" r:id="rId94"/>
    <p:sldId id="309" r:id="rId95"/>
    <p:sldId id="310" r:id="rId96"/>
    <p:sldId id="364" r:id="rId97"/>
    <p:sldId id="311" r:id="rId98"/>
    <p:sldId id="365" r:id="rId99"/>
    <p:sldId id="312" r:id="rId100"/>
    <p:sldId id="313" r:id="rId101"/>
    <p:sldId id="314" r:id="rId102"/>
    <p:sldId id="315" r:id="rId103"/>
    <p:sldId id="316" r:id="rId104"/>
    <p:sldId id="318" r:id="rId105"/>
    <p:sldId id="260" r:id="rId106"/>
    <p:sldId id="261" r:id="rId107"/>
    <p:sldId id="324" r:id="rId108"/>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mn-ea"/>
        <a:cs typeface="+mn-cs"/>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qad" initials="q" lastIdx="108"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2425" autoAdjust="0"/>
    <p:restoredTop sz="88253" autoAdjust="0"/>
  </p:normalViewPr>
  <p:slideViewPr>
    <p:cSldViewPr snapToGrid="0" snapToObjects="1">
      <p:cViewPr varScale="1">
        <p:scale>
          <a:sx n="102" d="100"/>
          <a:sy n="102" d="100"/>
        </p:scale>
        <p:origin x="-2040" y="-102"/>
      </p:cViewPr>
      <p:guideLst>
        <p:guide orient="horz" pos="827"/>
        <p:guide pos="361"/>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presProps" Target="pres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handoutMaster" Target="handoutMasters/handoutMaster1.xml"/><Relationship Id="rId115"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notesMaster" Target="notesMasters/notesMaster1.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4-03-10T09:22:08.192" idx="107">
    <p:pos x="1070" y="323"/>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4-03-07T15:18:59.815" idx="22">
    <p:pos x="970" y="447"/>
    <p:text>H2S</p:text>
  </p:cm>
</p:cmLst>
</file>

<file path=ppt/comments/comment100.xml><?xml version="1.0" encoding="utf-8"?>
<p:cmLst xmlns:a="http://schemas.openxmlformats.org/drawingml/2006/main" xmlns:r="http://schemas.openxmlformats.org/officeDocument/2006/relationships" xmlns:p="http://schemas.openxmlformats.org/presentationml/2006/main">
  <p:cm authorId="0" dt="2014-03-07T15:40:45.476" idx="99">
    <p:pos x="2692" y="600"/>
    <p:text>H2S</p:text>
  </p:cm>
</p:cmLst>
</file>

<file path=ppt/comments/comment101.xml><?xml version="1.0" encoding="utf-8"?>
<p:cmLst xmlns:a="http://schemas.openxmlformats.org/drawingml/2006/main" xmlns:r="http://schemas.openxmlformats.org/officeDocument/2006/relationships" xmlns:p="http://schemas.openxmlformats.org/presentationml/2006/main">
  <p:cm authorId="0" dt="2014-03-07T15:40:54.293" idx="100">
    <p:pos x="2692" y="517"/>
    <p:text>H2S</p:text>
  </p:cm>
</p:cmLst>
</file>

<file path=ppt/comments/comment102.xml><?xml version="1.0" encoding="utf-8"?>
<p:cmLst xmlns:a="http://schemas.openxmlformats.org/drawingml/2006/main" xmlns:r="http://schemas.openxmlformats.org/officeDocument/2006/relationships" xmlns:p="http://schemas.openxmlformats.org/presentationml/2006/main">
  <p:cm authorId="0" dt="2014-03-07T15:41:01.321" idx="101">
    <p:pos x="2692" y="476"/>
    <p:text>H2S</p:text>
  </p:cm>
</p:cmLst>
</file>

<file path=ppt/comments/comment103.xml><?xml version="1.0" encoding="utf-8"?>
<p:cmLst xmlns:a="http://schemas.openxmlformats.org/drawingml/2006/main" xmlns:r="http://schemas.openxmlformats.org/officeDocument/2006/relationships" xmlns:p="http://schemas.openxmlformats.org/presentationml/2006/main">
  <p:cm authorId="0" dt="2014-03-07T15:41:09.263" idx="102">
    <p:pos x="2692" y="529"/>
    <p:text>H2S</p:text>
  </p:cm>
</p:cmLst>
</file>

<file path=ppt/comments/comment104.xml><?xml version="1.0" encoding="utf-8"?>
<p:cmLst xmlns:a="http://schemas.openxmlformats.org/drawingml/2006/main" xmlns:r="http://schemas.openxmlformats.org/officeDocument/2006/relationships" xmlns:p="http://schemas.openxmlformats.org/presentationml/2006/main">
  <p:cm authorId="0" dt="2014-03-07T15:41:19.559" idx="103">
    <p:pos x="2692" y="541"/>
    <p:text>H2S</p:text>
  </p:cm>
</p:cmLst>
</file>

<file path=ppt/comments/comment105.xml><?xml version="1.0" encoding="utf-8"?>
<p:cmLst xmlns:a="http://schemas.openxmlformats.org/drawingml/2006/main" xmlns:r="http://schemas.openxmlformats.org/officeDocument/2006/relationships" xmlns:p="http://schemas.openxmlformats.org/presentationml/2006/main">
  <p:cm authorId="0" dt="2014-03-07T15:41:28.566" idx="104">
    <p:pos x="987" y="464"/>
    <p:text>H1</p:text>
  </p:cm>
</p:cmLst>
</file>

<file path=ppt/comments/comment106.xml><?xml version="1.0" encoding="utf-8"?>
<p:cmLst xmlns:a="http://schemas.openxmlformats.org/drawingml/2006/main" xmlns:r="http://schemas.openxmlformats.org/officeDocument/2006/relationships" xmlns:p="http://schemas.openxmlformats.org/presentationml/2006/main">
  <p:cm authorId="0" dt="2014-03-07T15:41:35.628" idx="105">
    <p:pos x="788" y="464"/>
    <p:text>H1</p:text>
  </p:cm>
</p:cmLst>
</file>

<file path=ppt/comments/comment107.xml><?xml version="1.0" encoding="utf-8"?>
<p:cmLst xmlns:a="http://schemas.openxmlformats.org/drawingml/2006/main" xmlns:r="http://schemas.openxmlformats.org/officeDocument/2006/relationships" xmlns:p="http://schemas.openxmlformats.org/presentationml/2006/main">
  <p:cm authorId="0" dt="2014-03-07T15:41:41.642" idx="106">
    <p:pos x="1228" y="464"/>
    <p:text>H1</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4-03-07T15:25:20.025" idx="45">
    <p:pos x="535" y="447"/>
    <p:text>H1</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4-03-07T15:23:59.566" idx="23">
    <p:pos x="1176" y="453"/>
    <p:text>H2</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4-03-07T15:24:09.313" idx="24">
    <p:pos x="882" y="447"/>
    <p:text>H2</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4-03-07T15:19:35.450" idx="25">
    <p:pos x="1046" y="447"/>
    <p:text>H2S</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14-03-07T15:24:22.616" idx="27">
    <p:pos x="752" y="447"/>
    <p:text>H2</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14-03-07T15:20:01.666" idx="28">
    <p:pos x="1475" y="447"/>
    <p:text>H2</p:text>
  </p:cm>
</p:cmLst>
</file>

<file path=ppt/comments/comment17.xml><?xml version="1.0" encoding="utf-8"?>
<p:cmLst xmlns:a="http://schemas.openxmlformats.org/drawingml/2006/main" xmlns:r="http://schemas.openxmlformats.org/officeDocument/2006/relationships" xmlns:p="http://schemas.openxmlformats.org/presentationml/2006/main">
  <p:cm authorId="0" dt="2014-03-07T15:20:07.594" idx="29">
    <p:pos x="1475" y="447"/>
    <p:text>H2S</p:text>
  </p:cm>
</p:cmLst>
</file>

<file path=ppt/comments/comment18.xml><?xml version="1.0" encoding="utf-8"?>
<p:cmLst xmlns:a="http://schemas.openxmlformats.org/drawingml/2006/main" xmlns:r="http://schemas.openxmlformats.org/officeDocument/2006/relationships" xmlns:p="http://schemas.openxmlformats.org/presentationml/2006/main">
  <p:cm authorId="0" dt="2014-03-07T15:20:37.079" idx="30">
    <p:pos x="899" y="447"/>
    <p:text>H2S</p:text>
  </p:cm>
</p:cmLst>
</file>

<file path=ppt/comments/comment19.xml><?xml version="1.0" encoding="utf-8"?>
<p:cmLst xmlns:a="http://schemas.openxmlformats.org/drawingml/2006/main" xmlns:r="http://schemas.openxmlformats.org/officeDocument/2006/relationships" xmlns:p="http://schemas.openxmlformats.org/presentationml/2006/main">
  <p:cm authorId="0" dt="2014-03-07T15:20:50.621" idx="31">
    <p:pos x="647" y="447"/>
    <p:text>H2S</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4-03-07T15:18:04.029" idx="14">
    <p:pos x="2210" y="447"/>
    <p:text>H1</p:text>
  </p:cm>
</p:cmLst>
</file>

<file path=ppt/comments/comment20.xml><?xml version="1.0" encoding="utf-8"?>
<p:cmLst xmlns:a="http://schemas.openxmlformats.org/drawingml/2006/main" xmlns:r="http://schemas.openxmlformats.org/officeDocument/2006/relationships" xmlns:p="http://schemas.openxmlformats.org/presentationml/2006/main">
  <p:cm authorId="0" dt="2014-03-07T15:21:00.465" idx="32">
    <p:pos x="5119" y="447"/>
    <p:text>H2S</p:text>
  </p:cm>
</p:cmLst>
</file>

<file path=ppt/comments/comment21.xml><?xml version="1.0" encoding="utf-8"?>
<p:cmLst xmlns:a="http://schemas.openxmlformats.org/drawingml/2006/main" xmlns:r="http://schemas.openxmlformats.org/officeDocument/2006/relationships" xmlns:p="http://schemas.openxmlformats.org/presentationml/2006/main">
  <p:cm authorId="0" dt="2014-03-07T15:21:14.451" idx="33">
    <p:pos x="823" y="447"/>
    <p:text>H2S</p:text>
  </p:cm>
</p:cmLst>
</file>

<file path=ppt/comments/comment22.xml><?xml version="1.0" encoding="utf-8"?>
<p:cmLst xmlns:a="http://schemas.openxmlformats.org/drawingml/2006/main" xmlns:r="http://schemas.openxmlformats.org/officeDocument/2006/relationships" xmlns:p="http://schemas.openxmlformats.org/presentationml/2006/main">
  <p:cm authorId="0" dt="2014-03-07T15:21:25.374" idx="34">
    <p:pos x="823" y="447"/>
    <p:text>H2S</p:text>
  </p:cm>
</p:cmLst>
</file>

<file path=ppt/comments/comment23.xml><?xml version="1.0" encoding="utf-8"?>
<p:cmLst xmlns:a="http://schemas.openxmlformats.org/drawingml/2006/main" xmlns:r="http://schemas.openxmlformats.org/officeDocument/2006/relationships" xmlns:p="http://schemas.openxmlformats.org/presentationml/2006/main">
  <p:cm authorId="0" dt="2014-03-07T15:21:39.966" idx="35">
    <p:pos x="823" y="447"/>
    <p:text>H2S</p:text>
  </p:cm>
</p:cmLst>
</file>

<file path=ppt/comments/comment24.xml><?xml version="1.0" encoding="utf-8"?>
<p:cmLst xmlns:a="http://schemas.openxmlformats.org/drawingml/2006/main" xmlns:r="http://schemas.openxmlformats.org/officeDocument/2006/relationships" xmlns:p="http://schemas.openxmlformats.org/presentationml/2006/main">
  <p:cm authorId="0" dt="2014-03-07T15:21:53.208" idx="36">
    <p:pos x="823" y="447"/>
    <p:text>H2S</p:text>
  </p:cm>
</p:cmLst>
</file>

<file path=ppt/comments/comment25.xml><?xml version="1.0" encoding="utf-8"?>
<p:cmLst xmlns:a="http://schemas.openxmlformats.org/drawingml/2006/main" xmlns:r="http://schemas.openxmlformats.org/officeDocument/2006/relationships" xmlns:p="http://schemas.openxmlformats.org/presentationml/2006/main">
  <p:cm authorId="0" dt="2014-03-07T15:22:05.162" idx="37">
    <p:pos x="647" y="447"/>
    <p:text>H2S</p:text>
  </p:cm>
</p:cmLst>
</file>

<file path=ppt/comments/comment26.xml><?xml version="1.0" encoding="utf-8"?>
<p:cmLst xmlns:a="http://schemas.openxmlformats.org/drawingml/2006/main" xmlns:r="http://schemas.openxmlformats.org/officeDocument/2006/relationships" xmlns:p="http://schemas.openxmlformats.org/presentationml/2006/main">
  <p:cm authorId="0" dt="2014-03-07T15:22:15.624" idx="38">
    <p:pos x="647" y="447"/>
    <p:text>H2S</p:text>
  </p:cm>
</p:cmLst>
</file>

<file path=ppt/comments/comment27.xml><?xml version="1.0" encoding="utf-8"?>
<p:cmLst xmlns:a="http://schemas.openxmlformats.org/drawingml/2006/main" xmlns:r="http://schemas.openxmlformats.org/officeDocument/2006/relationships" xmlns:p="http://schemas.openxmlformats.org/presentationml/2006/main">
  <p:cm authorId="0" dt="2014-03-07T15:22:28.132" idx="39">
    <p:pos x="823" y="447"/>
    <p:text>H2S</p:text>
  </p:cm>
</p:cmLst>
</file>

<file path=ppt/comments/comment28.xml><?xml version="1.0" encoding="utf-8"?>
<p:cmLst xmlns:a="http://schemas.openxmlformats.org/drawingml/2006/main" xmlns:r="http://schemas.openxmlformats.org/officeDocument/2006/relationships" xmlns:p="http://schemas.openxmlformats.org/presentationml/2006/main">
  <p:cm authorId="0" dt="2014-03-07T15:22:39.781" idx="40">
    <p:pos x="823" y="447"/>
    <p:text>H2S</p:text>
  </p:cm>
</p:cmLst>
</file>

<file path=ppt/comments/comment29.xml><?xml version="1.0" encoding="utf-8"?>
<p:cmLst xmlns:a="http://schemas.openxmlformats.org/drawingml/2006/main" xmlns:r="http://schemas.openxmlformats.org/officeDocument/2006/relationships" xmlns:p="http://schemas.openxmlformats.org/presentationml/2006/main">
  <p:cm authorId="0" dt="2014-03-07T15:22:50.584" idx="41">
    <p:pos x="970" y="447"/>
    <p:text>H2S</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4-03-07T15:18:15.676" idx="15">
    <p:pos x="1581" y="447"/>
    <p:text>H1</p:text>
  </p:cm>
</p:cmLst>
</file>

<file path=ppt/comments/comment30.xml><?xml version="1.0" encoding="utf-8"?>
<p:cmLst xmlns:a="http://schemas.openxmlformats.org/drawingml/2006/main" xmlns:r="http://schemas.openxmlformats.org/officeDocument/2006/relationships" xmlns:p="http://schemas.openxmlformats.org/presentationml/2006/main">
  <p:cm authorId="0" dt="2014-03-07T15:23:03.284" idx="42">
    <p:pos x="823" y="447"/>
    <p:text>H2S</p:text>
  </p:cm>
</p:cmLst>
</file>

<file path=ppt/comments/comment31.xml><?xml version="1.0" encoding="utf-8"?>
<p:cmLst xmlns:a="http://schemas.openxmlformats.org/drawingml/2006/main" xmlns:r="http://schemas.openxmlformats.org/officeDocument/2006/relationships" xmlns:p="http://schemas.openxmlformats.org/presentationml/2006/main">
  <p:cm authorId="0" dt="2014-03-07T15:23:13.812" idx="43">
    <p:pos x="823" y="447"/>
    <p:text>H2S</p:text>
  </p:cm>
</p:cmLst>
</file>

<file path=ppt/comments/comment32.xml><?xml version="1.0" encoding="utf-8"?>
<p:cmLst xmlns:a="http://schemas.openxmlformats.org/drawingml/2006/main" xmlns:r="http://schemas.openxmlformats.org/officeDocument/2006/relationships" xmlns:p="http://schemas.openxmlformats.org/presentationml/2006/main">
  <p:cm authorId="0" dt="2014-03-07T15:23:38.686" idx="44">
    <p:pos x="647" y="447"/>
    <p:text>H2S</p:text>
  </p:cm>
</p:cmLst>
</file>

<file path=ppt/comments/comment33.xml><?xml version="1.0" encoding="utf-8"?>
<p:cmLst xmlns:a="http://schemas.openxmlformats.org/drawingml/2006/main" xmlns:r="http://schemas.openxmlformats.org/officeDocument/2006/relationships" xmlns:p="http://schemas.openxmlformats.org/presentationml/2006/main">
  <p:cm authorId="0" dt="2014-03-07T15:26:14.643" idx="46">
    <p:pos x="899" y="447"/>
    <p:text>H2S</p:text>
  </p:cm>
</p:cmLst>
</file>

<file path=ppt/comments/comment34.xml><?xml version="1.0" encoding="utf-8"?>
<p:cmLst xmlns:a="http://schemas.openxmlformats.org/drawingml/2006/main" xmlns:r="http://schemas.openxmlformats.org/officeDocument/2006/relationships" xmlns:p="http://schemas.openxmlformats.org/presentationml/2006/main">
  <p:cm authorId="0" dt="2014-03-07T15:26:29.847" idx="47">
    <p:pos x="823" y="447"/>
    <p:text>H2S</p:text>
  </p:cm>
</p:cmLst>
</file>

<file path=ppt/comments/comment35.xml><?xml version="1.0" encoding="utf-8"?>
<p:cmLst xmlns:a="http://schemas.openxmlformats.org/drawingml/2006/main" xmlns:r="http://schemas.openxmlformats.org/officeDocument/2006/relationships" xmlns:p="http://schemas.openxmlformats.org/presentationml/2006/main">
  <p:cm authorId="0" dt="2014-03-07T15:26:53.227" idx="48">
    <p:pos x="823" y="447"/>
    <p:text>H2S</p:text>
  </p:cm>
</p:cmLst>
</file>

<file path=ppt/comments/comment36.xml><?xml version="1.0" encoding="utf-8"?>
<p:cmLst xmlns:a="http://schemas.openxmlformats.org/drawingml/2006/main" xmlns:r="http://schemas.openxmlformats.org/officeDocument/2006/relationships" xmlns:p="http://schemas.openxmlformats.org/presentationml/2006/main">
  <p:cm authorId="0" dt="2014-03-07T15:27:01.781" idx="49">
    <p:pos x="823" y="400"/>
    <p:text>H2S</p:text>
  </p:cm>
</p:cmLst>
</file>

<file path=ppt/comments/comment37.xml><?xml version="1.0" encoding="utf-8"?>
<p:cmLst xmlns:a="http://schemas.openxmlformats.org/drawingml/2006/main" xmlns:r="http://schemas.openxmlformats.org/officeDocument/2006/relationships" xmlns:p="http://schemas.openxmlformats.org/presentationml/2006/main">
  <p:cm authorId="0" dt="2014-03-07T15:27:12.665" idx="50">
    <p:pos x="823" y="447"/>
    <p:text>H2S</p:text>
  </p:cm>
</p:cmLst>
</file>

<file path=ppt/comments/comment38.xml><?xml version="1.0" encoding="utf-8"?>
<p:cmLst xmlns:a="http://schemas.openxmlformats.org/drawingml/2006/main" xmlns:r="http://schemas.openxmlformats.org/officeDocument/2006/relationships" xmlns:p="http://schemas.openxmlformats.org/presentationml/2006/main">
  <p:cm authorId="0" dt="2014-03-07T15:27:23.325" idx="51">
    <p:pos x="647" y="447"/>
    <p:text>H2S</p:text>
  </p:cm>
</p:cmLst>
</file>

<file path=ppt/comments/comment39.xml><?xml version="1.0" encoding="utf-8"?>
<p:cmLst xmlns:a="http://schemas.openxmlformats.org/drawingml/2006/main" xmlns:r="http://schemas.openxmlformats.org/officeDocument/2006/relationships" xmlns:p="http://schemas.openxmlformats.org/presentationml/2006/main">
  <p:cm authorId="0" dt="2014-03-07T15:27:33.094" idx="52">
    <p:pos x="647" y="447"/>
    <p:text>H2S</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4-03-07T15:18:23.244" idx="16">
    <p:pos x="1181" y="447"/>
    <p:text>H1</p:text>
  </p:cm>
</p:cmLst>
</file>

<file path=ppt/comments/comment40.xml><?xml version="1.0" encoding="utf-8"?>
<p:cmLst xmlns:a="http://schemas.openxmlformats.org/drawingml/2006/main" xmlns:r="http://schemas.openxmlformats.org/officeDocument/2006/relationships" xmlns:p="http://schemas.openxmlformats.org/presentationml/2006/main">
  <p:cm authorId="0" dt="2014-03-07T15:27:42.368" idx="53">
    <p:pos x="823" y="447"/>
    <p:text>H2S</p:text>
  </p:cm>
</p:cmLst>
</file>

<file path=ppt/comments/comment41.xml><?xml version="1.0" encoding="utf-8"?>
<p:cmLst xmlns:a="http://schemas.openxmlformats.org/drawingml/2006/main" xmlns:r="http://schemas.openxmlformats.org/officeDocument/2006/relationships" xmlns:p="http://schemas.openxmlformats.org/presentationml/2006/main">
  <p:cm authorId="0" dt="2014-03-07T15:27:51.117" idx="54">
    <p:pos x="647" y="447"/>
    <p:text>H2S</p:text>
  </p:cm>
</p:cmLst>
</file>

<file path=ppt/comments/comment42.xml><?xml version="1.0" encoding="utf-8"?>
<p:cmLst xmlns:a="http://schemas.openxmlformats.org/drawingml/2006/main" xmlns:r="http://schemas.openxmlformats.org/officeDocument/2006/relationships" xmlns:p="http://schemas.openxmlformats.org/presentationml/2006/main">
  <p:cm authorId="0" dt="2014-03-07T15:28:03.100" idx="55">
    <p:pos x="647" y="447"/>
    <p:text>H2S</p:text>
  </p:cm>
</p:cmLst>
</file>

<file path=ppt/comments/comment43.xml><?xml version="1.0" encoding="utf-8"?>
<p:cmLst xmlns:a="http://schemas.openxmlformats.org/drawingml/2006/main" xmlns:r="http://schemas.openxmlformats.org/officeDocument/2006/relationships" xmlns:p="http://schemas.openxmlformats.org/presentationml/2006/main">
  <p:cm authorId="0" dt="2014-03-07T15:28:12.435" idx="56">
    <p:pos x="823" y="447"/>
    <p:text>H2S</p:text>
  </p:cm>
</p:cmLst>
</file>

<file path=ppt/comments/comment44.xml><?xml version="1.0" encoding="utf-8"?>
<p:cmLst xmlns:a="http://schemas.openxmlformats.org/drawingml/2006/main" xmlns:r="http://schemas.openxmlformats.org/officeDocument/2006/relationships" xmlns:p="http://schemas.openxmlformats.org/presentationml/2006/main">
  <p:cm authorId="0" dt="2014-03-07T15:28:27.961" idx="1">
    <p:pos x="527" y="449"/>
    <p:text>H1</p:text>
  </p:cm>
</p:cmLst>
</file>

<file path=ppt/comments/comment45.xml><?xml version="1.0" encoding="utf-8"?>
<p:cmLst xmlns:a="http://schemas.openxmlformats.org/drawingml/2006/main" xmlns:r="http://schemas.openxmlformats.org/officeDocument/2006/relationships" xmlns:p="http://schemas.openxmlformats.org/presentationml/2006/main">
  <p:cm authorId="0" dt="2013-11-11T10:44:54.214" idx="2">
    <p:pos x="527" y="449"/>
    <p:text>H2S</p:text>
  </p:cm>
</p:cmLst>
</file>

<file path=ppt/comments/comment46.xml><?xml version="1.0" encoding="utf-8"?>
<p:cmLst xmlns:a="http://schemas.openxmlformats.org/drawingml/2006/main" xmlns:r="http://schemas.openxmlformats.org/officeDocument/2006/relationships" xmlns:p="http://schemas.openxmlformats.org/presentationml/2006/main">
  <p:cm authorId="0" dt="2013-11-11T10:44:59.658" idx="3">
    <p:pos x="527" y="449"/>
    <p:text>H2S</p:text>
  </p:cm>
</p:cmLst>
</file>

<file path=ppt/comments/comment47.xml><?xml version="1.0" encoding="utf-8"?>
<p:cmLst xmlns:a="http://schemas.openxmlformats.org/drawingml/2006/main" xmlns:r="http://schemas.openxmlformats.org/officeDocument/2006/relationships" xmlns:p="http://schemas.openxmlformats.org/presentationml/2006/main">
  <p:cm authorId="0" dt="2013-11-11T10:45:16.477" idx="4">
    <p:pos x="527" y="449"/>
    <p:text>H2S</p:text>
  </p:cm>
</p:cmLst>
</file>

<file path=ppt/comments/comment48.xml><?xml version="1.0" encoding="utf-8"?>
<p:cmLst xmlns:a="http://schemas.openxmlformats.org/drawingml/2006/main" xmlns:r="http://schemas.openxmlformats.org/officeDocument/2006/relationships" xmlns:p="http://schemas.openxmlformats.org/presentationml/2006/main">
  <p:cm authorId="0" dt="2013-11-11T10:45:29.165" idx="5">
    <p:pos x="533" y="449"/>
    <p:text>H2S</p:text>
  </p:cm>
</p:cmLst>
</file>

<file path=ppt/comments/comment49.xml><?xml version="1.0" encoding="utf-8"?>
<p:cmLst xmlns:a="http://schemas.openxmlformats.org/drawingml/2006/main" xmlns:r="http://schemas.openxmlformats.org/officeDocument/2006/relationships" xmlns:p="http://schemas.openxmlformats.org/presentationml/2006/main">
  <p:cm authorId="0" dt="2013-11-11T10:45:38.941" idx="6">
    <p:pos x="527" y="521"/>
    <p:text>H2</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4-03-07T15:18:28.510" idx="17">
    <p:pos x="1181" y="447"/>
    <p:text>H2</p:text>
  </p:cm>
</p:cmLst>
</file>

<file path=ppt/comments/comment50.xml><?xml version="1.0" encoding="utf-8"?>
<p:cmLst xmlns:a="http://schemas.openxmlformats.org/drawingml/2006/main" xmlns:r="http://schemas.openxmlformats.org/officeDocument/2006/relationships" xmlns:p="http://schemas.openxmlformats.org/presentationml/2006/main">
  <p:cm authorId="0" dt="2013-11-11T10:45:51.951" idx="7">
    <p:pos x="527" y="449"/>
    <p:text>H2</p:text>
  </p:cm>
</p:cmLst>
</file>

<file path=ppt/comments/comment51.xml><?xml version="1.0" encoding="utf-8"?>
<p:cmLst xmlns:a="http://schemas.openxmlformats.org/drawingml/2006/main" xmlns:r="http://schemas.openxmlformats.org/officeDocument/2006/relationships" xmlns:p="http://schemas.openxmlformats.org/presentationml/2006/main">
  <p:cm authorId="0" dt="2013-11-11T10:45:59.879" idx="8">
    <p:pos x="527" y="449"/>
    <p:text>H2S</p:text>
  </p:cm>
</p:cmLst>
</file>

<file path=ppt/comments/comment52.xml><?xml version="1.0" encoding="utf-8"?>
<p:cmLst xmlns:a="http://schemas.openxmlformats.org/drawingml/2006/main" xmlns:r="http://schemas.openxmlformats.org/officeDocument/2006/relationships" xmlns:p="http://schemas.openxmlformats.org/presentationml/2006/main">
  <p:cm authorId="0" dt="2013-11-11T10:46:09.219" idx="9">
    <p:pos x="437" y="449"/>
    <p:text>H2</p:text>
  </p:cm>
</p:cmLst>
</file>

<file path=ppt/comments/comment53.xml><?xml version="1.0" encoding="utf-8"?>
<p:cmLst xmlns:a="http://schemas.openxmlformats.org/drawingml/2006/main" xmlns:r="http://schemas.openxmlformats.org/officeDocument/2006/relationships" xmlns:p="http://schemas.openxmlformats.org/presentationml/2006/main">
  <p:cm authorId="0" dt="2013-11-11T10:46:20.079" idx="10">
    <p:pos x="437" y="449"/>
    <p:text>H2S</p:text>
  </p:cm>
</p:cmLst>
</file>

<file path=ppt/comments/comment54.xml><?xml version="1.0" encoding="utf-8"?>
<p:cmLst xmlns:a="http://schemas.openxmlformats.org/drawingml/2006/main" xmlns:r="http://schemas.openxmlformats.org/officeDocument/2006/relationships" xmlns:p="http://schemas.openxmlformats.org/presentationml/2006/main">
  <p:cm authorId="0" dt="2013-11-11T10:46:20.079" idx="11">
    <p:pos x="437" y="449"/>
    <p:text>H2S</p:text>
  </p:cm>
</p:cmLst>
</file>

<file path=ppt/comments/comment55.xml><?xml version="1.0" encoding="utf-8"?>
<p:cmLst xmlns:a="http://schemas.openxmlformats.org/drawingml/2006/main" xmlns:r="http://schemas.openxmlformats.org/officeDocument/2006/relationships" xmlns:p="http://schemas.openxmlformats.org/presentationml/2006/main">
  <p:cm authorId="0" dt="2013-11-11T10:46:20.079" idx="12">
    <p:pos x="437" y="449"/>
    <p:text>H2S</p:text>
  </p:cm>
</p:cmLst>
</file>

<file path=ppt/comments/comment56.xml><?xml version="1.0" encoding="utf-8"?>
<p:cmLst xmlns:a="http://schemas.openxmlformats.org/drawingml/2006/main" xmlns:r="http://schemas.openxmlformats.org/officeDocument/2006/relationships" xmlns:p="http://schemas.openxmlformats.org/presentationml/2006/main">
  <p:cm authorId="0" dt="2013-11-11T10:43:58.591" idx="13">
    <p:pos x="412" y="309"/>
    <p:text>H2</p:text>
  </p:cm>
</p:cmLst>
</file>

<file path=ppt/comments/comment57.xml><?xml version="1.0" encoding="utf-8"?>
<p:cmLst xmlns:a="http://schemas.openxmlformats.org/drawingml/2006/main" xmlns:r="http://schemas.openxmlformats.org/officeDocument/2006/relationships" xmlns:p="http://schemas.openxmlformats.org/presentationml/2006/main">
  <p:cm authorId="0" dt="2014-03-07T15:29:54.820" idx="57">
    <p:pos x="523" y="447"/>
    <p:text>H2</p:text>
  </p:cm>
</p:cmLst>
</file>

<file path=ppt/comments/comment58.xml><?xml version="1.0" encoding="utf-8"?>
<p:cmLst xmlns:a="http://schemas.openxmlformats.org/drawingml/2006/main" xmlns:r="http://schemas.openxmlformats.org/officeDocument/2006/relationships" xmlns:p="http://schemas.openxmlformats.org/presentationml/2006/main">
  <p:cm authorId="0" dt="2014-03-07T15:30:01.761" idx="58">
    <p:pos x="752" y="447"/>
    <p:text>H2S</p:text>
  </p:cm>
</p:cmLst>
</file>

<file path=ppt/comments/comment59.xml><?xml version="1.0" encoding="utf-8"?>
<p:cmLst xmlns:a="http://schemas.openxmlformats.org/drawingml/2006/main" xmlns:r="http://schemas.openxmlformats.org/officeDocument/2006/relationships" xmlns:p="http://schemas.openxmlformats.org/presentationml/2006/main">
  <p:cm authorId="0" dt="2014-03-07T15:30:08.369" idx="59">
    <p:pos x="1105" y="447"/>
    <p:text>H2</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4-03-07T15:18:35.890" idx="18">
    <p:pos x="1181" y="447"/>
    <p:text>H2S</p:text>
  </p:cm>
</p:cmLst>
</file>

<file path=ppt/comments/comment60.xml><?xml version="1.0" encoding="utf-8"?>
<p:cmLst xmlns:a="http://schemas.openxmlformats.org/drawingml/2006/main" xmlns:r="http://schemas.openxmlformats.org/officeDocument/2006/relationships" xmlns:p="http://schemas.openxmlformats.org/presentationml/2006/main">
  <p:cm authorId="0" dt="2014-03-07T15:30:50.535" idx="60">
    <p:pos x="1081" y="447"/>
    <p:text>H1</p:text>
  </p:cm>
</p:cmLst>
</file>

<file path=ppt/comments/comment61.xml><?xml version="1.0" encoding="utf-8"?>
<p:cmLst xmlns:a="http://schemas.openxmlformats.org/drawingml/2006/main" xmlns:r="http://schemas.openxmlformats.org/officeDocument/2006/relationships" xmlns:p="http://schemas.openxmlformats.org/presentationml/2006/main">
  <p:cm authorId="0" dt="2014-03-10T09:23:37.064" idx="108">
    <p:pos x="699" y="447"/>
    <p:text>H2</p:text>
  </p:cm>
</p:cmLst>
</file>

<file path=ppt/comments/comment62.xml><?xml version="1.0" encoding="utf-8"?>
<p:cmLst xmlns:a="http://schemas.openxmlformats.org/drawingml/2006/main" xmlns:r="http://schemas.openxmlformats.org/officeDocument/2006/relationships" xmlns:p="http://schemas.openxmlformats.org/presentationml/2006/main">
  <p:cm authorId="0" dt="2014-03-10T09:23:43.941" idx="61">
    <p:pos x="453" y="447"/>
    <p:text>H2S</p:text>
  </p:cm>
</p:cmLst>
</file>

<file path=ppt/comments/comment63.xml><?xml version="1.0" encoding="utf-8"?>
<p:cmLst xmlns:a="http://schemas.openxmlformats.org/drawingml/2006/main" xmlns:r="http://schemas.openxmlformats.org/officeDocument/2006/relationships" xmlns:p="http://schemas.openxmlformats.org/presentationml/2006/main">
  <p:cm authorId="0" dt="2014-03-07T15:31:08.792" idx="62">
    <p:pos x="699" y="447"/>
    <p:text>H2S</p:text>
  </p:cm>
</p:cmLst>
</file>

<file path=ppt/comments/comment64.xml><?xml version="1.0" encoding="utf-8"?>
<p:cmLst xmlns:a="http://schemas.openxmlformats.org/drawingml/2006/main" xmlns:r="http://schemas.openxmlformats.org/officeDocument/2006/relationships" xmlns:p="http://schemas.openxmlformats.org/presentationml/2006/main">
  <p:cm authorId="0" dt="2014-03-07T15:31:14.086" idx="63">
    <p:pos x="852" y="447"/>
    <p:text>H2S</p:text>
  </p:cm>
</p:cmLst>
</file>

<file path=ppt/comments/comment65.xml><?xml version="1.0" encoding="utf-8"?>
<p:cmLst xmlns:a="http://schemas.openxmlformats.org/drawingml/2006/main" xmlns:r="http://schemas.openxmlformats.org/officeDocument/2006/relationships" xmlns:p="http://schemas.openxmlformats.org/presentationml/2006/main">
  <p:cm authorId="0" dt="2014-03-07T15:31:19.380" idx="64">
    <p:pos x="1017" y="447"/>
    <p:text>H2S</p:text>
  </p:cm>
</p:cmLst>
</file>

<file path=ppt/comments/comment66.xml><?xml version="1.0" encoding="utf-8"?>
<p:cmLst xmlns:a="http://schemas.openxmlformats.org/drawingml/2006/main" xmlns:r="http://schemas.openxmlformats.org/officeDocument/2006/relationships" xmlns:p="http://schemas.openxmlformats.org/presentationml/2006/main">
  <p:cm authorId="0" dt="2014-03-07T15:31:25.269" idx="65">
    <p:pos x="852" y="447"/>
    <p:text>H2S</p:text>
  </p:cm>
</p:cmLst>
</file>

<file path=ppt/comments/comment67.xml><?xml version="1.0" encoding="utf-8"?>
<p:cmLst xmlns:a="http://schemas.openxmlformats.org/drawingml/2006/main" xmlns:r="http://schemas.openxmlformats.org/officeDocument/2006/relationships" xmlns:p="http://schemas.openxmlformats.org/presentationml/2006/main">
  <p:cm authorId="0" dt="2014-03-07T15:32:39.321" idx="66">
    <p:pos x="1246" y="447"/>
    <p:text>H1</p:text>
  </p:cm>
</p:cmLst>
</file>

<file path=ppt/comments/comment68.xml><?xml version="1.0" encoding="utf-8"?>
<p:cmLst xmlns:a="http://schemas.openxmlformats.org/drawingml/2006/main" xmlns:r="http://schemas.openxmlformats.org/officeDocument/2006/relationships" xmlns:p="http://schemas.openxmlformats.org/presentationml/2006/main">
  <p:cm authorId="0" dt="2014-03-07T15:33:04.518" idx="67">
    <p:pos x="1017" y="447"/>
    <p:text>H2</p:text>
  </p:cm>
</p:cmLst>
</file>

<file path=ppt/comments/comment69.xml><?xml version="1.0" encoding="utf-8"?>
<p:cmLst xmlns:a="http://schemas.openxmlformats.org/drawingml/2006/main" xmlns:r="http://schemas.openxmlformats.org/officeDocument/2006/relationships" xmlns:p="http://schemas.openxmlformats.org/presentationml/2006/main">
  <p:cm authorId="0" dt="2014-03-07T15:33:18.444" idx="68">
    <p:pos x="1246" y="447"/>
    <p:text>H2S</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4-03-07T15:18:45.732" idx="19">
    <p:pos x="1181" y="447"/>
    <p:text>H2S</p:text>
  </p:cm>
</p:cmLst>
</file>

<file path=ppt/comments/comment70.xml><?xml version="1.0" encoding="utf-8"?>
<p:cmLst xmlns:a="http://schemas.openxmlformats.org/drawingml/2006/main" xmlns:r="http://schemas.openxmlformats.org/officeDocument/2006/relationships" xmlns:p="http://schemas.openxmlformats.org/presentationml/2006/main">
  <p:cm authorId="0" dt="2014-03-07T15:33:22.922" idx="69">
    <p:pos x="1017" y="447"/>
    <p:text>H2S</p:text>
  </p:cm>
</p:cmLst>
</file>

<file path=ppt/comments/comment71.xml><?xml version="1.0" encoding="utf-8"?>
<p:cmLst xmlns:a="http://schemas.openxmlformats.org/drawingml/2006/main" xmlns:r="http://schemas.openxmlformats.org/officeDocument/2006/relationships" xmlns:p="http://schemas.openxmlformats.org/presentationml/2006/main">
  <p:cm authorId="0" dt="2014-03-07T15:33:32.575" idx="70">
    <p:pos x="1340" y="447"/>
    <p:text>H1</p:text>
  </p:cm>
</p:cmLst>
</file>

<file path=ppt/comments/comment72.xml><?xml version="1.0" encoding="utf-8"?>
<p:cmLst xmlns:a="http://schemas.openxmlformats.org/drawingml/2006/main" xmlns:r="http://schemas.openxmlformats.org/officeDocument/2006/relationships" xmlns:p="http://schemas.openxmlformats.org/presentationml/2006/main">
  <p:cm authorId="0" dt="2014-03-07T15:33:40.296" idx="71">
    <p:pos x="1505" y="447"/>
    <p:text>H2S</p:text>
  </p:cm>
</p:cmLst>
</file>

<file path=ppt/comments/comment73.xml><?xml version="1.0" encoding="utf-8"?>
<p:cmLst xmlns:a="http://schemas.openxmlformats.org/drawingml/2006/main" xmlns:r="http://schemas.openxmlformats.org/officeDocument/2006/relationships" xmlns:p="http://schemas.openxmlformats.org/presentationml/2006/main">
  <p:cm authorId="0" dt="2014-03-07T15:33:45.258" idx="72">
    <p:pos x="1281" y="447"/>
    <p:text>H2S</p:text>
  </p:cm>
</p:cmLst>
</file>

<file path=ppt/comments/comment74.xml><?xml version="1.0" encoding="utf-8"?>
<p:cmLst xmlns:a="http://schemas.openxmlformats.org/drawingml/2006/main" xmlns:r="http://schemas.openxmlformats.org/officeDocument/2006/relationships" xmlns:p="http://schemas.openxmlformats.org/presentationml/2006/main">
  <p:cm authorId="0" dt="2014-03-07T15:33:49.462" idx="73">
    <p:pos x="1857" y="447"/>
    <p:text>H2S</p:text>
  </p:cm>
</p:cmLst>
</file>

<file path=ppt/comments/comment75.xml><?xml version="1.0" encoding="utf-8"?>
<p:cmLst xmlns:a="http://schemas.openxmlformats.org/drawingml/2006/main" xmlns:r="http://schemas.openxmlformats.org/officeDocument/2006/relationships" xmlns:p="http://schemas.openxmlformats.org/presentationml/2006/main">
  <p:cm authorId="0" dt="2014-03-07T15:33:54.015" idx="74">
    <p:pos x="1281" y="447"/>
    <p:text>H2S</p:text>
  </p:cm>
</p:cmLst>
</file>

<file path=ppt/comments/comment76.xml><?xml version="1.0" encoding="utf-8"?>
<p:cmLst xmlns:a="http://schemas.openxmlformats.org/drawingml/2006/main" xmlns:r="http://schemas.openxmlformats.org/officeDocument/2006/relationships" xmlns:p="http://schemas.openxmlformats.org/presentationml/2006/main">
  <p:cm authorId="0" dt="2014-03-07T15:35:15.467" idx="75">
    <p:pos x="799" y="447"/>
    <p:text>H1</p:text>
  </p:cm>
</p:cmLst>
</file>

<file path=ppt/comments/comment77.xml><?xml version="1.0" encoding="utf-8"?>
<p:cmLst xmlns:a="http://schemas.openxmlformats.org/drawingml/2006/main" xmlns:r="http://schemas.openxmlformats.org/officeDocument/2006/relationships" xmlns:p="http://schemas.openxmlformats.org/presentationml/2006/main">
  <p:cm authorId="0" dt="2014-03-07T15:37:54.202" idx="87">
    <p:pos x="852" y="447"/>
    <p:text>H1</p:text>
  </p:cm>
</p:cmLst>
</file>

<file path=ppt/comments/comment78.xml><?xml version="1.0" encoding="utf-8"?>
<p:cmLst xmlns:a="http://schemas.openxmlformats.org/drawingml/2006/main" xmlns:r="http://schemas.openxmlformats.org/officeDocument/2006/relationships" xmlns:p="http://schemas.openxmlformats.org/presentationml/2006/main">
  <p:cm authorId="0" dt="2014-03-07T15:38:02.695" idx="76">
    <p:pos x="1246" y="459"/>
    <p:text>H2</p:text>
  </p:cm>
</p:cmLst>
</file>

<file path=ppt/comments/comment79.xml><?xml version="1.0" encoding="utf-8"?>
<p:cmLst xmlns:a="http://schemas.openxmlformats.org/drawingml/2006/main" xmlns:r="http://schemas.openxmlformats.org/officeDocument/2006/relationships" xmlns:p="http://schemas.openxmlformats.org/presentationml/2006/main">
  <p:cm authorId="0" dt="2014-03-07T15:35:43.119" idx="77">
    <p:pos x="1358" y="447"/>
    <p:text>H1S</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4-03-07T15:18:50.346" idx="20">
    <p:pos x="1399" y="447"/>
    <p:text>H2S</p:text>
  </p:cm>
</p:cmLst>
</file>

<file path=ppt/comments/comment80.xml><?xml version="1.0" encoding="utf-8"?>
<p:cmLst xmlns:a="http://schemas.openxmlformats.org/drawingml/2006/main" xmlns:r="http://schemas.openxmlformats.org/officeDocument/2006/relationships" xmlns:p="http://schemas.openxmlformats.org/presentationml/2006/main">
  <p:cm authorId="0" dt="2014-03-07T15:38:13.284" idx="78">
    <p:pos x="1017" y="194"/>
    <p:text>H2</p:text>
  </p:cm>
</p:cmLst>
</file>

<file path=ppt/comments/comment81.xml><?xml version="1.0" encoding="utf-8"?>
<p:cmLst xmlns:a="http://schemas.openxmlformats.org/drawingml/2006/main" xmlns:r="http://schemas.openxmlformats.org/officeDocument/2006/relationships" xmlns:p="http://schemas.openxmlformats.org/presentationml/2006/main">
  <p:cm authorId="0" dt="2014-03-07T15:36:08.762" idx="79">
    <p:pos x="1017" y="447"/>
    <p:text>H1S</p:text>
  </p:cm>
</p:cmLst>
</file>

<file path=ppt/comments/comment82.xml><?xml version="1.0" encoding="utf-8"?>
<p:cmLst xmlns:a="http://schemas.openxmlformats.org/drawingml/2006/main" xmlns:r="http://schemas.openxmlformats.org/officeDocument/2006/relationships" xmlns:p="http://schemas.openxmlformats.org/presentationml/2006/main">
  <p:cm authorId="0" dt="2014-03-07T15:36:18.744" idx="80">
    <p:pos x="535" y="447"/>
    <p:text>H1S</p:text>
  </p:cm>
</p:cmLst>
</file>

<file path=ppt/comments/comment83.xml><?xml version="1.0" encoding="utf-8"?>
<p:cmLst xmlns:a="http://schemas.openxmlformats.org/drawingml/2006/main" xmlns:r="http://schemas.openxmlformats.org/officeDocument/2006/relationships" xmlns:p="http://schemas.openxmlformats.org/presentationml/2006/main">
  <p:cm authorId="0" dt="2014-03-07T15:36:30.003" idx="81">
    <p:pos x="1358" y="447"/>
    <p:text>H1S</p:text>
  </p:cm>
</p:cmLst>
</file>

<file path=ppt/comments/comment84.xml><?xml version="1.0" encoding="utf-8"?>
<p:cmLst xmlns:a="http://schemas.openxmlformats.org/drawingml/2006/main" xmlns:r="http://schemas.openxmlformats.org/officeDocument/2006/relationships" xmlns:p="http://schemas.openxmlformats.org/presentationml/2006/main">
  <p:cm authorId="0" dt="2014-03-07T15:36:39.717" idx="82">
    <p:pos x="1358" y="447"/>
    <p:text>H1S</p:text>
  </p:cm>
</p:cmLst>
</file>

<file path=ppt/comments/comment85.xml><?xml version="1.0" encoding="utf-8"?>
<p:cmLst xmlns:a="http://schemas.openxmlformats.org/drawingml/2006/main" xmlns:r="http://schemas.openxmlformats.org/officeDocument/2006/relationships" xmlns:p="http://schemas.openxmlformats.org/presentationml/2006/main">
  <p:cm authorId="0" dt="2014-03-07T15:36:49.246" idx="83">
    <p:pos x="852" y="447"/>
    <p:text>H1S</p:text>
  </p:cm>
</p:cmLst>
</file>

<file path=ppt/comments/comment86.xml><?xml version="1.0" encoding="utf-8"?>
<p:cmLst xmlns:a="http://schemas.openxmlformats.org/drawingml/2006/main" xmlns:r="http://schemas.openxmlformats.org/officeDocument/2006/relationships" xmlns:p="http://schemas.openxmlformats.org/presentationml/2006/main">
  <p:cm authorId="0" dt="2014-03-07T15:36:57.664" idx="84">
    <p:pos x="1017" y="447"/>
    <p:text>H1S</p:text>
  </p:cm>
</p:cmLst>
</file>

<file path=ppt/comments/comment87.xml><?xml version="1.0" encoding="utf-8"?>
<p:cmLst xmlns:a="http://schemas.openxmlformats.org/drawingml/2006/main" xmlns:r="http://schemas.openxmlformats.org/officeDocument/2006/relationships" xmlns:p="http://schemas.openxmlformats.org/presentationml/2006/main">
  <p:cm authorId="0" dt="2014-03-07T15:37:06.181" idx="85">
    <p:pos x="1017" y="447"/>
    <p:text>H2S</p:text>
  </p:cm>
</p:cmLst>
</file>

<file path=ppt/comments/comment88.xml><?xml version="1.0" encoding="utf-8"?>
<p:cmLst xmlns:a="http://schemas.openxmlformats.org/drawingml/2006/main" xmlns:r="http://schemas.openxmlformats.org/officeDocument/2006/relationships" xmlns:p="http://schemas.openxmlformats.org/presentationml/2006/main">
  <p:cm authorId="0" dt="2014-03-07T15:38:29.057" idx="86">
    <p:pos x="1358" y="447"/>
    <p:text>H2</p:text>
  </p:cm>
</p:cmLst>
</file>

<file path=ppt/comments/comment89.xml><?xml version="1.0" encoding="utf-8"?>
<p:cmLst xmlns:a="http://schemas.openxmlformats.org/drawingml/2006/main" xmlns:r="http://schemas.openxmlformats.org/officeDocument/2006/relationships" xmlns:p="http://schemas.openxmlformats.org/presentationml/2006/main">
  <p:cm authorId="0" dt="2014-03-07T15:38:49.380" idx="88">
    <p:pos x="1840" y="447"/>
    <p:text>H2S</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4-03-07T15:18:55.171" idx="21">
    <p:pos x="1469" y="447"/>
    <p:text>H2S</p:text>
  </p:cm>
</p:cmLst>
</file>

<file path=ppt/comments/comment90.xml><?xml version="1.0" encoding="utf-8"?>
<p:cmLst xmlns:a="http://schemas.openxmlformats.org/drawingml/2006/main" xmlns:r="http://schemas.openxmlformats.org/officeDocument/2006/relationships" xmlns:p="http://schemas.openxmlformats.org/presentationml/2006/main">
  <p:cm authorId="0" dt="2014-03-07T15:39:03.375" idx="89">
    <p:pos x="4432" y="447"/>
    <p:text>H2S</p:text>
  </p:cm>
</p:cmLst>
</file>

<file path=ppt/comments/comment91.xml><?xml version="1.0" encoding="utf-8"?>
<p:cmLst xmlns:a="http://schemas.openxmlformats.org/drawingml/2006/main" xmlns:r="http://schemas.openxmlformats.org/officeDocument/2006/relationships" xmlns:p="http://schemas.openxmlformats.org/presentationml/2006/main">
  <p:cm authorId="0" dt="2014-03-07T15:39:10.504" idx="90">
    <p:pos x="4432" y="447"/>
    <p:text>H2S</p:text>
  </p:cm>
</p:cmLst>
</file>

<file path=ppt/comments/comment92.xml><?xml version="1.0" encoding="utf-8"?>
<p:cmLst xmlns:a="http://schemas.openxmlformats.org/drawingml/2006/main" xmlns:r="http://schemas.openxmlformats.org/officeDocument/2006/relationships" xmlns:p="http://schemas.openxmlformats.org/presentationml/2006/main">
  <p:cm authorId="0" dt="2014-03-07T15:39:19.261" idx="91">
    <p:pos x="4432" y="447"/>
    <p:text>H2S</p:text>
  </p:cm>
</p:cmLst>
</file>

<file path=ppt/comments/comment93.xml><?xml version="1.0" encoding="utf-8"?>
<p:cmLst xmlns:a="http://schemas.openxmlformats.org/drawingml/2006/main" xmlns:r="http://schemas.openxmlformats.org/officeDocument/2006/relationships" xmlns:p="http://schemas.openxmlformats.org/presentationml/2006/main">
  <p:cm authorId="0" dt="2014-03-07T15:39:26.356" idx="92">
    <p:pos x="4432" y="447"/>
    <p:text>H2S</p:text>
  </p:cm>
</p:cmLst>
</file>

<file path=ppt/comments/comment94.xml><?xml version="1.0" encoding="utf-8"?>
<p:cmLst xmlns:a="http://schemas.openxmlformats.org/drawingml/2006/main" xmlns:r="http://schemas.openxmlformats.org/officeDocument/2006/relationships" xmlns:p="http://schemas.openxmlformats.org/presentationml/2006/main">
  <p:cm authorId="0" dt="2014-03-07T15:39:35.546" idx="93">
    <p:pos x="4432" y="447"/>
    <p:text>H2S</p:text>
  </p:cm>
</p:cmLst>
</file>

<file path=ppt/comments/comment95.xml><?xml version="1.0" encoding="utf-8"?>
<p:cmLst xmlns:a="http://schemas.openxmlformats.org/drawingml/2006/main" xmlns:r="http://schemas.openxmlformats.org/officeDocument/2006/relationships" xmlns:p="http://schemas.openxmlformats.org/presentationml/2006/main">
  <p:cm authorId="0" dt="2014-03-07T15:39:45.539" idx="94">
    <p:pos x="1358" y="447"/>
    <p:text>H2</p:text>
  </p:cm>
</p:cmLst>
</file>

<file path=ppt/comments/comment96.xml><?xml version="1.0" encoding="utf-8"?>
<p:cmLst xmlns:a="http://schemas.openxmlformats.org/drawingml/2006/main" xmlns:r="http://schemas.openxmlformats.org/officeDocument/2006/relationships" xmlns:p="http://schemas.openxmlformats.org/presentationml/2006/main">
  <p:cm authorId="0" dt="2014-03-07T15:39:58.413" idx="95">
    <p:pos x="4202" y="288"/>
    <p:text>H2S</p:text>
  </p:cm>
</p:cmLst>
</file>

<file path=ppt/comments/comment97.xml><?xml version="1.0" encoding="utf-8"?>
<p:cmLst xmlns:a="http://schemas.openxmlformats.org/drawingml/2006/main" xmlns:r="http://schemas.openxmlformats.org/officeDocument/2006/relationships" xmlns:p="http://schemas.openxmlformats.org/presentationml/2006/main">
  <p:cm authorId="0" dt="2014-03-07T15:40:19.226" idx="96">
    <p:pos x="1017" y="294"/>
    <p:text>H2</p:text>
  </p:cm>
</p:cmLst>
</file>

<file path=ppt/comments/comment98.xml><?xml version="1.0" encoding="utf-8"?>
<p:cmLst xmlns:a="http://schemas.openxmlformats.org/drawingml/2006/main" xmlns:r="http://schemas.openxmlformats.org/officeDocument/2006/relationships" xmlns:p="http://schemas.openxmlformats.org/presentationml/2006/main">
  <p:cm authorId="0" dt="2014-03-07T15:40:30.906" idx="97">
    <p:pos x="2692" y="600"/>
    <p:text>H2S</p:text>
  </p:cm>
</p:cmLst>
</file>

<file path=ppt/comments/comment99.xml><?xml version="1.0" encoding="utf-8"?>
<p:cmLst xmlns:a="http://schemas.openxmlformats.org/drawingml/2006/main" xmlns:r="http://schemas.openxmlformats.org/officeDocument/2006/relationships" xmlns:p="http://schemas.openxmlformats.org/presentationml/2006/main">
  <p:cm authorId="0" dt="2014-03-07T15:40:37.412" idx="98">
    <p:pos x="2692" y="600"/>
    <p:text>H2S</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C1744B3D-C2AE-4964-B78A-C6B6B9D6F8AC}" type="datetimeFigureOut">
              <a:rPr lang="en-US"/>
              <a:pPr>
                <a:defRPr/>
              </a:pPr>
              <a:t>3/13/2014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8CD2C564-5308-40A1-8970-81E6CE12CF0A}" type="slidenum">
              <a:rPr lang="en-US"/>
              <a:pPr>
                <a:defRPr/>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D2D7B325-99F3-467E-8736-A8DA01B60E90}" type="datetimeFigureOut">
              <a:rPr lang="en-US"/>
              <a:pPr>
                <a:defRPr/>
              </a:pPr>
              <a:t>3/13/2014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D641C9AD-EFFB-408E-9EDB-6A5AE0201188}" type="slidenum">
              <a:rPr lang="en-US"/>
              <a:pPr>
                <a:defRPr/>
              </a:pPr>
              <a:t>‹#›</a:t>
            </a:fld>
            <a:endParaRPr lang="en-US"/>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noRot="1" noChangeAspect="1" noTextEdit="1"/>
          </p:cNvSpPr>
          <p:nvPr>
            <p:ph type="sldImg"/>
          </p:nvPr>
        </p:nvSpPr>
        <p:spPr bwMode="auto">
          <a:noFill/>
          <a:ln>
            <a:solidFill>
              <a:srgbClr val="000000"/>
            </a:solidFill>
            <a:miter lim="800000"/>
            <a:headEnd/>
            <a:tailEnd/>
          </a:ln>
        </p:spPr>
      </p:sp>
      <p:sp>
        <p:nvSpPr>
          <p:cNvPr id="15362"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10</a:t>
            </a:fld>
            <a:endParaRPr 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latin typeface="Century Gothic" pitchFamily="34" charset="0"/>
                <a:cs typeface="Century Gothic" pitchFamily="34" charset="0"/>
              </a:rPr>
              <a:t>If the column track back shows the data passes through a perm table, check the perm table to see if the record is there and if it is correct or not. Or at least jump back to the first table in the “landing strip” to the fact table. The</a:t>
            </a:r>
            <a:r>
              <a:rPr lang="en-US" baseline="0" dirty="0" smtClean="0">
                <a:latin typeface="Century Gothic" pitchFamily="34" charset="0"/>
                <a:cs typeface="Century Gothic" pitchFamily="34" charset="0"/>
              </a:rPr>
              <a:t> “landing strip” tables are the final stage tables prior to a fact table that have all the records headed to the fact collated, but still need to calculate currency conversion rates and get dimension keys, etc. Examples would be stage_om_order1, stage_om_order2, stage_om_order3, </a:t>
            </a:r>
            <a:r>
              <a:rPr lang="en-US" baseline="0" dirty="0" err="1" smtClean="0">
                <a:latin typeface="Century Gothic" pitchFamily="34" charset="0"/>
                <a:cs typeface="Century Gothic" pitchFamily="34" charset="0"/>
              </a:rPr>
              <a:t>stage_om_order</a:t>
            </a:r>
            <a:r>
              <a:rPr lang="en-US" baseline="0" dirty="0" smtClean="0">
                <a:latin typeface="Century Gothic" pitchFamily="34" charset="0"/>
                <a:cs typeface="Century Gothic" pitchFamily="34" charset="0"/>
              </a:rPr>
              <a:t>.</a:t>
            </a:r>
            <a:endParaRPr lang="en-US" dirty="0" smtClean="0">
              <a:latin typeface="Century Gothic" pitchFamily="34" charset="0"/>
              <a:cs typeface="Century Gothic" pitchFamily="34" charset="0"/>
            </a:endParaRPr>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100</a:t>
            </a:fld>
            <a:endParaRPr 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101</a:t>
            </a:fld>
            <a:endParaRPr 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102</a:t>
            </a:fld>
            <a:endParaRPr 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103</a:t>
            </a:fld>
            <a:endParaRPr 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104</a:t>
            </a:fld>
            <a:endParaRPr 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105</a:t>
            </a:fld>
            <a:endParaRPr 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this case, we need to figure out why some orders are not showing up in the </a:t>
            </a:r>
            <a:r>
              <a:rPr lang="en-US" dirty="0" err="1" smtClean="0"/>
              <a:t>fact_om_order_history</a:t>
            </a:r>
            <a:r>
              <a:rPr lang="en-US" dirty="0" smtClean="0"/>
              <a:t> table,</a:t>
            </a:r>
            <a:r>
              <a:rPr lang="en-US" baseline="0" dirty="0" smtClean="0"/>
              <a:t> while others are.</a:t>
            </a:r>
            <a:endParaRPr lang="en-US" dirty="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106</a:t>
            </a:fld>
            <a:endParaRPr 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INSTRUCTOR NOTES ONLY: Work</a:t>
            </a:r>
            <a:r>
              <a:rPr lang="en-US" baseline="0" dirty="0" smtClean="0"/>
              <a:t> with support to identify a specific issue that needs help and remotely access that customer site to go through the process of troubleshooting the issue with the class.</a:t>
            </a:r>
            <a:endParaRPr lang="en-US" dirty="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107</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Different versions of Excel have</a:t>
            </a:r>
            <a:r>
              <a:rPr lang="en-US" baseline="0" dirty="0" smtClean="0"/>
              <a:t> different options for highlighting results with colors based on the results. Most versions have some type of conditional formatting option, then a choice of how the chosen cell results will get highlighted (we’ll be using the Equal To option). Set the Equal To value to FALSE and pick the color scheme to be displayed when a match to FALSE is found. The path to get to this varies across different versions of Excel, but the principles are the same.</a:t>
            </a:r>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We’ll be applying all of these in the list, plus more, such as looking at column sources in table structures.</a:t>
            </a:r>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When troubleshooting on a multi-source system, sometimes the source system data being investigated is not in the stage tables because another source system ran after the one being investigated in the daily run.</a:t>
            </a:r>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Rot="1" noChangeAspect="1" noTextEdit="1"/>
          </p:cNvSpPr>
          <p:nvPr>
            <p:ph type="sldImg"/>
          </p:nvPr>
        </p:nvSpPr>
        <p:spPr bwMode="auto">
          <a:noFill/>
          <a:ln>
            <a:solidFill>
              <a:srgbClr val="000000"/>
            </a:solidFill>
            <a:miter lim="800000"/>
            <a:headEnd/>
            <a:tailEnd/>
          </a:ln>
        </p:spPr>
      </p:sp>
      <p:sp>
        <p:nvSpPr>
          <p:cNvPr id="29698"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The UPGRADE_ STEP2_XXXXXXX jobs are used by the upgrade job to generate source specific upgrade jobs. An earlier step in the UPGRADE process, converts the _XXXXXX of the UPGRADE_ STEP2_XXXXXXXX job to another source name for each appropriate source. It also does the same with the SET_CONNECTION_XXXXXXX task name inside the upgrade job. </a:t>
            </a:r>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Right click on the UPGRADE_ STEP2_XXXXXXX job and choose Insert Copy of Job.</a:t>
            </a:r>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We add the </a:t>
            </a:r>
            <a:r>
              <a:rPr lang="en-US" i="1" baseline="0" dirty="0" err="1" smtClean="0"/>
              <a:t>set_job_chaining_enabled_to_no</a:t>
            </a:r>
            <a:r>
              <a:rPr lang="en-US" baseline="0" dirty="0" smtClean="0"/>
              <a:t> task to the beginning of the job because we don’t want the jobs that are being run as tasks here to launch other chained jobs via the parameter list. Everything inside this custom job will just run in sequence. Make sure too that the order number is in sequence, i.e. don’t have jobs with the same number otherwise they could both try to run at the same time.</a:t>
            </a:r>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If a straight forward DAILY_PERM_EXTRACT and DAILY_PROCESS is desired, remove the </a:t>
            </a:r>
            <a:r>
              <a:rPr lang="en-US" i="1" baseline="0" dirty="0" err="1" smtClean="0"/>
              <a:t>setp_job_process_running_type_to_hist</a:t>
            </a:r>
            <a:r>
              <a:rPr lang="en-US" baseline="0" dirty="0" smtClean="0"/>
              <a:t> task from the list. This task flags the jobs to know they are running in historical mode which we wouldn’t want for daily. The daily parameter setting was flagged in the second task and would still apply at this portion of the staging tables.</a:t>
            </a:r>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latin typeface="Century Gothic" pitchFamily="34" charset="0"/>
              </a:rPr>
              <a:t>When building a data warehouse, it is nearly impossible to foresee all the possible permutations of data that might enter it. A data warehouse is driven completely by the data that enters it. There are frequently new scenarios that surface (especially with newer, less stable modules) that can cause a load to fail or cause the data in the warehouse to not be what it should be. </a:t>
            </a:r>
            <a:endParaRPr lang="en-US" dirty="0"/>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There are various fact tables in the job.</a:t>
            </a:r>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The </a:t>
            </a:r>
            <a:r>
              <a:rPr lang="en-US" baseline="0" dirty="0" err="1" smtClean="0"/>
              <a:t>fact_om_shipment</a:t>
            </a:r>
            <a:r>
              <a:rPr lang="en-US" baseline="0" dirty="0" smtClean="0"/>
              <a:t> and shipment stage tables have been removed. Other fact_ tables have been removed and only </a:t>
            </a:r>
            <a:r>
              <a:rPr lang="en-US" baseline="0" dirty="0" err="1" smtClean="0"/>
              <a:t>fact_om_invoice</a:t>
            </a:r>
            <a:r>
              <a:rPr lang="en-US" baseline="0" dirty="0" smtClean="0"/>
              <a:t> remains. That leaves lots of unnecessary stage tables for other fact tables that are not in the scheduler any more, but ensures that proper stage tables do get populated. This is a quick way to build a custom job without trying to figure out which stage tables are safe to remove and which are not.</a:t>
            </a:r>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r>
              <a:rPr lang="en-US" dirty="0" smtClean="0"/>
              <a:t>Use</a:t>
            </a:r>
            <a:r>
              <a:rPr lang="en-US" baseline="0" dirty="0" smtClean="0"/>
              <a:t> stage_om_order1 table and </a:t>
            </a:r>
            <a:r>
              <a:rPr lang="en-US" baseline="0" dirty="0" err="1" smtClean="0"/>
              <a:t>quantity_open</a:t>
            </a:r>
            <a:r>
              <a:rPr lang="en-US" baseline="0" dirty="0" smtClean="0"/>
              <a:t> column as a good example.</a:t>
            </a:r>
            <a:endParaRPr lang="en-US" dirty="0"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r>
              <a:rPr lang="en-US" dirty="0" smtClean="0"/>
              <a:t>Common Process</a:t>
            </a:r>
            <a:r>
              <a:rPr lang="en-US" baseline="0" dirty="0" smtClean="0"/>
              <a:t> plays a VERY important role of building the dimension tables which have all the keys, the fact tables will refer to when they are built.</a:t>
            </a:r>
          </a:p>
          <a:p>
            <a:r>
              <a:rPr lang="en-US" baseline="0" dirty="0" err="1" smtClean="0"/>
              <a:t>Perm_load</a:t>
            </a:r>
            <a:r>
              <a:rPr lang="en-US" baseline="0" dirty="0" smtClean="0"/>
              <a:t> job loads any tables that store permanent data (large tables that shouldn’t change once created).</a:t>
            </a:r>
          </a:p>
          <a:p>
            <a:r>
              <a:rPr lang="en-US" baseline="0" dirty="0" err="1" smtClean="0"/>
              <a:t>Perm_extract</a:t>
            </a:r>
            <a:r>
              <a:rPr lang="en-US" baseline="0" dirty="0" smtClean="0"/>
              <a:t> job “primes the pump” for the module loads by looking for changes to </a:t>
            </a:r>
            <a:r>
              <a:rPr lang="en-US" baseline="0" dirty="0" err="1" smtClean="0"/>
              <a:t>perm_tables</a:t>
            </a:r>
            <a:r>
              <a:rPr lang="en-US" baseline="0" dirty="0" smtClean="0"/>
              <a:t> and preparing the data to be loaded in extract tables.</a:t>
            </a:r>
          </a:p>
          <a:p>
            <a:r>
              <a:rPr lang="en-US" baseline="0" dirty="0" smtClean="0"/>
              <a:t>The various modules process jobs load for their respective modules.</a:t>
            </a:r>
          </a:p>
          <a:p>
            <a:r>
              <a:rPr lang="en-US" baseline="0" dirty="0" smtClean="0"/>
              <a:t>The Rollup jobs populate the snapshots and the performance tables.</a:t>
            </a:r>
            <a:endParaRPr lang="en-US" dirty="0"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57</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58</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59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6</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60</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61</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62</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63</a:t>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a:t>
            </a:r>
            <a:r>
              <a:rPr lang="en-US" dirty="0" err="1" smtClean="0"/>
              <a:t>setp</a:t>
            </a:r>
            <a:r>
              <a:rPr lang="en-US" dirty="0" smtClean="0"/>
              <a:t>_...._start jobs always check to make sure that</a:t>
            </a:r>
            <a:r>
              <a:rPr lang="en-US" baseline="0" dirty="0" smtClean="0"/>
              <a:t> other same jobs are not running, to prevent jobs from stepping on themselves. If a job fails and a new job is restarted, the parameter will still be set to Y until someone goes in and manually sets that value back to N. Make sure though that another same job isn’t actually running at the same time, when setting this parameter back to N.</a:t>
            </a:r>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64</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65</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66</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67</a:t>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endParaRPr lang="en-US" baseline="0" dirty="0" smtClean="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68</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endParaRPr lang="en-US" baseline="0" dirty="0" smtClean="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69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1" eaLnBrk="1" hangingPunct="1">
              <a:buNone/>
            </a:pPr>
            <a:r>
              <a:rPr lang="en-US" dirty="0" smtClean="0">
                <a:latin typeface="Century Gothic" pitchFamily="34" charset="0"/>
              </a:rPr>
              <a:t>With MS SQL Server, queries, updates, and inserts can be run against various databases, code from the DWD can be dissected and run down to its most essential components, table structures and indexes can be compared against the versions in the DWD, query result sets can be generated for comparison.</a:t>
            </a:r>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7</a:t>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baseline="0" dirty="0" smtClean="0"/>
              <a:t>Instead of forcing the customer to have shorter names in their column definitions or changing the column widths in the load tables that may run into problems later if for some reason the load table gets upgraded, simply put a substring on the column to only bring over as much data as the column is defined. This is presuming that the customer doesn’t need whatever extra data is being truncated in that column.</a:t>
            </a:r>
          </a:p>
          <a:p>
            <a:pPr marL="228600" indent="-228600">
              <a:buNone/>
            </a:pPr>
            <a:r>
              <a:rPr lang="en-US" baseline="0" dirty="0" smtClean="0"/>
              <a:t>If we keep having to do this for certain columns, definitely let the BI R&amp;D team know and we’ll increase the column sizes in the load tables for future releases. We’ve done this already with some of the address fields.</a:t>
            </a:r>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70</a:t>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latin typeface="Century Gothic" pitchFamily="34" charset="0"/>
              </a:rPr>
              <a:t>Click on Image Name to sort by name. Look for a job called dba.exe. It’s possible there may be multiple running (if there are, make sure that other load tables aren’t actually loading before proceeding). This is the job that is holding the file. Click on the job, then click End Process.</a:t>
            </a: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INSTRUCTOR NOTES ONLY: refer to slides in Part 1 for History and Snapshot tables</a:t>
            </a:r>
            <a:endParaRPr lang="en-US" dirty="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76</a:t>
            </a:fld>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77</a:t>
            </a:fld>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78</a:t>
            </a:fld>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latin typeface="Century Gothic" pitchFamily="34" charset="0"/>
                <a:cs typeface="Century Gothic" pitchFamily="34" charset="0"/>
              </a:rPr>
              <a:t>It can be helpful also to find an example that does not have the issue as a baseline to compare results to, but finding a problematic record is key. </a:t>
            </a:r>
          </a:p>
          <a:p>
            <a:endParaRPr lang="en-US" dirty="0" smtClean="0">
              <a:latin typeface="Century Gothic" pitchFamily="34" charset="0"/>
              <a:cs typeface="Century Gothic" pitchFamily="34" charset="0"/>
            </a:endParaRPr>
          </a:p>
          <a:p>
            <a:r>
              <a:rPr lang="en-US" dirty="0" smtClean="0">
                <a:latin typeface="Century Gothic" pitchFamily="34" charset="0"/>
                <a:cs typeface="Century Gothic" pitchFamily="34" charset="0"/>
              </a:rPr>
              <a:t>INSTRUCTOR NOTES ONLY: If the</a:t>
            </a:r>
            <a:r>
              <a:rPr lang="en-US" baseline="0" dirty="0" smtClean="0">
                <a:latin typeface="Century Gothic" pitchFamily="34" charset="0"/>
                <a:cs typeface="Century Gothic" pitchFamily="34" charset="0"/>
              </a:rPr>
              <a:t> issue is being raised by a customer, ask them for a specific example, if they are willing to provide one. Some customers will just look at the total from 3 million records and say that the result is wrong.  If at all possible enlist their aid in finding a specific record that can be pointed at to say, “That record is wrong.”</a:t>
            </a:r>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79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8</a:t>
            </a:fld>
            <a:endParaRPr 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80</a:t>
            </a:fld>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81</a:t>
            </a:fld>
            <a:endParaRPr 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82</a:t>
            </a:fld>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83</a:t>
            </a:fld>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84</a:t>
            </a:fld>
            <a:endParaRPr 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85</a:t>
            </a:fld>
            <a:endParaRPr 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86</a:t>
            </a:fld>
            <a:endParaRPr 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87</a:t>
            </a:fld>
            <a:endParaRPr 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latin typeface="Century Gothic" pitchFamily="34" charset="0"/>
                <a:cs typeface="Century Gothic" pitchFamily="34" charset="0"/>
              </a:rPr>
              <a:t>It can be helpful to also find an example that does not have the issue as a baseline to compare results to, but finding a problematic record is key. If the</a:t>
            </a:r>
            <a:r>
              <a:rPr lang="en-US" baseline="0" dirty="0" smtClean="0">
                <a:latin typeface="Century Gothic" pitchFamily="34" charset="0"/>
                <a:cs typeface="Century Gothic" pitchFamily="34" charset="0"/>
              </a:rPr>
              <a:t> issue is being raised by a customer, ask them for a specific example, if they are willing to provide one. Some customers will just look at the total from 3 million records and say that the result is wrong. That provide much information to go on. If at all possible enlist their aid in finding a specific record that can be pointed at to say, “That record is wrong.”</a:t>
            </a:r>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88</a:t>
            </a:fld>
            <a:endParaRPr 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89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9</a:t>
            </a:fld>
            <a:endParaRPr 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latin typeface="Century Gothic" pitchFamily="34" charset="0"/>
                <a:cs typeface="Century Gothic" pitchFamily="34" charset="0"/>
              </a:rPr>
              <a:t>if the column track back shows the data passes through a perm table, check the perm table to see if the record is there and if it is correct or not. Or at least jump back to the first table in the “landing strip” to the fact table. The</a:t>
            </a:r>
            <a:r>
              <a:rPr lang="en-US" baseline="0" dirty="0" smtClean="0">
                <a:latin typeface="Century Gothic" pitchFamily="34" charset="0"/>
                <a:cs typeface="Century Gothic" pitchFamily="34" charset="0"/>
              </a:rPr>
              <a:t> “landing strip” tables are the final stage tables prior to a fact table that have all the records headed to the fact collated, but still need to calculate currency conversion rates and get dimension keys, etc. Examples would be stage_om_order1, stage_om_order2, stage_om_order3, </a:t>
            </a:r>
            <a:r>
              <a:rPr lang="en-US" baseline="0" dirty="0" err="1" smtClean="0">
                <a:latin typeface="Century Gothic" pitchFamily="34" charset="0"/>
                <a:cs typeface="Century Gothic" pitchFamily="34" charset="0"/>
              </a:rPr>
              <a:t>stage_om_order</a:t>
            </a:r>
            <a:r>
              <a:rPr lang="en-US" baseline="0" dirty="0" smtClean="0">
                <a:latin typeface="Century Gothic" pitchFamily="34" charset="0"/>
                <a:cs typeface="Century Gothic" pitchFamily="34" charset="0"/>
              </a:rPr>
              <a:t>.</a:t>
            </a:r>
            <a:endParaRPr lang="en-US" dirty="0" smtClean="0">
              <a:latin typeface="Century Gothic" pitchFamily="34" charset="0"/>
              <a:cs typeface="Century Gothic" pitchFamily="34" charset="0"/>
            </a:endParaRPr>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90</a:t>
            </a:fld>
            <a:endParaRPr 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91</a:t>
            </a:fld>
            <a:endParaRPr 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92</a:t>
            </a:fld>
            <a:endParaRPr 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93</a:t>
            </a:fld>
            <a:endParaRPr 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94</a:t>
            </a:fld>
            <a:endParaRPr 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95</a:t>
            </a:fld>
            <a:endParaRPr 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96</a:t>
            </a:fld>
            <a:endParaRPr 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97</a:t>
            </a:fld>
            <a:endParaRPr 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Business key values should never be</a:t>
            </a:r>
            <a:r>
              <a:rPr lang="en-US" baseline="0" dirty="0" smtClean="0"/>
              <a:t> null. If they are, there is a problem with either the data or the code.</a:t>
            </a:r>
            <a:endParaRPr lang="en-US" dirty="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98</a:t>
            </a:fld>
            <a:endParaRPr 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earlier versions of BI</a:t>
            </a:r>
            <a:r>
              <a:rPr lang="en-US" baseline="0" dirty="0" smtClean="0"/>
              <a:t> (pre 3.5), there were quite a few problems with sliding historical date parameters and overlapping begin and end dates in the OM and PO order history tables. These would inevitably cause snapshot tables to fail when two same records with overlapping begin and end dates would get picked up by the snapshot table. The solution for these was to either delete one of the records or better still, set the begin and end dates of the records so they were no longer overlapping and wouldn’t get picked up by the snapshot for the same end of month/week date.</a:t>
            </a:r>
            <a:endParaRPr lang="en-US" dirty="0"/>
          </a:p>
        </p:txBody>
      </p:sp>
      <p:sp>
        <p:nvSpPr>
          <p:cNvPr id="4" name="Slide Number Placeholder 3"/>
          <p:cNvSpPr>
            <a:spLocks noGrp="1"/>
          </p:cNvSpPr>
          <p:nvPr>
            <p:ph type="sldNum" sz="quarter" idx="10"/>
          </p:nvPr>
        </p:nvSpPr>
        <p:spPr/>
        <p:txBody>
          <a:bodyPr/>
          <a:lstStyle/>
          <a:p>
            <a:pPr>
              <a:defRPr/>
            </a:pPr>
            <a:fld id="{D641C9AD-EFFB-408E-9EDB-6A5AE0201188}" type="slidenum">
              <a:rPr lang="en-US" smtClean="0"/>
              <a:pPr>
                <a:defRPr/>
              </a:pPr>
              <a:t>99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7"/>
          <p:cNvPicPr>
            <a:picLocks noChangeAspect="1" noChangeArrowheads="1"/>
          </p:cNvPicPr>
          <p:nvPr userDrawn="1"/>
        </p:nvPicPr>
        <p:blipFill>
          <a:blip r:embed="rId2"/>
          <a:srcRect/>
          <a:stretch>
            <a:fillRect/>
          </a:stretch>
        </p:blipFill>
        <p:spPr bwMode="auto">
          <a:xfrm>
            <a:off x="0" y="3227388"/>
            <a:ext cx="9142413" cy="3657600"/>
          </a:xfrm>
          <a:prstGeom prst="rect">
            <a:avLst/>
          </a:prstGeom>
          <a:noFill/>
          <a:ln w="9525">
            <a:noFill/>
            <a:miter lim="800000"/>
            <a:headEnd/>
            <a:tailEnd/>
          </a:ln>
        </p:spPr>
      </p:pic>
      <p:sp>
        <p:nvSpPr>
          <p:cNvPr id="9" name="Title Placeholder 1"/>
          <p:cNvSpPr>
            <a:spLocks noGrp="1"/>
          </p:cNvSpPr>
          <p:nvPr>
            <p:ph type="title"/>
          </p:nvPr>
        </p:nvSpPr>
        <p:spPr>
          <a:xfrm>
            <a:off x="457200" y="607452"/>
            <a:ext cx="8229600" cy="705411"/>
          </a:xfrm>
          <a:prstGeom prst="rect">
            <a:avLst/>
          </a:prstGeom>
        </p:spPr>
        <p:txBody>
          <a:bodyPr rtlCol="0">
            <a:normAutofit/>
          </a:bodyPr>
          <a:lstStyle/>
          <a:p>
            <a:r>
              <a:rPr lang="en-US" dirty="0" smtClean="0"/>
              <a:t>Click to edit Master title style</a:t>
            </a:r>
            <a:endParaRPr lang="en-US" dirty="0"/>
          </a:p>
        </p:txBody>
      </p:sp>
      <p:sp>
        <p:nvSpPr>
          <p:cNvPr id="14" name="Text Placeholder 13"/>
          <p:cNvSpPr>
            <a:spLocks noGrp="1"/>
          </p:cNvSpPr>
          <p:nvPr>
            <p:ph type="body" sz="quarter" idx="10"/>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98488"/>
            <a:ext cx="8229600" cy="717550"/>
          </a:xfrm>
        </p:spPr>
        <p:txBody>
          <a:bodyPr/>
          <a:lstStyle/>
          <a:p>
            <a:r>
              <a:rPr lang="en-US"/>
              <a:t>Click to edit Master title style</a:t>
            </a:r>
          </a:p>
        </p:txBody>
      </p:sp>
      <p:sp>
        <p:nvSpPr>
          <p:cNvPr id="3" name="Content Placeholder 2"/>
          <p:cNvSpPr>
            <a:spLocks noGrp="1"/>
          </p:cNvSpPr>
          <p:nvPr>
            <p:ph idx="1"/>
          </p:nvPr>
        </p:nvSpPr>
        <p:spPr>
          <a:xfrm>
            <a:off x="457200" y="1316038"/>
            <a:ext cx="8229600" cy="4991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10"/>
          </p:nvPr>
        </p:nvSpPr>
        <p:spPr>
          <a:xfrm>
            <a:off x="6923088" y="6459538"/>
            <a:ext cx="2133600" cy="365125"/>
          </a:xfrm>
        </p:spPr>
        <p:txBody>
          <a:bodyPr/>
          <a:lstStyle>
            <a:lvl1pPr>
              <a:defRPr/>
            </a:lvl1pPr>
          </a:lstStyle>
          <a:p>
            <a:pPr>
              <a:defRPr/>
            </a:pPr>
            <a:fld id="{84A1C5A6-037C-452F-9068-97E8D8CDFE7E}"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Slide Number Placeholder 5"/>
          <p:cNvSpPr>
            <a:spLocks noGrp="1"/>
          </p:cNvSpPr>
          <p:nvPr>
            <p:ph type="sldNum" sz="quarter" idx="12"/>
          </p:nvPr>
        </p:nvSpPr>
        <p:spPr/>
        <p:txBody>
          <a:bodyPr/>
          <a:lstStyle>
            <a:lvl1pPr>
              <a:defRPr/>
            </a:lvl1pPr>
          </a:lstStyle>
          <a:p>
            <a:pPr>
              <a:defRPr/>
            </a:pPr>
            <a:fld id="{C0C80775-829C-4B82-8E45-D40A91D849DC}"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8" name="Text Placeholder 13"/>
          <p:cNvSpPr>
            <a:spLocks noGrp="1"/>
          </p:cNvSpPr>
          <p:nvPr>
            <p:ph type="body" sz="quarter" idx="10"/>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7" name="Title Placeholder 1"/>
          <p:cNvSpPr>
            <a:spLocks noGrp="1"/>
          </p:cNvSpPr>
          <p:nvPr>
            <p:ph type="title"/>
          </p:nvPr>
        </p:nvSpPr>
        <p:spPr>
          <a:xfrm>
            <a:off x="455243" y="2618222"/>
            <a:ext cx="8229600" cy="810186"/>
          </a:xfrm>
          <a:prstGeom prst="rect">
            <a:avLst/>
          </a:prstGeom>
        </p:spPr>
        <p:txBody>
          <a:bodyPr rtlCol="0">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Slide Number Placeholder 5"/>
          <p:cNvSpPr>
            <a:spLocks noGrp="1"/>
          </p:cNvSpPr>
          <p:nvPr>
            <p:ph type="sldNum" sz="quarter" idx="12"/>
          </p:nvPr>
        </p:nvSpPr>
        <p:spPr/>
        <p:txBody>
          <a:bodyPr/>
          <a:lstStyle>
            <a:lvl1pPr>
              <a:defRPr/>
            </a:lvl1pPr>
          </a:lstStyle>
          <a:p>
            <a:pPr>
              <a:defRPr/>
            </a:pPr>
            <a:fld id="{BFDD0462-44AD-4610-A852-2B190305E9FC}"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6" name="Slide Number Placeholder 5"/>
          <p:cNvSpPr>
            <a:spLocks noGrp="1"/>
          </p:cNvSpPr>
          <p:nvPr>
            <p:ph type="sldNum" sz="quarter" idx="14"/>
          </p:nvPr>
        </p:nvSpPr>
        <p:spPr/>
        <p:txBody>
          <a:bodyPr/>
          <a:lstStyle>
            <a:lvl1pPr>
              <a:defRPr/>
            </a:lvl1pPr>
          </a:lstStyle>
          <a:p>
            <a:pPr>
              <a:defRPr/>
            </a:pPr>
            <a:fld id="{F2C550DA-07C0-4A22-B0FD-3EF1BCA6DFB5}"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8" name="Slide Number Placeholder 5"/>
          <p:cNvSpPr>
            <a:spLocks noGrp="1"/>
          </p:cNvSpPr>
          <p:nvPr>
            <p:ph type="sldNum" sz="quarter" idx="14"/>
          </p:nvPr>
        </p:nvSpPr>
        <p:spPr/>
        <p:txBody>
          <a:bodyPr/>
          <a:lstStyle>
            <a:lvl1pPr>
              <a:defRPr/>
            </a:lvl1pPr>
          </a:lstStyle>
          <a:p>
            <a:pPr>
              <a:defRPr/>
            </a:pPr>
            <a:fld id="{06CC5F46-61FA-4BCB-A95B-D15725E92C77}"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4" name="Slide Number Placeholder 5"/>
          <p:cNvSpPr>
            <a:spLocks noGrp="1"/>
          </p:cNvSpPr>
          <p:nvPr>
            <p:ph type="sldNum" sz="quarter" idx="14"/>
          </p:nvPr>
        </p:nvSpPr>
        <p:spPr/>
        <p:txBody>
          <a:bodyPr/>
          <a:lstStyle>
            <a:lvl1pPr>
              <a:defRPr/>
            </a:lvl1pPr>
          </a:lstStyle>
          <a:p>
            <a:pPr>
              <a:defRPr/>
            </a:pPr>
            <a:fld id="{B71B485D-993D-40CF-91E0-57AC5DBB5A6C}"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8" name="Content Placeholder 3"/>
          <p:cNvSpPr>
            <a:spLocks noGrp="1"/>
          </p:cNvSpPr>
          <p:nvPr>
            <p:ph sz="half" idx="16"/>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9" name="Content Placeholder 3"/>
          <p:cNvSpPr>
            <a:spLocks noGrp="1"/>
          </p:cNvSpPr>
          <p:nvPr>
            <p:ph sz="half" idx="17"/>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7" name="Content Placeholder 3"/>
          <p:cNvSpPr>
            <a:spLocks noGrp="1"/>
          </p:cNvSpPr>
          <p:nvPr>
            <p:ph sz="half" idx="15"/>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10" name="Slide Number Placeholder 5"/>
          <p:cNvSpPr>
            <a:spLocks noGrp="1"/>
          </p:cNvSpPr>
          <p:nvPr>
            <p:ph type="sldNum" sz="quarter" idx="18"/>
          </p:nvPr>
        </p:nvSpPr>
        <p:spPr/>
        <p:txBody>
          <a:bodyPr/>
          <a:lstStyle>
            <a:lvl1pPr>
              <a:defRPr/>
            </a:lvl1pPr>
          </a:lstStyle>
          <a:p>
            <a:pPr>
              <a:defRPr/>
            </a:pPr>
            <a:fld id="{ADED27A2-B6C1-45E8-8D51-CF982E240C1C}"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pPr>
              <a:defRPr/>
            </a:pPr>
            <a:fld id="{6B036E1E-10C1-4940-A4BD-06790538B14E}"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4"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Picture Placeholder 2"/>
          <p:cNvSpPr>
            <a:spLocks noGrp="1"/>
          </p:cNvSpPr>
          <p:nvPr>
            <p:ph type="pic" idx="1"/>
          </p:nvPr>
        </p:nvSpPr>
        <p:spPr>
          <a:xfrm>
            <a:off x="457200" y="1417637"/>
            <a:ext cx="8229600" cy="4864629"/>
          </a:xfrm>
        </p:spPr>
        <p:txBody>
          <a:bodyPr rtlCol="0">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US" noProof="0" dirty="0"/>
          </a:p>
        </p:txBody>
      </p:sp>
      <p:sp>
        <p:nvSpPr>
          <p:cNvPr id="6" name="Slide Number Placeholder 5"/>
          <p:cNvSpPr>
            <a:spLocks noGrp="1"/>
          </p:cNvSpPr>
          <p:nvPr>
            <p:ph type="sldNum" sz="quarter" idx="14"/>
          </p:nvPr>
        </p:nvSpPr>
        <p:spPr/>
        <p:txBody>
          <a:bodyPr/>
          <a:lstStyle>
            <a:lvl1pPr>
              <a:defRPr/>
            </a:lvl1pPr>
          </a:lstStyle>
          <a:p>
            <a:pPr>
              <a:defRPr/>
            </a:pPr>
            <a:fld id="{821BDB47-B875-4246-9ECA-93706E8BAEE0}"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3"/>
          <p:cNvPicPr>
            <a:picLocks noChangeAspect="1" noChangeArrowheads="1"/>
          </p:cNvPicPr>
          <p:nvPr userDrawn="1"/>
        </p:nvPicPr>
        <p:blipFill>
          <a:blip r:embed="rId12"/>
          <a:srcRect/>
          <a:stretch>
            <a:fillRect/>
          </a:stretch>
        </p:blipFill>
        <p:spPr bwMode="auto">
          <a:xfrm>
            <a:off x="0" y="6021388"/>
            <a:ext cx="9144000" cy="838200"/>
          </a:xfrm>
          <a:prstGeom prst="rect">
            <a:avLst/>
          </a:prstGeom>
          <a:noFill/>
          <a:ln w="9525">
            <a:noFill/>
            <a:miter lim="800000"/>
            <a:headEnd/>
            <a:tailEnd/>
          </a:ln>
        </p:spPr>
      </p:pic>
      <p:sp>
        <p:nvSpPr>
          <p:cNvPr id="1027" name="Title Placeholder 1"/>
          <p:cNvSpPr>
            <a:spLocks noGrp="1"/>
          </p:cNvSpPr>
          <p:nvPr>
            <p:ph type="title"/>
          </p:nvPr>
        </p:nvSpPr>
        <p:spPr bwMode="auto">
          <a:xfrm>
            <a:off x="457200" y="598488"/>
            <a:ext cx="8229600" cy="7175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457200" y="1316038"/>
            <a:ext cx="8229600" cy="49911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 name="Slide Number Placeholder 5"/>
          <p:cNvSpPr>
            <a:spLocks noGrp="1"/>
          </p:cNvSpPr>
          <p:nvPr>
            <p:ph type="sldNum" sz="quarter" idx="4"/>
          </p:nvPr>
        </p:nvSpPr>
        <p:spPr>
          <a:xfrm>
            <a:off x="6923088" y="6459538"/>
            <a:ext cx="2133600" cy="365125"/>
          </a:xfrm>
          <a:prstGeom prst="rect">
            <a:avLst/>
          </a:prstGeom>
        </p:spPr>
        <p:txBody>
          <a:bodyPr vert="horz" lIns="91440" tIns="45720" rIns="91440" bIns="45720" rtlCol="0" anchor="ctr"/>
          <a:lstStyle>
            <a:lvl1pPr algn="r" fontAlgn="auto">
              <a:spcBef>
                <a:spcPts val="0"/>
              </a:spcBef>
              <a:spcAft>
                <a:spcPts val="0"/>
              </a:spcAft>
              <a:defRPr sz="2000" b="0">
                <a:solidFill>
                  <a:schemeClr val="bg1"/>
                </a:solidFill>
                <a:latin typeface="Century Gothic"/>
                <a:cs typeface="Century Gothic"/>
              </a:defRPr>
            </a:lvl1pPr>
          </a:lstStyle>
          <a:p>
            <a:pPr>
              <a:defRPr/>
            </a:pPr>
            <a:fld id="{8D3BB7DC-2B69-4DBA-9AF6-EDEFE8A65904}"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5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iming>
    <p:tnLst>
      <p:par>
        <p:cTn id="1" dur="indefinite" restart="never" nodeType="tmRoot"/>
      </p:par>
    </p:tnLst>
  </p:timing>
  <p:hf hdr="0" ftr="0" dt="0"/>
  <p:txStyles>
    <p:titleStyle>
      <a:lvl1pPr algn="l" defTabSz="457200" rtl="0" eaLnBrk="0" fontAlgn="base" hangingPunct="0">
        <a:spcBef>
          <a:spcPct val="0"/>
        </a:spcBef>
        <a:spcAft>
          <a:spcPct val="0"/>
        </a:spcAft>
        <a:defRPr sz="3200" b="1" kern="1200">
          <a:solidFill>
            <a:srgbClr val="4F4F4F"/>
          </a:solidFill>
          <a:latin typeface="Century Gothic"/>
          <a:ea typeface="Century Gothic" pitchFamily="34" charset="0"/>
          <a:cs typeface="Century Gothic"/>
        </a:defRPr>
      </a:lvl1pPr>
      <a:lvl2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2pPr>
      <a:lvl3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3pPr>
      <a:lvl4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4pPr>
      <a:lvl5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5pPr>
      <a:lvl6pPr marL="457200" algn="l" defTabSz="457200" rtl="0" fontAlgn="base">
        <a:spcBef>
          <a:spcPct val="0"/>
        </a:spcBef>
        <a:spcAft>
          <a:spcPct val="0"/>
        </a:spcAft>
        <a:defRPr sz="3200" b="1">
          <a:solidFill>
            <a:srgbClr val="4F4F4F"/>
          </a:solidFill>
          <a:latin typeface="Century Gothic" pitchFamily="34" charset="0"/>
        </a:defRPr>
      </a:lvl6pPr>
      <a:lvl7pPr marL="914400" algn="l" defTabSz="457200" rtl="0" fontAlgn="base">
        <a:spcBef>
          <a:spcPct val="0"/>
        </a:spcBef>
        <a:spcAft>
          <a:spcPct val="0"/>
        </a:spcAft>
        <a:defRPr sz="3200" b="1">
          <a:solidFill>
            <a:srgbClr val="4F4F4F"/>
          </a:solidFill>
          <a:latin typeface="Century Gothic" pitchFamily="34" charset="0"/>
        </a:defRPr>
      </a:lvl7pPr>
      <a:lvl8pPr marL="1371600" algn="l" defTabSz="457200" rtl="0" fontAlgn="base">
        <a:spcBef>
          <a:spcPct val="0"/>
        </a:spcBef>
        <a:spcAft>
          <a:spcPct val="0"/>
        </a:spcAft>
        <a:defRPr sz="3200" b="1">
          <a:solidFill>
            <a:srgbClr val="4F4F4F"/>
          </a:solidFill>
          <a:latin typeface="Century Gothic" pitchFamily="34" charset="0"/>
        </a:defRPr>
      </a:lvl8pPr>
      <a:lvl9pPr marL="1828800" algn="l" defTabSz="457200" rtl="0" fontAlgn="base">
        <a:spcBef>
          <a:spcPct val="0"/>
        </a:spcBef>
        <a:spcAft>
          <a:spcPct val="0"/>
        </a:spcAft>
        <a:defRPr sz="3200" b="1">
          <a:solidFill>
            <a:srgbClr val="4F4F4F"/>
          </a:solidFill>
          <a:latin typeface="Century Gothic" pitchFamily="34" charset="0"/>
        </a:defRPr>
      </a:lvl9pPr>
    </p:titleStyle>
    <p:bodyStyle>
      <a:lvl1pPr marL="342900" indent="-342900" algn="l" defTabSz="457200" rtl="0" eaLnBrk="0" fontAlgn="base" hangingPunct="0">
        <a:spcBef>
          <a:spcPct val="20000"/>
        </a:spcBef>
        <a:spcAft>
          <a:spcPct val="0"/>
        </a:spcAft>
        <a:buClr>
          <a:srgbClr val="F79646"/>
        </a:buClr>
        <a:buFont typeface="Arial" charset="0"/>
        <a:buChar char="•"/>
        <a:defRPr sz="2800" kern="1200">
          <a:solidFill>
            <a:srgbClr val="4F4F4F"/>
          </a:solidFill>
          <a:latin typeface="Century Gothic"/>
          <a:ea typeface="Century Gothic" pitchFamily="34" charset="0"/>
          <a:cs typeface="Century Gothic"/>
        </a:defRPr>
      </a:lvl1pPr>
      <a:lvl2pPr marL="742950" indent="-285750" algn="l" defTabSz="457200" rtl="0" eaLnBrk="0" fontAlgn="base" hangingPunct="0">
        <a:spcBef>
          <a:spcPct val="20000"/>
        </a:spcBef>
        <a:spcAft>
          <a:spcPct val="0"/>
        </a:spcAft>
        <a:buClr>
          <a:srgbClr val="F79646"/>
        </a:buClr>
        <a:buFont typeface="Lucida Grande"/>
        <a:buChar char="-"/>
        <a:defRPr sz="2400" kern="1200">
          <a:solidFill>
            <a:srgbClr val="4F4F4F"/>
          </a:solidFill>
          <a:latin typeface="Century Gothic"/>
          <a:ea typeface="Century Gothic" pitchFamily="34" charset="0"/>
          <a:cs typeface="Century Gothic"/>
        </a:defRPr>
      </a:lvl2pPr>
      <a:lvl3pPr marL="1143000" indent="-228600" algn="l" defTabSz="457200" rtl="0" eaLnBrk="0" fontAlgn="base" hangingPunct="0">
        <a:spcBef>
          <a:spcPct val="20000"/>
        </a:spcBef>
        <a:spcAft>
          <a:spcPct val="0"/>
        </a:spcAft>
        <a:buClr>
          <a:srgbClr val="F79646"/>
        </a:buClr>
        <a:buFont typeface="Arial" charset="0"/>
        <a:buChar char="•"/>
        <a:defRPr sz="2000" kern="1200">
          <a:solidFill>
            <a:srgbClr val="4F4F4F"/>
          </a:solidFill>
          <a:latin typeface="Century Gothic"/>
          <a:ea typeface="Century Gothic" pitchFamily="34" charset="0"/>
          <a:cs typeface="Century Gothic"/>
        </a:defRPr>
      </a:lvl3pPr>
      <a:lvl4pPr marL="1600200" indent="-228600" algn="l" defTabSz="457200" rtl="0" eaLnBrk="0" fontAlgn="base" hangingPunct="0">
        <a:spcBef>
          <a:spcPct val="20000"/>
        </a:spcBef>
        <a:spcAft>
          <a:spcPct val="0"/>
        </a:spcAft>
        <a:buClr>
          <a:srgbClr val="F79646"/>
        </a:buClr>
        <a:buFont typeface="Lucida Grande"/>
        <a:buChar char="-"/>
        <a:defRPr kern="1200">
          <a:solidFill>
            <a:srgbClr val="4F4F4F"/>
          </a:solidFill>
          <a:latin typeface="Century Gothic"/>
          <a:ea typeface="Century Gothic" pitchFamily="34" charset="0"/>
          <a:cs typeface="Century Gothic"/>
        </a:defRPr>
      </a:lvl4pPr>
      <a:lvl5pPr marL="2057400" indent="-228600" algn="l" defTabSz="457200" rtl="0" eaLnBrk="0" fontAlgn="base" hangingPunct="0">
        <a:spcBef>
          <a:spcPct val="20000"/>
        </a:spcBef>
        <a:spcAft>
          <a:spcPct val="0"/>
        </a:spcAft>
        <a:buClr>
          <a:srgbClr val="F79646"/>
        </a:buClr>
        <a:buFont typeface="Arial" charset="0"/>
        <a:buChar char="•"/>
        <a:defRPr kern="1200">
          <a:solidFill>
            <a:srgbClr val="4F4F4F"/>
          </a:solidFill>
          <a:latin typeface="Century Gothic"/>
          <a:ea typeface="Century Gothic" pitchFamily="34" charset="0"/>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omments" Target="../comments/comment10.xml"/><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00.xml.rels><?xml version="1.0" encoding="UTF-8" standalone="yes"?>
<Relationships xmlns="http://schemas.openxmlformats.org/package/2006/relationships"><Relationship Id="rId3" Type="http://schemas.openxmlformats.org/officeDocument/2006/relationships/comments" Target="../comments/comment100.xml"/><Relationship Id="rId2" Type="http://schemas.openxmlformats.org/officeDocument/2006/relationships/notesSlide" Target="../notesSlides/notesSlide100.xml"/><Relationship Id="rId1" Type="http://schemas.openxmlformats.org/officeDocument/2006/relationships/slideLayout" Target="../slideLayouts/slideLayout8.xml"/></Relationships>
</file>

<file path=ppt/slides/_rels/slide101.xml.rels><?xml version="1.0" encoding="UTF-8" standalone="yes"?>
<Relationships xmlns="http://schemas.openxmlformats.org/package/2006/relationships"><Relationship Id="rId3" Type="http://schemas.openxmlformats.org/officeDocument/2006/relationships/comments" Target="../comments/comment101.xml"/><Relationship Id="rId2" Type="http://schemas.openxmlformats.org/officeDocument/2006/relationships/notesSlide" Target="../notesSlides/notesSlide101.xml"/><Relationship Id="rId1" Type="http://schemas.openxmlformats.org/officeDocument/2006/relationships/slideLayout" Target="../slideLayouts/slideLayout8.xml"/></Relationships>
</file>

<file path=ppt/slides/_rels/slide102.xml.rels><?xml version="1.0" encoding="UTF-8" standalone="yes"?>
<Relationships xmlns="http://schemas.openxmlformats.org/package/2006/relationships"><Relationship Id="rId3" Type="http://schemas.openxmlformats.org/officeDocument/2006/relationships/comments" Target="../comments/comment102.xml"/><Relationship Id="rId2" Type="http://schemas.openxmlformats.org/officeDocument/2006/relationships/notesSlide" Target="../notesSlides/notesSlide102.xml"/><Relationship Id="rId1" Type="http://schemas.openxmlformats.org/officeDocument/2006/relationships/slideLayout" Target="../slideLayouts/slideLayout8.xml"/></Relationships>
</file>

<file path=ppt/slides/_rels/slide103.xml.rels><?xml version="1.0" encoding="UTF-8" standalone="yes"?>
<Relationships xmlns="http://schemas.openxmlformats.org/package/2006/relationships"><Relationship Id="rId3" Type="http://schemas.openxmlformats.org/officeDocument/2006/relationships/comments" Target="../comments/comment103.xml"/><Relationship Id="rId2" Type="http://schemas.openxmlformats.org/officeDocument/2006/relationships/notesSlide" Target="../notesSlides/notesSlide103.xml"/><Relationship Id="rId1" Type="http://schemas.openxmlformats.org/officeDocument/2006/relationships/slideLayout" Target="../slideLayouts/slideLayout8.xml"/></Relationships>
</file>

<file path=ppt/slides/_rels/slide104.xml.rels><?xml version="1.0" encoding="UTF-8" standalone="yes"?>
<Relationships xmlns="http://schemas.openxmlformats.org/package/2006/relationships"><Relationship Id="rId3" Type="http://schemas.openxmlformats.org/officeDocument/2006/relationships/comments" Target="../comments/comment104.xml"/><Relationship Id="rId2" Type="http://schemas.openxmlformats.org/officeDocument/2006/relationships/notesSlide" Target="../notesSlides/notesSlide104.xml"/><Relationship Id="rId1" Type="http://schemas.openxmlformats.org/officeDocument/2006/relationships/slideLayout" Target="../slideLayouts/slideLayout8.xml"/></Relationships>
</file>

<file path=ppt/slides/_rels/slide105.xml.rels><?xml version="1.0" encoding="UTF-8" standalone="yes"?>
<Relationships xmlns="http://schemas.openxmlformats.org/package/2006/relationships"><Relationship Id="rId3" Type="http://schemas.openxmlformats.org/officeDocument/2006/relationships/comments" Target="../comments/comment105.xml"/><Relationship Id="rId2" Type="http://schemas.openxmlformats.org/officeDocument/2006/relationships/notesSlide" Target="../notesSlides/notesSlide105.xml"/><Relationship Id="rId1" Type="http://schemas.openxmlformats.org/officeDocument/2006/relationships/slideLayout" Target="../slideLayouts/slideLayout10.xml"/></Relationships>
</file>

<file path=ppt/slides/_rels/slide106.xml.rels><?xml version="1.0" encoding="UTF-8" standalone="yes"?>
<Relationships xmlns="http://schemas.openxmlformats.org/package/2006/relationships"><Relationship Id="rId3" Type="http://schemas.openxmlformats.org/officeDocument/2006/relationships/comments" Target="../comments/comment106.xml"/><Relationship Id="rId2" Type="http://schemas.openxmlformats.org/officeDocument/2006/relationships/notesSlide" Target="../notesSlides/notesSlide106.xml"/><Relationship Id="rId1" Type="http://schemas.openxmlformats.org/officeDocument/2006/relationships/slideLayout" Target="../slideLayouts/slideLayout10.xml"/></Relationships>
</file>

<file path=ppt/slides/_rels/slide107.xml.rels><?xml version="1.0" encoding="UTF-8" standalone="yes"?>
<Relationships xmlns="http://schemas.openxmlformats.org/package/2006/relationships"><Relationship Id="rId3" Type="http://schemas.openxmlformats.org/officeDocument/2006/relationships/comments" Target="../comments/comment107.xml"/><Relationship Id="rId2" Type="http://schemas.openxmlformats.org/officeDocument/2006/relationships/notesSlide" Target="../notesSlides/notesSlide107.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comments" Target="../comments/comment11.xml"/><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comments" Target="../comments/comment1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comments" Target="../comments/comment13.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comments" Target="../comments/comment14.xml"/><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comments" Target="../comments/comment15.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omments" Target="../comments/comment16.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omments" Target="../comments/comment17.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comments" Target="../comments/comment18.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comments" Target="../comments/comment19.xml"/></Relationships>
</file>

<file path=ppt/slides/_rels/slide2.xml.rels><?xml version="1.0" encoding="UTF-8" standalone="yes"?>
<Relationships xmlns="http://schemas.openxmlformats.org/package/2006/relationships"><Relationship Id="rId8" Type="http://schemas.openxmlformats.org/officeDocument/2006/relationships/comments" Target="../comments/comment2.xml"/><Relationship Id="rId3" Type="http://schemas.openxmlformats.org/officeDocument/2006/relationships/tags" Target="../tags/tag3.xml"/><Relationship Id="rId7" Type="http://schemas.openxmlformats.org/officeDocument/2006/relationships/notesSlide" Target="../notesSlides/notesSlide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Layout" Target="../slideLayouts/slideLayout8.xml"/><Relationship Id="rId5" Type="http://schemas.openxmlformats.org/officeDocument/2006/relationships/tags" Target="../tags/tag5.xml"/><Relationship Id="rId4" Type="http://schemas.openxmlformats.org/officeDocument/2006/relationships/tags" Target="../tags/tag4.xml"/></Relationships>
</file>

<file path=ppt/slides/_rels/slide20.xml.rels><?xml version="1.0" encoding="UTF-8" standalone="yes"?>
<Relationships xmlns="http://schemas.openxmlformats.org/package/2006/relationships"><Relationship Id="rId3" Type="http://schemas.openxmlformats.org/officeDocument/2006/relationships/comments" Target="../comments/comment20.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omments" Target="../comments/comment21.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omments" Target="../comments/comment22.xm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comments" Target="../comments/comment23.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comments" Target="../comments/comment24.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comments" Target="../comments/comment25.xml"/></Relationships>
</file>

<file path=ppt/slides/_rels/slide26.xml.rels><?xml version="1.0" encoding="UTF-8" standalone="yes"?>
<Relationships xmlns="http://schemas.openxmlformats.org/package/2006/relationships"><Relationship Id="rId3" Type="http://schemas.openxmlformats.org/officeDocument/2006/relationships/comments" Target="../comments/comment26.xml"/><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comments" Target="../comments/comment27.xml"/></Relationships>
</file>

<file path=ppt/slides/_rels/slide28.xml.rels><?xml version="1.0" encoding="UTF-8" standalone="yes"?>
<Relationships xmlns="http://schemas.openxmlformats.org/package/2006/relationships"><Relationship Id="rId3" Type="http://schemas.openxmlformats.org/officeDocument/2006/relationships/comments" Target="../comments/comment28.xm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comments" Target="../comments/comment29.xml"/></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comments" Target="../comments/comment30.xml"/></Relationships>
</file>

<file path=ppt/slides/_rels/slide31.xml.rels><?xml version="1.0" encoding="UTF-8" standalone="yes"?>
<Relationships xmlns="http://schemas.openxmlformats.org/package/2006/relationships"><Relationship Id="rId3" Type="http://schemas.openxmlformats.org/officeDocument/2006/relationships/comments" Target="../comments/comment31.xml"/><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comments" Target="../comments/comment32.xml"/><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comments" Target="../comments/comment33.xml"/><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comments" Target="../comments/comment34.xml"/></Relationships>
</file>

<file path=ppt/slides/_rels/slide35.xml.rels><?xml version="1.0" encoding="UTF-8" standalone="yes"?>
<Relationships xmlns="http://schemas.openxmlformats.org/package/2006/relationships"><Relationship Id="rId3" Type="http://schemas.openxmlformats.org/officeDocument/2006/relationships/comments" Target="../comments/comment35.xml"/><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comments" Target="../comments/comment36.xml"/><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comments" Target="../comments/comment37.xml"/><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comments" Target="../comments/comment38.xml"/></Relationships>
</file>

<file path=ppt/slides/_rels/slide3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comments" Target="../comments/comment39.xml"/></Relationships>
</file>

<file path=ppt/slides/_rels/slide4.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3" Type="http://schemas.openxmlformats.org/officeDocument/2006/relationships/comments" Target="../comments/comment40.xml"/><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comments" Target="../comments/comment41.xml"/></Relationships>
</file>

<file path=ppt/slides/_rels/slide4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comments" Target="../comments/comment42.xml"/></Relationships>
</file>

<file path=ppt/slides/_rels/slide43.xml.rels><?xml version="1.0" encoding="UTF-8" standalone="yes"?>
<Relationships xmlns="http://schemas.openxmlformats.org/package/2006/relationships"><Relationship Id="rId3" Type="http://schemas.openxmlformats.org/officeDocument/2006/relationships/comments" Target="../comments/comment43.xml"/><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tags" Target="../tags/tag8.xml"/><Relationship Id="rId7" Type="http://schemas.openxmlformats.org/officeDocument/2006/relationships/comments" Target="../comments/comment44.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image" Target="../media/image20.png"/><Relationship Id="rId5" Type="http://schemas.openxmlformats.org/officeDocument/2006/relationships/notesSlide" Target="../notesSlides/notesSlide44.xml"/><Relationship Id="rId4"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3" Type="http://schemas.openxmlformats.org/officeDocument/2006/relationships/tags" Target="../tags/tag11.xml"/><Relationship Id="rId7" Type="http://schemas.openxmlformats.org/officeDocument/2006/relationships/comments" Target="../comments/comment45.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image" Target="../media/image21.png"/><Relationship Id="rId5" Type="http://schemas.openxmlformats.org/officeDocument/2006/relationships/notesSlide" Target="../notesSlides/notesSlide45.xml"/><Relationship Id="rId4"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3" Type="http://schemas.openxmlformats.org/officeDocument/2006/relationships/tags" Target="../tags/tag14.xml"/><Relationship Id="rId7" Type="http://schemas.openxmlformats.org/officeDocument/2006/relationships/comments" Target="../comments/comment46.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image" Target="../media/image22.png"/><Relationship Id="rId5" Type="http://schemas.openxmlformats.org/officeDocument/2006/relationships/notesSlide" Target="../notesSlides/notesSlide46.xml"/><Relationship Id="rId4"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8" Type="http://schemas.openxmlformats.org/officeDocument/2006/relationships/comments" Target="../comments/comment47.xml"/><Relationship Id="rId3" Type="http://schemas.openxmlformats.org/officeDocument/2006/relationships/tags" Target="../tags/tag17.xml"/><Relationship Id="rId7" Type="http://schemas.openxmlformats.org/officeDocument/2006/relationships/image" Target="../media/image24.png"/><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image" Target="../media/image23.png"/><Relationship Id="rId5" Type="http://schemas.openxmlformats.org/officeDocument/2006/relationships/notesSlide" Target="../notesSlides/notesSlide47.xml"/><Relationship Id="rId4"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8" Type="http://schemas.openxmlformats.org/officeDocument/2006/relationships/comments" Target="../comments/comment48.xml"/><Relationship Id="rId3" Type="http://schemas.openxmlformats.org/officeDocument/2006/relationships/tags" Target="../tags/tag20.xml"/><Relationship Id="rId7" Type="http://schemas.openxmlformats.org/officeDocument/2006/relationships/image" Target="../media/image26.png"/><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image" Target="../media/image25.png"/><Relationship Id="rId5" Type="http://schemas.openxmlformats.org/officeDocument/2006/relationships/notesSlide" Target="../notesSlides/notesSlide48.xml"/><Relationship Id="rId4"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comments" Target="../comments/comment49.xml"/><Relationship Id="rId5" Type="http://schemas.openxmlformats.org/officeDocument/2006/relationships/notesSlide" Target="../notesSlides/notesSlide49.xml"/><Relationship Id="rId4"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comments" Target="../comments/comment5.xml"/><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50.xml.rels><?xml version="1.0" encoding="UTF-8" standalone="yes"?>
<Relationships xmlns="http://schemas.openxmlformats.org/package/2006/relationships"><Relationship Id="rId3" Type="http://schemas.openxmlformats.org/officeDocument/2006/relationships/tags" Target="../tags/tag26.xml"/><Relationship Id="rId7" Type="http://schemas.openxmlformats.org/officeDocument/2006/relationships/comments" Target="../comments/comment50.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image" Target="../media/image27.png"/><Relationship Id="rId5" Type="http://schemas.openxmlformats.org/officeDocument/2006/relationships/notesSlide" Target="../notesSlides/notesSlide50.xml"/><Relationship Id="rId4"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3" Type="http://schemas.openxmlformats.org/officeDocument/2006/relationships/tags" Target="../tags/tag29.xml"/><Relationship Id="rId7" Type="http://schemas.openxmlformats.org/officeDocument/2006/relationships/comments" Target="../comments/comment51.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image" Target="../media/image28.png"/><Relationship Id="rId5" Type="http://schemas.openxmlformats.org/officeDocument/2006/relationships/notesSlide" Target="../notesSlides/notesSlide51.xml"/><Relationship Id="rId4"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3" Type="http://schemas.openxmlformats.org/officeDocument/2006/relationships/tags" Target="../tags/tag32.xml"/><Relationship Id="rId7" Type="http://schemas.openxmlformats.org/officeDocument/2006/relationships/comments" Target="../comments/comment52.xml"/><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image" Target="../media/image29.png"/><Relationship Id="rId5" Type="http://schemas.openxmlformats.org/officeDocument/2006/relationships/notesSlide" Target="../notesSlides/notesSlide52.xml"/><Relationship Id="rId4"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3" Type="http://schemas.openxmlformats.org/officeDocument/2006/relationships/tags" Target="../tags/tag35.xml"/><Relationship Id="rId7" Type="http://schemas.openxmlformats.org/officeDocument/2006/relationships/comments" Target="../comments/comment53.xml"/><Relationship Id="rId2" Type="http://schemas.openxmlformats.org/officeDocument/2006/relationships/tags" Target="../tags/tag34.xml"/><Relationship Id="rId1" Type="http://schemas.openxmlformats.org/officeDocument/2006/relationships/tags" Target="../tags/tag33.xml"/><Relationship Id="rId6" Type="http://schemas.openxmlformats.org/officeDocument/2006/relationships/image" Target="../media/image30.png"/><Relationship Id="rId5" Type="http://schemas.openxmlformats.org/officeDocument/2006/relationships/notesSlide" Target="../notesSlides/notesSlide53.xml"/><Relationship Id="rId4"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3" Type="http://schemas.openxmlformats.org/officeDocument/2006/relationships/tags" Target="../tags/tag38.xml"/><Relationship Id="rId7" Type="http://schemas.openxmlformats.org/officeDocument/2006/relationships/comments" Target="../comments/comment54.xml"/><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image" Target="../media/image31.png"/><Relationship Id="rId5" Type="http://schemas.openxmlformats.org/officeDocument/2006/relationships/notesSlide" Target="../notesSlides/notesSlide54.xml"/><Relationship Id="rId4"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3" Type="http://schemas.openxmlformats.org/officeDocument/2006/relationships/tags" Target="../tags/tag41.xml"/><Relationship Id="rId7" Type="http://schemas.openxmlformats.org/officeDocument/2006/relationships/comments" Target="../comments/comment55.xml"/><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image" Target="../media/image32.png"/><Relationship Id="rId5" Type="http://schemas.openxmlformats.org/officeDocument/2006/relationships/notesSlide" Target="../notesSlides/notesSlide55.xml"/><Relationship Id="rId4"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tags" Target="../tags/tag44.xml"/><Relationship Id="rId7" Type="http://schemas.openxmlformats.org/officeDocument/2006/relationships/image" Target="../media/image34.png"/><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image" Target="../media/image33.png"/><Relationship Id="rId5" Type="http://schemas.openxmlformats.org/officeDocument/2006/relationships/notesSlide" Target="../notesSlides/notesSlide56.xml"/><Relationship Id="rId4" Type="http://schemas.openxmlformats.org/officeDocument/2006/relationships/slideLayout" Target="../slideLayouts/slideLayout8.xml"/><Relationship Id="rId9" Type="http://schemas.openxmlformats.org/officeDocument/2006/relationships/comments" Target="../comments/comment56.xml"/></Relationships>
</file>

<file path=ppt/slides/_rels/slide57.xml.rels><?xml version="1.0" encoding="UTF-8" standalone="yes"?>
<Relationships xmlns="http://schemas.openxmlformats.org/package/2006/relationships"><Relationship Id="rId3" Type="http://schemas.openxmlformats.org/officeDocument/2006/relationships/comments" Target="../comments/comment57.xml"/><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comments" Target="../comments/comment58.xml"/><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comments" Target="../comments/comment59.xml"/><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omments" Target="../comments/comment6.xml"/><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60.xml.rels><?xml version="1.0" encoding="UTF-8" standalone="yes"?>
<Relationships xmlns="http://schemas.openxmlformats.org/package/2006/relationships"><Relationship Id="rId3" Type="http://schemas.openxmlformats.org/officeDocument/2006/relationships/comments" Target="../comments/comment60.xml"/><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comments" Target="../comments/comment61.xml"/></Relationships>
</file>

<file path=ppt/slides/_rels/slide6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comments" Target="../comments/comment62.xml"/></Relationships>
</file>

<file path=ppt/slides/_rels/slide6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3.xml"/><Relationship Id="rId1" Type="http://schemas.openxmlformats.org/officeDocument/2006/relationships/slideLayout" Target="../slideLayouts/slideLayout2.xml"/><Relationship Id="rId4" Type="http://schemas.openxmlformats.org/officeDocument/2006/relationships/comments" Target="../comments/comment63.xml"/></Relationships>
</file>

<file path=ppt/slides/_rels/slide6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comments" Target="../comments/comment64.xml"/></Relationships>
</file>

<file path=ppt/slides/_rels/slide6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5.xml"/><Relationship Id="rId1" Type="http://schemas.openxmlformats.org/officeDocument/2006/relationships/slideLayout" Target="../slideLayouts/slideLayout2.xml"/><Relationship Id="rId4" Type="http://schemas.openxmlformats.org/officeDocument/2006/relationships/comments" Target="../comments/comment65.xml"/></Relationships>
</file>

<file path=ppt/slides/_rels/slide6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6.xml"/><Relationship Id="rId1" Type="http://schemas.openxmlformats.org/officeDocument/2006/relationships/slideLayout" Target="../slideLayouts/slideLayout2.xml"/><Relationship Id="rId4" Type="http://schemas.openxmlformats.org/officeDocument/2006/relationships/comments" Target="../comments/comment66.xml"/></Relationships>
</file>

<file path=ppt/slides/_rels/slide67.xml.rels><?xml version="1.0" encoding="UTF-8" standalone="yes"?>
<Relationships xmlns="http://schemas.openxmlformats.org/package/2006/relationships"><Relationship Id="rId3" Type="http://schemas.openxmlformats.org/officeDocument/2006/relationships/comments" Target="../comments/comment67.xml"/><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comments" Target="../comments/comment68.xml"/><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comments" Target="../comments/comment69.xml"/><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omments" Target="../comments/comment7.xml"/><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70.xml.rels><?xml version="1.0" encoding="UTF-8" standalone="yes"?>
<Relationships xmlns="http://schemas.openxmlformats.org/package/2006/relationships"><Relationship Id="rId3" Type="http://schemas.openxmlformats.org/officeDocument/2006/relationships/comments" Target="../comments/comment70.xml"/><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71.xml"/><Relationship Id="rId1" Type="http://schemas.openxmlformats.org/officeDocument/2006/relationships/slideLayout" Target="../slideLayouts/slideLayout10.xml"/><Relationship Id="rId5" Type="http://schemas.openxmlformats.org/officeDocument/2006/relationships/comments" Target="../comments/comment71.xml"/><Relationship Id="rId4" Type="http://schemas.openxmlformats.org/officeDocument/2006/relationships/image" Target="../media/image43.png"/></Relationships>
</file>

<file path=ppt/slides/_rels/slide7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2.xml"/><Relationship Id="rId1" Type="http://schemas.openxmlformats.org/officeDocument/2006/relationships/slideLayout" Target="../slideLayouts/slideLayout10.xml"/><Relationship Id="rId5" Type="http://schemas.openxmlformats.org/officeDocument/2006/relationships/comments" Target="../comments/comment72.xml"/><Relationship Id="rId4" Type="http://schemas.openxmlformats.org/officeDocument/2006/relationships/image" Target="../media/image45.png"/></Relationships>
</file>

<file path=ppt/slides/_rels/slide7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73.xml"/><Relationship Id="rId1" Type="http://schemas.openxmlformats.org/officeDocument/2006/relationships/slideLayout" Target="../slideLayouts/slideLayout10.xml"/><Relationship Id="rId4" Type="http://schemas.openxmlformats.org/officeDocument/2006/relationships/comments" Target="../comments/comment73.xml"/></Relationships>
</file>

<file path=ppt/slides/_rels/slide7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74.xml"/><Relationship Id="rId1" Type="http://schemas.openxmlformats.org/officeDocument/2006/relationships/slideLayout" Target="../slideLayouts/slideLayout10.xml"/><Relationship Id="rId4" Type="http://schemas.openxmlformats.org/officeDocument/2006/relationships/comments" Target="../comments/comment74.xml"/></Relationships>
</file>

<file path=ppt/slides/_rels/slide75.xml.rels><?xml version="1.0" encoding="UTF-8" standalone="yes"?>
<Relationships xmlns="http://schemas.openxmlformats.org/package/2006/relationships"><Relationship Id="rId3" Type="http://schemas.openxmlformats.org/officeDocument/2006/relationships/comments" Target="../comments/comment75.xml"/><Relationship Id="rId2" Type="http://schemas.openxmlformats.org/officeDocument/2006/relationships/notesSlide" Target="../notesSlides/notesSlide75.xml"/><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3" Type="http://schemas.openxmlformats.org/officeDocument/2006/relationships/comments" Target="../comments/comment76.xml"/><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comments" Target="../comments/comment77.xml"/><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comments" Target="../comments/comment78.xml"/><Relationship Id="rId2" Type="http://schemas.openxmlformats.org/officeDocument/2006/relationships/notesSlide" Target="../notesSlides/notesSlide78.xml"/><Relationship Id="rId1" Type="http://schemas.openxmlformats.org/officeDocument/2006/relationships/slideLayout" Target="../slideLayouts/slideLayout8.xml"/></Relationships>
</file>

<file path=ppt/slides/_rels/slide79.xml.rels><?xml version="1.0" encoding="UTF-8" standalone="yes"?>
<Relationships xmlns="http://schemas.openxmlformats.org/package/2006/relationships"><Relationship Id="rId3" Type="http://schemas.openxmlformats.org/officeDocument/2006/relationships/comments" Target="../comments/comment79.xml"/><Relationship Id="rId2" Type="http://schemas.openxmlformats.org/officeDocument/2006/relationships/notesSlide" Target="../notesSlides/notesSlide79.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comments" Target="../comments/comment8.xml"/><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8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80.xml"/><Relationship Id="rId1" Type="http://schemas.openxmlformats.org/officeDocument/2006/relationships/slideLayout" Target="../slideLayouts/slideLayout8.xml"/><Relationship Id="rId4" Type="http://schemas.openxmlformats.org/officeDocument/2006/relationships/comments" Target="../comments/comment80.xml"/></Relationships>
</file>

<file path=ppt/slides/_rels/slide81.xml.rels><?xml version="1.0" encoding="UTF-8" standalone="yes"?>
<Relationships xmlns="http://schemas.openxmlformats.org/package/2006/relationships"><Relationship Id="rId3" Type="http://schemas.openxmlformats.org/officeDocument/2006/relationships/comments" Target="../comments/comment81.xml"/><Relationship Id="rId2" Type="http://schemas.openxmlformats.org/officeDocument/2006/relationships/notesSlide" Target="../notesSlides/notesSlide81.xml"/><Relationship Id="rId1" Type="http://schemas.openxmlformats.org/officeDocument/2006/relationships/slideLayout" Target="../slideLayouts/slideLayout8.xml"/></Relationships>
</file>

<file path=ppt/slides/_rels/slide82.xml.rels><?xml version="1.0" encoding="UTF-8" standalone="yes"?>
<Relationships xmlns="http://schemas.openxmlformats.org/package/2006/relationships"><Relationship Id="rId3" Type="http://schemas.openxmlformats.org/officeDocument/2006/relationships/comments" Target="../comments/comment82.xml"/><Relationship Id="rId2" Type="http://schemas.openxmlformats.org/officeDocument/2006/relationships/notesSlide" Target="../notesSlides/notesSlide82.xml"/><Relationship Id="rId1" Type="http://schemas.openxmlformats.org/officeDocument/2006/relationships/slideLayout" Target="../slideLayouts/slideLayout8.xml"/></Relationships>
</file>

<file path=ppt/slides/_rels/slide83.xml.rels><?xml version="1.0" encoding="UTF-8" standalone="yes"?>
<Relationships xmlns="http://schemas.openxmlformats.org/package/2006/relationships"><Relationship Id="rId3" Type="http://schemas.openxmlformats.org/officeDocument/2006/relationships/comments" Target="../comments/comment83.xml"/><Relationship Id="rId2" Type="http://schemas.openxmlformats.org/officeDocument/2006/relationships/notesSlide" Target="../notesSlides/notesSlide83.xml"/><Relationship Id="rId1" Type="http://schemas.openxmlformats.org/officeDocument/2006/relationships/slideLayout" Target="../slideLayouts/slideLayout8.xml"/></Relationships>
</file>

<file path=ppt/slides/_rels/slide84.xml.rels><?xml version="1.0" encoding="UTF-8" standalone="yes"?>
<Relationships xmlns="http://schemas.openxmlformats.org/package/2006/relationships"><Relationship Id="rId3" Type="http://schemas.openxmlformats.org/officeDocument/2006/relationships/comments" Target="../comments/comment84.xml"/><Relationship Id="rId2" Type="http://schemas.openxmlformats.org/officeDocument/2006/relationships/notesSlide" Target="../notesSlides/notesSlide84.xml"/><Relationship Id="rId1" Type="http://schemas.openxmlformats.org/officeDocument/2006/relationships/slideLayout" Target="../slideLayouts/slideLayout8.xml"/></Relationships>
</file>

<file path=ppt/slides/_rels/slide85.xml.rels><?xml version="1.0" encoding="UTF-8" standalone="yes"?>
<Relationships xmlns="http://schemas.openxmlformats.org/package/2006/relationships"><Relationship Id="rId3" Type="http://schemas.openxmlformats.org/officeDocument/2006/relationships/comments" Target="../comments/comment85.xml"/><Relationship Id="rId2" Type="http://schemas.openxmlformats.org/officeDocument/2006/relationships/notesSlide" Target="../notesSlides/notesSlide85.xml"/><Relationship Id="rId1" Type="http://schemas.openxmlformats.org/officeDocument/2006/relationships/slideLayout" Target="../slideLayouts/slideLayout8.xml"/></Relationships>
</file>

<file path=ppt/slides/_rels/slide86.xml.rels><?xml version="1.0" encoding="UTF-8" standalone="yes"?>
<Relationships xmlns="http://schemas.openxmlformats.org/package/2006/relationships"><Relationship Id="rId3" Type="http://schemas.openxmlformats.org/officeDocument/2006/relationships/comments" Target="../comments/comment86.xml"/><Relationship Id="rId2" Type="http://schemas.openxmlformats.org/officeDocument/2006/relationships/notesSlide" Target="../notesSlides/notesSlide86.xml"/><Relationship Id="rId1" Type="http://schemas.openxmlformats.org/officeDocument/2006/relationships/slideLayout" Target="../slideLayouts/slideLayout8.xml"/></Relationships>
</file>

<file path=ppt/slides/_rels/slide87.xml.rels><?xml version="1.0" encoding="UTF-8" standalone="yes"?>
<Relationships xmlns="http://schemas.openxmlformats.org/package/2006/relationships"><Relationship Id="rId3" Type="http://schemas.openxmlformats.org/officeDocument/2006/relationships/comments" Target="../comments/comment87.xml"/><Relationship Id="rId2" Type="http://schemas.openxmlformats.org/officeDocument/2006/relationships/notesSlide" Target="../notesSlides/notesSlide87.xml"/><Relationship Id="rId1" Type="http://schemas.openxmlformats.org/officeDocument/2006/relationships/slideLayout" Target="../slideLayouts/slideLayout8.xml"/></Relationships>
</file>

<file path=ppt/slides/_rels/slide88.xml.rels><?xml version="1.0" encoding="UTF-8" standalone="yes"?>
<Relationships xmlns="http://schemas.openxmlformats.org/package/2006/relationships"><Relationship Id="rId3" Type="http://schemas.openxmlformats.org/officeDocument/2006/relationships/comments" Target="../comments/comment88.xml"/><Relationship Id="rId2" Type="http://schemas.openxmlformats.org/officeDocument/2006/relationships/notesSlide" Target="../notesSlides/notesSlide88.xml"/><Relationship Id="rId1" Type="http://schemas.openxmlformats.org/officeDocument/2006/relationships/slideLayout" Target="../slideLayouts/slideLayout8.xml"/></Relationships>
</file>

<file path=ppt/slides/_rels/slide89.xml.rels><?xml version="1.0" encoding="UTF-8" standalone="yes"?>
<Relationships xmlns="http://schemas.openxmlformats.org/package/2006/relationships"><Relationship Id="rId3" Type="http://schemas.openxmlformats.org/officeDocument/2006/relationships/comments" Target="../comments/comment89.xml"/><Relationship Id="rId2" Type="http://schemas.openxmlformats.org/officeDocument/2006/relationships/notesSlide" Target="../notesSlides/notesSlide89.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comments" Target="../comments/comment9.xml"/><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90.xml.rels><?xml version="1.0" encoding="UTF-8" standalone="yes"?>
<Relationships xmlns="http://schemas.openxmlformats.org/package/2006/relationships"><Relationship Id="rId3" Type="http://schemas.openxmlformats.org/officeDocument/2006/relationships/comments" Target="../comments/comment90.xml"/><Relationship Id="rId2" Type="http://schemas.openxmlformats.org/officeDocument/2006/relationships/notesSlide" Target="../notesSlides/notesSlide90.xml"/><Relationship Id="rId1" Type="http://schemas.openxmlformats.org/officeDocument/2006/relationships/slideLayout" Target="../slideLayouts/slideLayout8.xml"/></Relationships>
</file>

<file path=ppt/slides/_rels/slide91.xml.rels><?xml version="1.0" encoding="UTF-8" standalone="yes"?>
<Relationships xmlns="http://schemas.openxmlformats.org/package/2006/relationships"><Relationship Id="rId3" Type="http://schemas.openxmlformats.org/officeDocument/2006/relationships/comments" Target="../comments/comment91.xml"/><Relationship Id="rId2" Type="http://schemas.openxmlformats.org/officeDocument/2006/relationships/notesSlide" Target="../notesSlides/notesSlide91.xml"/><Relationship Id="rId1" Type="http://schemas.openxmlformats.org/officeDocument/2006/relationships/slideLayout" Target="../slideLayouts/slideLayout8.xml"/></Relationships>
</file>

<file path=ppt/slides/_rels/slide92.xml.rels><?xml version="1.0" encoding="UTF-8" standalone="yes"?>
<Relationships xmlns="http://schemas.openxmlformats.org/package/2006/relationships"><Relationship Id="rId3" Type="http://schemas.openxmlformats.org/officeDocument/2006/relationships/comments" Target="../comments/comment92.xml"/><Relationship Id="rId2" Type="http://schemas.openxmlformats.org/officeDocument/2006/relationships/notesSlide" Target="../notesSlides/notesSlide92.xml"/><Relationship Id="rId1" Type="http://schemas.openxmlformats.org/officeDocument/2006/relationships/slideLayout" Target="../slideLayouts/slideLayout8.xml"/></Relationships>
</file>

<file path=ppt/slides/_rels/slide93.xml.rels><?xml version="1.0" encoding="UTF-8" standalone="yes"?>
<Relationships xmlns="http://schemas.openxmlformats.org/package/2006/relationships"><Relationship Id="rId3" Type="http://schemas.openxmlformats.org/officeDocument/2006/relationships/comments" Target="../comments/comment93.xml"/><Relationship Id="rId2" Type="http://schemas.openxmlformats.org/officeDocument/2006/relationships/notesSlide" Target="../notesSlides/notesSlide93.xml"/><Relationship Id="rId1" Type="http://schemas.openxmlformats.org/officeDocument/2006/relationships/slideLayout" Target="../slideLayouts/slideLayout8.xml"/></Relationships>
</file>

<file path=ppt/slides/_rels/slide94.xml.rels><?xml version="1.0" encoding="UTF-8" standalone="yes"?>
<Relationships xmlns="http://schemas.openxmlformats.org/package/2006/relationships"><Relationship Id="rId3" Type="http://schemas.openxmlformats.org/officeDocument/2006/relationships/comments" Target="../comments/comment94.xml"/><Relationship Id="rId2" Type="http://schemas.openxmlformats.org/officeDocument/2006/relationships/notesSlide" Target="../notesSlides/notesSlide94.xml"/><Relationship Id="rId1" Type="http://schemas.openxmlformats.org/officeDocument/2006/relationships/slideLayout" Target="../slideLayouts/slideLayout8.xml"/></Relationships>
</file>

<file path=ppt/slides/_rels/slide95.xml.rels><?xml version="1.0" encoding="UTF-8" standalone="yes"?>
<Relationships xmlns="http://schemas.openxmlformats.org/package/2006/relationships"><Relationship Id="rId3" Type="http://schemas.openxmlformats.org/officeDocument/2006/relationships/comments" Target="../comments/comment95.xml"/><Relationship Id="rId2" Type="http://schemas.openxmlformats.org/officeDocument/2006/relationships/notesSlide" Target="../notesSlides/notesSlide95.xml"/><Relationship Id="rId1" Type="http://schemas.openxmlformats.org/officeDocument/2006/relationships/slideLayout" Target="../slideLayouts/slideLayout8.xml"/></Relationships>
</file>

<file path=ppt/slides/_rels/slide96.xml.rels><?xml version="1.0" encoding="UTF-8" standalone="yes"?>
<Relationships xmlns="http://schemas.openxmlformats.org/package/2006/relationships"><Relationship Id="rId3" Type="http://schemas.openxmlformats.org/officeDocument/2006/relationships/comments" Target="../comments/comment96.xml"/><Relationship Id="rId2" Type="http://schemas.openxmlformats.org/officeDocument/2006/relationships/notesSlide" Target="../notesSlides/notesSlide96.xml"/><Relationship Id="rId1" Type="http://schemas.openxmlformats.org/officeDocument/2006/relationships/slideLayout" Target="../slideLayouts/slideLayout8.xml"/></Relationships>
</file>

<file path=ppt/slides/_rels/slide97.xml.rels><?xml version="1.0" encoding="UTF-8" standalone="yes"?>
<Relationships xmlns="http://schemas.openxmlformats.org/package/2006/relationships"><Relationship Id="rId3" Type="http://schemas.openxmlformats.org/officeDocument/2006/relationships/comments" Target="../comments/comment97.xml"/><Relationship Id="rId2" Type="http://schemas.openxmlformats.org/officeDocument/2006/relationships/notesSlide" Target="../notesSlides/notesSlide97.xml"/><Relationship Id="rId1" Type="http://schemas.openxmlformats.org/officeDocument/2006/relationships/slideLayout" Target="../slideLayouts/slideLayout8.xml"/></Relationships>
</file>

<file path=ppt/slides/_rels/slide98.xml.rels><?xml version="1.0" encoding="UTF-8" standalone="yes"?>
<Relationships xmlns="http://schemas.openxmlformats.org/package/2006/relationships"><Relationship Id="rId3" Type="http://schemas.openxmlformats.org/officeDocument/2006/relationships/comments" Target="../comments/comment98.xml"/><Relationship Id="rId2" Type="http://schemas.openxmlformats.org/officeDocument/2006/relationships/notesSlide" Target="../notesSlides/notesSlide98.xml"/><Relationship Id="rId1" Type="http://schemas.openxmlformats.org/officeDocument/2006/relationships/slideLayout" Target="../slideLayouts/slideLayout8.xml"/></Relationships>
</file>

<file path=ppt/slides/_rels/slide99.xml.rels><?xml version="1.0" encoding="UTF-8" standalone="yes"?>
<Relationships xmlns="http://schemas.openxmlformats.org/package/2006/relationships"><Relationship Id="rId3" Type="http://schemas.openxmlformats.org/officeDocument/2006/relationships/comments" Target="../comments/comment99.xml"/><Relationship Id="rId2" Type="http://schemas.openxmlformats.org/officeDocument/2006/relationships/notesSlide" Target="../notesSlides/notesSlide9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607452"/>
            <a:ext cx="5654351" cy="705411"/>
          </a:xfrm>
        </p:spPr>
        <p:txBody>
          <a:bodyPr>
            <a:normAutofit fontScale="90000"/>
          </a:bodyPr>
          <a:lstStyle/>
          <a:p>
            <a:r>
              <a:rPr lang="en-US" dirty="0" smtClean="0">
                <a:latin typeface="Century Gothic" pitchFamily="34" charset="0"/>
              </a:rPr>
              <a:t>QAD BI v3 – Technical Level II Certification Class – Part 2</a:t>
            </a:r>
            <a:endParaRPr lang="en-US" dirty="0"/>
          </a:p>
        </p:txBody>
      </p:sp>
      <p:sp>
        <p:nvSpPr>
          <p:cNvPr id="6" name="Text Placeholder 5"/>
          <p:cNvSpPr>
            <a:spLocks noGrp="1"/>
          </p:cNvSpPr>
          <p:nvPr>
            <p:ph type="body" sz="quarter" idx="10"/>
          </p:nvPr>
        </p:nvSpPr>
        <p:spPr/>
        <p:txBody>
          <a:bodyPr/>
          <a:lstStyle/>
          <a:p>
            <a:endParaRPr lang="en-US"/>
          </a:p>
        </p:txBody>
      </p:sp>
      <p:sp>
        <p:nvSpPr>
          <p:cNvPr id="7" name="Text Placeholder 6"/>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2"/>
          <p:cNvSpPr>
            <a:spLocks noGrp="1"/>
          </p:cNvSpPr>
          <p:nvPr>
            <p:ph type="title"/>
          </p:nvPr>
        </p:nvSpPr>
        <p:spPr/>
        <p:txBody>
          <a:bodyPr/>
          <a:lstStyle/>
          <a:p>
            <a:pPr eaLnBrk="1" hangingPunct="1"/>
            <a:r>
              <a:rPr lang="en-US" dirty="0" smtClean="0">
                <a:latin typeface="Century Gothic" pitchFamily="34" charset="0"/>
              </a:rPr>
              <a:t>DEBUGGING – Tools </a:t>
            </a:r>
          </a:p>
        </p:txBody>
      </p:sp>
      <p:sp>
        <p:nvSpPr>
          <p:cNvPr id="68610" name="Rectangle 3"/>
          <p:cNvSpPr>
            <a:spLocks noGrp="1"/>
          </p:cNvSpPr>
          <p:nvPr>
            <p:ph type="body" idx="1"/>
          </p:nvPr>
        </p:nvSpPr>
        <p:spPr/>
        <p:txBody>
          <a:bodyPr/>
          <a:lstStyle/>
          <a:p>
            <a:pPr eaLnBrk="1" hangingPunct="1"/>
            <a:r>
              <a:rPr lang="en-US" dirty="0" smtClean="0">
                <a:latin typeface="Century Gothic" pitchFamily="34" charset="0"/>
              </a:rPr>
              <a:t>Primary debugging tools usage</a:t>
            </a:r>
          </a:p>
          <a:p>
            <a:pPr lvl="1" eaLnBrk="1" hangingPunct="1"/>
            <a:r>
              <a:rPr lang="en-US" dirty="0" smtClean="0">
                <a:latin typeface="Century Gothic" pitchFamily="34" charset="0"/>
              </a:rPr>
              <a:t>Microsoft Excel</a:t>
            </a:r>
          </a:p>
          <a:p>
            <a:pPr lvl="2" eaLnBrk="1" hangingPunct="1"/>
            <a:r>
              <a:rPr lang="en-US" dirty="0" smtClean="0">
                <a:latin typeface="Century Gothic" pitchFamily="34" charset="0"/>
              </a:rPr>
              <a:t>For comparing data sets quickly in an effort to track down differences</a:t>
            </a:r>
          </a:p>
          <a:p>
            <a:pPr lvl="1" eaLnBrk="1" hangingPunct="1"/>
            <a:endParaRPr lang="en-US" sz="1000" dirty="0" smtClean="0">
              <a:latin typeface="Century Gothic" pitchFamily="34" charset="0"/>
            </a:endParaRPr>
          </a:p>
          <a:p>
            <a:pPr eaLnBrk="1" hangingPunct="1"/>
            <a:endParaRPr lang="en-US" dirty="0" smtClean="0">
              <a:latin typeface="Century Gothic" pitchFamily="34" charset="0"/>
            </a:endParaRPr>
          </a:p>
        </p:txBody>
      </p:sp>
      <p:sp>
        <p:nvSpPr>
          <p:cNvPr id="4" name="Slide Number Placeholder 1"/>
          <p:cNvSpPr>
            <a:spLocks noGrp="1"/>
          </p:cNvSpPr>
          <p:nvPr>
            <p:ph type="sldNum" sz="quarter" idx="4294967295"/>
          </p:nvPr>
        </p:nvSpPr>
        <p:spPr bwMode="auto">
          <a:xfrm>
            <a:off x="6923088" y="6459538"/>
            <a:ext cx="2133600" cy="365125"/>
          </a:xfrm>
          <a:prstGeom prst="rect">
            <a:avLst/>
          </a:prstGeom>
          <a:noFill/>
          <a:ln>
            <a:miter lim="800000"/>
            <a:headEnd/>
            <a:tailEnd/>
          </a:ln>
        </p:spPr>
        <p:txBody>
          <a:bodyPr wrap="square" numCol="1" anchorCtr="0" compatLnSpc="1">
            <a:prstTxWarp prst="textNoShape">
              <a:avLst/>
            </a:prstTxWarp>
          </a:bodyPr>
          <a:lstStyle/>
          <a:p>
            <a:pPr algn="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algn="r" fontAlgn="base">
                <a:spcBef>
                  <a:spcPct val="0"/>
                </a:spcBef>
                <a:spcAft>
                  <a:spcPct val="0"/>
                </a:spcAft>
              </a:pPr>
              <a:t>10</a:t>
            </a:fld>
            <a:endParaRPr lang="en-US" dirty="0" smtClean="0">
              <a:latin typeface="Century Gothic" pitchFamily="34" charset="0"/>
              <a:ea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Rectangle 2"/>
          <p:cNvSpPr>
            <a:spLocks noGrp="1"/>
          </p:cNvSpPr>
          <p:nvPr>
            <p:ph type="title" idx="4294967295"/>
          </p:nvPr>
        </p:nvSpPr>
        <p:spPr>
          <a:xfrm>
            <a:off x="457200" y="457200"/>
            <a:ext cx="8229600" cy="717550"/>
          </a:xfrm>
        </p:spPr>
        <p:txBody>
          <a:bodyPr/>
          <a:lstStyle/>
          <a:p>
            <a:r>
              <a:rPr lang="en-US" dirty="0" smtClean="0">
                <a:latin typeface="Century Gothic" pitchFamily="34" charset="0"/>
                <a:cs typeface="Century Gothic" pitchFamily="34" charset="0"/>
              </a:rPr>
              <a:t>Troubleshooting – Too Much Data – Duplicate Records</a:t>
            </a:r>
          </a:p>
        </p:txBody>
      </p:sp>
      <p:sp>
        <p:nvSpPr>
          <p:cNvPr id="26627" name="Rectangle 3"/>
          <p:cNvSpPr>
            <a:spLocks noGrp="1"/>
          </p:cNvSpPr>
          <p:nvPr>
            <p:ph type="body" idx="4294967295"/>
          </p:nvPr>
        </p:nvSpPr>
        <p:spPr>
          <a:xfrm>
            <a:off x="457200" y="1524000"/>
            <a:ext cx="8229600" cy="4783138"/>
          </a:xfrm>
        </p:spPr>
        <p:txBody>
          <a:bodyPr/>
          <a:lstStyle/>
          <a:p>
            <a:r>
              <a:rPr lang="en-US" dirty="0" smtClean="0">
                <a:latin typeface="Century Gothic" pitchFamily="34" charset="0"/>
                <a:cs typeface="Century Gothic" pitchFamily="34" charset="0"/>
              </a:rPr>
              <a:t>Step 3 – Divide and conquer. For incorrect data, instead of tracking backwards through stage tables one at a time (using diagram view to help), jump back to some sort of halfway point in the data path (such as a perm table or “landing strip1”).</a:t>
            </a:r>
          </a:p>
          <a:p>
            <a:r>
              <a:rPr lang="en-US" dirty="0" smtClean="0">
                <a:latin typeface="Century Gothic" pitchFamily="34" charset="0"/>
                <a:cs typeface="Century Gothic" pitchFamily="34" charset="0"/>
              </a:rPr>
              <a:t>If a table with correct data is found, then go to Step 5. If none of the staging tables have the record in question, a historical reload may be necessary, go to Step 4.</a:t>
            </a:r>
          </a:p>
        </p:txBody>
      </p:sp>
      <p:sp>
        <p:nvSpPr>
          <p:cNvPr id="4" name="Slide Number Placeholder 1"/>
          <p:cNvSpPr>
            <a:spLocks noGrp="1"/>
          </p:cNvSpPr>
          <p:nvPr>
            <p:ph type="sldNum" sz="quarter" idx="4294967295"/>
          </p:nvPr>
        </p:nvSpPr>
        <p:spPr bwMode="auto">
          <a:xfrm>
            <a:off x="6923088" y="6459538"/>
            <a:ext cx="2133600" cy="365125"/>
          </a:xfrm>
          <a:prstGeom prst="rect">
            <a:avLst/>
          </a:prstGeom>
          <a:noFill/>
          <a:ln>
            <a:miter lim="800000"/>
            <a:headEnd/>
            <a:tailEnd/>
          </a:ln>
        </p:spPr>
        <p:txBody>
          <a:bodyPr wrap="square" numCol="1" anchorCtr="0" compatLnSpc="1">
            <a:prstTxWarp prst="textNoShape">
              <a:avLst/>
            </a:prstTxWarp>
          </a:bodyPr>
          <a:lstStyle/>
          <a:p>
            <a:pPr algn="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algn="r" fontAlgn="base">
                <a:spcBef>
                  <a:spcPct val="0"/>
                </a:spcBef>
                <a:spcAft>
                  <a:spcPct val="0"/>
                </a:spcAft>
              </a:pPr>
              <a:t>100</a:t>
            </a:fld>
            <a:endParaRPr lang="en-US" dirty="0" smtClean="0">
              <a:latin typeface="Century Gothic" pitchFamily="34" charset="0"/>
              <a:ea typeface="Century Gothic" pitchFamily="34" charset="0"/>
              <a:cs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62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uiExpand="1" build="p"/>
    </p:bldLst>
  </p:timing>
</p:sld>
</file>

<file path=ppt/slides/slide10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Rectangle 2"/>
          <p:cNvSpPr>
            <a:spLocks noGrp="1"/>
          </p:cNvSpPr>
          <p:nvPr>
            <p:ph type="title" idx="4294967295"/>
          </p:nvPr>
        </p:nvSpPr>
        <p:spPr>
          <a:xfrm>
            <a:off x="457200" y="457200"/>
            <a:ext cx="8229600" cy="722376"/>
          </a:xfrm>
        </p:spPr>
        <p:txBody>
          <a:bodyPr/>
          <a:lstStyle/>
          <a:p>
            <a:r>
              <a:rPr lang="en-US" dirty="0" smtClean="0">
                <a:latin typeface="Century Gothic" pitchFamily="34" charset="0"/>
                <a:cs typeface="Century Gothic" pitchFamily="34" charset="0"/>
              </a:rPr>
              <a:t>Troubleshooting – Too Much Data – Duplicate Records</a:t>
            </a:r>
          </a:p>
        </p:txBody>
      </p:sp>
      <p:sp>
        <p:nvSpPr>
          <p:cNvPr id="26627" name="Rectangle 3"/>
          <p:cNvSpPr>
            <a:spLocks noGrp="1"/>
          </p:cNvSpPr>
          <p:nvPr>
            <p:ph type="body" idx="4294967295"/>
          </p:nvPr>
        </p:nvSpPr>
        <p:spPr>
          <a:xfrm>
            <a:off x="457200" y="1424895"/>
            <a:ext cx="8229600" cy="4991100"/>
          </a:xfrm>
        </p:spPr>
        <p:txBody>
          <a:bodyPr/>
          <a:lstStyle/>
          <a:p>
            <a:r>
              <a:rPr lang="en-US" dirty="0" smtClean="0">
                <a:latin typeface="Century Gothic" pitchFamily="34" charset="0"/>
                <a:cs typeface="Century Gothic" pitchFamily="34" charset="0"/>
              </a:rPr>
              <a:t>Step 4 – To historically reload data for troubleshooting purposes only:</a:t>
            </a:r>
          </a:p>
          <a:p>
            <a:pPr lvl="1"/>
            <a:r>
              <a:rPr lang="en-US" dirty="0" smtClean="0">
                <a:latin typeface="Century Gothic" pitchFamily="34" charset="0"/>
                <a:cs typeface="Century Gothic" pitchFamily="34" charset="0"/>
              </a:rPr>
              <a:t>A) In the scheduler, clone the HIST job for the module using the copy job.</a:t>
            </a:r>
          </a:p>
          <a:p>
            <a:pPr lvl="1"/>
            <a:r>
              <a:rPr lang="en-US" dirty="0" smtClean="0">
                <a:latin typeface="Century Gothic" pitchFamily="34" charset="0"/>
                <a:cs typeface="Century Gothic" pitchFamily="34" charset="0"/>
              </a:rPr>
              <a:t>B) Rename the job to something obvious for one time use (from the Scheduler right click on the new job, select Edit Job, then change the name).</a:t>
            </a:r>
          </a:p>
          <a:p>
            <a:pPr lvl="1"/>
            <a:r>
              <a:rPr lang="en-US" dirty="0" smtClean="0">
                <a:latin typeface="Century Gothic" pitchFamily="34" charset="0"/>
                <a:cs typeface="Century Gothic" pitchFamily="34" charset="0"/>
              </a:rPr>
              <a:t>C) Remove any tasks that could disrupt parts of the job or that are unnecessary for the load, such as the load of the fact tables and the start next job task. This new job is just for troubleshooting.</a:t>
            </a:r>
          </a:p>
        </p:txBody>
      </p:sp>
      <p:sp>
        <p:nvSpPr>
          <p:cNvPr id="4" name="Slide Number Placeholder 1"/>
          <p:cNvSpPr>
            <a:spLocks noGrp="1"/>
          </p:cNvSpPr>
          <p:nvPr>
            <p:ph type="sldNum" sz="quarter" idx="4294967295"/>
          </p:nvPr>
        </p:nvSpPr>
        <p:spPr bwMode="auto">
          <a:xfrm>
            <a:off x="6923088" y="6459538"/>
            <a:ext cx="2133600" cy="365125"/>
          </a:xfrm>
          <a:prstGeom prst="rect">
            <a:avLst/>
          </a:prstGeom>
          <a:noFill/>
          <a:ln>
            <a:miter lim="800000"/>
            <a:headEnd/>
            <a:tailEnd/>
          </a:ln>
        </p:spPr>
        <p:txBody>
          <a:bodyPr wrap="square" numCol="1" anchorCtr="0" compatLnSpc="1">
            <a:prstTxWarp prst="textNoShape">
              <a:avLst/>
            </a:prstTxWarp>
          </a:bodyPr>
          <a:lstStyle/>
          <a:p>
            <a:pPr algn="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algn="r" fontAlgn="base">
                <a:spcBef>
                  <a:spcPct val="0"/>
                </a:spcBef>
                <a:spcAft>
                  <a:spcPct val="0"/>
                </a:spcAft>
              </a:pPr>
              <a:t>101</a:t>
            </a:fld>
            <a:endParaRPr lang="en-US" dirty="0" smtClean="0">
              <a:latin typeface="Century Gothic" pitchFamily="34" charset="0"/>
              <a:ea typeface="Century Gothic" pitchFamily="34" charset="0"/>
              <a:cs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62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662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662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build="p"/>
    </p:bldLst>
  </p:timing>
</p:sld>
</file>

<file path=ppt/slides/slide10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Rectangle 2"/>
          <p:cNvSpPr>
            <a:spLocks noGrp="1"/>
          </p:cNvSpPr>
          <p:nvPr>
            <p:ph type="title" idx="4294967295"/>
          </p:nvPr>
        </p:nvSpPr>
        <p:spPr>
          <a:xfrm>
            <a:off x="457200" y="457200"/>
            <a:ext cx="8229600" cy="722376"/>
          </a:xfrm>
        </p:spPr>
        <p:txBody>
          <a:bodyPr/>
          <a:lstStyle/>
          <a:p>
            <a:r>
              <a:rPr lang="en-US" dirty="0" smtClean="0">
                <a:latin typeface="Century Gothic" pitchFamily="34" charset="0"/>
                <a:cs typeface="Century Gothic" pitchFamily="34" charset="0"/>
              </a:rPr>
              <a:t>Troubleshooting – Too Much Data – Duplicate Records</a:t>
            </a:r>
          </a:p>
        </p:txBody>
      </p:sp>
      <p:sp>
        <p:nvSpPr>
          <p:cNvPr id="26627" name="Rectangle 3"/>
          <p:cNvSpPr>
            <a:spLocks noGrp="1"/>
          </p:cNvSpPr>
          <p:nvPr>
            <p:ph type="body" idx="4294967295"/>
          </p:nvPr>
        </p:nvSpPr>
        <p:spPr>
          <a:xfrm>
            <a:off x="457200" y="1239837"/>
            <a:ext cx="8229600" cy="5172401"/>
          </a:xfrm>
        </p:spPr>
        <p:txBody>
          <a:bodyPr/>
          <a:lstStyle/>
          <a:p>
            <a:r>
              <a:rPr lang="en-US" dirty="0" smtClean="0">
                <a:latin typeface="Century Gothic" pitchFamily="34" charset="0"/>
                <a:cs typeface="Century Gothic" pitchFamily="34" charset="0"/>
              </a:rPr>
              <a:t>Step 4 – To historically reload data for troubleshooting purposes only – continued:</a:t>
            </a:r>
          </a:p>
          <a:p>
            <a:pPr lvl="1"/>
            <a:r>
              <a:rPr lang="en-US" dirty="0" smtClean="0">
                <a:latin typeface="Century Gothic" pitchFamily="34" charset="0"/>
                <a:cs typeface="Century Gothic" pitchFamily="34" charset="0"/>
              </a:rPr>
              <a:t>D) Make sure all connections are set properly in the parameter lists and in QAD_MASTER. Prior to 3.5, this has to be done by hand. As of 3.5, there is a SET_CONNECTION_XXXX job that can be run to do this.</a:t>
            </a:r>
          </a:p>
          <a:p>
            <a:pPr lvl="1"/>
            <a:r>
              <a:rPr lang="en-US" dirty="0" smtClean="0">
                <a:latin typeface="Century Gothic" pitchFamily="34" charset="0"/>
                <a:cs typeface="Century Gothic" pitchFamily="34" charset="0"/>
              </a:rPr>
              <a:t>E) Run the PERM_EXTRACT job to get the data into the extract tables. </a:t>
            </a:r>
          </a:p>
          <a:p>
            <a:pPr lvl="1"/>
            <a:r>
              <a:rPr lang="en-US" dirty="0" smtClean="0">
                <a:latin typeface="Century Gothic" pitchFamily="34" charset="0"/>
                <a:cs typeface="Century Gothic" pitchFamily="34" charset="0"/>
              </a:rPr>
              <a:t>F) Confirm that the data being sought is now in the extract tables.</a:t>
            </a:r>
          </a:p>
          <a:p>
            <a:pPr lvl="1"/>
            <a:r>
              <a:rPr lang="en-US" dirty="0" smtClean="0">
                <a:latin typeface="Century Gothic" pitchFamily="34" charset="0"/>
                <a:cs typeface="Century Gothic" pitchFamily="34" charset="0"/>
              </a:rPr>
              <a:t>G) Run the custom HIST_ job script that was just created in Step B.</a:t>
            </a:r>
          </a:p>
        </p:txBody>
      </p:sp>
      <p:sp>
        <p:nvSpPr>
          <p:cNvPr id="4" name="Slide Number Placeholder 1"/>
          <p:cNvSpPr>
            <a:spLocks noGrp="1"/>
          </p:cNvSpPr>
          <p:nvPr>
            <p:ph type="sldNum" sz="quarter" idx="4294967295"/>
          </p:nvPr>
        </p:nvSpPr>
        <p:spPr bwMode="auto">
          <a:xfrm>
            <a:off x="6923088" y="6459538"/>
            <a:ext cx="2133600" cy="365125"/>
          </a:xfrm>
          <a:prstGeom prst="rect">
            <a:avLst/>
          </a:prstGeom>
          <a:noFill/>
          <a:ln>
            <a:miter lim="800000"/>
            <a:headEnd/>
            <a:tailEnd/>
          </a:ln>
        </p:spPr>
        <p:txBody>
          <a:bodyPr wrap="square" numCol="1" anchorCtr="0" compatLnSpc="1">
            <a:prstTxWarp prst="textNoShape">
              <a:avLst/>
            </a:prstTxWarp>
          </a:bodyPr>
          <a:lstStyle/>
          <a:p>
            <a:pPr algn="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algn="r" fontAlgn="base">
                <a:spcBef>
                  <a:spcPct val="0"/>
                </a:spcBef>
                <a:spcAft>
                  <a:spcPct val="0"/>
                </a:spcAft>
              </a:pPr>
              <a:t>102</a:t>
            </a:fld>
            <a:endParaRPr lang="en-US" dirty="0" smtClean="0">
              <a:latin typeface="Century Gothic" pitchFamily="34" charset="0"/>
              <a:ea typeface="Century Gothic" pitchFamily="34" charset="0"/>
              <a:cs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62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62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662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662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uiExpand="1" build="p"/>
    </p:bldLst>
  </p:timing>
</p:sld>
</file>

<file path=ppt/slides/slide10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Rectangle 2"/>
          <p:cNvSpPr>
            <a:spLocks noGrp="1"/>
          </p:cNvSpPr>
          <p:nvPr>
            <p:ph type="title" idx="4294967295"/>
          </p:nvPr>
        </p:nvSpPr>
        <p:spPr>
          <a:xfrm>
            <a:off x="457200" y="457200"/>
            <a:ext cx="8229600" cy="722376"/>
          </a:xfrm>
        </p:spPr>
        <p:txBody>
          <a:bodyPr/>
          <a:lstStyle/>
          <a:p>
            <a:r>
              <a:rPr lang="en-US" dirty="0" smtClean="0">
                <a:latin typeface="Century Gothic" pitchFamily="34" charset="0"/>
                <a:cs typeface="Century Gothic" pitchFamily="34" charset="0"/>
              </a:rPr>
              <a:t>Troubleshooting – Too Much Data – Duplicate Records</a:t>
            </a:r>
          </a:p>
        </p:txBody>
      </p:sp>
      <p:sp>
        <p:nvSpPr>
          <p:cNvPr id="26627" name="Rectangle 3"/>
          <p:cNvSpPr>
            <a:spLocks noGrp="1"/>
          </p:cNvSpPr>
          <p:nvPr>
            <p:ph type="body" idx="4294967295"/>
          </p:nvPr>
        </p:nvSpPr>
        <p:spPr/>
        <p:txBody>
          <a:bodyPr/>
          <a:lstStyle/>
          <a:p>
            <a:r>
              <a:rPr lang="en-US" dirty="0" smtClean="0">
                <a:latin typeface="Century Gothic" pitchFamily="34" charset="0"/>
                <a:cs typeface="Century Gothic" pitchFamily="34" charset="0"/>
              </a:rPr>
              <a:t>Step 5 – With the tables now loaded with historical data, go back to Step 3.</a:t>
            </a:r>
          </a:p>
          <a:p>
            <a:r>
              <a:rPr lang="en-US" dirty="0" smtClean="0">
                <a:latin typeface="Century Gothic" pitchFamily="34" charset="0"/>
                <a:cs typeface="Century Gothic" pitchFamily="34" charset="0"/>
              </a:rPr>
              <a:t>Step 6 – When the first table that has incorrect data is found, use the code view option on that table to retrieve the SQL for the load query.  Run the query through SSMS to start dissecting why the record is being dropped. </a:t>
            </a:r>
          </a:p>
          <a:p>
            <a:endParaRPr lang="en-US" dirty="0" smtClean="0">
              <a:latin typeface="Century Gothic" pitchFamily="34" charset="0"/>
              <a:cs typeface="Century Gothic" pitchFamily="34" charset="0"/>
            </a:endParaRPr>
          </a:p>
        </p:txBody>
      </p:sp>
      <p:sp>
        <p:nvSpPr>
          <p:cNvPr id="4" name="Slide Number Placeholder 1"/>
          <p:cNvSpPr>
            <a:spLocks noGrp="1"/>
          </p:cNvSpPr>
          <p:nvPr>
            <p:ph type="sldNum" sz="quarter" idx="4294967295"/>
          </p:nvPr>
        </p:nvSpPr>
        <p:spPr bwMode="auto">
          <a:xfrm>
            <a:off x="6923088" y="6459538"/>
            <a:ext cx="2133600" cy="365125"/>
          </a:xfrm>
          <a:prstGeom prst="rect">
            <a:avLst/>
          </a:prstGeom>
          <a:noFill/>
          <a:ln>
            <a:miter lim="800000"/>
            <a:headEnd/>
            <a:tailEnd/>
          </a:ln>
        </p:spPr>
        <p:txBody>
          <a:bodyPr wrap="square" numCol="1" anchorCtr="0" compatLnSpc="1">
            <a:prstTxWarp prst="textNoShape">
              <a:avLst/>
            </a:prstTxWarp>
          </a:bodyPr>
          <a:lstStyle/>
          <a:p>
            <a:pPr algn="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algn="r" fontAlgn="base">
                <a:spcBef>
                  <a:spcPct val="0"/>
                </a:spcBef>
                <a:spcAft>
                  <a:spcPct val="0"/>
                </a:spcAft>
              </a:pPr>
              <a:t>103</a:t>
            </a:fld>
            <a:endParaRPr lang="en-US" dirty="0" smtClean="0">
              <a:latin typeface="Century Gothic" pitchFamily="34" charset="0"/>
              <a:ea typeface="Century Gothic" pitchFamily="34" charset="0"/>
              <a:cs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62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uiExpand="1" build="p"/>
    </p:bldLst>
  </p:timing>
</p:sld>
</file>

<file path=ppt/slides/slide10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Rectangle 2"/>
          <p:cNvSpPr>
            <a:spLocks noGrp="1"/>
          </p:cNvSpPr>
          <p:nvPr>
            <p:ph type="title" idx="4294967295"/>
          </p:nvPr>
        </p:nvSpPr>
        <p:spPr>
          <a:xfrm>
            <a:off x="457200" y="457200"/>
            <a:ext cx="8229600" cy="722376"/>
          </a:xfrm>
        </p:spPr>
        <p:txBody>
          <a:bodyPr/>
          <a:lstStyle/>
          <a:p>
            <a:r>
              <a:rPr lang="en-US" dirty="0" smtClean="0">
                <a:latin typeface="Century Gothic" pitchFamily="34" charset="0"/>
                <a:cs typeface="Century Gothic" pitchFamily="34" charset="0"/>
              </a:rPr>
              <a:t>Troubleshooting – Too Much Data – Duplicate Records</a:t>
            </a:r>
          </a:p>
        </p:txBody>
      </p:sp>
      <p:sp>
        <p:nvSpPr>
          <p:cNvPr id="26627" name="Rectangle 3"/>
          <p:cNvSpPr>
            <a:spLocks noGrp="1"/>
          </p:cNvSpPr>
          <p:nvPr>
            <p:ph type="body" idx="4294967295"/>
          </p:nvPr>
        </p:nvSpPr>
        <p:spPr/>
        <p:txBody>
          <a:bodyPr/>
          <a:lstStyle/>
          <a:p>
            <a:r>
              <a:rPr lang="en-US" dirty="0" smtClean="0">
                <a:latin typeface="Century Gothic" pitchFamily="34" charset="0"/>
                <a:cs typeface="Century Gothic" pitchFamily="34" charset="0"/>
              </a:rPr>
              <a:t>Step </a:t>
            </a:r>
            <a:r>
              <a:rPr lang="en-US" smtClean="0">
                <a:latin typeface="Century Gothic" pitchFamily="34" charset="0"/>
                <a:cs typeface="Century Gothic" pitchFamily="34" charset="0"/>
              </a:rPr>
              <a:t>7 – When the </a:t>
            </a:r>
            <a:r>
              <a:rPr lang="en-US" dirty="0" smtClean="0">
                <a:latin typeface="Century Gothic" pitchFamily="34" charset="0"/>
                <a:cs typeface="Century Gothic" pitchFamily="34" charset="0"/>
              </a:rPr>
              <a:t>exact source of the issue is determined, if appropriate, fix the issue, load the table and confirm that the fix works properly. A historical reload of the fact/dim table may be required here to get the data corrected. If considered as a bug, report to QAD Support to open a JIRA with QAD R&amp;D.</a:t>
            </a:r>
          </a:p>
        </p:txBody>
      </p:sp>
      <p:sp>
        <p:nvSpPr>
          <p:cNvPr id="4" name="Slide Number Placeholder 1"/>
          <p:cNvSpPr>
            <a:spLocks noGrp="1"/>
          </p:cNvSpPr>
          <p:nvPr>
            <p:ph type="sldNum" sz="quarter" idx="4294967295"/>
          </p:nvPr>
        </p:nvSpPr>
        <p:spPr bwMode="auto">
          <a:xfrm>
            <a:off x="6923088" y="6459538"/>
            <a:ext cx="2133600" cy="365125"/>
          </a:xfrm>
          <a:prstGeom prst="rect">
            <a:avLst/>
          </a:prstGeom>
          <a:noFill/>
          <a:ln>
            <a:miter lim="800000"/>
            <a:headEnd/>
            <a:tailEnd/>
          </a:ln>
        </p:spPr>
        <p:txBody>
          <a:bodyPr wrap="square" numCol="1" anchorCtr="0" compatLnSpc="1">
            <a:prstTxWarp prst="textNoShape">
              <a:avLst/>
            </a:prstTxWarp>
          </a:bodyPr>
          <a:lstStyle/>
          <a:p>
            <a:pPr algn="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algn="r" fontAlgn="base">
                <a:spcBef>
                  <a:spcPct val="0"/>
                </a:spcBef>
                <a:spcAft>
                  <a:spcPct val="0"/>
                </a:spcAft>
              </a:pPr>
              <a:t>104</a:t>
            </a:fld>
            <a:endParaRPr lang="en-US" dirty="0" smtClean="0">
              <a:latin typeface="Century Gothic" pitchFamily="34" charset="0"/>
              <a:ea typeface="Century Gothic" pitchFamily="34" charset="0"/>
              <a:cs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build="p"/>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p:cNvSpPr>
          <p:nvPr>
            <p:ph type="title"/>
          </p:nvPr>
        </p:nvSpPr>
        <p:spPr/>
        <p:txBody>
          <a:bodyPr/>
          <a:lstStyle/>
          <a:p>
            <a:r>
              <a:rPr lang="en-US" sz="2800" dirty="0" smtClean="0">
                <a:latin typeface="Century Gothic" pitchFamily="34" charset="0"/>
                <a:cs typeface="Century Gothic" pitchFamily="34" charset="0"/>
              </a:rPr>
              <a:t>Troubleshooting – Case 2</a:t>
            </a:r>
          </a:p>
        </p:txBody>
      </p:sp>
      <p:sp>
        <p:nvSpPr>
          <p:cNvPr id="19459" name="Rectangle 3"/>
          <p:cNvSpPr>
            <a:spLocks noGrp="1"/>
          </p:cNvSpPr>
          <p:nvPr>
            <p:ph type="body" idx="1"/>
          </p:nvPr>
        </p:nvSpPr>
        <p:spPr/>
        <p:txBody>
          <a:bodyPr/>
          <a:lstStyle/>
          <a:p>
            <a:r>
              <a:rPr lang="en-US" dirty="0" smtClean="0">
                <a:latin typeface="Century Gothic" pitchFamily="34" charset="0"/>
                <a:cs typeface="Century Gothic" pitchFamily="34" charset="0"/>
              </a:rPr>
              <a:t>Customers express dismay with the PO Module where new PO records are being created every day in </a:t>
            </a:r>
            <a:r>
              <a:rPr lang="en-US" dirty="0" err="1" smtClean="0">
                <a:latin typeface="Century Gothic" pitchFamily="34" charset="0"/>
                <a:cs typeface="Century Gothic" pitchFamily="34" charset="0"/>
              </a:rPr>
              <a:t>fact_po_order_history</a:t>
            </a:r>
            <a:r>
              <a:rPr lang="en-US" dirty="0" smtClean="0">
                <a:latin typeface="Century Gothic" pitchFamily="34" charset="0"/>
                <a:cs typeface="Century Gothic" pitchFamily="34" charset="0"/>
              </a:rPr>
              <a:t>.</a:t>
            </a:r>
          </a:p>
        </p:txBody>
      </p:sp>
      <p:sp>
        <p:nvSpPr>
          <p:cNvPr id="4" name="Slide Number Placeholder 1"/>
          <p:cNvSpPr>
            <a:spLocks noGrp="1"/>
          </p:cNvSpPr>
          <p:nvPr>
            <p:ph type="sldNum" sz="quarter" idx="4294967295"/>
          </p:nvPr>
        </p:nvSpPr>
        <p:spPr bwMode="auto">
          <a:xfrm>
            <a:off x="6923088" y="6459538"/>
            <a:ext cx="2133600" cy="365125"/>
          </a:xfrm>
          <a:prstGeom prst="rect">
            <a:avLst/>
          </a:prstGeom>
          <a:noFill/>
          <a:ln>
            <a:miter lim="800000"/>
            <a:headEnd/>
            <a:tailEnd/>
          </a:ln>
        </p:spPr>
        <p:txBody>
          <a:bodyPr wrap="square" numCol="1" anchorCtr="0" compatLnSpc="1">
            <a:prstTxWarp prst="textNoShape">
              <a:avLst/>
            </a:prstTxWarp>
          </a:bodyPr>
          <a:lstStyle/>
          <a:p>
            <a:pPr algn="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algn="r" fontAlgn="base">
                <a:spcBef>
                  <a:spcPct val="0"/>
                </a:spcBef>
                <a:spcAft>
                  <a:spcPct val="0"/>
                </a:spcAft>
              </a:pPr>
              <a:t>105</a:t>
            </a:fld>
            <a:endParaRPr lang="en-US" dirty="0" smtClean="0">
              <a:latin typeface="Century Gothic" pitchFamily="34" charset="0"/>
              <a:ea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p:cNvSpPr>
          <p:nvPr>
            <p:ph type="title"/>
          </p:nvPr>
        </p:nvSpPr>
        <p:spPr/>
        <p:txBody>
          <a:bodyPr/>
          <a:lstStyle/>
          <a:p>
            <a:r>
              <a:rPr lang="en-US" sz="2800" dirty="0" smtClean="0">
                <a:latin typeface="Century Gothic" pitchFamily="34" charset="0"/>
                <a:cs typeface="Century Gothic" pitchFamily="34" charset="0"/>
              </a:rPr>
              <a:t>Troubleshooting – Case 3</a:t>
            </a:r>
          </a:p>
        </p:txBody>
      </p:sp>
      <p:sp>
        <p:nvSpPr>
          <p:cNvPr id="19459" name="Rectangle 3"/>
          <p:cNvSpPr>
            <a:spLocks noGrp="1"/>
          </p:cNvSpPr>
          <p:nvPr>
            <p:ph type="body" idx="1"/>
          </p:nvPr>
        </p:nvSpPr>
        <p:spPr/>
        <p:txBody>
          <a:bodyPr/>
          <a:lstStyle/>
          <a:p>
            <a:r>
              <a:rPr lang="en-US" dirty="0" smtClean="0">
                <a:latin typeface="Century Gothic" pitchFamily="34" charset="0"/>
                <a:cs typeface="Century Gothic" pitchFamily="34" charset="0"/>
              </a:rPr>
              <a:t>Customer is complaining that some orders are not showing up in the </a:t>
            </a:r>
            <a:r>
              <a:rPr lang="en-US" dirty="0" err="1" smtClean="0">
                <a:latin typeface="Century Gothic" pitchFamily="34" charset="0"/>
                <a:cs typeface="Century Gothic" pitchFamily="34" charset="0"/>
              </a:rPr>
              <a:t>fact_om_order_history</a:t>
            </a:r>
            <a:r>
              <a:rPr lang="en-US" dirty="0" smtClean="0">
                <a:latin typeface="Century Gothic" pitchFamily="34" charset="0"/>
                <a:cs typeface="Century Gothic" pitchFamily="34" charset="0"/>
              </a:rPr>
              <a:t> table and they would like to see all orders.</a:t>
            </a:r>
          </a:p>
          <a:p>
            <a:pPr lvl="1">
              <a:buNone/>
            </a:pPr>
            <a:endParaRPr lang="en-US" sz="1800" dirty="0" smtClean="0"/>
          </a:p>
          <a:p>
            <a:pPr lvl="1">
              <a:buNone/>
            </a:pPr>
            <a:r>
              <a:rPr lang="en-US" dirty="0" smtClean="0"/>
              <a:t>SELECT *</a:t>
            </a:r>
          </a:p>
          <a:p>
            <a:pPr lvl="1">
              <a:buNone/>
            </a:pPr>
            <a:r>
              <a:rPr lang="en-US" dirty="0" smtClean="0"/>
              <a:t>FROM </a:t>
            </a:r>
            <a:r>
              <a:rPr lang="en-US" dirty="0" err="1" smtClean="0"/>
              <a:t>stage_om_order_transaction</a:t>
            </a:r>
            <a:endParaRPr lang="en-US" dirty="0" smtClean="0"/>
          </a:p>
          <a:p>
            <a:pPr lvl="1">
              <a:buNone/>
            </a:pPr>
            <a:r>
              <a:rPr lang="en-US" dirty="0" smtClean="0"/>
              <a:t>WHERE </a:t>
            </a:r>
            <a:r>
              <a:rPr lang="en-US" dirty="0" err="1" smtClean="0"/>
              <a:t>order_number</a:t>
            </a:r>
            <a:r>
              <a:rPr lang="en-US" dirty="0" smtClean="0"/>
              <a:t> IN ('10008', 'SO10096')</a:t>
            </a:r>
            <a:endParaRPr lang="en-US" dirty="0" smtClean="0">
              <a:latin typeface="Century Gothic" pitchFamily="34" charset="0"/>
              <a:cs typeface="Century Gothic" pitchFamily="34" charset="0"/>
            </a:endParaRPr>
          </a:p>
        </p:txBody>
      </p:sp>
      <p:sp>
        <p:nvSpPr>
          <p:cNvPr id="4" name="Slide Number Placeholder 1"/>
          <p:cNvSpPr>
            <a:spLocks noGrp="1"/>
          </p:cNvSpPr>
          <p:nvPr>
            <p:ph type="sldNum" sz="quarter" idx="4294967295"/>
          </p:nvPr>
        </p:nvSpPr>
        <p:spPr bwMode="auto">
          <a:xfrm>
            <a:off x="6923088" y="6459538"/>
            <a:ext cx="2133600" cy="365125"/>
          </a:xfrm>
          <a:prstGeom prst="rect">
            <a:avLst/>
          </a:prstGeom>
          <a:noFill/>
          <a:ln>
            <a:miter lim="800000"/>
            <a:headEnd/>
            <a:tailEnd/>
          </a:ln>
        </p:spPr>
        <p:txBody>
          <a:bodyPr wrap="square" numCol="1" anchorCtr="0" compatLnSpc="1">
            <a:prstTxWarp prst="textNoShape">
              <a:avLst/>
            </a:prstTxWarp>
          </a:bodyPr>
          <a:lstStyle/>
          <a:p>
            <a:pPr algn="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algn="r" fontAlgn="base">
                <a:spcBef>
                  <a:spcPct val="0"/>
                </a:spcBef>
                <a:spcAft>
                  <a:spcPct val="0"/>
                </a:spcAft>
              </a:pPr>
              <a:t>106</a:t>
            </a:fld>
            <a:endParaRPr lang="en-US" dirty="0" smtClean="0">
              <a:latin typeface="Century Gothic" pitchFamily="34" charset="0"/>
              <a:ea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p:cNvSpPr>
          <p:nvPr>
            <p:ph type="title"/>
          </p:nvPr>
        </p:nvSpPr>
        <p:spPr/>
        <p:txBody>
          <a:bodyPr/>
          <a:lstStyle/>
          <a:p>
            <a:r>
              <a:rPr lang="en-US" sz="2800" dirty="0" smtClean="0">
                <a:latin typeface="Century Gothic" pitchFamily="34" charset="0"/>
                <a:cs typeface="Century Gothic" pitchFamily="34" charset="0"/>
              </a:rPr>
              <a:t>Troubleshooting – Live Case</a:t>
            </a:r>
          </a:p>
        </p:txBody>
      </p:sp>
      <p:sp>
        <p:nvSpPr>
          <p:cNvPr id="19459" name="Rectangle 3"/>
          <p:cNvSpPr>
            <a:spLocks noGrp="1"/>
          </p:cNvSpPr>
          <p:nvPr>
            <p:ph type="body" idx="1"/>
          </p:nvPr>
        </p:nvSpPr>
        <p:spPr>
          <a:xfrm>
            <a:off x="457200" y="1509486"/>
            <a:ext cx="8229600" cy="4797652"/>
          </a:xfrm>
        </p:spPr>
        <p:txBody>
          <a:bodyPr/>
          <a:lstStyle/>
          <a:p>
            <a:r>
              <a:rPr lang="en-US" dirty="0" smtClean="0">
                <a:latin typeface="Century Gothic" pitchFamily="34" charset="0"/>
                <a:cs typeface="Century Gothic" pitchFamily="34" charset="0"/>
              </a:rPr>
              <a:t>If available, review a live scenario from a customer that needs attention. </a:t>
            </a:r>
          </a:p>
        </p:txBody>
      </p:sp>
      <p:sp>
        <p:nvSpPr>
          <p:cNvPr id="4" name="Slide Number Placeholder 1"/>
          <p:cNvSpPr>
            <a:spLocks noGrp="1"/>
          </p:cNvSpPr>
          <p:nvPr>
            <p:ph type="sldNum" sz="quarter" idx="4294967295"/>
          </p:nvPr>
        </p:nvSpPr>
        <p:spPr bwMode="auto">
          <a:xfrm>
            <a:off x="6923088" y="6459538"/>
            <a:ext cx="2133600" cy="365125"/>
          </a:xfrm>
          <a:prstGeom prst="rect">
            <a:avLst/>
          </a:prstGeom>
          <a:noFill/>
          <a:ln>
            <a:miter lim="800000"/>
            <a:headEnd/>
            <a:tailEnd/>
          </a:ln>
        </p:spPr>
        <p:txBody>
          <a:bodyPr wrap="square" numCol="1" anchorCtr="0" compatLnSpc="1">
            <a:prstTxWarp prst="textNoShape">
              <a:avLst/>
            </a:prstTxWarp>
          </a:bodyPr>
          <a:lstStyle/>
          <a:p>
            <a:pPr algn="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algn="r" fontAlgn="base">
                <a:spcBef>
                  <a:spcPct val="0"/>
                </a:spcBef>
                <a:spcAft>
                  <a:spcPct val="0"/>
                </a:spcAft>
              </a:pPr>
              <a:t>107</a:t>
            </a:fld>
            <a:endParaRPr lang="en-US" dirty="0" smtClean="0">
              <a:latin typeface="Century Gothic" pitchFamily="34" charset="0"/>
              <a:ea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Troubleshooting Tools</a:t>
            </a:r>
            <a:endParaRPr lang="en-US" dirty="0"/>
          </a:p>
        </p:txBody>
      </p:sp>
      <p:sp>
        <p:nvSpPr>
          <p:cNvPr id="9" name="Text Placeholder 8"/>
          <p:cNvSpPr>
            <a:spLocks noGrp="1"/>
          </p:cNvSpPr>
          <p:nvPr>
            <p:ph type="body" sz="quarter" idx="10"/>
          </p:nvPr>
        </p:nvSpPr>
        <p:spPr/>
        <p:txBody>
          <a:bodyPr/>
          <a:lstStyle/>
          <a:p>
            <a:endParaRPr lang="en-US"/>
          </a:p>
        </p:txBody>
      </p:sp>
      <p:sp>
        <p:nvSpPr>
          <p:cNvPr id="10" name="Text Placeholder 9"/>
          <p:cNvSpPr>
            <a:spLocks noGrp="1"/>
          </p:cNvSpPr>
          <p:nvPr>
            <p:ph type="body" sz="quarter" idx="11"/>
          </p:nvPr>
        </p:nvSpPr>
        <p:spPr/>
        <p:txBody>
          <a:bodyPr/>
          <a:lstStyle/>
          <a:p>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fontAlgn="base">
                <a:spcBef>
                  <a:spcPct val="0"/>
                </a:spcBef>
                <a:spcAft>
                  <a:spcPct val="0"/>
                </a:spcAft>
              </a:pPr>
              <a:t>12</a:t>
            </a:fld>
            <a:endParaRPr lang="en-US" smtClean="0">
              <a:latin typeface="Century Gothic" pitchFamily="34" charset="0"/>
              <a:ea typeface="Century Gothic" pitchFamily="34" charset="0"/>
              <a:cs typeface="Century Gothic" pitchFamily="34" charset="0"/>
            </a:endParaRPr>
          </a:p>
        </p:txBody>
      </p:sp>
      <p:sp>
        <p:nvSpPr>
          <p:cNvPr id="15362" name="Content Placeholder 2"/>
          <p:cNvSpPr>
            <a:spLocks noGrp="1"/>
          </p:cNvSpPr>
          <p:nvPr>
            <p:ph idx="1"/>
          </p:nvPr>
        </p:nvSpPr>
        <p:spPr>
          <a:xfrm>
            <a:off x="457200" y="1316038"/>
            <a:ext cx="8229600" cy="5000625"/>
          </a:xfrm>
        </p:spPr>
        <p:txBody>
          <a:bodyPr/>
          <a:lstStyle/>
          <a:p>
            <a:pPr eaLnBrk="1" hangingPunct="1"/>
            <a:r>
              <a:rPr lang="en-US" dirty="0" smtClean="0">
                <a:solidFill>
                  <a:srgbClr val="4F4F4F"/>
                </a:solidFill>
                <a:latin typeface="Century Gothic" pitchFamily="34" charset="0"/>
                <a:cs typeface="Century Gothic" pitchFamily="34" charset="0"/>
              </a:rPr>
              <a:t>Primarily used to run queries to check for results that match or counter expectations.</a:t>
            </a:r>
          </a:p>
          <a:p>
            <a:pPr eaLnBrk="1" hangingPunct="1"/>
            <a:r>
              <a:rPr lang="en-US" dirty="0" smtClean="0">
                <a:solidFill>
                  <a:srgbClr val="4F4F4F"/>
                </a:solidFill>
                <a:latin typeface="Century Gothic" pitchFamily="34" charset="0"/>
                <a:cs typeface="Century Gothic" pitchFamily="34" charset="0"/>
              </a:rPr>
              <a:t>In SQL Server, result sets can be copied with or without their header by right clicking on the top left hand corner of the results pane. These results can be copied into Microsoft Excel to look for differences.</a:t>
            </a:r>
          </a:p>
          <a:p>
            <a:pPr eaLnBrk="1" hangingPunct="1"/>
            <a:endParaRPr lang="en-US" dirty="0" smtClean="0">
              <a:solidFill>
                <a:srgbClr val="4F4F4F"/>
              </a:solidFill>
              <a:latin typeface="Century Gothic" pitchFamily="34" charset="0"/>
              <a:cs typeface="Century Gothic" pitchFamily="34" charset="0"/>
            </a:endParaRPr>
          </a:p>
        </p:txBody>
      </p:sp>
      <p:sp>
        <p:nvSpPr>
          <p:cNvPr id="15363" name="Title 3"/>
          <p:cNvSpPr>
            <a:spLocks noGrp="1"/>
          </p:cNvSpPr>
          <p:nvPr>
            <p:ph type="title"/>
          </p:nvPr>
        </p:nvSpPr>
        <p:spPr>
          <a:xfrm>
            <a:off x="457200" y="608013"/>
            <a:ext cx="8229600" cy="708025"/>
          </a:xfrm>
        </p:spPr>
        <p:txBody>
          <a:bodyPr/>
          <a:lstStyle/>
          <a:p>
            <a:pPr eaLnBrk="1" hangingPunct="1"/>
            <a:r>
              <a:rPr lang="en-US" dirty="0" smtClean="0">
                <a:solidFill>
                  <a:srgbClr val="4F4F4F"/>
                </a:solidFill>
                <a:latin typeface="Century Gothic" pitchFamily="34" charset="0"/>
                <a:cs typeface="Century Gothic" pitchFamily="34" charset="0"/>
              </a:rPr>
              <a:t>SQL Server (SSMS) for Troubleshooting</a:t>
            </a:r>
          </a:p>
        </p:txBody>
      </p:sp>
      <p:sp>
        <p:nvSpPr>
          <p:cNvPr id="15364" name="Text Placeholder 4"/>
          <p:cNvSpPr>
            <a:spLocks noGrp="1"/>
          </p:cNvSpPr>
          <p:nvPr>
            <p:ph type="body" sz="quarter" idx="11"/>
          </p:nvPr>
        </p:nvSpPr>
        <p:spPr/>
        <p:txBody>
          <a:bodyPr/>
          <a:lstStyle/>
          <a:p>
            <a:pPr eaLnBrk="1" hangingPunct="1"/>
            <a:r>
              <a:rPr lang="en-US" dirty="0" smtClean="0">
                <a:latin typeface="Century Gothic" pitchFamily="34" charset="0"/>
                <a:cs typeface="Century Gothic" pitchFamily="34" charset="0"/>
              </a:rPr>
              <a:t>Troubleshooting Tools</a:t>
            </a:r>
          </a:p>
        </p:txBody>
      </p:sp>
      <p:pic>
        <p:nvPicPr>
          <p:cNvPr id="1027" name="Picture 3"/>
          <p:cNvPicPr>
            <a:picLocks noChangeAspect="1" noChangeArrowheads="1"/>
          </p:cNvPicPr>
          <p:nvPr/>
        </p:nvPicPr>
        <p:blipFill>
          <a:blip r:embed="rId3"/>
          <a:srcRect/>
          <a:stretch>
            <a:fillRect/>
          </a:stretch>
        </p:blipFill>
        <p:spPr bwMode="auto">
          <a:xfrm>
            <a:off x="1770290" y="4476001"/>
            <a:ext cx="4456339" cy="184066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6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fontAlgn="base">
                <a:spcBef>
                  <a:spcPct val="0"/>
                </a:spcBef>
                <a:spcAft>
                  <a:spcPct val="0"/>
                </a:spcAft>
              </a:pPr>
              <a:t>13</a:t>
            </a:fld>
            <a:endParaRPr lang="en-US" smtClean="0">
              <a:latin typeface="Century Gothic" pitchFamily="34" charset="0"/>
              <a:ea typeface="Century Gothic" pitchFamily="34" charset="0"/>
              <a:cs typeface="Century Gothic" pitchFamily="34" charset="0"/>
            </a:endParaRPr>
          </a:p>
        </p:txBody>
      </p:sp>
      <p:sp>
        <p:nvSpPr>
          <p:cNvPr id="15362" name="Content Placeholder 2"/>
          <p:cNvSpPr>
            <a:spLocks noGrp="1"/>
          </p:cNvSpPr>
          <p:nvPr>
            <p:ph idx="1"/>
          </p:nvPr>
        </p:nvSpPr>
        <p:spPr>
          <a:xfrm>
            <a:off x="457200" y="1316038"/>
            <a:ext cx="8229600" cy="5000625"/>
          </a:xfrm>
        </p:spPr>
        <p:txBody>
          <a:bodyPr/>
          <a:lstStyle/>
          <a:p>
            <a:pPr eaLnBrk="1" hangingPunct="1"/>
            <a:r>
              <a:rPr lang="en-US" dirty="0" smtClean="0">
                <a:solidFill>
                  <a:srgbClr val="4F4F4F"/>
                </a:solidFill>
                <a:latin typeface="Century Gothic" pitchFamily="34" charset="0"/>
                <a:cs typeface="Century Gothic" pitchFamily="34" charset="0"/>
              </a:rPr>
              <a:t>There is a function called =EXACT(Cell1,Cell2) that will provide a TRUE/FALSE result set when comparing cells to see if they are the same or not. </a:t>
            </a:r>
          </a:p>
          <a:p>
            <a:pPr eaLnBrk="1" hangingPunct="1">
              <a:buNone/>
            </a:pPr>
            <a:endParaRPr lang="en-US" dirty="0" smtClean="0">
              <a:solidFill>
                <a:srgbClr val="4F4F4F"/>
              </a:solidFill>
              <a:latin typeface="Century Gothic" pitchFamily="34" charset="0"/>
              <a:cs typeface="Century Gothic" pitchFamily="34" charset="0"/>
            </a:endParaRPr>
          </a:p>
          <a:p>
            <a:pPr eaLnBrk="1" hangingPunct="1">
              <a:buNone/>
            </a:pPr>
            <a:endParaRPr lang="en-US" dirty="0" smtClean="0">
              <a:solidFill>
                <a:srgbClr val="4F4F4F"/>
              </a:solidFill>
              <a:latin typeface="Century Gothic" pitchFamily="34" charset="0"/>
              <a:cs typeface="Century Gothic" pitchFamily="34" charset="0"/>
            </a:endParaRPr>
          </a:p>
        </p:txBody>
      </p:sp>
      <p:sp>
        <p:nvSpPr>
          <p:cNvPr id="15363" name="Title 3"/>
          <p:cNvSpPr>
            <a:spLocks noGrp="1"/>
          </p:cNvSpPr>
          <p:nvPr>
            <p:ph type="title"/>
          </p:nvPr>
        </p:nvSpPr>
        <p:spPr>
          <a:xfrm>
            <a:off x="457200" y="608013"/>
            <a:ext cx="8229600" cy="708025"/>
          </a:xfrm>
        </p:spPr>
        <p:txBody>
          <a:bodyPr/>
          <a:lstStyle/>
          <a:p>
            <a:pPr eaLnBrk="1" hangingPunct="1"/>
            <a:r>
              <a:rPr lang="en-US" dirty="0" smtClean="0">
                <a:solidFill>
                  <a:srgbClr val="4F4F4F"/>
                </a:solidFill>
                <a:latin typeface="Century Gothic" pitchFamily="34" charset="0"/>
                <a:cs typeface="Century Gothic" pitchFamily="34" charset="0"/>
              </a:rPr>
              <a:t>Microsoft Excel for Troubleshooting</a:t>
            </a:r>
          </a:p>
        </p:txBody>
      </p:sp>
      <p:sp>
        <p:nvSpPr>
          <p:cNvPr id="15364" name="Text Placeholder 4"/>
          <p:cNvSpPr>
            <a:spLocks noGrp="1"/>
          </p:cNvSpPr>
          <p:nvPr>
            <p:ph type="body" sz="quarter" idx="11"/>
          </p:nvPr>
        </p:nvSpPr>
        <p:spPr/>
        <p:txBody>
          <a:bodyPr/>
          <a:lstStyle/>
          <a:p>
            <a:pPr eaLnBrk="1" hangingPunct="1"/>
            <a:r>
              <a:rPr lang="en-US" dirty="0" smtClean="0">
                <a:latin typeface="Century Gothic" pitchFamily="34" charset="0"/>
                <a:cs typeface="Century Gothic" pitchFamily="34" charset="0"/>
              </a:rPr>
              <a:t>Troubleshooting Tools</a:t>
            </a:r>
          </a:p>
        </p:txBody>
      </p:sp>
      <p:pic>
        <p:nvPicPr>
          <p:cNvPr id="7170" name="Picture 2"/>
          <p:cNvPicPr>
            <a:picLocks noChangeAspect="1" noChangeArrowheads="1"/>
          </p:cNvPicPr>
          <p:nvPr/>
        </p:nvPicPr>
        <p:blipFill>
          <a:blip r:embed="rId3"/>
          <a:srcRect/>
          <a:stretch>
            <a:fillRect/>
          </a:stretch>
        </p:blipFill>
        <p:spPr bwMode="auto">
          <a:xfrm>
            <a:off x="2309225" y="3220559"/>
            <a:ext cx="3924300" cy="27717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1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fontAlgn="base">
                <a:spcBef>
                  <a:spcPct val="0"/>
                </a:spcBef>
                <a:spcAft>
                  <a:spcPct val="0"/>
                </a:spcAft>
              </a:pPr>
              <a:t>14</a:t>
            </a:fld>
            <a:endParaRPr lang="en-US" smtClean="0">
              <a:latin typeface="Century Gothic" pitchFamily="34" charset="0"/>
              <a:ea typeface="Century Gothic" pitchFamily="34" charset="0"/>
              <a:cs typeface="Century Gothic" pitchFamily="34" charset="0"/>
            </a:endParaRPr>
          </a:p>
        </p:txBody>
      </p:sp>
      <p:sp>
        <p:nvSpPr>
          <p:cNvPr id="15362" name="Content Placeholder 2"/>
          <p:cNvSpPr>
            <a:spLocks noGrp="1"/>
          </p:cNvSpPr>
          <p:nvPr>
            <p:ph idx="1"/>
          </p:nvPr>
        </p:nvSpPr>
        <p:spPr>
          <a:xfrm>
            <a:off x="457200" y="1316038"/>
            <a:ext cx="8229600" cy="5000625"/>
          </a:xfrm>
        </p:spPr>
        <p:txBody>
          <a:bodyPr/>
          <a:lstStyle/>
          <a:p>
            <a:pPr eaLnBrk="1" hangingPunct="1"/>
            <a:r>
              <a:rPr lang="en-US" dirty="0" smtClean="0">
                <a:solidFill>
                  <a:srgbClr val="4F4F4F"/>
                </a:solidFill>
                <a:latin typeface="Century Gothic" pitchFamily="34" charset="0"/>
                <a:cs typeface="Century Gothic" pitchFamily="34" charset="0"/>
              </a:rPr>
              <a:t>The EXACT function when used in conjunction with color formatting based on results can help quickly pinpoint differences between two data sets.</a:t>
            </a:r>
          </a:p>
          <a:p>
            <a:pPr eaLnBrk="1" hangingPunct="1"/>
            <a:endParaRPr lang="en-US" dirty="0" smtClean="0">
              <a:solidFill>
                <a:srgbClr val="4F4F4F"/>
              </a:solidFill>
              <a:latin typeface="Century Gothic" pitchFamily="34" charset="0"/>
              <a:cs typeface="Century Gothic" pitchFamily="34" charset="0"/>
            </a:endParaRPr>
          </a:p>
        </p:txBody>
      </p:sp>
      <p:sp>
        <p:nvSpPr>
          <p:cNvPr id="15363" name="Title 3"/>
          <p:cNvSpPr>
            <a:spLocks noGrp="1"/>
          </p:cNvSpPr>
          <p:nvPr>
            <p:ph type="title"/>
          </p:nvPr>
        </p:nvSpPr>
        <p:spPr>
          <a:xfrm>
            <a:off x="457200" y="608013"/>
            <a:ext cx="8229600" cy="708025"/>
          </a:xfrm>
        </p:spPr>
        <p:txBody>
          <a:bodyPr/>
          <a:lstStyle/>
          <a:p>
            <a:pPr eaLnBrk="1" hangingPunct="1"/>
            <a:r>
              <a:rPr lang="en-US" dirty="0" smtClean="0">
                <a:solidFill>
                  <a:srgbClr val="4F4F4F"/>
                </a:solidFill>
                <a:latin typeface="Century Gothic" pitchFamily="34" charset="0"/>
                <a:cs typeface="Century Gothic" pitchFamily="34" charset="0"/>
              </a:rPr>
              <a:t>Microsoft Excel for Troubleshooting</a:t>
            </a:r>
          </a:p>
        </p:txBody>
      </p:sp>
      <p:sp>
        <p:nvSpPr>
          <p:cNvPr id="15364" name="Text Placeholder 4"/>
          <p:cNvSpPr>
            <a:spLocks noGrp="1"/>
          </p:cNvSpPr>
          <p:nvPr>
            <p:ph type="body" sz="quarter" idx="11"/>
          </p:nvPr>
        </p:nvSpPr>
        <p:spPr/>
        <p:txBody>
          <a:bodyPr/>
          <a:lstStyle/>
          <a:p>
            <a:pPr eaLnBrk="1" hangingPunct="1"/>
            <a:r>
              <a:rPr lang="en-US" dirty="0" smtClean="0">
                <a:latin typeface="Century Gothic" pitchFamily="34" charset="0"/>
                <a:cs typeface="Century Gothic" pitchFamily="34" charset="0"/>
              </a:rPr>
              <a:t>Troubleshooting Tools</a:t>
            </a:r>
          </a:p>
        </p:txBody>
      </p:sp>
      <p:pic>
        <p:nvPicPr>
          <p:cNvPr id="8194" name="Picture 2"/>
          <p:cNvPicPr>
            <a:picLocks noChangeAspect="1" noChangeArrowheads="1"/>
          </p:cNvPicPr>
          <p:nvPr/>
        </p:nvPicPr>
        <p:blipFill>
          <a:blip r:embed="rId3"/>
          <a:srcRect/>
          <a:stretch>
            <a:fillRect/>
          </a:stretch>
        </p:blipFill>
        <p:spPr bwMode="auto">
          <a:xfrm>
            <a:off x="1233813" y="3096864"/>
            <a:ext cx="6773766" cy="3166149"/>
          </a:xfrm>
          <a:prstGeom prst="rect">
            <a:avLst/>
          </a:prstGeom>
          <a:noFill/>
          <a:ln w="9525">
            <a:noFill/>
            <a:miter lim="800000"/>
            <a:headEnd/>
            <a:tailEnd/>
          </a:ln>
        </p:spPr>
      </p:pic>
      <p:pic>
        <p:nvPicPr>
          <p:cNvPr id="8196" name="Picture 4"/>
          <p:cNvPicPr>
            <a:picLocks noChangeAspect="1" noChangeArrowheads="1"/>
          </p:cNvPicPr>
          <p:nvPr/>
        </p:nvPicPr>
        <p:blipFill>
          <a:blip r:embed="rId4"/>
          <a:srcRect/>
          <a:stretch>
            <a:fillRect/>
          </a:stretch>
        </p:blipFill>
        <p:spPr bwMode="auto">
          <a:xfrm>
            <a:off x="1672223" y="4752867"/>
            <a:ext cx="3369142" cy="135983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36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19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1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fontAlgn="base">
                <a:spcBef>
                  <a:spcPct val="0"/>
                </a:spcBef>
                <a:spcAft>
                  <a:spcPct val="0"/>
                </a:spcAft>
              </a:pPr>
              <a:t>15</a:t>
            </a:fld>
            <a:endParaRPr lang="en-US" smtClean="0">
              <a:latin typeface="Century Gothic" pitchFamily="34" charset="0"/>
              <a:ea typeface="Century Gothic" pitchFamily="34" charset="0"/>
              <a:cs typeface="Century Gothic" pitchFamily="34" charset="0"/>
            </a:endParaRPr>
          </a:p>
        </p:txBody>
      </p:sp>
      <p:sp>
        <p:nvSpPr>
          <p:cNvPr id="15362" name="Content Placeholder 2"/>
          <p:cNvSpPr>
            <a:spLocks noGrp="1"/>
          </p:cNvSpPr>
          <p:nvPr>
            <p:ph idx="1"/>
          </p:nvPr>
        </p:nvSpPr>
        <p:spPr>
          <a:xfrm>
            <a:off x="457200" y="1316038"/>
            <a:ext cx="8229600" cy="5000625"/>
          </a:xfrm>
        </p:spPr>
        <p:txBody>
          <a:bodyPr/>
          <a:lstStyle/>
          <a:p>
            <a:pPr eaLnBrk="1" hangingPunct="1"/>
            <a:r>
              <a:rPr lang="en-US" dirty="0" smtClean="0">
                <a:solidFill>
                  <a:srgbClr val="4F4F4F"/>
                </a:solidFill>
                <a:latin typeface="Century Gothic" pitchFamily="34" charset="0"/>
                <a:cs typeface="Century Gothic" pitchFamily="34" charset="0"/>
              </a:rPr>
              <a:t>The DWD can be used in a variety of different ways for troubleshooting (covered in the Level I course).</a:t>
            </a:r>
          </a:p>
          <a:p>
            <a:pPr eaLnBrk="1" hangingPunct="1"/>
            <a:r>
              <a:rPr lang="en-US" dirty="0" smtClean="0">
                <a:solidFill>
                  <a:srgbClr val="4F4F4F"/>
                </a:solidFill>
                <a:latin typeface="Century Gothic" pitchFamily="34" charset="0"/>
                <a:cs typeface="Century Gothic" pitchFamily="34" charset="0"/>
              </a:rPr>
              <a:t>Highlights are:</a:t>
            </a:r>
          </a:p>
          <a:p>
            <a:pPr lvl="1" eaLnBrk="1" hangingPunct="1"/>
            <a:r>
              <a:rPr lang="en-US" dirty="0" smtClean="0">
                <a:solidFill>
                  <a:srgbClr val="4F4F4F"/>
                </a:solidFill>
                <a:latin typeface="Century Gothic" pitchFamily="34" charset="0"/>
                <a:cs typeface="Century Gothic" pitchFamily="34" charset="0"/>
              </a:rPr>
              <a:t>Column Track Back</a:t>
            </a:r>
          </a:p>
          <a:p>
            <a:pPr lvl="1" eaLnBrk="1" hangingPunct="1"/>
            <a:r>
              <a:rPr lang="en-US" dirty="0" smtClean="0">
                <a:solidFill>
                  <a:srgbClr val="4F4F4F"/>
                </a:solidFill>
                <a:latin typeface="Century Gothic" pitchFamily="34" charset="0"/>
                <a:cs typeface="Century Gothic" pitchFamily="34" charset="0"/>
              </a:rPr>
              <a:t>Search for String</a:t>
            </a:r>
          </a:p>
          <a:p>
            <a:pPr lvl="1" eaLnBrk="1" hangingPunct="1"/>
            <a:r>
              <a:rPr lang="en-US" dirty="0" smtClean="0">
                <a:solidFill>
                  <a:srgbClr val="4F4F4F"/>
                </a:solidFill>
                <a:latin typeface="Century Gothic" pitchFamily="34" charset="0"/>
                <a:cs typeface="Century Gothic" pitchFamily="34" charset="0"/>
              </a:rPr>
              <a:t>Diagram Viewer</a:t>
            </a:r>
          </a:p>
          <a:p>
            <a:pPr lvl="1" eaLnBrk="1" hangingPunct="1"/>
            <a:r>
              <a:rPr lang="en-US" dirty="0" smtClean="0">
                <a:solidFill>
                  <a:srgbClr val="4F4F4F"/>
                </a:solidFill>
                <a:latin typeface="Century Gothic" pitchFamily="34" charset="0"/>
                <a:cs typeface="Century Gothic" pitchFamily="34" charset="0"/>
              </a:rPr>
              <a:t>SQL Editor for Progress</a:t>
            </a:r>
          </a:p>
          <a:p>
            <a:pPr lvl="1" eaLnBrk="1" hangingPunct="1"/>
            <a:r>
              <a:rPr lang="en-US" dirty="0" smtClean="0">
                <a:solidFill>
                  <a:srgbClr val="4F4F4F"/>
                </a:solidFill>
                <a:latin typeface="Century Gothic" pitchFamily="34" charset="0"/>
                <a:cs typeface="Century Gothic" pitchFamily="34" charset="0"/>
              </a:rPr>
              <a:t>Scheduler messages</a:t>
            </a:r>
          </a:p>
          <a:p>
            <a:pPr lvl="1" eaLnBrk="1" hangingPunct="1"/>
            <a:r>
              <a:rPr lang="en-US" dirty="0" smtClean="0">
                <a:solidFill>
                  <a:srgbClr val="4F4F4F"/>
                </a:solidFill>
                <a:latin typeface="Century Gothic" pitchFamily="34" charset="0"/>
                <a:cs typeface="Century Gothic" pitchFamily="34" charset="0"/>
              </a:rPr>
              <a:t>Accessing stored procedure code</a:t>
            </a:r>
          </a:p>
          <a:p>
            <a:pPr lvl="1" eaLnBrk="1" hangingPunct="1"/>
            <a:r>
              <a:rPr lang="en-US" dirty="0" smtClean="0">
                <a:solidFill>
                  <a:srgbClr val="4F4F4F"/>
                </a:solidFill>
                <a:latin typeface="Century Gothic" pitchFamily="34" charset="0"/>
                <a:cs typeface="Century Gothic" pitchFamily="34" charset="0"/>
              </a:rPr>
              <a:t>Many, many more…</a:t>
            </a:r>
          </a:p>
        </p:txBody>
      </p:sp>
      <p:sp>
        <p:nvSpPr>
          <p:cNvPr id="15363" name="Title 3"/>
          <p:cNvSpPr>
            <a:spLocks noGrp="1"/>
          </p:cNvSpPr>
          <p:nvPr>
            <p:ph type="title"/>
          </p:nvPr>
        </p:nvSpPr>
        <p:spPr>
          <a:xfrm>
            <a:off x="457200" y="608013"/>
            <a:ext cx="8229600" cy="708025"/>
          </a:xfrm>
        </p:spPr>
        <p:txBody>
          <a:bodyPr/>
          <a:lstStyle/>
          <a:p>
            <a:pPr eaLnBrk="1" hangingPunct="1"/>
            <a:r>
              <a:rPr lang="en-US" dirty="0" smtClean="0">
                <a:solidFill>
                  <a:srgbClr val="4F4F4F"/>
                </a:solidFill>
                <a:latin typeface="Century Gothic" pitchFamily="34" charset="0"/>
                <a:cs typeface="Century Gothic" pitchFamily="34" charset="0"/>
              </a:rPr>
              <a:t>DWD for Troubleshooting</a:t>
            </a:r>
          </a:p>
        </p:txBody>
      </p:sp>
      <p:sp>
        <p:nvSpPr>
          <p:cNvPr id="15364" name="Text Placeholder 4"/>
          <p:cNvSpPr>
            <a:spLocks noGrp="1"/>
          </p:cNvSpPr>
          <p:nvPr>
            <p:ph type="body" sz="quarter" idx="11"/>
          </p:nvPr>
        </p:nvSpPr>
        <p:spPr/>
        <p:txBody>
          <a:bodyPr/>
          <a:lstStyle/>
          <a:p>
            <a:pPr eaLnBrk="1" hangingPunct="1"/>
            <a:r>
              <a:rPr lang="en-US" dirty="0" smtClean="0">
                <a:latin typeface="Century Gothic" pitchFamily="34" charset="0"/>
                <a:cs typeface="Century Gothic" pitchFamily="34" charset="0"/>
              </a:rPr>
              <a:t>Troubleshooting Tools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6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36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36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36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36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36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5362">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536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fontAlgn="base">
                <a:spcBef>
                  <a:spcPct val="0"/>
                </a:spcBef>
                <a:spcAft>
                  <a:spcPct val="0"/>
                </a:spcAft>
              </a:pPr>
              <a:t>16</a:t>
            </a:fld>
            <a:endParaRPr lang="en-US" smtClean="0">
              <a:latin typeface="Century Gothic" pitchFamily="34" charset="0"/>
              <a:ea typeface="Century Gothic" pitchFamily="34" charset="0"/>
              <a:cs typeface="Century Gothic" pitchFamily="34" charset="0"/>
            </a:endParaRPr>
          </a:p>
        </p:txBody>
      </p:sp>
      <p:sp>
        <p:nvSpPr>
          <p:cNvPr id="15362" name="Content Placeholder 2"/>
          <p:cNvSpPr>
            <a:spLocks noGrp="1"/>
          </p:cNvSpPr>
          <p:nvPr>
            <p:ph idx="1"/>
          </p:nvPr>
        </p:nvSpPr>
        <p:spPr>
          <a:xfrm>
            <a:off x="457200" y="1316038"/>
            <a:ext cx="8229600" cy="5000625"/>
          </a:xfrm>
        </p:spPr>
        <p:txBody>
          <a:bodyPr/>
          <a:lstStyle/>
          <a:p>
            <a:pPr eaLnBrk="1" hangingPunct="1"/>
            <a:r>
              <a:rPr lang="en-US" dirty="0" smtClean="0">
                <a:solidFill>
                  <a:srgbClr val="4F4F4F"/>
                </a:solidFill>
                <a:latin typeface="Century Gothic" pitchFamily="34" charset="0"/>
                <a:cs typeface="Century Gothic" pitchFamily="34" charset="0"/>
              </a:rPr>
              <a:t>Running daily run for a specific source when there is a multi-source system</a:t>
            </a:r>
          </a:p>
          <a:p>
            <a:pPr eaLnBrk="1" hangingPunct="1"/>
            <a:r>
              <a:rPr lang="en-US" dirty="0" smtClean="0">
                <a:solidFill>
                  <a:srgbClr val="4F4F4F"/>
                </a:solidFill>
                <a:latin typeface="Century Gothic" pitchFamily="34" charset="0"/>
                <a:cs typeface="Century Gothic" pitchFamily="34" charset="0"/>
              </a:rPr>
              <a:t>Two different methods</a:t>
            </a:r>
          </a:p>
          <a:p>
            <a:pPr lvl="1" eaLnBrk="1" hangingPunct="1"/>
            <a:r>
              <a:rPr lang="en-US" dirty="0" smtClean="0">
                <a:solidFill>
                  <a:srgbClr val="4F4F4F"/>
                </a:solidFill>
                <a:latin typeface="Century Gothic" pitchFamily="34" charset="0"/>
                <a:cs typeface="Century Gothic" pitchFamily="34" charset="0"/>
              </a:rPr>
              <a:t>Data stream corruption by parameter. Quick and dirty, corrupt the DAILY_JOB stream so that the job fails after the source being investigated is loaded.</a:t>
            </a:r>
          </a:p>
          <a:p>
            <a:pPr lvl="1" eaLnBrk="1" hangingPunct="1"/>
            <a:r>
              <a:rPr lang="en-US" dirty="0" smtClean="0">
                <a:solidFill>
                  <a:srgbClr val="4F4F4F"/>
                </a:solidFill>
                <a:latin typeface="Century Gothic" pitchFamily="34" charset="0"/>
                <a:cs typeface="Century Gothic" pitchFamily="34" charset="0"/>
              </a:rPr>
              <a:t>Custom job. Create a custom job that runs all the jobs for the given source.</a:t>
            </a:r>
          </a:p>
          <a:p>
            <a:pPr eaLnBrk="1" hangingPunct="1"/>
            <a:endParaRPr lang="en-US" dirty="0" smtClean="0">
              <a:solidFill>
                <a:srgbClr val="4F4F4F"/>
              </a:solidFill>
              <a:latin typeface="Century Gothic" pitchFamily="34" charset="0"/>
              <a:cs typeface="Century Gothic" pitchFamily="34" charset="0"/>
            </a:endParaRPr>
          </a:p>
        </p:txBody>
      </p:sp>
      <p:sp>
        <p:nvSpPr>
          <p:cNvPr id="15363" name="Title 3"/>
          <p:cNvSpPr>
            <a:spLocks noGrp="1"/>
          </p:cNvSpPr>
          <p:nvPr>
            <p:ph type="title"/>
          </p:nvPr>
        </p:nvSpPr>
        <p:spPr>
          <a:xfrm>
            <a:off x="285750" y="608013"/>
            <a:ext cx="8538210" cy="708025"/>
          </a:xfrm>
        </p:spPr>
        <p:txBody>
          <a:bodyPr/>
          <a:lstStyle/>
          <a:p>
            <a:pPr eaLnBrk="1" hangingPunct="1"/>
            <a:r>
              <a:rPr lang="en-US" dirty="0" smtClean="0">
                <a:solidFill>
                  <a:srgbClr val="4F4F4F"/>
                </a:solidFill>
                <a:latin typeface="Century Gothic" pitchFamily="34" charset="0"/>
                <a:cs typeface="Century Gothic" pitchFamily="34" charset="0"/>
              </a:rPr>
              <a:t>DWD for Troubleshooting – Rerunning Jobs</a:t>
            </a:r>
          </a:p>
        </p:txBody>
      </p:sp>
      <p:sp>
        <p:nvSpPr>
          <p:cNvPr id="15364" name="Text Placeholder 4"/>
          <p:cNvSpPr>
            <a:spLocks noGrp="1"/>
          </p:cNvSpPr>
          <p:nvPr>
            <p:ph type="body" sz="quarter" idx="11"/>
          </p:nvPr>
        </p:nvSpPr>
        <p:spPr/>
        <p:txBody>
          <a:bodyPr/>
          <a:lstStyle/>
          <a:p>
            <a:pPr eaLnBrk="1" hangingPunct="1"/>
            <a:r>
              <a:rPr lang="en-US" dirty="0" smtClean="0">
                <a:latin typeface="Century Gothic" pitchFamily="34" charset="0"/>
                <a:cs typeface="Century Gothic" pitchFamily="34" charset="0"/>
              </a:rPr>
              <a:t>Troubleshooting Tools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6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36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36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fontAlgn="base">
                <a:spcBef>
                  <a:spcPct val="0"/>
                </a:spcBef>
                <a:spcAft>
                  <a:spcPct val="0"/>
                </a:spcAft>
              </a:pPr>
              <a:t>17</a:t>
            </a:fld>
            <a:endParaRPr lang="en-US" smtClean="0">
              <a:latin typeface="Century Gothic" pitchFamily="34" charset="0"/>
              <a:ea typeface="Century Gothic" pitchFamily="34" charset="0"/>
              <a:cs typeface="Century Gothic" pitchFamily="34" charset="0"/>
            </a:endParaRPr>
          </a:p>
        </p:txBody>
      </p:sp>
      <p:sp>
        <p:nvSpPr>
          <p:cNvPr id="15362" name="Content Placeholder 2"/>
          <p:cNvSpPr>
            <a:spLocks noGrp="1"/>
          </p:cNvSpPr>
          <p:nvPr>
            <p:ph idx="1"/>
          </p:nvPr>
        </p:nvSpPr>
        <p:spPr>
          <a:xfrm>
            <a:off x="457200" y="1316038"/>
            <a:ext cx="8229600" cy="5000625"/>
          </a:xfrm>
        </p:spPr>
        <p:txBody>
          <a:bodyPr/>
          <a:lstStyle/>
          <a:p>
            <a:pPr eaLnBrk="1" hangingPunct="1"/>
            <a:r>
              <a:rPr lang="en-US" sz="2400" dirty="0" smtClean="0">
                <a:solidFill>
                  <a:srgbClr val="4F4F4F"/>
                </a:solidFill>
                <a:latin typeface="Century Gothic" pitchFamily="34" charset="0"/>
                <a:cs typeface="Century Gothic" pitchFamily="34" charset="0"/>
              </a:rPr>
              <a:t>Important things to remember when rerunning jobs</a:t>
            </a:r>
          </a:p>
          <a:p>
            <a:pPr eaLnBrk="1" hangingPunct="1"/>
            <a:r>
              <a:rPr lang="en-US" sz="2400" dirty="0" smtClean="0">
                <a:solidFill>
                  <a:srgbClr val="4F4F4F"/>
                </a:solidFill>
                <a:latin typeface="Century Gothic" pitchFamily="34" charset="0"/>
                <a:cs typeface="Century Gothic" pitchFamily="34" charset="0"/>
              </a:rPr>
              <a:t>Before attempting to manually run any jobs for troubleshooting purposes, make sure that there are no scheduled jobs that are about to be kicked off.</a:t>
            </a:r>
          </a:p>
          <a:p>
            <a:pPr eaLnBrk="1" hangingPunct="1"/>
            <a:r>
              <a:rPr lang="en-US" sz="2400" dirty="0" smtClean="0">
                <a:solidFill>
                  <a:srgbClr val="4F4F4F"/>
                </a:solidFill>
                <a:latin typeface="Century Gothic" pitchFamily="34" charset="0"/>
                <a:cs typeface="Century Gothic" pitchFamily="34" charset="0"/>
              </a:rPr>
              <a:t>The most sure way that a scheduled DAILY_START won’t start running during the investigation is to put it On Hold.</a:t>
            </a:r>
          </a:p>
          <a:p>
            <a:pPr eaLnBrk="1" hangingPunct="1"/>
            <a:r>
              <a:rPr lang="en-US" sz="2400" dirty="0" smtClean="0">
                <a:solidFill>
                  <a:srgbClr val="4F4F4F"/>
                </a:solidFill>
                <a:latin typeface="Century Gothic" pitchFamily="34" charset="0"/>
                <a:cs typeface="Century Gothic" pitchFamily="34" charset="0"/>
              </a:rPr>
              <a:t>For rollup jobs, they run for all sources, so setting JOB_CHAINING_ENABLED to N and running the job as is, works without needing to do any special custom builds if only certain stage and/or fact tables are being investigated.</a:t>
            </a:r>
          </a:p>
        </p:txBody>
      </p:sp>
      <p:sp>
        <p:nvSpPr>
          <p:cNvPr id="15363" name="Title 3"/>
          <p:cNvSpPr>
            <a:spLocks noGrp="1"/>
          </p:cNvSpPr>
          <p:nvPr>
            <p:ph type="title"/>
          </p:nvPr>
        </p:nvSpPr>
        <p:spPr>
          <a:xfrm>
            <a:off x="285750" y="608013"/>
            <a:ext cx="8538210" cy="708025"/>
          </a:xfrm>
        </p:spPr>
        <p:txBody>
          <a:bodyPr/>
          <a:lstStyle/>
          <a:p>
            <a:pPr eaLnBrk="1" hangingPunct="1"/>
            <a:r>
              <a:rPr lang="en-US" dirty="0" smtClean="0">
                <a:solidFill>
                  <a:srgbClr val="4F4F4F"/>
                </a:solidFill>
                <a:latin typeface="Century Gothic" pitchFamily="34" charset="0"/>
                <a:cs typeface="Century Gothic" pitchFamily="34" charset="0"/>
              </a:rPr>
              <a:t>DWD for Troubleshooting – Rerunning Jobs</a:t>
            </a:r>
          </a:p>
        </p:txBody>
      </p:sp>
      <p:sp>
        <p:nvSpPr>
          <p:cNvPr id="15364" name="Text Placeholder 4"/>
          <p:cNvSpPr>
            <a:spLocks noGrp="1"/>
          </p:cNvSpPr>
          <p:nvPr>
            <p:ph type="body" sz="quarter" idx="11"/>
          </p:nvPr>
        </p:nvSpPr>
        <p:spPr/>
        <p:txBody>
          <a:bodyPr/>
          <a:lstStyle/>
          <a:p>
            <a:pPr eaLnBrk="1" hangingPunct="1"/>
            <a:r>
              <a:rPr lang="en-US" dirty="0" smtClean="0">
                <a:latin typeface="Century Gothic" pitchFamily="34" charset="0"/>
                <a:cs typeface="Century Gothic" pitchFamily="34" charset="0"/>
              </a:rPr>
              <a:t>Troubleshooting Tools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6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36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36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fontAlgn="base">
                <a:spcBef>
                  <a:spcPct val="0"/>
                </a:spcBef>
                <a:spcAft>
                  <a:spcPct val="0"/>
                </a:spcAft>
              </a:pPr>
              <a:t>18</a:t>
            </a:fld>
            <a:endParaRPr lang="en-US" smtClean="0">
              <a:latin typeface="Century Gothic" pitchFamily="34" charset="0"/>
              <a:ea typeface="Century Gothic" pitchFamily="34" charset="0"/>
              <a:cs typeface="Century Gothic" pitchFamily="34" charset="0"/>
            </a:endParaRPr>
          </a:p>
        </p:txBody>
      </p:sp>
      <p:sp>
        <p:nvSpPr>
          <p:cNvPr id="15362" name="Content Placeholder 2"/>
          <p:cNvSpPr>
            <a:spLocks noGrp="1"/>
          </p:cNvSpPr>
          <p:nvPr>
            <p:ph idx="1"/>
          </p:nvPr>
        </p:nvSpPr>
        <p:spPr>
          <a:xfrm>
            <a:off x="457200" y="1316038"/>
            <a:ext cx="8229600" cy="5000625"/>
          </a:xfrm>
        </p:spPr>
        <p:txBody>
          <a:bodyPr/>
          <a:lstStyle/>
          <a:p>
            <a:pPr eaLnBrk="1" hangingPunct="1"/>
            <a:r>
              <a:rPr lang="en-US" dirty="0" smtClean="0">
                <a:solidFill>
                  <a:srgbClr val="4F4F4F"/>
                </a:solidFill>
                <a:latin typeface="Century Gothic" pitchFamily="34" charset="0"/>
                <a:cs typeface="Century Gothic" pitchFamily="34" charset="0"/>
              </a:rPr>
              <a:t>Daily job stream corruption methodology</a:t>
            </a:r>
          </a:p>
          <a:p>
            <a:pPr eaLnBrk="1" hangingPunct="1"/>
            <a:r>
              <a:rPr lang="en-US" dirty="0" smtClean="0">
                <a:solidFill>
                  <a:srgbClr val="4F4F4F"/>
                </a:solidFill>
                <a:latin typeface="Century Gothic" pitchFamily="34" charset="0"/>
                <a:cs typeface="Century Gothic" pitchFamily="34" charset="0"/>
              </a:rPr>
              <a:t>In the daily job stream after the source being investigated is populated, find the job that sets the connection for the next data source and add some extra characters to the end of the name, ensuring it’s named for a job that doesn’t exist.</a:t>
            </a:r>
          </a:p>
          <a:p>
            <a:pPr eaLnBrk="1" hangingPunct="1"/>
            <a:r>
              <a:rPr lang="en-US" dirty="0" smtClean="0">
                <a:solidFill>
                  <a:srgbClr val="4F4F4F"/>
                </a:solidFill>
                <a:latin typeface="Century Gothic" pitchFamily="34" charset="0"/>
                <a:cs typeface="Century Gothic" pitchFamily="34" charset="0"/>
              </a:rPr>
              <a:t>In this example </a:t>
            </a:r>
            <a:r>
              <a:rPr lang="en-US" dirty="0" err="1" smtClean="0">
                <a:solidFill>
                  <a:srgbClr val="4F4F4F"/>
                </a:solidFill>
                <a:latin typeface="Century Gothic" pitchFamily="34" charset="0"/>
                <a:cs typeface="Century Gothic" pitchFamily="34" charset="0"/>
              </a:rPr>
              <a:t>SEDemo</a:t>
            </a:r>
            <a:r>
              <a:rPr lang="en-US" dirty="0" smtClean="0">
                <a:solidFill>
                  <a:srgbClr val="4F4F4F"/>
                </a:solidFill>
                <a:latin typeface="Century Gothic" pitchFamily="34" charset="0"/>
                <a:cs typeface="Century Gothic" pitchFamily="34" charset="0"/>
              </a:rPr>
              <a:t> had _</a:t>
            </a:r>
            <a:r>
              <a:rPr lang="en-US" dirty="0" err="1" smtClean="0">
                <a:solidFill>
                  <a:srgbClr val="4F4F4F"/>
                </a:solidFill>
                <a:latin typeface="Century Gothic" pitchFamily="34" charset="0"/>
                <a:cs typeface="Century Gothic" pitchFamily="34" charset="0"/>
              </a:rPr>
              <a:t>xxxxxx</a:t>
            </a:r>
            <a:r>
              <a:rPr lang="en-US" dirty="0" smtClean="0">
                <a:solidFill>
                  <a:srgbClr val="4F4F4F"/>
                </a:solidFill>
                <a:latin typeface="Century Gothic" pitchFamily="34" charset="0"/>
                <a:cs typeface="Century Gothic" pitchFamily="34" charset="0"/>
              </a:rPr>
              <a:t> added to it.</a:t>
            </a:r>
          </a:p>
        </p:txBody>
      </p:sp>
      <p:sp>
        <p:nvSpPr>
          <p:cNvPr id="15363" name="Title 3"/>
          <p:cNvSpPr>
            <a:spLocks noGrp="1"/>
          </p:cNvSpPr>
          <p:nvPr>
            <p:ph type="title"/>
          </p:nvPr>
        </p:nvSpPr>
        <p:spPr>
          <a:xfrm>
            <a:off x="285750" y="608013"/>
            <a:ext cx="8538210" cy="708025"/>
          </a:xfrm>
        </p:spPr>
        <p:txBody>
          <a:bodyPr/>
          <a:lstStyle/>
          <a:p>
            <a:pPr eaLnBrk="1" hangingPunct="1"/>
            <a:r>
              <a:rPr lang="en-US" dirty="0" smtClean="0">
                <a:solidFill>
                  <a:srgbClr val="4F4F4F"/>
                </a:solidFill>
                <a:latin typeface="Century Gothic" pitchFamily="34" charset="0"/>
                <a:cs typeface="Century Gothic" pitchFamily="34" charset="0"/>
              </a:rPr>
              <a:t>DWD for Troubleshooting – Rerunning Jobs</a:t>
            </a:r>
          </a:p>
        </p:txBody>
      </p:sp>
      <p:sp>
        <p:nvSpPr>
          <p:cNvPr id="15364" name="Text Placeholder 4"/>
          <p:cNvSpPr>
            <a:spLocks noGrp="1"/>
          </p:cNvSpPr>
          <p:nvPr>
            <p:ph type="body" sz="quarter" idx="11"/>
          </p:nvPr>
        </p:nvSpPr>
        <p:spPr/>
        <p:txBody>
          <a:bodyPr/>
          <a:lstStyle/>
          <a:p>
            <a:pPr eaLnBrk="1" hangingPunct="1"/>
            <a:r>
              <a:rPr lang="en-US" dirty="0" smtClean="0">
                <a:latin typeface="Century Gothic" pitchFamily="34" charset="0"/>
                <a:cs typeface="Century Gothic" pitchFamily="34" charset="0"/>
              </a:rPr>
              <a:t>Troubleshooting Tools</a:t>
            </a:r>
          </a:p>
        </p:txBody>
      </p:sp>
      <p:pic>
        <p:nvPicPr>
          <p:cNvPr id="1026" name="Picture 2"/>
          <p:cNvPicPr>
            <a:picLocks noChangeAspect="1" noChangeArrowheads="1"/>
          </p:cNvPicPr>
          <p:nvPr/>
        </p:nvPicPr>
        <p:blipFill>
          <a:blip r:embed="rId3"/>
          <a:srcRect/>
          <a:stretch>
            <a:fillRect/>
          </a:stretch>
        </p:blipFill>
        <p:spPr bwMode="auto">
          <a:xfrm>
            <a:off x="2044383" y="4990148"/>
            <a:ext cx="5781675" cy="11525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6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362">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fontAlgn="base">
                <a:spcBef>
                  <a:spcPct val="0"/>
                </a:spcBef>
                <a:spcAft>
                  <a:spcPct val="0"/>
                </a:spcAft>
              </a:pPr>
              <a:t>19</a:t>
            </a:fld>
            <a:endParaRPr lang="en-US" smtClean="0">
              <a:latin typeface="Century Gothic" pitchFamily="34" charset="0"/>
              <a:ea typeface="Century Gothic" pitchFamily="34" charset="0"/>
              <a:cs typeface="Century Gothic" pitchFamily="34" charset="0"/>
            </a:endParaRPr>
          </a:p>
        </p:txBody>
      </p:sp>
      <p:sp>
        <p:nvSpPr>
          <p:cNvPr id="15362" name="Content Placeholder 2"/>
          <p:cNvSpPr>
            <a:spLocks noGrp="1"/>
          </p:cNvSpPr>
          <p:nvPr>
            <p:ph idx="1"/>
          </p:nvPr>
        </p:nvSpPr>
        <p:spPr>
          <a:xfrm>
            <a:off x="457200" y="1316038"/>
            <a:ext cx="8229600" cy="5000625"/>
          </a:xfrm>
        </p:spPr>
        <p:txBody>
          <a:bodyPr/>
          <a:lstStyle/>
          <a:p>
            <a:pPr eaLnBrk="1" hangingPunct="1"/>
            <a:r>
              <a:rPr lang="en-US" dirty="0" smtClean="0">
                <a:solidFill>
                  <a:srgbClr val="4F4F4F"/>
                </a:solidFill>
                <a:latin typeface="Century Gothic" pitchFamily="34" charset="0"/>
                <a:cs typeface="Century Gothic" pitchFamily="34" charset="0"/>
              </a:rPr>
              <a:t>Daily job stream corruption methodology</a:t>
            </a:r>
          </a:p>
          <a:p>
            <a:pPr eaLnBrk="1" hangingPunct="1"/>
            <a:r>
              <a:rPr lang="en-US" dirty="0" smtClean="0">
                <a:solidFill>
                  <a:srgbClr val="4F4F4F"/>
                </a:solidFill>
                <a:latin typeface="Century Gothic" pitchFamily="34" charset="0"/>
                <a:cs typeface="Century Gothic" pitchFamily="34" charset="0"/>
              </a:rPr>
              <a:t>Kick off DAILY_START (right click, Start the Job). When it finishes with the main part of the source system load and goes to kick off the next SET_CONNECTION_ job, it will fail because the DAILY_JOB parameter we renamed doesn’t exist in the scheduler.</a:t>
            </a:r>
          </a:p>
        </p:txBody>
      </p:sp>
      <p:sp>
        <p:nvSpPr>
          <p:cNvPr id="15363" name="Title 3"/>
          <p:cNvSpPr>
            <a:spLocks noGrp="1"/>
          </p:cNvSpPr>
          <p:nvPr>
            <p:ph type="title"/>
          </p:nvPr>
        </p:nvSpPr>
        <p:spPr>
          <a:xfrm>
            <a:off x="285750" y="608013"/>
            <a:ext cx="8538210" cy="708025"/>
          </a:xfrm>
        </p:spPr>
        <p:txBody>
          <a:bodyPr/>
          <a:lstStyle/>
          <a:p>
            <a:pPr eaLnBrk="1" hangingPunct="1"/>
            <a:r>
              <a:rPr lang="en-US" dirty="0" smtClean="0">
                <a:solidFill>
                  <a:srgbClr val="4F4F4F"/>
                </a:solidFill>
                <a:latin typeface="Century Gothic" pitchFamily="34" charset="0"/>
                <a:cs typeface="Century Gothic" pitchFamily="34" charset="0"/>
              </a:rPr>
              <a:t>DWD for Troubleshooting – Rerunning Jobs</a:t>
            </a:r>
          </a:p>
        </p:txBody>
      </p:sp>
      <p:sp>
        <p:nvSpPr>
          <p:cNvPr id="15364" name="Text Placeholder 4"/>
          <p:cNvSpPr>
            <a:spLocks noGrp="1"/>
          </p:cNvSpPr>
          <p:nvPr>
            <p:ph type="body" sz="quarter" idx="11"/>
          </p:nvPr>
        </p:nvSpPr>
        <p:spPr/>
        <p:txBody>
          <a:bodyPr/>
          <a:lstStyle/>
          <a:p>
            <a:pPr eaLnBrk="1" hangingPunct="1"/>
            <a:r>
              <a:rPr lang="en-US" dirty="0" smtClean="0">
                <a:latin typeface="Century Gothic" pitchFamily="34" charset="0"/>
                <a:cs typeface="Century Gothic" pitchFamily="34" charset="0"/>
              </a:rPr>
              <a:t>Troubleshooting Tools</a:t>
            </a:r>
          </a:p>
        </p:txBody>
      </p:sp>
      <p:pic>
        <p:nvPicPr>
          <p:cNvPr id="2050" name="Picture 2"/>
          <p:cNvPicPr>
            <a:picLocks noChangeAspect="1" noChangeArrowheads="1"/>
          </p:cNvPicPr>
          <p:nvPr/>
        </p:nvPicPr>
        <p:blipFill>
          <a:blip r:embed="rId3"/>
          <a:srcRect/>
          <a:stretch>
            <a:fillRect/>
          </a:stretch>
        </p:blipFill>
        <p:spPr bwMode="auto">
          <a:xfrm>
            <a:off x="171450" y="4667393"/>
            <a:ext cx="8770937" cy="15335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Number Placeholder 1"/>
          <p:cNvSpPr txBox="1">
            <a:spLocks noGrp="1"/>
          </p:cNvSpPr>
          <p:nvPr>
            <p:custDataLst>
              <p:tags r:id="rId2"/>
            </p:custDataLst>
          </p:nvPr>
        </p:nvSpPr>
        <p:spPr bwMode="auto">
          <a:xfrm>
            <a:off x="6923088" y="6459538"/>
            <a:ext cx="2133600" cy="365125"/>
          </a:xfrm>
          <a:prstGeom prst="rect">
            <a:avLst/>
          </a:prstGeom>
          <a:noFill/>
          <a:ln w="9525">
            <a:noFill/>
            <a:miter lim="800000"/>
            <a:headEnd/>
            <a:tailEnd/>
          </a:ln>
        </p:spPr>
        <p:txBody>
          <a:bodyPr anchor="ctr"/>
          <a:lstStyle/>
          <a:p>
            <a:pPr algn="r"/>
            <a:fld id="{9ACEE338-5134-470F-880E-5ED8480F10EC}" type="slidenum">
              <a:rPr lang="en-US" sz="2000">
                <a:solidFill>
                  <a:schemeClr val="bg1"/>
                </a:solidFill>
                <a:latin typeface="Century Gothic" pitchFamily="34" charset="0"/>
              </a:rPr>
              <a:pPr algn="r"/>
              <a:t>2</a:t>
            </a:fld>
            <a:endParaRPr lang="en-US" sz="2000">
              <a:solidFill>
                <a:schemeClr val="bg1"/>
              </a:solidFill>
              <a:latin typeface="Century Gothic" pitchFamily="34" charset="0"/>
            </a:endParaRPr>
          </a:p>
        </p:txBody>
      </p:sp>
      <p:sp>
        <p:nvSpPr>
          <p:cNvPr id="3" name="Content Placeholder 2"/>
          <p:cNvSpPr>
            <a:spLocks noGrp="1"/>
          </p:cNvSpPr>
          <p:nvPr>
            <p:ph idx="4294967295"/>
            <p:custDataLst>
              <p:tags r:id="rId3"/>
            </p:custDataLst>
          </p:nvPr>
        </p:nvSpPr>
        <p:spPr>
          <a:xfrm>
            <a:off x="457200" y="1316038"/>
            <a:ext cx="8229600" cy="5000625"/>
          </a:xfrm>
        </p:spPr>
        <p:txBody>
          <a:bodyPr/>
          <a:lstStyle/>
          <a:p>
            <a:pPr eaLnBrk="1" hangingPunct="1"/>
            <a:r>
              <a:rPr lang="en-US" dirty="0" smtClean="0">
                <a:latin typeface="Century Gothic" pitchFamily="34" charset="0"/>
              </a:rPr>
              <a:t>Day 1 Review</a:t>
            </a:r>
          </a:p>
          <a:p>
            <a:pPr eaLnBrk="1" hangingPunct="1"/>
            <a:r>
              <a:rPr lang="en-US" dirty="0" smtClean="0">
                <a:latin typeface="Century Gothic" pitchFamily="34" charset="0"/>
              </a:rPr>
              <a:t>Troubleshooting tools and techniques</a:t>
            </a:r>
          </a:p>
          <a:p>
            <a:pPr eaLnBrk="1" hangingPunct="1"/>
            <a:r>
              <a:rPr lang="en-US" dirty="0" smtClean="0">
                <a:latin typeface="Century Gothic" pitchFamily="34" charset="0"/>
              </a:rPr>
              <a:t>Test cases</a:t>
            </a:r>
          </a:p>
          <a:p>
            <a:pPr eaLnBrk="1" hangingPunct="1"/>
            <a:r>
              <a:rPr lang="en-US" dirty="0" smtClean="0">
                <a:latin typeface="Century Gothic" pitchFamily="34" charset="0"/>
              </a:rPr>
              <a:t>Live test case (if there is time)</a:t>
            </a:r>
          </a:p>
          <a:p>
            <a:pPr eaLnBrk="1" hangingPunct="1">
              <a:buFont typeface="Arial" charset="0"/>
              <a:buNone/>
            </a:pPr>
            <a:endParaRPr lang="en-US" dirty="0" smtClean="0">
              <a:latin typeface="Century Gothic" pitchFamily="34" charset="0"/>
            </a:endParaRPr>
          </a:p>
          <a:p>
            <a:pPr lvl="1" eaLnBrk="1" hangingPunct="1"/>
            <a:endParaRPr lang="en-US" dirty="0" smtClean="0">
              <a:latin typeface="Century Gothic" pitchFamily="34" charset="0"/>
            </a:endParaRPr>
          </a:p>
          <a:p>
            <a:pPr lvl="1" eaLnBrk="1" hangingPunct="1"/>
            <a:endParaRPr lang="en-US" dirty="0" smtClean="0">
              <a:latin typeface="Century Gothic" pitchFamily="34" charset="0"/>
            </a:endParaRPr>
          </a:p>
        </p:txBody>
      </p:sp>
      <p:sp>
        <p:nvSpPr>
          <p:cNvPr id="28675" name="Title 3"/>
          <p:cNvSpPr>
            <a:spLocks noGrp="1"/>
          </p:cNvSpPr>
          <p:nvPr>
            <p:ph type="title" idx="4294967295"/>
            <p:custDataLst>
              <p:tags r:id="rId4"/>
            </p:custDataLst>
          </p:nvPr>
        </p:nvSpPr>
        <p:spPr>
          <a:xfrm>
            <a:off x="457200" y="608013"/>
            <a:ext cx="8229600" cy="708025"/>
          </a:xfrm>
        </p:spPr>
        <p:txBody>
          <a:bodyPr/>
          <a:lstStyle/>
          <a:p>
            <a:pPr eaLnBrk="1" hangingPunct="1"/>
            <a:r>
              <a:rPr lang="en-US" dirty="0" smtClean="0">
                <a:latin typeface="Century Gothic" pitchFamily="34" charset="0"/>
              </a:rPr>
              <a:t>Day 2 Agenda</a:t>
            </a:r>
          </a:p>
        </p:txBody>
      </p:sp>
      <p:sp>
        <p:nvSpPr>
          <p:cNvPr id="28676" name="Text Placeholder 4"/>
          <p:cNvSpPr>
            <a:spLocks noGrp="1"/>
          </p:cNvSpPr>
          <p:nvPr>
            <p:ph type="body" sz="quarter" idx="4294967295"/>
            <p:custDataLst>
              <p:tags r:id="rId5"/>
            </p:custDataLst>
          </p:nvPr>
        </p:nvSpPr>
        <p:spPr>
          <a:xfrm>
            <a:off x="457200" y="179388"/>
            <a:ext cx="8229600" cy="428625"/>
          </a:xfrm>
        </p:spPr>
        <p:txBody>
          <a:bodyPr anchor="b"/>
          <a:lstStyle/>
          <a:p>
            <a:pPr marL="0" indent="0" eaLnBrk="1" hangingPunct="1">
              <a:buFontTx/>
              <a:buNone/>
            </a:pPr>
            <a:r>
              <a:rPr lang="en-US" sz="2000" b="1" smtClean="0">
                <a:solidFill>
                  <a:srgbClr val="4F81BD"/>
                </a:solidFill>
                <a:latin typeface="Century Gothic" pitchFamily="34" charset="0"/>
              </a:rPr>
              <a:t>Agenda</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subTnLst>
                                    <p:animClr>
                                      <p:cBhvr override="childStyle">
                                        <p:cTn dur="1" fill="hold" display="0" masterRel="nextClick" afterEffect="1"/>
                                        <p:tgtEl>
                                          <p:spTgt spid="3">
                                            <p:txEl>
                                              <p:pRg st="0" end="0"/>
                                            </p:txEl>
                                          </p:spTgt>
                                        </p:tgtEl>
                                        <p:attrNameLst>
                                          <p:attrName>ppt_c</p:attrName>
                                        </p:attrNameLst>
                                      </p:cBhvr>
                                      <p:to>
                                        <a:srgbClr val="B2B2B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subTnLst>
                                    <p:animClr>
                                      <p:cBhvr override="childStyle">
                                        <p:cTn dur="1" fill="hold" display="0" masterRel="nextClick" afterEffect="1"/>
                                        <p:tgtEl>
                                          <p:spTgt spid="3">
                                            <p:txEl>
                                              <p:pRg st="1" end="1"/>
                                            </p:txEl>
                                          </p:spTgt>
                                        </p:tgtEl>
                                        <p:attrNameLst>
                                          <p:attrName>ppt_c</p:attrName>
                                        </p:attrNameLst>
                                      </p:cBhvr>
                                      <p:to>
                                        <a:srgbClr val="B2B2B2"/>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subTnLst>
                                    <p:animClr>
                                      <p:cBhvr override="childStyle">
                                        <p:cTn dur="1" fill="hold" display="0" masterRel="nextClick" afterEffect="1"/>
                                        <p:tgtEl>
                                          <p:spTgt spid="3">
                                            <p:txEl>
                                              <p:pRg st="2" end="2"/>
                                            </p:txEl>
                                          </p:spTgt>
                                        </p:tgtEl>
                                        <p:attrNameLst>
                                          <p:attrName>ppt_c</p:attrName>
                                        </p:attrNameLst>
                                      </p:cBhvr>
                                      <p:to>
                                        <a:srgbClr val="B2B2B2"/>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subTnLst>
                                    <p:animClr>
                                      <p:cBhvr override="childStyle">
                                        <p:cTn dur="1" fill="hold" display="0" masterRel="nextClick" afterEffect="1"/>
                                        <p:tgtEl>
                                          <p:spTgt spid="3">
                                            <p:txEl>
                                              <p:pRg st="3" end="3"/>
                                            </p:txEl>
                                          </p:spTgt>
                                        </p:tgtEl>
                                        <p:attrNameLst>
                                          <p:attrName>ppt_c</p:attrName>
                                        </p:attrNameLst>
                                      </p:cBhvr>
                                      <p:to>
                                        <a:srgbClr val="B2B2B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fontAlgn="base">
                <a:spcBef>
                  <a:spcPct val="0"/>
                </a:spcBef>
                <a:spcAft>
                  <a:spcPct val="0"/>
                </a:spcAft>
              </a:pPr>
              <a:t>20</a:t>
            </a:fld>
            <a:endParaRPr lang="en-US" smtClean="0">
              <a:latin typeface="Century Gothic" pitchFamily="34" charset="0"/>
              <a:ea typeface="Century Gothic" pitchFamily="34" charset="0"/>
              <a:cs typeface="Century Gothic" pitchFamily="34" charset="0"/>
            </a:endParaRPr>
          </a:p>
        </p:txBody>
      </p:sp>
      <p:sp>
        <p:nvSpPr>
          <p:cNvPr id="15362" name="Content Placeholder 2"/>
          <p:cNvSpPr>
            <a:spLocks noGrp="1"/>
          </p:cNvSpPr>
          <p:nvPr>
            <p:ph idx="1"/>
          </p:nvPr>
        </p:nvSpPr>
        <p:spPr>
          <a:xfrm>
            <a:off x="457200" y="1316038"/>
            <a:ext cx="8229600" cy="5000625"/>
          </a:xfrm>
        </p:spPr>
        <p:txBody>
          <a:bodyPr/>
          <a:lstStyle/>
          <a:p>
            <a:pPr eaLnBrk="1" hangingPunct="1"/>
            <a:r>
              <a:rPr lang="en-US" dirty="0" smtClean="0">
                <a:solidFill>
                  <a:srgbClr val="4F4F4F"/>
                </a:solidFill>
                <a:latin typeface="Century Gothic" pitchFamily="34" charset="0"/>
                <a:cs typeface="Century Gothic" pitchFamily="34" charset="0"/>
              </a:rPr>
              <a:t>Daily job stream corruption methodology</a:t>
            </a:r>
          </a:p>
          <a:p>
            <a:pPr eaLnBrk="1" hangingPunct="1"/>
            <a:r>
              <a:rPr lang="en-US" dirty="0" smtClean="0">
                <a:solidFill>
                  <a:srgbClr val="4F4F4F"/>
                </a:solidFill>
                <a:latin typeface="Century Gothic" pitchFamily="34" charset="0"/>
                <a:cs typeface="Century Gothic" pitchFamily="34" charset="0"/>
              </a:rPr>
              <a:t>With the staging tables populated for the source in question, the investigation can continue.</a:t>
            </a:r>
          </a:p>
          <a:p>
            <a:pPr eaLnBrk="1" hangingPunct="1"/>
            <a:r>
              <a:rPr lang="en-US" dirty="0" smtClean="0">
                <a:solidFill>
                  <a:srgbClr val="4F4F4F"/>
                </a:solidFill>
                <a:latin typeface="Century Gothic" pitchFamily="34" charset="0"/>
                <a:cs typeface="Century Gothic" pitchFamily="34" charset="0"/>
              </a:rPr>
              <a:t>When finished, be sure to set the SET_CONNECTION_ job name back to it’s correct name and take the hold off from the DAILY_START job.</a:t>
            </a:r>
          </a:p>
        </p:txBody>
      </p:sp>
      <p:sp>
        <p:nvSpPr>
          <p:cNvPr id="15363" name="Title 3"/>
          <p:cNvSpPr>
            <a:spLocks noGrp="1"/>
          </p:cNvSpPr>
          <p:nvPr>
            <p:ph type="title"/>
          </p:nvPr>
        </p:nvSpPr>
        <p:spPr>
          <a:xfrm>
            <a:off x="285750" y="608013"/>
            <a:ext cx="8538210" cy="708025"/>
          </a:xfrm>
        </p:spPr>
        <p:txBody>
          <a:bodyPr/>
          <a:lstStyle/>
          <a:p>
            <a:pPr eaLnBrk="1" hangingPunct="1"/>
            <a:r>
              <a:rPr lang="en-US" dirty="0" smtClean="0">
                <a:solidFill>
                  <a:srgbClr val="4F4F4F"/>
                </a:solidFill>
                <a:latin typeface="Century Gothic" pitchFamily="34" charset="0"/>
                <a:cs typeface="Century Gothic" pitchFamily="34" charset="0"/>
              </a:rPr>
              <a:t>DWD for Troubleshooting – Rerunning Jobs</a:t>
            </a:r>
          </a:p>
        </p:txBody>
      </p:sp>
      <p:sp>
        <p:nvSpPr>
          <p:cNvPr id="15364" name="Text Placeholder 4"/>
          <p:cNvSpPr>
            <a:spLocks noGrp="1"/>
          </p:cNvSpPr>
          <p:nvPr>
            <p:ph type="body" sz="quarter" idx="11"/>
          </p:nvPr>
        </p:nvSpPr>
        <p:spPr/>
        <p:txBody>
          <a:bodyPr/>
          <a:lstStyle/>
          <a:p>
            <a:pPr eaLnBrk="1" hangingPunct="1"/>
            <a:r>
              <a:rPr lang="en-US" dirty="0" smtClean="0">
                <a:latin typeface="Century Gothic" pitchFamily="34" charset="0"/>
                <a:cs typeface="Century Gothic" pitchFamily="34" charset="0"/>
              </a:rPr>
              <a:t>Troubleshooting Tools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6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fontAlgn="base">
                <a:spcBef>
                  <a:spcPct val="0"/>
                </a:spcBef>
                <a:spcAft>
                  <a:spcPct val="0"/>
                </a:spcAft>
              </a:pPr>
              <a:t>21</a:t>
            </a:fld>
            <a:endParaRPr lang="en-US" smtClean="0">
              <a:latin typeface="Century Gothic" pitchFamily="34" charset="0"/>
              <a:ea typeface="Century Gothic" pitchFamily="34" charset="0"/>
              <a:cs typeface="Century Gothic" pitchFamily="34" charset="0"/>
            </a:endParaRPr>
          </a:p>
        </p:txBody>
      </p:sp>
      <p:sp>
        <p:nvSpPr>
          <p:cNvPr id="15362" name="Content Placeholder 2"/>
          <p:cNvSpPr>
            <a:spLocks noGrp="1"/>
          </p:cNvSpPr>
          <p:nvPr>
            <p:ph idx="1"/>
          </p:nvPr>
        </p:nvSpPr>
        <p:spPr>
          <a:xfrm>
            <a:off x="457200" y="1316038"/>
            <a:ext cx="8229600" cy="5000625"/>
          </a:xfrm>
        </p:spPr>
        <p:txBody>
          <a:bodyPr/>
          <a:lstStyle/>
          <a:p>
            <a:pPr eaLnBrk="1" hangingPunct="1"/>
            <a:r>
              <a:rPr lang="en-US" dirty="0" smtClean="0">
                <a:solidFill>
                  <a:srgbClr val="4F4F4F"/>
                </a:solidFill>
                <a:latin typeface="Century Gothic" pitchFamily="34" charset="0"/>
                <a:cs typeface="Century Gothic" pitchFamily="34" charset="0"/>
              </a:rPr>
              <a:t>Daily job stream corruption methodology</a:t>
            </a:r>
          </a:p>
          <a:p>
            <a:pPr eaLnBrk="1" hangingPunct="1"/>
            <a:r>
              <a:rPr lang="en-US" dirty="0" smtClean="0">
                <a:solidFill>
                  <a:srgbClr val="4F4F4F"/>
                </a:solidFill>
                <a:latin typeface="Century Gothic" pitchFamily="34" charset="0"/>
                <a:cs typeface="Century Gothic" pitchFamily="34" charset="0"/>
              </a:rPr>
              <a:t>PROS </a:t>
            </a:r>
          </a:p>
          <a:p>
            <a:pPr lvl="1" eaLnBrk="1" hangingPunct="1"/>
            <a:r>
              <a:rPr lang="en-US" dirty="0" smtClean="0">
                <a:solidFill>
                  <a:srgbClr val="4F4F4F"/>
                </a:solidFill>
                <a:latin typeface="Century Gothic" pitchFamily="34" charset="0"/>
                <a:cs typeface="Century Gothic" pitchFamily="34" charset="0"/>
              </a:rPr>
              <a:t>Doesn’t require a lot of time to set up.</a:t>
            </a:r>
          </a:p>
          <a:p>
            <a:pPr lvl="1" eaLnBrk="1" hangingPunct="1"/>
            <a:r>
              <a:rPr lang="en-US" dirty="0" smtClean="0">
                <a:solidFill>
                  <a:srgbClr val="4F4F4F"/>
                </a:solidFill>
                <a:latin typeface="Century Gothic" pitchFamily="34" charset="0"/>
                <a:cs typeface="Century Gothic" pitchFamily="34" charset="0"/>
              </a:rPr>
              <a:t>Uses existing infrastructure.</a:t>
            </a:r>
          </a:p>
          <a:p>
            <a:pPr eaLnBrk="1" hangingPunct="1"/>
            <a:r>
              <a:rPr lang="en-US" dirty="0" smtClean="0">
                <a:solidFill>
                  <a:srgbClr val="4F4F4F"/>
                </a:solidFill>
                <a:latin typeface="Century Gothic" pitchFamily="34" charset="0"/>
                <a:cs typeface="Century Gothic" pitchFamily="34" charset="0"/>
              </a:rPr>
              <a:t>CONS</a:t>
            </a:r>
          </a:p>
          <a:p>
            <a:pPr lvl="1" eaLnBrk="1" hangingPunct="1"/>
            <a:r>
              <a:rPr lang="en-US" dirty="0" smtClean="0">
                <a:solidFill>
                  <a:srgbClr val="4F4F4F"/>
                </a:solidFill>
                <a:latin typeface="Century Gothic" pitchFamily="34" charset="0"/>
                <a:cs typeface="Century Gothic" pitchFamily="34" charset="0"/>
              </a:rPr>
              <a:t>If there are many sources, it can take a long time to get to a given source to populate it.</a:t>
            </a:r>
          </a:p>
          <a:p>
            <a:pPr lvl="1" eaLnBrk="1" hangingPunct="1"/>
            <a:r>
              <a:rPr lang="en-US" dirty="0" smtClean="0">
                <a:solidFill>
                  <a:srgbClr val="4F4F4F"/>
                </a:solidFill>
                <a:latin typeface="Century Gothic" pitchFamily="34" charset="0"/>
                <a:cs typeface="Century Gothic" pitchFamily="34" charset="0"/>
              </a:rPr>
              <a:t>The main job stream is left corrupted if parameter doesn’t get reset to its proper name.</a:t>
            </a:r>
          </a:p>
          <a:p>
            <a:pPr lvl="1" eaLnBrk="1" hangingPunct="1"/>
            <a:r>
              <a:rPr lang="en-US" dirty="0" smtClean="0">
                <a:solidFill>
                  <a:srgbClr val="4F4F4F"/>
                </a:solidFill>
                <a:latin typeface="Century Gothic" pitchFamily="34" charset="0"/>
                <a:cs typeface="Century Gothic" pitchFamily="34" charset="0"/>
              </a:rPr>
              <a:t>Not useful if you need to run individual tasks inside a job and then have them stop.</a:t>
            </a:r>
          </a:p>
          <a:p>
            <a:pPr lvl="1" eaLnBrk="1" hangingPunct="1">
              <a:buNone/>
            </a:pPr>
            <a:endParaRPr lang="en-US" dirty="0" smtClean="0">
              <a:solidFill>
                <a:srgbClr val="4F4F4F"/>
              </a:solidFill>
              <a:latin typeface="Century Gothic" pitchFamily="34" charset="0"/>
              <a:cs typeface="Century Gothic" pitchFamily="34" charset="0"/>
            </a:endParaRPr>
          </a:p>
        </p:txBody>
      </p:sp>
      <p:sp>
        <p:nvSpPr>
          <p:cNvPr id="15363" name="Title 3"/>
          <p:cNvSpPr>
            <a:spLocks noGrp="1"/>
          </p:cNvSpPr>
          <p:nvPr>
            <p:ph type="title"/>
          </p:nvPr>
        </p:nvSpPr>
        <p:spPr>
          <a:xfrm>
            <a:off x="285750" y="608013"/>
            <a:ext cx="8538210" cy="708025"/>
          </a:xfrm>
        </p:spPr>
        <p:txBody>
          <a:bodyPr/>
          <a:lstStyle/>
          <a:p>
            <a:pPr eaLnBrk="1" hangingPunct="1"/>
            <a:r>
              <a:rPr lang="en-US" dirty="0" smtClean="0">
                <a:solidFill>
                  <a:srgbClr val="4F4F4F"/>
                </a:solidFill>
                <a:latin typeface="Century Gothic" pitchFamily="34" charset="0"/>
                <a:cs typeface="Century Gothic" pitchFamily="34" charset="0"/>
              </a:rPr>
              <a:t>DWD for Troubleshooting – Rerunning Jobs</a:t>
            </a:r>
          </a:p>
        </p:txBody>
      </p:sp>
      <p:sp>
        <p:nvSpPr>
          <p:cNvPr id="15364" name="Text Placeholder 4"/>
          <p:cNvSpPr>
            <a:spLocks noGrp="1"/>
          </p:cNvSpPr>
          <p:nvPr>
            <p:ph type="body" sz="quarter" idx="11"/>
          </p:nvPr>
        </p:nvSpPr>
        <p:spPr/>
        <p:txBody>
          <a:bodyPr/>
          <a:lstStyle/>
          <a:p>
            <a:pPr eaLnBrk="1" hangingPunct="1"/>
            <a:r>
              <a:rPr lang="en-US" dirty="0" smtClean="0">
                <a:latin typeface="Century Gothic" pitchFamily="34" charset="0"/>
                <a:cs typeface="Century Gothic" pitchFamily="34" charset="0"/>
              </a:rPr>
              <a:t>Troubleshooting Tools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6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36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36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36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362">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36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fontAlgn="base">
                <a:spcBef>
                  <a:spcPct val="0"/>
                </a:spcBef>
                <a:spcAft>
                  <a:spcPct val="0"/>
                </a:spcAft>
              </a:pPr>
              <a:t>22</a:t>
            </a:fld>
            <a:endParaRPr lang="en-US" smtClean="0">
              <a:latin typeface="Century Gothic" pitchFamily="34" charset="0"/>
              <a:ea typeface="Century Gothic" pitchFamily="34" charset="0"/>
              <a:cs typeface="Century Gothic" pitchFamily="34" charset="0"/>
            </a:endParaRPr>
          </a:p>
        </p:txBody>
      </p:sp>
      <p:sp>
        <p:nvSpPr>
          <p:cNvPr id="15362" name="Content Placeholder 2"/>
          <p:cNvSpPr>
            <a:spLocks noGrp="1"/>
          </p:cNvSpPr>
          <p:nvPr>
            <p:ph idx="1"/>
          </p:nvPr>
        </p:nvSpPr>
        <p:spPr>
          <a:xfrm>
            <a:off x="457200" y="1316038"/>
            <a:ext cx="8229600" cy="5000625"/>
          </a:xfrm>
        </p:spPr>
        <p:txBody>
          <a:bodyPr/>
          <a:lstStyle/>
          <a:p>
            <a:pPr eaLnBrk="1" hangingPunct="1"/>
            <a:r>
              <a:rPr lang="en-US" dirty="0" smtClean="0">
                <a:solidFill>
                  <a:srgbClr val="4F4F4F"/>
                </a:solidFill>
                <a:latin typeface="Century Gothic" pitchFamily="34" charset="0"/>
                <a:cs typeface="Century Gothic" pitchFamily="34" charset="0"/>
              </a:rPr>
              <a:t>Custom job methodology</a:t>
            </a:r>
          </a:p>
          <a:p>
            <a:pPr eaLnBrk="1" hangingPunct="1"/>
            <a:r>
              <a:rPr lang="en-US" dirty="0" smtClean="0">
                <a:solidFill>
                  <a:srgbClr val="4F4F4F"/>
                </a:solidFill>
                <a:latin typeface="Century Gothic" pitchFamily="34" charset="0"/>
                <a:cs typeface="Century Gothic" pitchFamily="34" charset="0"/>
              </a:rPr>
              <a:t>Create a custom scheduled job that will run for a specific data source.</a:t>
            </a:r>
          </a:p>
          <a:p>
            <a:pPr eaLnBrk="1" hangingPunct="1"/>
            <a:r>
              <a:rPr lang="en-US" dirty="0" smtClean="0">
                <a:solidFill>
                  <a:srgbClr val="4F4F4F"/>
                </a:solidFill>
                <a:latin typeface="Century Gothic" pitchFamily="34" charset="0"/>
                <a:cs typeface="Century Gothic" pitchFamily="34" charset="0"/>
              </a:rPr>
              <a:t>Quickest way to do this is to clone a job like UPGRADE_381_TO_39_OP_STEP2_XXXXXXXX, if one is available for reference.</a:t>
            </a:r>
          </a:p>
          <a:p>
            <a:pPr eaLnBrk="1" hangingPunct="1"/>
            <a:endParaRPr lang="en-US" dirty="0" smtClean="0">
              <a:solidFill>
                <a:srgbClr val="4F4F4F"/>
              </a:solidFill>
              <a:latin typeface="Century Gothic" pitchFamily="34" charset="0"/>
              <a:cs typeface="Century Gothic" pitchFamily="34" charset="0"/>
            </a:endParaRPr>
          </a:p>
        </p:txBody>
      </p:sp>
      <p:sp>
        <p:nvSpPr>
          <p:cNvPr id="15363" name="Title 3"/>
          <p:cNvSpPr>
            <a:spLocks noGrp="1"/>
          </p:cNvSpPr>
          <p:nvPr>
            <p:ph type="title"/>
          </p:nvPr>
        </p:nvSpPr>
        <p:spPr>
          <a:xfrm>
            <a:off x="285750" y="608013"/>
            <a:ext cx="8538210" cy="708025"/>
          </a:xfrm>
        </p:spPr>
        <p:txBody>
          <a:bodyPr/>
          <a:lstStyle/>
          <a:p>
            <a:pPr eaLnBrk="1" hangingPunct="1"/>
            <a:r>
              <a:rPr lang="en-US" dirty="0" smtClean="0">
                <a:solidFill>
                  <a:srgbClr val="4F4F4F"/>
                </a:solidFill>
                <a:latin typeface="Century Gothic" pitchFamily="34" charset="0"/>
                <a:cs typeface="Century Gothic" pitchFamily="34" charset="0"/>
              </a:rPr>
              <a:t>DWD for Troubleshooting – Rerunning Jobs</a:t>
            </a:r>
          </a:p>
        </p:txBody>
      </p:sp>
      <p:sp>
        <p:nvSpPr>
          <p:cNvPr id="15364" name="Text Placeholder 4"/>
          <p:cNvSpPr>
            <a:spLocks noGrp="1"/>
          </p:cNvSpPr>
          <p:nvPr>
            <p:ph type="body" sz="quarter" idx="11"/>
          </p:nvPr>
        </p:nvSpPr>
        <p:spPr/>
        <p:txBody>
          <a:bodyPr/>
          <a:lstStyle/>
          <a:p>
            <a:pPr eaLnBrk="1" hangingPunct="1"/>
            <a:r>
              <a:rPr lang="en-US" dirty="0" smtClean="0">
                <a:latin typeface="Century Gothic" pitchFamily="34" charset="0"/>
                <a:cs typeface="Century Gothic" pitchFamily="34" charset="0"/>
              </a:rPr>
              <a:t>Troubleshooting Tools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6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36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fontAlgn="base">
                <a:spcBef>
                  <a:spcPct val="0"/>
                </a:spcBef>
                <a:spcAft>
                  <a:spcPct val="0"/>
                </a:spcAft>
              </a:pPr>
              <a:t>23</a:t>
            </a:fld>
            <a:endParaRPr lang="en-US" smtClean="0">
              <a:latin typeface="Century Gothic" pitchFamily="34" charset="0"/>
              <a:ea typeface="Century Gothic" pitchFamily="34" charset="0"/>
              <a:cs typeface="Century Gothic" pitchFamily="34" charset="0"/>
            </a:endParaRPr>
          </a:p>
        </p:txBody>
      </p:sp>
      <p:sp>
        <p:nvSpPr>
          <p:cNvPr id="15362" name="Content Placeholder 2"/>
          <p:cNvSpPr>
            <a:spLocks noGrp="1"/>
          </p:cNvSpPr>
          <p:nvPr>
            <p:ph idx="1"/>
          </p:nvPr>
        </p:nvSpPr>
        <p:spPr>
          <a:xfrm>
            <a:off x="457200" y="1316038"/>
            <a:ext cx="8229600" cy="5000625"/>
          </a:xfrm>
        </p:spPr>
        <p:txBody>
          <a:bodyPr/>
          <a:lstStyle/>
          <a:p>
            <a:pPr eaLnBrk="1" hangingPunct="1"/>
            <a:r>
              <a:rPr lang="en-US" dirty="0" smtClean="0">
                <a:solidFill>
                  <a:srgbClr val="4F4F4F"/>
                </a:solidFill>
                <a:latin typeface="Century Gothic" pitchFamily="34" charset="0"/>
                <a:cs typeface="Century Gothic" pitchFamily="34" charset="0"/>
              </a:rPr>
              <a:t>Custom job methodology</a:t>
            </a:r>
          </a:p>
          <a:p>
            <a:pPr eaLnBrk="1" hangingPunct="1"/>
            <a:r>
              <a:rPr lang="en-US" dirty="0" smtClean="0">
                <a:solidFill>
                  <a:srgbClr val="4F4F4F"/>
                </a:solidFill>
                <a:latin typeface="Century Gothic" pitchFamily="34" charset="0"/>
                <a:cs typeface="Century Gothic" pitchFamily="34" charset="0"/>
              </a:rPr>
              <a:t>Example of the UPGRADE_%_STEP2_XXXXXXX job.</a:t>
            </a:r>
          </a:p>
        </p:txBody>
      </p:sp>
      <p:sp>
        <p:nvSpPr>
          <p:cNvPr id="15363" name="Title 3"/>
          <p:cNvSpPr>
            <a:spLocks noGrp="1"/>
          </p:cNvSpPr>
          <p:nvPr>
            <p:ph type="title"/>
          </p:nvPr>
        </p:nvSpPr>
        <p:spPr>
          <a:xfrm>
            <a:off x="285750" y="608013"/>
            <a:ext cx="8538210" cy="708025"/>
          </a:xfrm>
        </p:spPr>
        <p:txBody>
          <a:bodyPr/>
          <a:lstStyle/>
          <a:p>
            <a:pPr eaLnBrk="1" hangingPunct="1"/>
            <a:r>
              <a:rPr lang="en-US" dirty="0" smtClean="0">
                <a:solidFill>
                  <a:srgbClr val="4F4F4F"/>
                </a:solidFill>
                <a:latin typeface="Century Gothic" pitchFamily="34" charset="0"/>
                <a:cs typeface="Century Gothic" pitchFamily="34" charset="0"/>
              </a:rPr>
              <a:t>DWD for Troubleshooting – Rerunning Jobs</a:t>
            </a:r>
          </a:p>
        </p:txBody>
      </p:sp>
      <p:sp>
        <p:nvSpPr>
          <p:cNvPr id="15364" name="Text Placeholder 4"/>
          <p:cNvSpPr>
            <a:spLocks noGrp="1"/>
          </p:cNvSpPr>
          <p:nvPr>
            <p:ph type="body" sz="quarter" idx="11"/>
          </p:nvPr>
        </p:nvSpPr>
        <p:spPr/>
        <p:txBody>
          <a:bodyPr/>
          <a:lstStyle/>
          <a:p>
            <a:pPr eaLnBrk="1" hangingPunct="1"/>
            <a:r>
              <a:rPr lang="en-US" dirty="0" smtClean="0">
                <a:latin typeface="Century Gothic" pitchFamily="34" charset="0"/>
                <a:cs typeface="Century Gothic" pitchFamily="34" charset="0"/>
              </a:rPr>
              <a:t>Troubleshooting Tools</a:t>
            </a:r>
          </a:p>
        </p:txBody>
      </p:sp>
      <p:pic>
        <p:nvPicPr>
          <p:cNvPr id="3074" name="Picture 2"/>
          <p:cNvPicPr>
            <a:picLocks noChangeAspect="1" noChangeArrowheads="1"/>
          </p:cNvPicPr>
          <p:nvPr/>
        </p:nvPicPr>
        <p:blipFill>
          <a:blip r:embed="rId3"/>
          <a:srcRect/>
          <a:stretch>
            <a:fillRect/>
          </a:stretch>
        </p:blipFill>
        <p:spPr bwMode="auto">
          <a:xfrm>
            <a:off x="3059892" y="2321243"/>
            <a:ext cx="5504264" cy="399542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fontAlgn="base">
                <a:spcBef>
                  <a:spcPct val="0"/>
                </a:spcBef>
                <a:spcAft>
                  <a:spcPct val="0"/>
                </a:spcAft>
              </a:pPr>
              <a:t>24</a:t>
            </a:fld>
            <a:endParaRPr lang="en-US" smtClean="0">
              <a:latin typeface="Century Gothic" pitchFamily="34" charset="0"/>
              <a:ea typeface="Century Gothic" pitchFamily="34" charset="0"/>
              <a:cs typeface="Century Gothic" pitchFamily="34" charset="0"/>
            </a:endParaRPr>
          </a:p>
        </p:txBody>
      </p:sp>
      <p:sp>
        <p:nvSpPr>
          <p:cNvPr id="15362" name="Content Placeholder 2"/>
          <p:cNvSpPr>
            <a:spLocks noGrp="1"/>
          </p:cNvSpPr>
          <p:nvPr>
            <p:ph idx="1"/>
          </p:nvPr>
        </p:nvSpPr>
        <p:spPr>
          <a:xfrm>
            <a:off x="457200" y="1316038"/>
            <a:ext cx="8229600" cy="5000625"/>
          </a:xfrm>
        </p:spPr>
        <p:txBody>
          <a:bodyPr/>
          <a:lstStyle/>
          <a:p>
            <a:pPr eaLnBrk="1" hangingPunct="1"/>
            <a:r>
              <a:rPr lang="en-US" dirty="0" smtClean="0">
                <a:solidFill>
                  <a:srgbClr val="4F4F4F"/>
                </a:solidFill>
                <a:latin typeface="Century Gothic" pitchFamily="34" charset="0"/>
                <a:cs typeface="Century Gothic" pitchFamily="34" charset="0"/>
              </a:rPr>
              <a:t>Custom job methodology</a:t>
            </a:r>
          </a:p>
          <a:p>
            <a:pPr eaLnBrk="1" hangingPunct="1"/>
            <a:r>
              <a:rPr lang="en-US" dirty="0" smtClean="0">
                <a:solidFill>
                  <a:srgbClr val="4F4F4F"/>
                </a:solidFill>
                <a:latin typeface="Century Gothic" pitchFamily="34" charset="0"/>
                <a:cs typeface="Century Gothic" pitchFamily="34" charset="0"/>
              </a:rPr>
              <a:t>To copy and modify existing upgrade script, do the following.</a:t>
            </a:r>
          </a:p>
          <a:p>
            <a:pPr eaLnBrk="1" hangingPunct="1"/>
            <a:r>
              <a:rPr lang="en-US" dirty="0" smtClean="0">
                <a:solidFill>
                  <a:srgbClr val="4F4F4F"/>
                </a:solidFill>
                <a:latin typeface="Century Gothic" pitchFamily="34" charset="0"/>
                <a:cs typeface="Century Gothic" pitchFamily="34" charset="0"/>
              </a:rPr>
              <a:t>Step 1 – Insert Copy</a:t>
            </a:r>
          </a:p>
          <a:p>
            <a:pPr eaLnBrk="1" hangingPunct="1">
              <a:buNone/>
            </a:pPr>
            <a:r>
              <a:rPr lang="en-US" dirty="0" smtClean="0">
                <a:solidFill>
                  <a:srgbClr val="4F4F4F"/>
                </a:solidFill>
                <a:latin typeface="Century Gothic" pitchFamily="34" charset="0"/>
                <a:cs typeface="Century Gothic" pitchFamily="34" charset="0"/>
              </a:rPr>
              <a:t>    of Job</a:t>
            </a:r>
          </a:p>
        </p:txBody>
      </p:sp>
      <p:sp>
        <p:nvSpPr>
          <p:cNvPr id="15363" name="Title 3"/>
          <p:cNvSpPr>
            <a:spLocks noGrp="1"/>
          </p:cNvSpPr>
          <p:nvPr>
            <p:ph type="title"/>
          </p:nvPr>
        </p:nvSpPr>
        <p:spPr>
          <a:xfrm>
            <a:off x="285750" y="608013"/>
            <a:ext cx="8538210" cy="708025"/>
          </a:xfrm>
        </p:spPr>
        <p:txBody>
          <a:bodyPr/>
          <a:lstStyle/>
          <a:p>
            <a:pPr eaLnBrk="1" hangingPunct="1"/>
            <a:r>
              <a:rPr lang="en-US" dirty="0" smtClean="0">
                <a:solidFill>
                  <a:srgbClr val="4F4F4F"/>
                </a:solidFill>
                <a:latin typeface="Century Gothic" pitchFamily="34" charset="0"/>
                <a:cs typeface="Century Gothic" pitchFamily="34" charset="0"/>
              </a:rPr>
              <a:t>DWD for Troubleshooting – Rerunning Jobs</a:t>
            </a:r>
          </a:p>
        </p:txBody>
      </p:sp>
      <p:sp>
        <p:nvSpPr>
          <p:cNvPr id="15364" name="Text Placeholder 4"/>
          <p:cNvSpPr>
            <a:spLocks noGrp="1"/>
          </p:cNvSpPr>
          <p:nvPr>
            <p:ph type="body" sz="quarter" idx="11"/>
          </p:nvPr>
        </p:nvSpPr>
        <p:spPr/>
        <p:txBody>
          <a:bodyPr/>
          <a:lstStyle/>
          <a:p>
            <a:pPr eaLnBrk="1" hangingPunct="1"/>
            <a:r>
              <a:rPr lang="en-US" dirty="0" smtClean="0">
                <a:latin typeface="Century Gothic" pitchFamily="34" charset="0"/>
                <a:cs typeface="Century Gothic" pitchFamily="34" charset="0"/>
              </a:rPr>
              <a:t>Troubleshooting Tools</a:t>
            </a:r>
          </a:p>
        </p:txBody>
      </p:sp>
      <p:pic>
        <p:nvPicPr>
          <p:cNvPr id="4098" name="Picture 2"/>
          <p:cNvPicPr>
            <a:picLocks noChangeAspect="1" noChangeArrowheads="1"/>
          </p:cNvPicPr>
          <p:nvPr/>
        </p:nvPicPr>
        <p:blipFill>
          <a:blip r:embed="rId3"/>
          <a:srcRect/>
          <a:stretch>
            <a:fillRect/>
          </a:stretch>
        </p:blipFill>
        <p:spPr bwMode="auto">
          <a:xfrm>
            <a:off x="4382793" y="2306638"/>
            <a:ext cx="4600575" cy="40100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6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36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0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fontAlgn="base">
                <a:spcBef>
                  <a:spcPct val="0"/>
                </a:spcBef>
                <a:spcAft>
                  <a:spcPct val="0"/>
                </a:spcAft>
              </a:pPr>
              <a:t>25</a:t>
            </a:fld>
            <a:endParaRPr lang="en-US" smtClean="0">
              <a:latin typeface="Century Gothic" pitchFamily="34" charset="0"/>
              <a:ea typeface="Century Gothic" pitchFamily="34" charset="0"/>
              <a:cs typeface="Century Gothic" pitchFamily="34" charset="0"/>
            </a:endParaRPr>
          </a:p>
        </p:txBody>
      </p:sp>
      <p:sp>
        <p:nvSpPr>
          <p:cNvPr id="15362" name="Content Placeholder 2"/>
          <p:cNvSpPr>
            <a:spLocks noGrp="1"/>
          </p:cNvSpPr>
          <p:nvPr>
            <p:ph idx="1"/>
          </p:nvPr>
        </p:nvSpPr>
        <p:spPr>
          <a:xfrm>
            <a:off x="457200" y="1316038"/>
            <a:ext cx="8229600" cy="5000625"/>
          </a:xfrm>
        </p:spPr>
        <p:txBody>
          <a:bodyPr/>
          <a:lstStyle/>
          <a:p>
            <a:pPr eaLnBrk="1" hangingPunct="1"/>
            <a:r>
              <a:rPr lang="en-US" dirty="0" smtClean="0">
                <a:solidFill>
                  <a:srgbClr val="4F4F4F"/>
                </a:solidFill>
                <a:latin typeface="Century Gothic" pitchFamily="34" charset="0"/>
                <a:cs typeface="Century Gothic" pitchFamily="34" charset="0"/>
              </a:rPr>
              <a:t>Custom job methodology</a:t>
            </a:r>
          </a:p>
          <a:p>
            <a:pPr eaLnBrk="1" hangingPunct="1"/>
            <a:r>
              <a:rPr lang="en-US" dirty="0" smtClean="0">
                <a:solidFill>
                  <a:srgbClr val="4F4F4F"/>
                </a:solidFill>
                <a:latin typeface="Century Gothic" pitchFamily="34" charset="0"/>
                <a:cs typeface="Century Gothic" pitchFamily="34" charset="0"/>
              </a:rPr>
              <a:t>Step 2 – Refresh the scheduled job list by clicking on the Scheduled button.</a:t>
            </a:r>
          </a:p>
          <a:p>
            <a:pPr eaLnBrk="1" hangingPunct="1"/>
            <a:r>
              <a:rPr lang="en-US" dirty="0" smtClean="0">
                <a:solidFill>
                  <a:srgbClr val="4F4F4F"/>
                </a:solidFill>
                <a:latin typeface="Century Gothic" pitchFamily="34" charset="0"/>
                <a:cs typeface="Century Gothic" pitchFamily="34" charset="0"/>
              </a:rPr>
              <a:t>Step 3 – Find copy of job in list.</a:t>
            </a:r>
          </a:p>
        </p:txBody>
      </p:sp>
      <p:sp>
        <p:nvSpPr>
          <p:cNvPr id="15363" name="Title 3"/>
          <p:cNvSpPr>
            <a:spLocks noGrp="1"/>
          </p:cNvSpPr>
          <p:nvPr>
            <p:ph type="title"/>
          </p:nvPr>
        </p:nvSpPr>
        <p:spPr>
          <a:xfrm>
            <a:off x="285750" y="608013"/>
            <a:ext cx="8538210" cy="708025"/>
          </a:xfrm>
        </p:spPr>
        <p:txBody>
          <a:bodyPr/>
          <a:lstStyle/>
          <a:p>
            <a:pPr eaLnBrk="1" hangingPunct="1"/>
            <a:r>
              <a:rPr lang="en-US" dirty="0" smtClean="0">
                <a:solidFill>
                  <a:srgbClr val="4F4F4F"/>
                </a:solidFill>
                <a:latin typeface="Century Gothic" pitchFamily="34" charset="0"/>
                <a:cs typeface="Century Gothic" pitchFamily="34" charset="0"/>
              </a:rPr>
              <a:t>DWD for Troubleshooting – Rerunning Jobs</a:t>
            </a:r>
          </a:p>
        </p:txBody>
      </p:sp>
      <p:sp>
        <p:nvSpPr>
          <p:cNvPr id="15364" name="Text Placeholder 4"/>
          <p:cNvSpPr>
            <a:spLocks noGrp="1"/>
          </p:cNvSpPr>
          <p:nvPr>
            <p:ph type="body" sz="quarter" idx="11"/>
          </p:nvPr>
        </p:nvSpPr>
        <p:spPr/>
        <p:txBody>
          <a:bodyPr/>
          <a:lstStyle/>
          <a:p>
            <a:pPr eaLnBrk="1" hangingPunct="1"/>
            <a:r>
              <a:rPr lang="en-US" dirty="0" smtClean="0">
                <a:latin typeface="Century Gothic" pitchFamily="34" charset="0"/>
                <a:cs typeface="Century Gothic" pitchFamily="34" charset="0"/>
              </a:rPr>
              <a:t>Troubleshooting Tools</a:t>
            </a:r>
          </a:p>
        </p:txBody>
      </p:sp>
      <p:pic>
        <p:nvPicPr>
          <p:cNvPr id="5122" name="Picture 2"/>
          <p:cNvPicPr>
            <a:picLocks noChangeAspect="1" noChangeArrowheads="1"/>
          </p:cNvPicPr>
          <p:nvPr/>
        </p:nvPicPr>
        <p:blipFill>
          <a:blip r:embed="rId3"/>
          <a:srcRect/>
          <a:stretch>
            <a:fillRect/>
          </a:stretch>
        </p:blipFill>
        <p:spPr bwMode="auto">
          <a:xfrm>
            <a:off x="157145" y="3685309"/>
            <a:ext cx="8786888" cy="250902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12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36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fontAlgn="base">
                <a:spcBef>
                  <a:spcPct val="0"/>
                </a:spcBef>
                <a:spcAft>
                  <a:spcPct val="0"/>
                </a:spcAft>
              </a:pPr>
              <a:t>26</a:t>
            </a:fld>
            <a:endParaRPr lang="en-US" smtClean="0">
              <a:latin typeface="Century Gothic" pitchFamily="34" charset="0"/>
              <a:ea typeface="Century Gothic" pitchFamily="34" charset="0"/>
              <a:cs typeface="Century Gothic" pitchFamily="34" charset="0"/>
            </a:endParaRPr>
          </a:p>
        </p:txBody>
      </p:sp>
      <p:sp>
        <p:nvSpPr>
          <p:cNvPr id="15362" name="Content Placeholder 2"/>
          <p:cNvSpPr>
            <a:spLocks noGrp="1"/>
          </p:cNvSpPr>
          <p:nvPr>
            <p:ph idx="1"/>
          </p:nvPr>
        </p:nvSpPr>
        <p:spPr>
          <a:xfrm>
            <a:off x="457200" y="1316038"/>
            <a:ext cx="8229600" cy="5000625"/>
          </a:xfrm>
        </p:spPr>
        <p:txBody>
          <a:bodyPr/>
          <a:lstStyle/>
          <a:p>
            <a:pPr eaLnBrk="1" hangingPunct="1"/>
            <a:r>
              <a:rPr lang="en-US" dirty="0" smtClean="0">
                <a:solidFill>
                  <a:srgbClr val="4F4F4F"/>
                </a:solidFill>
                <a:latin typeface="Century Gothic" pitchFamily="34" charset="0"/>
                <a:cs typeface="Century Gothic" pitchFamily="34" charset="0"/>
              </a:rPr>
              <a:t>Custom job methodology</a:t>
            </a:r>
          </a:p>
          <a:p>
            <a:pPr eaLnBrk="1" hangingPunct="1"/>
            <a:r>
              <a:rPr lang="en-US" dirty="0" smtClean="0">
                <a:solidFill>
                  <a:srgbClr val="4F4F4F"/>
                </a:solidFill>
                <a:latin typeface="Century Gothic" pitchFamily="34" charset="0"/>
                <a:cs typeface="Century Gothic" pitchFamily="34" charset="0"/>
              </a:rPr>
              <a:t>Step 4 – Rename the duplicate job to something appropriate. Right click on job name and choose Edit Job, then change the name. Also change description and remove the Failure commands, if any exists, unless emailed failure messages for the new custom job is desired.</a:t>
            </a:r>
          </a:p>
          <a:p>
            <a:pPr eaLnBrk="1" hangingPunct="1"/>
            <a:endParaRPr lang="en-US" dirty="0" smtClean="0">
              <a:solidFill>
                <a:srgbClr val="4F4F4F"/>
              </a:solidFill>
              <a:latin typeface="Century Gothic" pitchFamily="34" charset="0"/>
              <a:cs typeface="Century Gothic" pitchFamily="34" charset="0"/>
            </a:endParaRPr>
          </a:p>
        </p:txBody>
      </p:sp>
      <p:sp>
        <p:nvSpPr>
          <p:cNvPr id="15363" name="Title 3"/>
          <p:cNvSpPr>
            <a:spLocks noGrp="1"/>
          </p:cNvSpPr>
          <p:nvPr>
            <p:ph type="title"/>
          </p:nvPr>
        </p:nvSpPr>
        <p:spPr>
          <a:xfrm>
            <a:off x="285750" y="608013"/>
            <a:ext cx="8538210" cy="708025"/>
          </a:xfrm>
        </p:spPr>
        <p:txBody>
          <a:bodyPr/>
          <a:lstStyle/>
          <a:p>
            <a:pPr eaLnBrk="1" hangingPunct="1"/>
            <a:r>
              <a:rPr lang="en-US" dirty="0" smtClean="0">
                <a:solidFill>
                  <a:srgbClr val="4F4F4F"/>
                </a:solidFill>
                <a:latin typeface="Century Gothic" pitchFamily="34" charset="0"/>
                <a:cs typeface="Century Gothic" pitchFamily="34" charset="0"/>
              </a:rPr>
              <a:t>DWD for Troubleshooting – Rerunning Jobs</a:t>
            </a:r>
          </a:p>
        </p:txBody>
      </p:sp>
      <p:sp>
        <p:nvSpPr>
          <p:cNvPr id="15364" name="Text Placeholder 4"/>
          <p:cNvSpPr>
            <a:spLocks noGrp="1"/>
          </p:cNvSpPr>
          <p:nvPr>
            <p:ph type="body" sz="quarter" idx="11"/>
          </p:nvPr>
        </p:nvSpPr>
        <p:spPr/>
        <p:txBody>
          <a:bodyPr/>
          <a:lstStyle/>
          <a:p>
            <a:pPr eaLnBrk="1" hangingPunct="1"/>
            <a:r>
              <a:rPr lang="en-US" dirty="0" smtClean="0">
                <a:latin typeface="Century Gothic" pitchFamily="34" charset="0"/>
                <a:cs typeface="Century Gothic" pitchFamily="34" charset="0"/>
              </a:rPr>
              <a:t>Troubleshooting Tools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fontAlgn="base">
                <a:spcBef>
                  <a:spcPct val="0"/>
                </a:spcBef>
                <a:spcAft>
                  <a:spcPct val="0"/>
                </a:spcAft>
              </a:pPr>
              <a:t>27</a:t>
            </a:fld>
            <a:endParaRPr lang="en-US" smtClean="0">
              <a:latin typeface="Century Gothic" pitchFamily="34" charset="0"/>
              <a:ea typeface="Century Gothic" pitchFamily="34" charset="0"/>
              <a:cs typeface="Century Gothic" pitchFamily="34" charset="0"/>
            </a:endParaRPr>
          </a:p>
        </p:txBody>
      </p:sp>
      <p:sp>
        <p:nvSpPr>
          <p:cNvPr id="15362" name="Content Placeholder 2"/>
          <p:cNvSpPr>
            <a:spLocks noGrp="1"/>
          </p:cNvSpPr>
          <p:nvPr>
            <p:ph idx="1"/>
          </p:nvPr>
        </p:nvSpPr>
        <p:spPr>
          <a:xfrm>
            <a:off x="457200" y="1316038"/>
            <a:ext cx="8229600" cy="5000625"/>
          </a:xfrm>
        </p:spPr>
        <p:txBody>
          <a:bodyPr/>
          <a:lstStyle/>
          <a:p>
            <a:pPr eaLnBrk="1" hangingPunct="1"/>
            <a:r>
              <a:rPr lang="en-US" dirty="0" smtClean="0">
                <a:solidFill>
                  <a:srgbClr val="4F4F4F"/>
                </a:solidFill>
                <a:latin typeface="Century Gothic" pitchFamily="34" charset="0"/>
                <a:cs typeface="Century Gothic" pitchFamily="34" charset="0"/>
              </a:rPr>
              <a:t>Custom job methodology </a:t>
            </a:r>
          </a:p>
          <a:p>
            <a:pPr eaLnBrk="1" hangingPunct="1"/>
            <a:r>
              <a:rPr lang="en-US" dirty="0" smtClean="0">
                <a:solidFill>
                  <a:srgbClr val="4F4F4F"/>
                </a:solidFill>
                <a:latin typeface="Century Gothic" pitchFamily="34" charset="0"/>
                <a:cs typeface="Century Gothic" pitchFamily="34" charset="0"/>
              </a:rPr>
              <a:t>Step 4 – cont.</a:t>
            </a:r>
          </a:p>
          <a:p>
            <a:pPr eaLnBrk="1" hangingPunct="1"/>
            <a:endParaRPr lang="en-US" dirty="0" smtClean="0">
              <a:solidFill>
                <a:srgbClr val="4F4F4F"/>
              </a:solidFill>
              <a:latin typeface="Century Gothic" pitchFamily="34" charset="0"/>
              <a:cs typeface="Century Gothic" pitchFamily="34" charset="0"/>
            </a:endParaRPr>
          </a:p>
        </p:txBody>
      </p:sp>
      <p:sp>
        <p:nvSpPr>
          <p:cNvPr id="15363" name="Title 3"/>
          <p:cNvSpPr>
            <a:spLocks noGrp="1"/>
          </p:cNvSpPr>
          <p:nvPr>
            <p:ph type="title"/>
          </p:nvPr>
        </p:nvSpPr>
        <p:spPr>
          <a:xfrm>
            <a:off x="285750" y="608013"/>
            <a:ext cx="8538210" cy="708025"/>
          </a:xfrm>
        </p:spPr>
        <p:txBody>
          <a:bodyPr/>
          <a:lstStyle/>
          <a:p>
            <a:pPr eaLnBrk="1" hangingPunct="1"/>
            <a:r>
              <a:rPr lang="en-US" dirty="0" smtClean="0">
                <a:solidFill>
                  <a:srgbClr val="4F4F4F"/>
                </a:solidFill>
                <a:latin typeface="Century Gothic" pitchFamily="34" charset="0"/>
                <a:cs typeface="Century Gothic" pitchFamily="34" charset="0"/>
              </a:rPr>
              <a:t>DWD for Troubleshooting – Rerunning Jobs</a:t>
            </a:r>
          </a:p>
        </p:txBody>
      </p:sp>
      <p:sp>
        <p:nvSpPr>
          <p:cNvPr id="15364" name="Text Placeholder 4"/>
          <p:cNvSpPr>
            <a:spLocks noGrp="1"/>
          </p:cNvSpPr>
          <p:nvPr>
            <p:ph type="body" sz="quarter" idx="11"/>
          </p:nvPr>
        </p:nvSpPr>
        <p:spPr/>
        <p:txBody>
          <a:bodyPr/>
          <a:lstStyle/>
          <a:p>
            <a:pPr eaLnBrk="1" hangingPunct="1"/>
            <a:r>
              <a:rPr lang="en-US" dirty="0" smtClean="0">
                <a:latin typeface="Century Gothic" pitchFamily="34" charset="0"/>
                <a:cs typeface="Century Gothic" pitchFamily="34" charset="0"/>
              </a:rPr>
              <a:t>Troubleshooting Tools</a:t>
            </a:r>
          </a:p>
        </p:txBody>
      </p:sp>
      <p:pic>
        <p:nvPicPr>
          <p:cNvPr id="6146" name="Picture 2"/>
          <p:cNvPicPr>
            <a:picLocks noChangeAspect="1" noChangeArrowheads="1"/>
          </p:cNvPicPr>
          <p:nvPr/>
        </p:nvPicPr>
        <p:blipFill>
          <a:blip r:embed="rId3"/>
          <a:srcRect/>
          <a:stretch>
            <a:fillRect/>
          </a:stretch>
        </p:blipFill>
        <p:spPr bwMode="auto">
          <a:xfrm>
            <a:off x="3299251" y="1835235"/>
            <a:ext cx="5658581" cy="438922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1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fontAlgn="base">
                <a:spcBef>
                  <a:spcPct val="0"/>
                </a:spcBef>
                <a:spcAft>
                  <a:spcPct val="0"/>
                </a:spcAft>
              </a:pPr>
              <a:t>28</a:t>
            </a:fld>
            <a:endParaRPr lang="en-US" smtClean="0">
              <a:latin typeface="Century Gothic" pitchFamily="34" charset="0"/>
              <a:ea typeface="Century Gothic" pitchFamily="34" charset="0"/>
              <a:cs typeface="Century Gothic" pitchFamily="34" charset="0"/>
            </a:endParaRPr>
          </a:p>
        </p:txBody>
      </p:sp>
      <p:sp>
        <p:nvSpPr>
          <p:cNvPr id="15362" name="Content Placeholder 2"/>
          <p:cNvSpPr>
            <a:spLocks noGrp="1"/>
          </p:cNvSpPr>
          <p:nvPr>
            <p:ph idx="1"/>
          </p:nvPr>
        </p:nvSpPr>
        <p:spPr>
          <a:xfrm>
            <a:off x="457200" y="1316038"/>
            <a:ext cx="8366760" cy="5000625"/>
          </a:xfrm>
        </p:spPr>
        <p:txBody>
          <a:bodyPr/>
          <a:lstStyle/>
          <a:p>
            <a:pPr eaLnBrk="1" hangingPunct="1"/>
            <a:r>
              <a:rPr lang="en-US" dirty="0" smtClean="0">
                <a:solidFill>
                  <a:srgbClr val="4F4F4F"/>
                </a:solidFill>
                <a:latin typeface="Century Gothic" pitchFamily="34" charset="0"/>
                <a:cs typeface="Century Gothic" pitchFamily="34" charset="0"/>
              </a:rPr>
              <a:t>Custom job methodology</a:t>
            </a:r>
          </a:p>
          <a:p>
            <a:pPr eaLnBrk="1" hangingPunct="1"/>
            <a:r>
              <a:rPr lang="en-US" dirty="0" smtClean="0">
                <a:solidFill>
                  <a:srgbClr val="4F4F4F"/>
                </a:solidFill>
                <a:latin typeface="Century Gothic" pitchFamily="34" charset="0"/>
                <a:cs typeface="Century Gothic" pitchFamily="34" charset="0"/>
              </a:rPr>
              <a:t>Step 5 – Click the Scheduled button again to see the new name.</a:t>
            </a:r>
          </a:p>
          <a:p>
            <a:pPr eaLnBrk="1" hangingPunct="1"/>
            <a:r>
              <a:rPr lang="en-US" dirty="0" smtClean="0">
                <a:solidFill>
                  <a:srgbClr val="4F4F4F"/>
                </a:solidFill>
                <a:latin typeface="Century Gothic" pitchFamily="34" charset="0"/>
                <a:cs typeface="Century Gothic" pitchFamily="34" charset="0"/>
              </a:rPr>
              <a:t>Step 6 – Edit the tasks in the job. </a:t>
            </a:r>
          </a:p>
          <a:p>
            <a:pPr eaLnBrk="1" hangingPunct="1"/>
            <a:r>
              <a:rPr lang="en-US" dirty="0" smtClean="0">
                <a:solidFill>
                  <a:srgbClr val="4F4F4F"/>
                </a:solidFill>
                <a:latin typeface="Century Gothic" pitchFamily="34" charset="0"/>
                <a:cs typeface="Century Gothic" pitchFamily="34" charset="0"/>
              </a:rPr>
              <a:t>Step 7 – Add the task </a:t>
            </a:r>
            <a:r>
              <a:rPr lang="en-US" b="1" dirty="0" err="1" smtClean="0">
                <a:solidFill>
                  <a:srgbClr val="4F4F4F"/>
                </a:solidFill>
                <a:latin typeface="Century Gothic" pitchFamily="34" charset="0"/>
                <a:cs typeface="Century Gothic" pitchFamily="34" charset="0"/>
              </a:rPr>
              <a:t>set_job_chaining_enabled_to_no</a:t>
            </a:r>
            <a:r>
              <a:rPr lang="en-US" dirty="0" smtClean="0">
                <a:solidFill>
                  <a:srgbClr val="4F4F4F"/>
                </a:solidFill>
                <a:latin typeface="Century Gothic" pitchFamily="34" charset="0"/>
                <a:cs typeface="Century Gothic" pitchFamily="34" charset="0"/>
              </a:rPr>
              <a:t> at the beginning of the job.</a:t>
            </a:r>
          </a:p>
          <a:p>
            <a:pPr eaLnBrk="1" hangingPunct="1"/>
            <a:r>
              <a:rPr lang="en-US" dirty="0" smtClean="0">
                <a:solidFill>
                  <a:srgbClr val="4F4F4F"/>
                </a:solidFill>
                <a:latin typeface="Century Gothic" pitchFamily="34" charset="0"/>
                <a:cs typeface="Century Gothic" pitchFamily="34" charset="0"/>
              </a:rPr>
              <a:t>Step 8 – Replace the task SET_CONNECTION_XXXXXXXX with the connection that is supposed to be loaded.</a:t>
            </a:r>
          </a:p>
        </p:txBody>
      </p:sp>
      <p:sp>
        <p:nvSpPr>
          <p:cNvPr id="15363" name="Title 3"/>
          <p:cNvSpPr>
            <a:spLocks noGrp="1"/>
          </p:cNvSpPr>
          <p:nvPr>
            <p:ph type="title"/>
          </p:nvPr>
        </p:nvSpPr>
        <p:spPr>
          <a:xfrm>
            <a:off x="285750" y="608013"/>
            <a:ext cx="8538210" cy="708025"/>
          </a:xfrm>
        </p:spPr>
        <p:txBody>
          <a:bodyPr/>
          <a:lstStyle/>
          <a:p>
            <a:pPr eaLnBrk="1" hangingPunct="1"/>
            <a:r>
              <a:rPr lang="en-US" dirty="0" smtClean="0">
                <a:solidFill>
                  <a:srgbClr val="4F4F4F"/>
                </a:solidFill>
                <a:latin typeface="Century Gothic" pitchFamily="34" charset="0"/>
                <a:cs typeface="Century Gothic" pitchFamily="34" charset="0"/>
              </a:rPr>
              <a:t>DWD for Troubleshooting – Rerunning Jobs</a:t>
            </a:r>
          </a:p>
        </p:txBody>
      </p:sp>
      <p:sp>
        <p:nvSpPr>
          <p:cNvPr id="15364" name="Text Placeholder 4"/>
          <p:cNvSpPr>
            <a:spLocks noGrp="1"/>
          </p:cNvSpPr>
          <p:nvPr>
            <p:ph type="body" sz="quarter" idx="11"/>
          </p:nvPr>
        </p:nvSpPr>
        <p:spPr/>
        <p:txBody>
          <a:bodyPr/>
          <a:lstStyle/>
          <a:p>
            <a:pPr eaLnBrk="1" hangingPunct="1"/>
            <a:r>
              <a:rPr lang="en-US" dirty="0" smtClean="0">
                <a:latin typeface="Century Gothic" pitchFamily="34" charset="0"/>
                <a:cs typeface="Century Gothic" pitchFamily="34" charset="0"/>
              </a:rPr>
              <a:t>Troubleshooting Tools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6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36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36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fontAlgn="base">
                <a:spcBef>
                  <a:spcPct val="0"/>
                </a:spcBef>
                <a:spcAft>
                  <a:spcPct val="0"/>
                </a:spcAft>
              </a:pPr>
              <a:t>29</a:t>
            </a:fld>
            <a:endParaRPr lang="en-US" smtClean="0">
              <a:latin typeface="Century Gothic" pitchFamily="34" charset="0"/>
              <a:ea typeface="Century Gothic" pitchFamily="34" charset="0"/>
              <a:cs typeface="Century Gothic" pitchFamily="34" charset="0"/>
            </a:endParaRPr>
          </a:p>
        </p:txBody>
      </p:sp>
      <p:sp>
        <p:nvSpPr>
          <p:cNvPr id="15362" name="Content Placeholder 2"/>
          <p:cNvSpPr>
            <a:spLocks noGrp="1"/>
          </p:cNvSpPr>
          <p:nvPr>
            <p:ph idx="1"/>
          </p:nvPr>
        </p:nvSpPr>
        <p:spPr>
          <a:xfrm>
            <a:off x="457200" y="1316038"/>
            <a:ext cx="8366760" cy="5000625"/>
          </a:xfrm>
        </p:spPr>
        <p:txBody>
          <a:bodyPr/>
          <a:lstStyle/>
          <a:p>
            <a:pPr eaLnBrk="1" hangingPunct="1"/>
            <a:r>
              <a:rPr lang="en-US" dirty="0" smtClean="0">
                <a:solidFill>
                  <a:srgbClr val="4F4F4F"/>
                </a:solidFill>
                <a:latin typeface="Century Gothic" pitchFamily="34" charset="0"/>
                <a:cs typeface="Century Gothic" pitchFamily="34" charset="0"/>
              </a:rPr>
              <a:t>Custom job methodology </a:t>
            </a:r>
          </a:p>
          <a:p>
            <a:pPr eaLnBrk="1" hangingPunct="1"/>
            <a:r>
              <a:rPr lang="en-US" dirty="0" smtClean="0">
                <a:solidFill>
                  <a:srgbClr val="4F4F4F"/>
                </a:solidFill>
                <a:latin typeface="Century Gothic" pitchFamily="34" charset="0"/>
                <a:cs typeface="Century Gothic" pitchFamily="34" charset="0"/>
              </a:rPr>
              <a:t>Steps 7 &amp; 8 – continued from this</a:t>
            </a:r>
          </a:p>
          <a:p>
            <a:pPr eaLnBrk="1" hangingPunct="1"/>
            <a:endParaRPr lang="en-US" dirty="0" smtClean="0">
              <a:solidFill>
                <a:srgbClr val="4F4F4F"/>
              </a:solidFill>
              <a:latin typeface="Century Gothic" pitchFamily="34" charset="0"/>
              <a:cs typeface="Century Gothic" pitchFamily="34" charset="0"/>
            </a:endParaRPr>
          </a:p>
        </p:txBody>
      </p:sp>
      <p:sp>
        <p:nvSpPr>
          <p:cNvPr id="15363" name="Title 3"/>
          <p:cNvSpPr>
            <a:spLocks noGrp="1"/>
          </p:cNvSpPr>
          <p:nvPr>
            <p:ph type="title"/>
          </p:nvPr>
        </p:nvSpPr>
        <p:spPr>
          <a:xfrm>
            <a:off x="285750" y="608013"/>
            <a:ext cx="8538210" cy="708025"/>
          </a:xfrm>
        </p:spPr>
        <p:txBody>
          <a:bodyPr/>
          <a:lstStyle/>
          <a:p>
            <a:pPr eaLnBrk="1" hangingPunct="1"/>
            <a:r>
              <a:rPr lang="en-US" dirty="0" smtClean="0">
                <a:solidFill>
                  <a:srgbClr val="4F4F4F"/>
                </a:solidFill>
                <a:latin typeface="Century Gothic" pitchFamily="34" charset="0"/>
                <a:cs typeface="Century Gothic" pitchFamily="34" charset="0"/>
              </a:rPr>
              <a:t>DWD for Troubleshooting – Rerunning Jobs</a:t>
            </a:r>
          </a:p>
        </p:txBody>
      </p:sp>
      <p:sp>
        <p:nvSpPr>
          <p:cNvPr id="15364" name="Text Placeholder 4"/>
          <p:cNvSpPr>
            <a:spLocks noGrp="1"/>
          </p:cNvSpPr>
          <p:nvPr>
            <p:ph type="body" sz="quarter" idx="11"/>
          </p:nvPr>
        </p:nvSpPr>
        <p:spPr/>
        <p:txBody>
          <a:bodyPr/>
          <a:lstStyle/>
          <a:p>
            <a:pPr eaLnBrk="1" hangingPunct="1"/>
            <a:r>
              <a:rPr lang="en-US" dirty="0" smtClean="0">
                <a:latin typeface="Century Gothic" pitchFamily="34" charset="0"/>
                <a:cs typeface="Century Gothic" pitchFamily="34" charset="0"/>
              </a:rPr>
              <a:t>Troubleshooting Tools</a:t>
            </a:r>
          </a:p>
        </p:txBody>
      </p:sp>
      <p:pic>
        <p:nvPicPr>
          <p:cNvPr id="8194" name="Picture 2"/>
          <p:cNvPicPr>
            <a:picLocks noChangeAspect="1" noChangeArrowheads="1"/>
          </p:cNvPicPr>
          <p:nvPr/>
        </p:nvPicPr>
        <p:blipFill>
          <a:blip r:embed="rId3"/>
          <a:srcRect/>
          <a:stretch>
            <a:fillRect/>
          </a:stretch>
        </p:blipFill>
        <p:spPr bwMode="auto">
          <a:xfrm>
            <a:off x="347663" y="2430463"/>
            <a:ext cx="8448675" cy="38862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1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fontAlgn="base">
                <a:spcBef>
                  <a:spcPct val="0"/>
                </a:spcBef>
                <a:spcAft>
                  <a:spcPct val="0"/>
                </a:spcAft>
              </a:pPr>
              <a:t>3</a:t>
            </a:fld>
            <a:endParaRPr lang="en-US" dirty="0" smtClean="0">
              <a:latin typeface="Century Gothic" pitchFamily="34" charset="0"/>
              <a:ea typeface="Century Gothic" pitchFamily="34" charset="0"/>
              <a:cs typeface="Century Gothic" pitchFamily="34" charset="0"/>
            </a:endParaRPr>
          </a:p>
        </p:txBody>
      </p:sp>
      <p:sp>
        <p:nvSpPr>
          <p:cNvPr id="15362" name="Content Placeholder 2"/>
          <p:cNvSpPr>
            <a:spLocks noGrp="1"/>
          </p:cNvSpPr>
          <p:nvPr>
            <p:ph idx="1"/>
          </p:nvPr>
        </p:nvSpPr>
        <p:spPr>
          <a:xfrm>
            <a:off x="457200" y="1316038"/>
            <a:ext cx="8229600" cy="5000625"/>
          </a:xfrm>
        </p:spPr>
        <p:txBody>
          <a:bodyPr/>
          <a:lstStyle/>
          <a:p>
            <a:pPr eaLnBrk="1" hangingPunct="1"/>
            <a:r>
              <a:rPr lang="en-US" dirty="0" smtClean="0">
                <a:latin typeface="Century Gothic" pitchFamily="34" charset="0"/>
              </a:rPr>
              <a:t>SQL allows a person to query, insert, delete or update a table.</a:t>
            </a:r>
          </a:p>
          <a:p>
            <a:pPr eaLnBrk="1" hangingPunct="1"/>
            <a:r>
              <a:rPr lang="en-US" dirty="0" smtClean="0">
                <a:latin typeface="Century Gothic" pitchFamily="34" charset="0"/>
              </a:rPr>
              <a:t>Primary components of a query are </a:t>
            </a:r>
          </a:p>
          <a:p>
            <a:pPr lvl="1" eaLnBrk="1" hangingPunct="1"/>
            <a:r>
              <a:rPr lang="en-US" dirty="0" smtClean="0">
                <a:latin typeface="Century Gothic" pitchFamily="34" charset="0"/>
              </a:rPr>
              <a:t>SELECT</a:t>
            </a:r>
          </a:p>
          <a:p>
            <a:pPr lvl="1" eaLnBrk="1" hangingPunct="1"/>
            <a:r>
              <a:rPr lang="en-US" dirty="0" smtClean="0">
                <a:latin typeface="Century Gothic" pitchFamily="34" charset="0"/>
              </a:rPr>
              <a:t>FROM</a:t>
            </a:r>
          </a:p>
          <a:p>
            <a:pPr lvl="1" eaLnBrk="1" hangingPunct="1"/>
            <a:r>
              <a:rPr lang="en-US" dirty="0" smtClean="0">
                <a:latin typeface="Century Gothic" pitchFamily="34" charset="0"/>
              </a:rPr>
              <a:t>WHERE</a:t>
            </a:r>
          </a:p>
          <a:p>
            <a:pPr lvl="1" eaLnBrk="1" hangingPunct="1"/>
            <a:r>
              <a:rPr lang="en-US" dirty="0" smtClean="0">
                <a:latin typeface="Century Gothic" pitchFamily="34" charset="0"/>
              </a:rPr>
              <a:t>GROUP BY</a:t>
            </a:r>
          </a:p>
          <a:p>
            <a:pPr lvl="1" eaLnBrk="1" hangingPunct="1"/>
            <a:r>
              <a:rPr lang="en-US" dirty="0" smtClean="0">
                <a:latin typeface="Century Gothic" pitchFamily="34" charset="0"/>
              </a:rPr>
              <a:t>ORDER BY</a:t>
            </a:r>
          </a:p>
          <a:p>
            <a:pPr eaLnBrk="1" hangingPunct="1"/>
            <a:r>
              <a:rPr lang="en-US" dirty="0" smtClean="0">
                <a:latin typeface="Century Gothic" pitchFamily="34" charset="0"/>
              </a:rPr>
              <a:t>A variety of configurations of queries can be used together and functions referenced.</a:t>
            </a:r>
            <a:endParaRPr lang="en-US" dirty="0" smtClean="0">
              <a:solidFill>
                <a:srgbClr val="4F4F4F"/>
              </a:solidFill>
              <a:latin typeface="Century Gothic" pitchFamily="34" charset="0"/>
              <a:cs typeface="Century Gothic" pitchFamily="34" charset="0"/>
            </a:endParaRPr>
          </a:p>
        </p:txBody>
      </p:sp>
      <p:sp>
        <p:nvSpPr>
          <p:cNvPr id="15363" name="Title 3"/>
          <p:cNvSpPr>
            <a:spLocks noGrp="1"/>
          </p:cNvSpPr>
          <p:nvPr>
            <p:ph type="title"/>
          </p:nvPr>
        </p:nvSpPr>
        <p:spPr>
          <a:xfrm>
            <a:off x="457200" y="608013"/>
            <a:ext cx="8229600" cy="708025"/>
          </a:xfrm>
        </p:spPr>
        <p:txBody>
          <a:bodyPr/>
          <a:lstStyle/>
          <a:p>
            <a:pPr eaLnBrk="1" hangingPunct="1"/>
            <a:r>
              <a:rPr lang="en-US" dirty="0" smtClean="0">
                <a:solidFill>
                  <a:srgbClr val="4F4F4F"/>
                </a:solidFill>
                <a:latin typeface="Century Gothic" pitchFamily="34" charset="0"/>
                <a:cs typeface="Century Gothic" pitchFamily="34" charset="0"/>
              </a:rPr>
              <a:t>Day 1 Review</a:t>
            </a:r>
          </a:p>
        </p:txBody>
      </p:sp>
      <p:sp>
        <p:nvSpPr>
          <p:cNvPr id="15364" name="Text Placeholder 4"/>
          <p:cNvSpPr>
            <a:spLocks noGrp="1"/>
          </p:cNvSpPr>
          <p:nvPr>
            <p:ph type="body" sz="quarter" idx="11"/>
          </p:nvPr>
        </p:nvSpPr>
        <p:spPr/>
        <p:txBody>
          <a:bodyPr/>
          <a:lstStyle/>
          <a:p>
            <a:pPr eaLnBrk="1" hangingPunct="1"/>
            <a:r>
              <a:rPr lang="en-US" dirty="0" smtClean="0">
                <a:latin typeface="Century Gothic" pitchFamily="34" charset="0"/>
                <a:cs typeface="Century Gothic" pitchFamily="34" charset="0"/>
              </a:rPr>
              <a:t>Review</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2">
                                            <p:txEl>
                                              <p:pRg st="0" end="0"/>
                                            </p:txEl>
                                          </p:spTgt>
                                        </p:tgtEl>
                                        <p:attrNameLst>
                                          <p:attrName>style.visibility</p:attrName>
                                        </p:attrNameLst>
                                      </p:cBhvr>
                                      <p:to>
                                        <p:strVal val="visible"/>
                                      </p:to>
                                    </p:set>
                                  </p:childTnLst>
                                  <p:subTnLst>
                                    <p:animClr>
                                      <p:cBhvr override="childStyle">
                                        <p:cTn dur="1" fill="hold" display="0" masterRel="nextClick" afterEffect="1"/>
                                        <p:tgtEl>
                                          <p:spTgt spid="15362">
                                            <p:txEl>
                                              <p:pRg st="0" end="0"/>
                                            </p:txEl>
                                          </p:spTgt>
                                        </p:tgtEl>
                                        <p:attrNameLst>
                                          <p:attrName>ppt_c</p:attrName>
                                        </p:attrNameLst>
                                      </p:cBhvr>
                                      <p:to>
                                        <a:srgbClr val="B2B2B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62">
                                            <p:txEl>
                                              <p:pRg st="1" end="1"/>
                                            </p:txEl>
                                          </p:spTgt>
                                        </p:tgtEl>
                                        <p:attrNameLst>
                                          <p:attrName>style.visibility</p:attrName>
                                        </p:attrNameLst>
                                      </p:cBhvr>
                                      <p:to>
                                        <p:strVal val="visible"/>
                                      </p:to>
                                    </p:set>
                                  </p:childTnLst>
                                  <p:subTnLst>
                                    <p:animClr>
                                      <p:cBhvr override="childStyle">
                                        <p:cTn dur="1" fill="hold" display="0" masterRel="nextClick" afterEffect="1"/>
                                        <p:tgtEl>
                                          <p:spTgt spid="15362">
                                            <p:txEl>
                                              <p:pRg st="1" end="1"/>
                                            </p:txEl>
                                          </p:spTgt>
                                        </p:tgtEl>
                                        <p:attrNameLst>
                                          <p:attrName>ppt_c</p:attrName>
                                        </p:attrNameLst>
                                      </p:cBhvr>
                                      <p:to>
                                        <a:srgbClr val="B2B2B2"/>
                                      </p:to>
                                    </p:animClr>
                                  </p:subTnLst>
                                </p:cTn>
                              </p:par>
                              <p:par>
                                <p:cTn id="11" presetID="1" presetClass="entr" presetSubtype="0" fill="hold" nodeType="withEffect">
                                  <p:stCondLst>
                                    <p:cond delay="0"/>
                                  </p:stCondLst>
                                  <p:childTnLst>
                                    <p:set>
                                      <p:cBhvr>
                                        <p:cTn id="12" dur="1" fill="hold">
                                          <p:stCondLst>
                                            <p:cond delay="0"/>
                                          </p:stCondLst>
                                        </p:cTn>
                                        <p:tgtEl>
                                          <p:spTgt spid="15362">
                                            <p:txEl>
                                              <p:pRg st="2" end="2"/>
                                            </p:txEl>
                                          </p:spTgt>
                                        </p:tgtEl>
                                        <p:attrNameLst>
                                          <p:attrName>style.visibility</p:attrName>
                                        </p:attrNameLst>
                                      </p:cBhvr>
                                      <p:to>
                                        <p:strVal val="visible"/>
                                      </p:to>
                                    </p:set>
                                  </p:childTnLst>
                                  <p:subTnLst>
                                    <p:animClr>
                                      <p:cBhvr override="childStyle">
                                        <p:cTn dur="1" fill="hold" display="0" masterRel="nextClick" afterEffect="1"/>
                                        <p:tgtEl>
                                          <p:spTgt spid="15362">
                                            <p:txEl>
                                              <p:pRg st="2" end="2"/>
                                            </p:txEl>
                                          </p:spTgt>
                                        </p:tgtEl>
                                        <p:attrNameLst>
                                          <p:attrName>ppt_c</p:attrName>
                                        </p:attrNameLst>
                                      </p:cBhvr>
                                      <p:to>
                                        <a:srgbClr val="B2B2B2"/>
                                      </p:to>
                                    </p:animClr>
                                  </p:subTnLst>
                                </p:cTn>
                              </p:par>
                              <p:par>
                                <p:cTn id="13" presetID="1" presetClass="entr" presetSubtype="0" fill="hold" nodeType="withEffect">
                                  <p:stCondLst>
                                    <p:cond delay="0"/>
                                  </p:stCondLst>
                                  <p:childTnLst>
                                    <p:set>
                                      <p:cBhvr>
                                        <p:cTn id="14" dur="1" fill="hold">
                                          <p:stCondLst>
                                            <p:cond delay="0"/>
                                          </p:stCondLst>
                                        </p:cTn>
                                        <p:tgtEl>
                                          <p:spTgt spid="15362">
                                            <p:txEl>
                                              <p:pRg st="3" end="3"/>
                                            </p:txEl>
                                          </p:spTgt>
                                        </p:tgtEl>
                                        <p:attrNameLst>
                                          <p:attrName>style.visibility</p:attrName>
                                        </p:attrNameLst>
                                      </p:cBhvr>
                                      <p:to>
                                        <p:strVal val="visible"/>
                                      </p:to>
                                    </p:set>
                                  </p:childTnLst>
                                  <p:subTnLst>
                                    <p:animClr>
                                      <p:cBhvr override="childStyle">
                                        <p:cTn dur="1" fill="hold" display="0" masterRel="nextClick" afterEffect="1"/>
                                        <p:tgtEl>
                                          <p:spTgt spid="15362">
                                            <p:txEl>
                                              <p:pRg st="3" end="3"/>
                                            </p:txEl>
                                          </p:spTgt>
                                        </p:tgtEl>
                                        <p:attrNameLst>
                                          <p:attrName>ppt_c</p:attrName>
                                        </p:attrNameLst>
                                      </p:cBhvr>
                                      <p:to>
                                        <a:srgbClr val="B2B2B2"/>
                                      </p:to>
                                    </p:animClr>
                                  </p:subTnLst>
                                </p:cTn>
                              </p:par>
                              <p:par>
                                <p:cTn id="15" presetID="1" presetClass="entr" presetSubtype="0" fill="hold" nodeType="withEffect">
                                  <p:stCondLst>
                                    <p:cond delay="0"/>
                                  </p:stCondLst>
                                  <p:childTnLst>
                                    <p:set>
                                      <p:cBhvr>
                                        <p:cTn id="16" dur="1" fill="hold">
                                          <p:stCondLst>
                                            <p:cond delay="0"/>
                                          </p:stCondLst>
                                        </p:cTn>
                                        <p:tgtEl>
                                          <p:spTgt spid="15362">
                                            <p:txEl>
                                              <p:pRg st="4" end="4"/>
                                            </p:txEl>
                                          </p:spTgt>
                                        </p:tgtEl>
                                        <p:attrNameLst>
                                          <p:attrName>style.visibility</p:attrName>
                                        </p:attrNameLst>
                                      </p:cBhvr>
                                      <p:to>
                                        <p:strVal val="visible"/>
                                      </p:to>
                                    </p:set>
                                  </p:childTnLst>
                                  <p:subTnLst>
                                    <p:animClr>
                                      <p:cBhvr override="childStyle">
                                        <p:cTn dur="1" fill="hold" display="0" masterRel="nextClick" afterEffect="1"/>
                                        <p:tgtEl>
                                          <p:spTgt spid="15362">
                                            <p:txEl>
                                              <p:pRg st="4" end="4"/>
                                            </p:txEl>
                                          </p:spTgt>
                                        </p:tgtEl>
                                        <p:attrNameLst>
                                          <p:attrName>ppt_c</p:attrName>
                                        </p:attrNameLst>
                                      </p:cBhvr>
                                      <p:to>
                                        <a:srgbClr val="B2B2B2"/>
                                      </p:to>
                                    </p:animClr>
                                  </p:subTnLst>
                                </p:cTn>
                              </p:par>
                              <p:par>
                                <p:cTn id="17" presetID="1" presetClass="entr" presetSubtype="0" fill="hold" nodeType="withEffect">
                                  <p:stCondLst>
                                    <p:cond delay="0"/>
                                  </p:stCondLst>
                                  <p:childTnLst>
                                    <p:set>
                                      <p:cBhvr>
                                        <p:cTn id="18" dur="1" fill="hold">
                                          <p:stCondLst>
                                            <p:cond delay="0"/>
                                          </p:stCondLst>
                                        </p:cTn>
                                        <p:tgtEl>
                                          <p:spTgt spid="15362">
                                            <p:txEl>
                                              <p:pRg st="5" end="5"/>
                                            </p:txEl>
                                          </p:spTgt>
                                        </p:tgtEl>
                                        <p:attrNameLst>
                                          <p:attrName>style.visibility</p:attrName>
                                        </p:attrNameLst>
                                      </p:cBhvr>
                                      <p:to>
                                        <p:strVal val="visible"/>
                                      </p:to>
                                    </p:set>
                                  </p:childTnLst>
                                  <p:subTnLst>
                                    <p:animClr>
                                      <p:cBhvr override="childStyle">
                                        <p:cTn dur="1" fill="hold" display="0" masterRel="nextClick" afterEffect="1"/>
                                        <p:tgtEl>
                                          <p:spTgt spid="15362">
                                            <p:txEl>
                                              <p:pRg st="5" end="5"/>
                                            </p:txEl>
                                          </p:spTgt>
                                        </p:tgtEl>
                                        <p:attrNameLst>
                                          <p:attrName>ppt_c</p:attrName>
                                        </p:attrNameLst>
                                      </p:cBhvr>
                                      <p:to>
                                        <a:srgbClr val="B2B2B2"/>
                                      </p:to>
                                    </p:animClr>
                                  </p:subTnLst>
                                </p:cTn>
                              </p:par>
                              <p:par>
                                <p:cTn id="19" presetID="1" presetClass="entr" presetSubtype="0" fill="hold" nodeType="withEffect">
                                  <p:stCondLst>
                                    <p:cond delay="0"/>
                                  </p:stCondLst>
                                  <p:childTnLst>
                                    <p:set>
                                      <p:cBhvr>
                                        <p:cTn id="20" dur="1" fill="hold">
                                          <p:stCondLst>
                                            <p:cond delay="0"/>
                                          </p:stCondLst>
                                        </p:cTn>
                                        <p:tgtEl>
                                          <p:spTgt spid="15362">
                                            <p:txEl>
                                              <p:pRg st="6" end="6"/>
                                            </p:txEl>
                                          </p:spTgt>
                                        </p:tgtEl>
                                        <p:attrNameLst>
                                          <p:attrName>style.visibility</p:attrName>
                                        </p:attrNameLst>
                                      </p:cBhvr>
                                      <p:to>
                                        <p:strVal val="visible"/>
                                      </p:to>
                                    </p:set>
                                  </p:childTnLst>
                                  <p:subTnLst>
                                    <p:animClr>
                                      <p:cBhvr override="childStyle">
                                        <p:cTn dur="1" fill="hold" display="0" masterRel="nextClick" afterEffect="1"/>
                                        <p:tgtEl>
                                          <p:spTgt spid="15362">
                                            <p:txEl>
                                              <p:pRg st="6" end="6"/>
                                            </p:txEl>
                                          </p:spTgt>
                                        </p:tgtEl>
                                        <p:attrNameLst>
                                          <p:attrName>ppt_c</p:attrName>
                                        </p:attrNameLst>
                                      </p:cBhvr>
                                      <p:to>
                                        <a:srgbClr val="B2B2B2"/>
                                      </p:to>
                                    </p:animClr>
                                  </p:sub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5362">
                                            <p:txEl>
                                              <p:pRg st="7" end="7"/>
                                            </p:txEl>
                                          </p:spTgt>
                                        </p:tgtEl>
                                        <p:attrNameLst>
                                          <p:attrName>style.visibility</p:attrName>
                                        </p:attrNameLst>
                                      </p:cBhvr>
                                      <p:to>
                                        <p:strVal val="visible"/>
                                      </p:to>
                                    </p:set>
                                  </p:childTnLst>
                                  <p:subTnLst>
                                    <p:animClr>
                                      <p:cBhvr override="childStyle">
                                        <p:cTn dur="1" fill="hold" display="0" masterRel="nextClick" afterEffect="1"/>
                                        <p:tgtEl>
                                          <p:spTgt spid="15362">
                                            <p:txEl>
                                              <p:pRg st="7" end="7"/>
                                            </p:txEl>
                                          </p:spTgt>
                                        </p:tgtEl>
                                        <p:attrNameLst>
                                          <p:attrName>ppt_c</p:attrName>
                                        </p:attrNameLst>
                                      </p:cBhvr>
                                      <p:to>
                                        <a:srgbClr val="B2B2B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fontAlgn="base">
                <a:spcBef>
                  <a:spcPct val="0"/>
                </a:spcBef>
                <a:spcAft>
                  <a:spcPct val="0"/>
                </a:spcAft>
              </a:pPr>
              <a:t>30</a:t>
            </a:fld>
            <a:endParaRPr lang="en-US" smtClean="0">
              <a:latin typeface="Century Gothic" pitchFamily="34" charset="0"/>
              <a:ea typeface="Century Gothic" pitchFamily="34" charset="0"/>
              <a:cs typeface="Century Gothic" pitchFamily="34" charset="0"/>
            </a:endParaRPr>
          </a:p>
        </p:txBody>
      </p:sp>
      <p:sp>
        <p:nvSpPr>
          <p:cNvPr id="15362" name="Content Placeholder 2"/>
          <p:cNvSpPr>
            <a:spLocks noGrp="1"/>
          </p:cNvSpPr>
          <p:nvPr>
            <p:ph idx="1"/>
          </p:nvPr>
        </p:nvSpPr>
        <p:spPr>
          <a:xfrm>
            <a:off x="457200" y="1316038"/>
            <a:ext cx="8366760" cy="5000625"/>
          </a:xfrm>
        </p:spPr>
        <p:txBody>
          <a:bodyPr/>
          <a:lstStyle/>
          <a:p>
            <a:pPr eaLnBrk="1" hangingPunct="1"/>
            <a:r>
              <a:rPr lang="en-US" dirty="0" smtClean="0">
                <a:solidFill>
                  <a:srgbClr val="4F4F4F"/>
                </a:solidFill>
                <a:latin typeface="Century Gothic" pitchFamily="34" charset="0"/>
                <a:cs typeface="Century Gothic" pitchFamily="34" charset="0"/>
              </a:rPr>
              <a:t>Custom job methodology</a:t>
            </a:r>
          </a:p>
          <a:p>
            <a:pPr eaLnBrk="1" hangingPunct="1"/>
            <a:r>
              <a:rPr lang="en-US" dirty="0" smtClean="0">
                <a:solidFill>
                  <a:srgbClr val="4F4F4F"/>
                </a:solidFill>
                <a:latin typeface="Century Gothic" pitchFamily="34" charset="0"/>
                <a:cs typeface="Century Gothic" pitchFamily="34" charset="0"/>
              </a:rPr>
              <a:t>Steps 7 – continued to this</a:t>
            </a:r>
          </a:p>
          <a:p>
            <a:pPr eaLnBrk="1" hangingPunct="1"/>
            <a:endParaRPr lang="en-US" dirty="0" smtClean="0">
              <a:solidFill>
                <a:srgbClr val="4F4F4F"/>
              </a:solidFill>
              <a:latin typeface="Century Gothic" pitchFamily="34" charset="0"/>
              <a:cs typeface="Century Gothic" pitchFamily="34" charset="0"/>
            </a:endParaRPr>
          </a:p>
        </p:txBody>
      </p:sp>
      <p:sp>
        <p:nvSpPr>
          <p:cNvPr id="15363" name="Title 3"/>
          <p:cNvSpPr>
            <a:spLocks noGrp="1"/>
          </p:cNvSpPr>
          <p:nvPr>
            <p:ph type="title"/>
          </p:nvPr>
        </p:nvSpPr>
        <p:spPr>
          <a:xfrm>
            <a:off x="285750" y="608013"/>
            <a:ext cx="8538210" cy="708025"/>
          </a:xfrm>
        </p:spPr>
        <p:txBody>
          <a:bodyPr/>
          <a:lstStyle/>
          <a:p>
            <a:pPr eaLnBrk="1" hangingPunct="1"/>
            <a:r>
              <a:rPr lang="en-US" dirty="0" smtClean="0">
                <a:solidFill>
                  <a:srgbClr val="4F4F4F"/>
                </a:solidFill>
                <a:latin typeface="Century Gothic" pitchFamily="34" charset="0"/>
                <a:cs typeface="Century Gothic" pitchFamily="34" charset="0"/>
              </a:rPr>
              <a:t>DWD for Troubleshooting – Rerunning Jobs</a:t>
            </a:r>
          </a:p>
        </p:txBody>
      </p:sp>
      <p:sp>
        <p:nvSpPr>
          <p:cNvPr id="15364" name="Text Placeholder 4"/>
          <p:cNvSpPr>
            <a:spLocks noGrp="1"/>
          </p:cNvSpPr>
          <p:nvPr>
            <p:ph type="body" sz="quarter" idx="11"/>
          </p:nvPr>
        </p:nvSpPr>
        <p:spPr/>
        <p:txBody>
          <a:bodyPr/>
          <a:lstStyle/>
          <a:p>
            <a:pPr eaLnBrk="1" hangingPunct="1"/>
            <a:r>
              <a:rPr lang="en-US" dirty="0" smtClean="0">
                <a:latin typeface="Century Gothic" pitchFamily="34" charset="0"/>
                <a:cs typeface="Century Gothic" pitchFamily="34" charset="0"/>
              </a:rPr>
              <a:t>Troubleshooting Tools</a:t>
            </a:r>
          </a:p>
        </p:txBody>
      </p:sp>
      <p:pic>
        <p:nvPicPr>
          <p:cNvPr id="8195" name="Picture 3"/>
          <p:cNvPicPr>
            <a:picLocks noChangeAspect="1" noChangeArrowheads="1"/>
          </p:cNvPicPr>
          <p:nvPr/>
        </p:nvPicPr>
        <p:blipFill>
          <a:blip r:embed="rId3"/>
          <a:srcRect/>
          <a:stretch>
            <a:fillRect/>
          </a:stretch>
        </p:blipFill>
        <p:spPr bwMode="auto">
          <a:xfrm>
            <a:off x="2300288" y="2307754"/>
            <a:ext cx="5447398" cy="396278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1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fontAlgn="base">
                <a:spcBef>
                  <a:spcPct val="0"/>
                </a:spcBef>
                <a:spcAft>
                  <a:spcPct val="0"/>
                </a:spcAft>
              </a:pPr>
              <a:t>31</a:t>
            </a:fld>
            <a:endParaRPr lang="en-US" smtClean="0">
              <a:latin typeface="Century Gothic" pitchFamily="34" charset="0"/>
              <a:ea typeface="Century Gothic" pitchFamily="34" charset="0"/>
              <a:cs typeface="Century Gothic" pitchFamily="34" charset="0"/>
            </a:endParaRPr>
          </a:p>
        </p:txBody>
      </p:sp>
      <p:sp>
        <p:nvSpPr>
          <p:cNvPr id="15362" name="Content Placeholder 2"/>
          <p:cNvSpPr>
            <a:spLocks noGrp="1"/>
          </p:cNvSpPr>
          <p:nvPr>
            <p:ph idx="1"/>
          </p:nvPr>
        </p:nvSpPr>
        <p:spPr>
          <a:xfrm>
            <a:off x="457200" y="1161536"/>
            <a:ext cx="8366760" cy="5155128"/>
          </a:xfrm>
        </p:spPr>
        <p:txBody>
          <a:bodyPr/>
          <a:lstStyle/>
          <a:p>
            <a:pPr eaLnBrk="1" hangingPunct="1"/>
            <a:r>
              <a:rPr lang="en-US" dirty="0" smtClean="0">
                <a:solidFill>
                  <a:srgbClr val="4F4F4F"/>
                </a:solidFill>
                <a:latin typeface="Century Gothic" pitchFamily="34" charset="0"/>
                <a:cs typeface="Century Gothic" pitchFamily="34" charset="0"/>
              </a:rPr>
              <a:t>Custom job methodology</a:t>
            </a:r>
          </a:p>
          <a:p>
            <a:pPr eaLnBrk="1" hangingPunct="1"/>
            <a:r>
              <a:rPr lang="en-US" dirty="0" smtClean="0">
                <a:solidFill>
                  <a:srgbClr val="4F4F4F"/>
                </a:solidFill>
                <a:latin typeface="Century Gothic" pitchFamily="34" charset="0"/>
                <a:cs typeface="Century Gothic" pitchFamily="34" charset="0"/>
              </a:rPr>
              <a:t>Step 8 – continued – some considerations before continuing</a:t>
            </a:r>
          </a:p>
          <a:p>
            <a:pPr eaLnBrk="1" hangingPunct="1"/>
            <a:r>
              <a:rPr lang="en-US" dirty="0" smtClean="0">
                <a:solidFill>
                  <a:srgbClr val="4F4F4F"/>
                </a:solidFill>
                <a:latin typeface="Century Gothic" pitchFamily="34" charset="0"/>
                <a:cs typeface="Century Gothic" pitchFamily="34" charset="0"/>
              </a:rPr>
              <a:t>First task is set to disable job chaining.</a:t>
            </a:r>
          </a:p>
          <a:p>
            <a:pPr eaLnBrk="1" hangingPunct="1"/>
            <a:r>
              <a:rPr lang="en-US" dirty="0" smtClean="0">
                <a:solidFill>
                  <a:srgbClr val="4F4F4F"/>
                </a:solidFill>
                <a:latin typeface="Century Gothic" pitchFamily="34" charset="0"/>
                <a:cs typeface="Century Gothic" pitchFamily="34" charset="0"/>
              </a:rPr>
              <a:t>Second task is set for daily jobs so that all common objects and load tables will load properly.</a:t>
            </a:r>
          </a:p>
          <a:p>
            <a:pPr eaLnBrk="1" hangingPunct="1"/>
            <a:r>
              <a:rPr lang="en-US" dirty="0" smtClean="0">
                <a:solidFill>
                  <a:srgbClr val="4F4F4F"/>
                </a:solidFill>
                <a:latin typeface="Century Gothic" pitchFamily="34" charset="0"/>
                <a:cs typeface="Century Gothic" pitchFamily="34" charset="0"/>
              </a:rPr>
              <a:t>Third task sets the connection for source.</a:t>
            </a:r>
          </a:p>
          <a:p>
            <a:pPr eaLnBrk="1" hangingPunct="1"/>
            <a:r>
              <a:rPr lang="en-US" dirty="0" smtClean="0">
                <a:solidFill>
                  <a:srgbClr val="4F4F4F"/>
                </a:solidFill>
                <a:latin typeface="Century Gothic" pitchFamily="34" charset="0"/>
                <a:cs typeface="Century Gothic" pitchFamily="34" charset="0"/>
              </a:rPr>
              <a:t>Next set of tasks truncate all the load tables, then populate them for the Common Module and other modules being populated.</a:t>
            </a:r>
          </a:p>
        </p:txBody>
      </p:sp>
      <p:sp>
        <p:nvSpPr>
          <p:cNvPr id="15363" name="Title 3"/>
          <p:cNvSpPr>
            <a:spLocks noGrp="1"/>
          </p:cNvSpPr>
          <p:nvPr>
            <p:ph type="title"/>
          </p:nvPr>
        </p:nvSpPr>
        <p:spPr>
          <a:xfrm>
            <a:off x="285750" y="608013"/>
            <a:ext cx="8538210" cy="708025"/>
          </a:xfrm>
        </p:spPr>
        <p:txBody>
          <a:bodyPr/>
          <a:lstStyle/>
          <a:p>
            <a:pPr eaLnBrk="1" hangingPunct="1"/>
            <a:r>
              <a:rPr lang="en-US" dirty="0" smtClean="0">
                <a:solidFill>
                  <a:srgbClr val="4F4F4F"/>
                </a:solidFill>
                <a:latin typeface="Century Gothic" pitchFamily="34" charset="0"/>
                <a:cs typeface="Century Gothic" pitchFamily="34" charset="0"/>
              </a:rPr>
              <a:t>DWD for Troubleshooting – Rerunning Jobs</a:t>
            </a:r>
          </a:p>
        </p:txBody>
      </p:sp>
      <p:sp>
        <p:nvSpPr>
          <p:cNvPr id="15364" name="Text Placeholder 4"/>
          <p:cNvSpPr>
            <a:spLocks noGrp="1"/>
          </p:cNvSpPr>
          <p:nvPr>
            <p:ph type="body" sz="quarter" idx="11"/>
          </p:nvPr>
        </p:nvSpPr>
        <p:spPr/>
        <p:txBody>
          <a:bodyPr/>
          <a:lstStyle/>
          <a:p>
            <a:pPr eaLnBrk="1" hangingPunct="1"/>
            <a:r>
              <a:rPr lang="en-US" dirty="0" smtClean="0">
                <a:latin typeface="Century Gothic" pitchFamily="34" charset="0"/>
                <a:cs typeface="Century Gothic" pitchFamily="34" charset="0"/>
              </a:rPr>
              <a:t>Troubleshooting Tools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6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36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36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36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fontAlgn="base">
                <a:spcBef>
                  <a:spcPct val="0"/>
                </a:spcBef>
                <a:spcAft>
                  <a:spcPct val="0"/>
                </a:spcAft>
              </a:pPr>
              <a:t>32</a:t>
            </a:fld>
            <a:endParaRPr lang="en-US" smtClean="0">
              <a:latin typeface="Century Gothic" pitchFamily="34" charset="0"/>
              <a:ea typeface="Century Gothic" pitchFamily="34" charset="0"/>
              <a:cs typeface="Century Gothic" pitchFamily="34" charset="0"/>
            </a:endParaRPr>
          </a:p>
        </p:txBody>
      </p:sp>
      <p:sp>
        <p:nvSpPr>
          <p:cNvPr id="15362" name="Content Placeholder 2"/>
          <p:cNvSpPr>
            <a:spLocks noGrp="1"/>
          </p:cNvSpPr>
          <p:nvPr>
            <p:ph idx="1"/>
          </p:nvPr>
        </p:nvSpPr>
        <p:spPr>
          <a:xfrm>
            <a:off x="457200" y="1191492"/>
            <a:ext cx="8366760" cy="5125172"/>
          </a:xfrm>
        </p:spPr>
        <p:txBody>
          <a:bodyPr/>
          <a:lstStyle/>
          <a:p>
            <a:pPr eaLnBrk="1" hangingPunct="1"/>
            <a:r>
              <a:rPr lang="en-US" dirty="0" smtClean="0">
                <a:solidFill>
                  <a:srgbClr val="4F4F4F"/>
                </a:solidFill>
                <a:latin typeface="Century Gothic" pitchFamily="34" charset="0"/>
                <a:cs typeface="Century Gothic" pitchFamily="34" charset="0"/>
              </a:rPr>
              <a:t>Custom job methodology</a:t>
            </a:r>
          </a:p>
          <a:p>
            <a:pPr eaLnBrk="1" hangingPunct="1"/>
            <a:r>
              <a:rPr lang="en-US" dirty="0" smtClean="0">
                <a:solidFill>
                  <a:srgbClr val="4F4F4F"/>
                </a:solidFill>
                <a:latin typeface="Century Gothic" pitchFamily="34" charset="0"/>
                <a:cs typeface="Century Gothic" pitchFamily="34" charset="0"/>
              </a:rPr>
              <a:t>Step 8 – continued – some considerations before continuing</a:t>
            </a:r>
          </a:p>
          <a:p>
            <a:pPr eaLnBrk="1" hangingPunct="1"/>
            <a:r>
              <a:rPr lang="en-US" dirty="0" smtClean="0">
                <a:solidFill>
                  <a:srgbClr val="4F4F4F"/>
                </a:solidFill>
                <a:latin typeface="Century Gothic" pitchFamily="34" charset="0"/>
                <a:cs typeface="Century Gothic" pitchFamily="34" charset="0"/>
              </a:rPr>
              <a:t>It is important to load the Common Module load tables because some of the staging tables in the module jobs will reference them.</a:t>
            </a:r>
          </a:p>
          <a:p>
            <a:pPr eaLnBrk="1" hangingPunct="1"/>
            <a:r>
              <a:rPr lang="en-US" dirty="0" smtClean="0">
                <a:solidFill>
                  <a:srgbClr val="4F4F4F"/>
                </a:solidFill>
                <a:latin typeface="Century Gothic" pitchFamily="34" charset="0"/>
                <a:cs typeface="Century Gothic" pitchFamily="34" charset="0"/>
              </a:rPr>
              <a:t>The UPGRADE_ task in the list is specific for upgrades and would be removed as it’s not part of the regular DAILY_JOB chain.</a:t>
            </a:r>
          </a:p>
          <a:p>
            <a:pPr eaLnBrk="1" hangingPunct="1"/>
            <a:r>
              <a:rPr lang="en-US" dirty="0" smtClean="0">
                <a:solidFill>
                  <a:srgbClr val="4F4F4F"/>
                </a:solidFill>
                <a:latin typeface="Century Gothic" pitchFamily="34" charset="0"/>
                <a:cs typeface="Century Gothic" pitchFamily="34" charset="0"/>
              </a:rPr>
              <a:t>If a custom task needs to be added between other JOB tasks it can be.</a:t>
            </a:r>
          </a:p>
        </p:txBody>
      </p:sp>
      <p:sp>
        <p:nvSpPr>
          <p:cNvPr id="15363" name="Title 3"/>
          <p:cNvSpPr>
            <a:spLocks noGrp="1"/>
          </p:cNvSpPr>
          <p:nvPr>
            <p:ph type="title"/>
          </p:nvPr>
        </p:nvSpPr>
        <p:spPr>
          <a:xfrm>
            <a:off x="285750" y="608013"/>
            <a:ext cx="8538210" cy="708025"/>
          </a:xfrm>
        </p:spPr>
        <p:txBody>
          <a:bodyPr/>
          <a:lstStyle/>
          <a:p>
            <a:pPr eaLnBrk="1" hangingPunct="1"/>
            <a:r>
              <a:rPr lang="en-US" dirty="0" smtClean="0">
                <a:solidFill>
                  <a:srgbClr val="4F4F4F"/>
                </a:solidFill>
                <a:latin typeface="Century Gothic" pitchFamily="34" charset="0"/>
                <a:cs typeface="Century Gothic" pitchFamily="34" charset="0"/>
              </a:rPr>
              <a:t>DWD for Troubleshooting – Rerunning jobs</a:t>
            </a:r>
          </a:p>
        </p:txBody>
      </p:sp>
      <p:sp>
        <p:nvSpPr>
          <p:cNvPr id="15364" name="Text Placeholder 4"/>
          <p:cNvSpPr>
            <a:spLocks noGrp="1"/>
          </p:cNvSpPr>
          <p:nvPr>
            <p:ph type="body" sz="quarter" idx="11"/>
          </p:nvPr>
        </p:nvSpPr>
        <p:spPr/>
        <p:txBody>
          <a:bodyPr/>
          <a:lstStyle/>
          <a:p>
            <a:pPr eaLnBrk="1" hangingPunct="1"/>
            <a:r>
              <a:rPr lang="en-US" dirty="0" smtClean="0">
                <a:latin typeface="Century Gothic" pitchFamily="34" charset="0"/>
                <a:cs typeface="Century Gothic" pitchFamily="34" charset="0"/>
              </a:rPr>
              <a:t>Troubleshooting Tools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6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36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fontAlgn="base">
                <a:spcBef>
                  <a:spcPct val="0"/>
                </a:spcBef>
                <a:spcAft>
                  <a:spcPct val="0"/>
                </a:spcAft>
              </a:pPr>
              <a:t>33</a:t>
            </a:fld>
            <a:endParaRPr lang="en-US" smtClean="0">
              <a:latin typeface="Century Gothic" pitchFamily="34" charset="0"/>
              <a:ea typeface="Century Gothic" pitchFamily="34" charset="0"/>
              <a:cs typeface="Century Gothic" pitchFamily="34" charset="0"/>
            </a:endParaRPr>
          </a:p>
        </p:txBody>
      </p:sp>
      <p:sp>
        <p:nvSpPr>
          <p:cNvPr id="15362" name="Content Placeholder 2"/>
          <p:cNvSpPr>
            <a:spLocks noGrp="1"/>
          </p:cNvSpPr>
          <p:nvPr>
            <p:ph idx="1"/>
          </p:nvPr>
        </p:nvSpPr>
        <p:spPr>
          <a:xfrm>
            <a:off x="457200" y="1173018"/>
            <a:ext cx="8366760" cy="5143645"/>
          </a:xfrm>
        </p:spPr>
        <p:txBody>
          <a:bodyPr/>
          <a:lstStyle/>
          <a:p>
            <a:pPr eaLnBrk="1" hangingPunct="1"/>
            <a:r>
              <a:rPr lang="en-US" dirty="0" smtClean="0">
                <a:solidFill>
                  <a:srgbClr val="4F4F4F"/>
                </a:solidFill>
                <a:latin typeface="Century Gothic" pitchFamily="34" charset="0"/>
                <a:cs typeface="Century Gothic" pitchFamily="34" charset="0"/>
              </a:rPr>
              <a:t>Custom job methodology</a:t>
            </a:r>
          </a:p>
          <a:p>
            <a:pPr eaLnBrk="1" hangingPunct="1"/>
            <a:r>
              <a:rPr lang="en-US" dirty="0" smtClean="0">
                <a:solidFill>
                  <a:srgbClr val="4F4F4F"/>
                </a:solidFill>
                <a:latin typeface="Century Gothic" pitchFamily="34" charset="0"/>
                <a:cs typeface="Century Gothic" pitchFamily="34" charset="0"/>
              </a:rPr>
              <a:t>Step 8 – continued – some  considerations before continuing</a:t>
            </a:r>
          </a:p>
          <a:p>
            <a:pPr eaLnBrk="1" hangingPunct="1"/>
            <a:r>
              <a:rPr lang="en-US" dirty="0" smtClean="0">
                <a:solidFill>
                  <a:srgbClr val="4F4F4F"/>
                </a:solidFill>
                <a:latin typeface="Century Gothic" pitchFamily="34" charset="0"/>
                <a:cs typeface="Century Gothic" pitchFamily="34" charset="0"/>
              </a:rPr>
              <a:t>The last three steps in this example are specifically for a historical extract from perm table and reload of fact tables needs to occur. Use your judgment if you just need daily load or a historical reload. Historical reloads can take quite a long time, but may be necessary if the issue is tied to historical, not daily loads.</a:t>
            </a:r>
          </a:p>
        </p:txBody>
      </p:sp>
      <p:sp>
        <p:nvSpPr>
          <p:cNvPr id="15363" name="Title 3"/>
          <p:cNvSpPr>
            <a:spLocks noGrp="1"/>
          </p:cNvSpPr>
          <p:nvPr>
            <p:ph type="title"/>
          </p:nvPr>
        </p:nvSpPr>
        <p:spPr>
          <a:xfrm>
            <a:off x="285750" y="608013"/>
            <a:ext cx="8538210" cy="708025"/>
          </a:xfrm>
        </p:spPr>
        <p:txBody>
          <a:bodyPr/>
          <a:lstStyle/>
          <a:p>
            <a:pPr eaLnBrk="1" hangingPunct="1"/>
            <a:r>
              <a:rPr lang="en-US" dirty="0" smtClean="0">
                <a:solidFill>
                  <a:srgbClr val="4F4F4F"/>
                </a:solidFill>
                <a:latin typeface="Century Gothic" pitchFamily="34" charset="0"/>
                <a:cs typeface="Century Gothic" pitchFamily="34" charset="0"/>
              </a:rPr>
              <a:t>DWD for Troubleshooting – Rerunning Jobs</a:t>
            </a:r>
          </a:p>
        </p:txBody>
      </p:sp>
      <p:sp>
        <p:nvSpPr>
          <p:cNvPr id="15364" name="Text Placeholder 4"/>
          <p:cNvSpPr>
            <a:spLocks noGrp="1"/>
          </p:cNvSpPr>
          <p:nvPr>
            <p:ph type="body" sz="quarter" idx="11"/>
          </p:nvPr>
        </p:nvSpPr>
        <p:spPr/>
        <p:txBody>
          <a:bodyPr/>
          <a:lstStyle/>
          <a:p>
            <a:pPr eaLnBrk="1" hangingPunct="1"/>
            <a:r>
              <a:rPr lang="en-US" dirty="0" smtClean="0">
                <a:latin typeface="Century Gothic" pitchFamily="34" charset="0"/>
                <a:cs typeface="Century Gothic" pitchFamily="34" charset="0"/>
              </a:rPr>
              <a:t>Troubleshooting Tools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fontAlgn="base">
                <a:spcBef>
                  <a:spcPct val="0"/>
                </a:spcBef>
                <a:spcAft>
                  <a:spcPct val="0"/>
                </a:spcAft>
              </a:pPr>
              <a:t>34</a:t>
            </a:fld>
            <a:endParaRPr lang="en-US" smtClean="0">
              <a:latin typeface="Century Gothic" pitchFamily="34" charset="0"/>
              <a:ea typeface="Century Gothic" pitchFamily="34" charset="0"/>
              <a:cs typeface="Century Gothic" pitchFamily="34" charset="0"/>
            </a:endParaRPr>
          </a:p>
        </p:txBody>
      </p:sp>
      <p:sp>
        <p:nvSpPr>
          <p:cNvPr id="15362" name="Content Placeholder 2"/>
          <p:cNvSpPr>
            <a:spLocks noGrp="1"/>
          </p:cNvSpPr>
          <p:nvPr>
            <p:ph idx="1"/>
          </p:nvPr>
        </p:nvSpPr>
        <p:spPr>
          <a:xfrm>
            <a:off x="457200" y="1316038"/>
            <a:ext cx="8366760" cy="5000625"/>
          </a:xfrm>
        </p:spPr>
        <p:txBody>
          <a:bodyPr/>
          <a:lstStyle/>
          <a:p>
            <a:pPr eaLnBrk="1" hangingPunct="1"/>
            <a:r>
              <a:rPr lang="en-US" dirty="0" smtClean="0">
                <a:solidFill>
                  <a:srgbClr val="4F4F4F"/>
                </a:solidFill>
                <a:latin typeface="Century Gothic" pitchFamily="34" charset="0"/>
                <a:cs typeface="Century Gothic" pitchFamily="34" charset="0"/>
              </a:rPr>
              <a:t>Custom job methodology</a:t>
            </a:r>
          </a:p>
          <a:p>
            <a:pPr eaLnBrk="1" hangingPunct="1"/>
            <a:r>
              <a:rPr lang="en-US" dirty="0" smtClean="0">
                <a:solidFill>
                  <a:srgbClr val="4F4F4F"/>
                </a:solidFill>
                <a:latin typeface="Century Gothic" pitchFamily="34" charset="0"/>
                <a:cs typeface="Century Gothic" pitchFamily="34" charset="0"/>
              </a:rPr>
              <a:t>Step 9 – After putting together the custom job/task list, </a:t>
            </a:r>
          </a:p>
          <a:p>
            <a:pPr eaLnBrk="1" hangingPunct="1">
              <a:buNone/>
            </a:pPr>
            <a:r>
              <a:rPr lang="en-US" dirty="0" smtClean="0">
                <a:solidFill>
                  <a:srgbClr val="4F4F4F"/>
                </a:solidFill>
                <a:latin typeface="Century Gothic" pitchFamily="34" charset="0"/>
                <a:cs typeface="Century Gothic" pitchFamily="34" charset="0"/>
              </a:rPr>
              <a:t>   rebuild ALL </a:t>
            </a:r>
          </a:p>
          <a:p>
            <a:pPr eaLnBrk="1" hangingPunct="1">
              <a:buNone/>
            </a:pPr>
            <a:r>
              <a:rPr lang="en-US" dirty="0" smtClean="0">
                <a:solidFill>
                  <a:srgbClr val="4F4F4F"/>
                </a:solidFill>
                <a:latin typeface="Century Gothic" pitchFamily="34" charset="0"/>
                <a:cs typeface="Century Gothic" pitchFamily="34" charset="0"/>
              </a:rPr>
              <a:t>   dependencies.</a:t>
            </a:r>
          </a:p>
          <a:p>
            <a:pPr eaLnBrk="1" hangingPunct="1"/>
            <a:endParaRPr lang="en-US" dirty="0" smtClean="0">
              <a:solidFill>
                <a:srgbClr val="4F4F4F"/>
              </a:solidFill>
              <a:latin typeface="Century Gothic" pitchFamily="34" charset="0"/>
              <a:cs typeface="Century Gothic" pitchFamily="34" charset="0"/>
            </a:endParaRPr>
          </a:p>
        </p:txBody>
      </p:sp>
      <p:sp>
        <p:nvSpPr>
          <p:cNvPr id="15363" name="Title 3"/>
          <p:cNvSpPr>
            <a:spLocks noGrp="1"/>
          </p:cNvSpPr>
          <p:nvPr>
            <p:ph type="title"/>
          </p:nvPr>
        </p:nvSpPr>
        <p:spPr>
          <a:xfrm>
            <a:off x="285750" y="608013"/>
            <a:ext cx="8538210" cy="708025"/>
          </a:xfrm>
        </p:spPr>
        <p:txBody>
          <a:bodyPr/>
          <a:lstStyle/>
          <a:p>
            <a:pPr eaLnBrk="1" hangingPunct="1"/>
            <a:r>
              <a:rPr lang="en-US" dirty="0" smtClean="0">
                <a:solidFill>
                  <a:srgbClr val="4F4F4F"/>
                </a:solidFill>
                <a:latin typeface="Century Gothic" pitchFamily="34" charset="0"/>
                <a:cs typeface="Century Gothic" pitchFamily="34" charset="0"/>
              </a:rPr>
              <a:t>DWD for Troubleshooting – Rerunning Jobs</a:t>
            </a:r>
          </a:p>
        </p:txBody>
      </p:sp>
      <p:sp>
        <p:nvSpPr>
          <p:cNvPr id="15364" name="Text Placeholder 4"/>
          <p:cNvSpPr>
            <a:spLocks noGrp="1"/>
          </p:cNvSpPr>
          <p:nvPr>
            <p:ph type="body" sz="quarter" idx="11"/>
          </p:nvPr>
        </p:nvSpPr>
        <p:spPr/>
        <p:txBody>
          <a:bodyPr/>
          <a:lstStyle/>
          <a:p>
            <a:pPr eaLnBrk="1" hangingPunct="1"/>
            <a:r>
              <a:rPr lang="en-US" dirty="0" smtClean="0">
                <a:latin typeface="Century Gothic" pitchFamily="34" charset="0"/>
                <a:cs typeface="Century Gothic" pitchFamily="34" charset="0"/>
              </a:rPr>
              <a:t>Troubleshooting Tools</a:t>
            </a:r>
          </a:p>
        </p:txBody>
      </p:sp>
      <p:pic>
        <p:nvPicPr>
          <p:cNvPr id="9219" name="Picture 3"/>
          <p:cNvPicPr>
            <a:picLocks noChangeAspect="1" noChangeArrowheads="1"/>
          </p:cNvPicPr>
          <p:nvPr/>
        </p:nvPicPr>
        <p:blipFill>
          <a:blip r:embed="rId3"/>
          <a:srcRect/>
          <a:stretch>
            <a:fillRect/>
          </a:stretch>
        </p:blipFill>
        <p:spPr bwMode="auto">
          <a:xfrm>
            <a:off x="4776609" y="2317061"/>
            <a:ext cx="3984418" cy="401196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36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536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2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fontAlgn="base">
                <a:spcBef>
                  <a:spcPct val="0"/>
                </a:spcBef>
                <a:spcAft>
                  <a:spcPct val="0"/>
                </a:spcAft>
              </a:pPr>
              <a:t>35</a:t>
            </a:fld>
            <a:endParaRPr lang="en-US" smtClean="0">
              <a:latin typeface="Century Gothic" pitchFamily="34" charset="0"/>
              <a:ea typeface="Century Gothic" pitchFamily="34" charset="0"/>
              <a:cs typeface="Century Gothic" pitchFamily="34" charset="0"/>
            </a:endParaRPr>
          </a:p>
        </p:txBody>
      </p:sp>
      <p:sp>
        <p:nvSpPr>
          <p:cNvPr id="15362" name="Content Placeholder 2"/>
          <p:cNvSpPr>
            <a:spLocks noGrp="1"/>
          </p:cNvSpPr>
          <p:nvPr>
            <p:ph idx="1"/>
          </p:nvPr>
        </p:nvSpPr>
        <p:spPr>
          <a:xfrm>
            <a:off x="457200" y="1316038"/>
            <a:ext cx="8366760" cy="5000625"/>
          </a:xfrm>
        </p:spPr>
        <p:txBody>
          <a:bodyPr/>
          <a:lstStyle/>
          <a:p>
            <a:pPr eaLnBrk="1" hangingPunct="1"/>
            <a:r>
              <a:rPr lang="en-US" dirty="0" smtClean="0">
                <a:solidFill>
                  <a:srgbClr val="4F4F4F"/>
                </a:solidFill>
                <a:latin typeface="Century Gothic" pitchFamily="34" charset="0"/>
                <a:cs typeface="Century Gothic" pitchFamily="34" charset="0"/>
              </a:rPr>
              <a:t>Custom job methodology.</a:t>
            </a:r>
          </a:p>
          <a:p>
            <a:pPr eaLnBrk="1" hangingPunct="1"/>
            <a:r>
              <a:rPr lang="en-US" dirty="0" smtClean="0">
                <a:solidFill>
                  <a:srgbClr val="4F4F4F"/>
                </a:solidFill>
                <a:latin typeface="Century Gothic" pitchFamily="34" charset="0"/>
                <a:cs typeface="Century Gothic" pitchFamily="34" charset="0"/>
              </a:rPr>
              <a:t>Step 10 – Right click on new custom job and select Start the Job to run it.</a:t>
            </a:r>
          </a:p>
        </p:txBody>
      </p:sp>
      <p:sp>
        <p:nvSpPr>
          <p:cNvPr id="15363" name="Title 3"/>
          <p:cNvSpPr>
            <a:spLocks noGrp="1"/>
          </p:cNvSpPr>
          <p:nvPr>
            <p:ph type="title"/>
          </p:nvPr>
        </p:nvSpPr>
        <p:spPr>
          <a:xfrm>
            <a:off x="285750" y="608013"/>
            <a:ext cx="8538210" cy="708025"/>
          </a:xfrm>
        </p:spPr>
        <p:txBody>
          <a:bodyPr/>
          <a:lstStyle/>
          <a:p>
            <a:pPr eaLnBrk="1" hangingPunct="1"/>
            <a:r>
              <a:rPr lang="en-US" dirty="0" smtClean="0">
                <a:solidFill>
                  <a:srgbClr val="4F4F4F"/>
                </a:solidFill>
                <a:latin typeface="Century Gothic" pitchFamily="34" charset="0"/>
                <a:cs typeface="Century Gothic" pitchFamily="34" charset="0"/>
              </a:rPr>
              <a:t>DWD for Troubleshooting – Rerunning Jobs</a:t>
            </a:r>
          </a:p>
        </p:txBody>
      </p:sp>
      <p:sp>
        <p:nvSpPr>
          <p:cNvPr id="15364" name="Text Placeholder 4"/>
          <p:cNvSpPr>
            <a:spLocks noGrp="1"/>
          </p:cNvSpPr>
          <p:nvPr>
            <p:ph type="body" sz="quarter" idx="11"/>
          </p:nvPr>
        </p:nvSpPr>
        <p:spPr/>
        <p:txBody>
          <a:bodyPr/>
          <a:lstStyle/>
          <a:p>
            <a:pPr eaLnBrk="1" hangingPunct="1"/>
            <a:r>
              <a:rPr lang="en-US" dirty="0" smtClean="0">
                <a:latin typeface="Century Gothic" pitchFamily="34" charset="0"/>
                <a:cs typeface="Century Gothic" pitchFamily="34" charset="0"/>
              </a:rPr>
              <a:t>Troubleshooting Tools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fontAlgn="base">
                <a:spcBef>
                  <a:spcPct val="0"/>
                </a:spcBef>
                <a:spcAft>
                  <a:spcPct val="0"/>
                </a:spcAft>
              </a:pPr>
              <a:t>36</a:t>
            </a:fld>
            <a:endParaRPr lang="en-US" smtClean="0">
              <a:latin typeface="Century Gothic" pitchFamily="34" charset="0"/>
              <a:ea typeface="Century Gothic" pitchFamily="34" charset="0"/>
              <a:cs typeface="Century Gothic" pitchFamily="34" charset="0"/>
            </a:endParaRPr>
          </a:p>
        </p:txBody>
      </p:sp>
      <p:sp>
        <p:nvSpPr>
          <p:cNvPr id="15362" name="Content Placeholder 2"/>
          <p:cNvSpPr>
            <a:spLocks noGrp="1"/>
          </p:cNvSpPr>
          <p:nvPr>
            <p:ph idx="1"/>
          </p:nvPr>
        </p:nvSpPr>
        <p:spPr>
          <a:xfrm>
            <a:off x="457200" y="1161536"/>
            <a:ext cx="8229600" cy="5155128"/>
          </a:xfrm>
        </p:spPr>
        <p:txBody>
          <a:bodyPr/>
          <a:lstStyle/>
          <a:p>
            <a:pPr eaLnBrk="1" hangingPunct="1"/>
            <a:r>
              <a:rPr lang="en-US" dirty="0" smtClean="0">
                <a:solidFill>
                  <a:srgbClr val="4F4F4F"/>
                </a:solidFill>
                <a:latin typeface="Century Gothic" pitchFamily="34" charset="0"/>
                <a:cs typeface="Century Gothic" pitchFamily="34" charset="0"/>
              </a:rPr>
              <a:t>Custom job methodology</a:t>
            </a:r>
          </a:p>
          <a:p>
            <a:pPr eaLnBrk="1" hangingPunct="1"/>
            <a:r>
              <a:rPr lang="en-US" dirty="0" smtClean="0">
                <a:solidFill>
                  <a:srgbClr val="4F4F4F"/>
                </a:solidFill>
                <a:latin typeface="Century Gothic" pitchFamily="34" charset="0"/>
                <a:cs typeface="Century Gothic" pitchFamily="34" charset="0"/>
              </a:rPr>
              <a:t>PROS </a:t>
            </a:r>
          </a:p>
          <a:p>
            <a:pPr lvl="1" eaLnBrk="1" hangingPunct="1"/>
            <a:r>
              <a:rPr lang="en-US" dirty="0" smtClean="0">
                <a:solidFill>
                  <a:srgbClr val="4F4F4F"/>
                </a:solidFill>
                <a:latin typeface="Century Gothic" pitchFamily="34" charset="0"/>
                <a:cs typeface="Century Gothic" pitchFamily="34" charset="0"/>
              </a:rPr>
              <a:t>Very helpful when dealing with many sources for the system as a custom job for just one source can be set up.</a:t>
            </a:r>
          </a:p>
          <a:p>
            <a:pPr lvl="1" eaLnBrk="1" hangingPunct="1"/>
            <a:r>
              <a:rPr lang="en-US" dirty="0" smtClean="0">
                <a:solidFill>
                  <a:srgbClr val="4F4F4F"/>
                </a:solidFill>
                <a:latin typeface="Century Gothic" pitchFamily="34" charset="0"/>
                <a:cs typeface="Century Gothic" pitchFamily="34" charset="0"/>
              </a:rPr>
              <a:t>Uses some existing infrastructure.</a:t>
            </a:r>
          </a:p>
          <a:p>
            <a:pPr lvl="1" eaLnBrk="1" hangingPunct="1"/>
            <a:r>
              <a:rPr lang="en-US" dirty="0" smtClean="0">
                <a:solidFill>
                  <a:srgbClr val="4F4F4F"/>
                </a:solidFill>
                <a:latin typeface="Century Gothic" pitchFamily="34" charset="0"/>
                <a:cs typeface="Century Gothic" pitchFamily="34" charset="0"/>
              </a:rPr>
              <a:t>Can be surgical if needed, i.e. for specific table or tables needed to get populated.</a:t>
            </a:r>
          </a:p>
          <a:p>
            <a:pPr eaLnBrk="1" hangingPunct="1"/>
            <a:r>
              <a:rPr lang="en-US" dirty="0" smtClean="0">
                <a:solidFill>
                  <a:srgbClr val="4F4F4F"/>
                </a:solidFill>
                <a:latin typeface="Century Gothic" pitchFamily="34" charset="0"/>
                <a:cs typeface="Century Gothic" pitchFamily="34" charset="0"/>
              </a:rPr>
              <a:t>CONS</a:t>
            </a:r>
          </a:p>
          <a:p>
            <a:pPr lvl="1" eaLnBrk="1" hangingPunct="1"/>
            <a:r>
              <a:rPr lang="en-US" dirty="0" smtClean="0">
                <a:solidFill>
                  <a:srgbClr val="4F4F4F"/>
                </a:solidFill>
                <a:latin typeface="Century Gothic" pitchFamily="34" charset="0"/>
                <a:cs typeface="Century Gothic" pitchFamily="34" charset="0"/>
              </a:rPr>
              <a:t>Can be complicated to get the right job sequence set up.</a:t>
            </a:r>
          </a:p>
          <a:p>
            <a:pPr lvl="1" eaLnBrk="1" hangingPunct="1"/>
            <a:r>
              <a:rPr lang="en-US" dirty="0" smtClean="0">
                <a:solidFill>
                  <a:srgbClr val="4F4F4F"/>
                </a:solidFill>
                <a:latin typeface="Century Gothic" pitchFamily="34" charset="0"/>
                <a:cs typeface="Century Gothic" pitchFamily="34" charset="0"/>
              </a:rPr>
              <a:t>All tasks run single threaded.</a:t>
            </a:r>
          </a:p>
          <a:p>
            <a:pPr lvl="1" eaLnBrk="1" hangingPunct="1">
              <a:buNone/>
            </a:pPr>
            <a:endParaRPr lang="en-US" dirty="0" smtClean="0">
              <a:solidFill>
                <a:srgbClr val="4F4F4F"/>
              </a:solidFill>
              <a:latin typeface="Century Gothic" pitchFamily="34" charset="0"/>
              <a:cs typeface="Century Gothic" pitchFamily="34" charset="0"/>
            </a:endParaRPr>
          </a:p>
        </p:txBody>
      </p:sp>
      <p:sp>
        <p:nvSpPr>
          <p:cNvPr id="15363" name="Title 3"/>
          <p:cNvSpPr>
            <a:spLocks noGrp="1"/>
          </p:cNvSpPr>
          <p:nvPr>
            <p:ph type="title"/>
          </p:nvPr>
        </p:nvSpPr>
        <p:spPr>
          <a:xfrm>
            <a:off x="285750" y="457201"/>
            <a:ext cx="8538210" cy="858838"/>
          </a:xfrm>
        </p:spPr>
        <p:txBody>
          <a:bodyPr/>
          <a:lstStyle/>
          <a:p>
            <a:pPr eaLnBrk="1" hangingPunct="1"/>
            <a:r>
              <a:rPr lang="en-US" dirty="0" smtClean="0">
                <a:solidFill>
                  <a:srgbClr val="4F4F4F"/>
                </a:solidFill>
                <a:latin typeface="Century Gothic" pitchFamily="34" charset="0"/>
                <a:cs typeface="Century Gothic" pitchFamily="34" charset="0"/>
              </a:rPr>
              <a:t>DWD for Troubleshooting – Rerunning Jobs</a:t>
            </a:r>
          </a:p>
        </p:txBody>
      </p:sp>
      <p:sp>
        <p:nvSpPr>
          <p:cNvPr id="15364" name="Text Placeholder 4"/>
          <p:cNvSpPr>
            <a:spLocks noGrp="1"/>
          </p:cNvSpPr>
          <p:nvPr>
            <p:ph type="body" sz="quarter" idx="11"/>
          </p:nvPr>
        </p:nvSpPr>
        <p:spPr/>
        <p:txBody>
          <a:bodyPr/>
          <a:lstStyle/>
          <a:p>
            <a:pPr eaLnBrk="1" hangingPunct="1"/>
            <a:r>
              <a:rPr lang="en-US" dirty="0" smtClean="0">
                <a:latin typeface="Century Gothic" pitchFamily="34" charset="0"/>
                <a:cs typeface="Century Gothic" pitchFamily="34" charset="0"/>
              </a:rPr>
              <a:t>Troubleshooting Tools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6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36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36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36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362">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36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fontAlgn="base">
                <a:spcBef>
                  <a:spcPct val="0"/>
                </a:spcBef>
                <a:spcAft>
                  <a:spcPct val="0"/>
                </a:spcAft>
              </a:pPr>
              <a:t>37</a:t>
            </a:fld>
            <a:endParaRPr lang="en-US" smtClean="0">
              <a:latin typeface="Century Gothic" pitchFamily="34" charset="0"/>
              <a:ea typeface="Century Gothic" pitchFamily="34" charset="0"/>
              <a:cs typeface="Century Gothic" pitchFamily="34" charset="0"/>
            </a:endParaRPr>
          </a:p>
        </p:txBody>
      </p:sp>
      <p:sp>
        <p:nvSpPr>
          <p:cNvPr id="15362" name="Content Placeholder 2"/>
          <p:cNvSpPr>
            <a:spLocks noGrp="1"/>
          </p:cNvSpPr>
          <p:nvPr>
            <p:ph idx="1"/>
          </p:nvPr>
        </p:nvSpPr>
        <p:spPr>
          <a:xfrm>
            <a:off x="457200" y="1316038"/>
            <a:ext cx="8366760" cy="5000625"/>
          </a:xfrm>
        </p:spPr>
        <p:txBody>
          <a:bodyPr/>
          <a:lstStyle/>
          <a:p>
            <a:pPr eaLnBrk="1" hangingPunct="1"/>
            <a:r>
              <a:rPr lang="en-US" dirty="0" smtClean="0">
                <a:solidFill>
                  <a:srgbClr val="4F4F4F"/>
                </a:solidFill>
                <a:latin typeface="Century Gothic" pitchFamily="34" charset="0"/>
                <a:cs typeface="Century Gothic" pitchFamily="34" charset="0"/>
              </a:rPr>
              <a:t>Custom job methodology – Copying and modifying individual jobs</a:t>
            </a:r>
          </a:p>
          <a:p>
            <a:pPr eaLnBrk="1" hangingPunct="1"/>
            <a:r>
              <a:rPr lang="en-US" dirty="0" smtClean="0">
                <a:solidFill>
                  <a:srgbClr val="4F4F4F"/>
                </a:solidFill>
                <a:latin typeface="Century Gothic" pitchFamily="34" charset="0"/>
                <a:cs typeface="Century Gothic" pitchFamily="34" charset="0"/>
              </a:rPr>
              <a:t>Sometimes it is not desirable to have every part of a regular JOB process run, in particular with historical loads because the issue being addressed might just be for one fact instead of many.</a:t>
            </a:r>
          </a:p>
          <a:p>
            <a:pPr eaLnBrk="1" hangingPunct="1"/>
            <a:r>
              <a:rPr lang="en-US" dirty="0" smtClean="0">
                <a:solidFill>
                  <a:srgbClr val="4F4F4F"/>
                </a:solidFill>
                <a:latin typeface="Century Gothic" pitchFamily="34" charset="0"/>
                <a:cs typeface="Century Gothic" pitchFamily="34" charset="0"/>
              </a:rPr>
              <a:t>Clone the existing procedure and remove any of the extra facts.</a:t>
            </a:r>
          </a:p>
          <a:p>
            <a:pPr eaLnBrk="1" hangingPunct="1"/>
            <a:endParaRPr lang="en-US" dirty="0" smtClean="0">
              <a:solidFill>
                <a:srgbClr val="4F4F4F"/>
              </a:solidFill>
              <a:latin typeface="Century Gothic" pitchFamily="34" charset="0"/>
              <a:cs typeface="Century Gothic" pitchFamily="34" charset="0"/>
            </a:endParaRPr>
          </a:p>
        </p:txBody>
      </p:sp>
      <p:sp>
        <p:nvSpPr>
          <p:cNvPr id="15363" name="Title 3"/>
          <p:cNvSpPr>
            <a:spLocks noGrp="1"/>
          </p:cNvSpPr>
          <p:nvPr>
            <p:ph type="title"/>
          </p:nvPr>
        </p:nvSpPr>
        <p:spPr>
          <a:xfrm>
            <a:off x="285750" y="608013"/>
            <a:ext cx="8538210" cy="708025"/>
          </a:xfrm>
        </p:spPr>
        <p:txBody>
          <a:bodyPr/>
          <a:lstStyle/>
          <a:p>
            <a:pPr eaLnBrk="1" hangingPunct="1"/>
            <a:r>
              <a:rPr lang="en-US" dirty="0" smtClean="0">
                <a:solidFill>
                  <a:srgbClr val="4F4F4F"/>
                </a:solidFill>
                <a:latin typeface="Century Gothic" pitchFamily="34" charset="0"/>
                <a:cs typeface="Century Gothic" pitchFamily="34" charset="0"/>
              </a:rPr>
              <a:t>DWD for Troubleshooting – Rerunning Jobs</a:t>
            </a:r>
          </a:p>
        </p:txBody>
      </p:sp>
      <p:sp>
        <p:nvSpPr>
          <p:cNvPr id="15364" name="Text Placeholder 4"/>
          <p:cNvSpPr>
            <a:spLocks noGrp="1"/>
          </p:cNvSpPr>
          <p:nvPr>
            <p:ph type="body" sz="quarter" idx="11"/>
          </p:nvPr>
        </p:nvSpPr>
        <p:spPr/>
        <p:txBody>
          <a:bodyPr/>
          <a:lstStyle/>
          <a:p>
            <a:pPr eaLnBrk="1" hangingPunct="1"/>
            <a:r>
              <a:rPr lang="en-US" dirty="0" smtClean="0">
                <a:latin typeface="Century Gothic" pitchFamily="34" charset="0"/>
                <a:cs typeface="Century Gothic" pitchFamily="34" charset="0"/>
              </a:rPr>
              <a:t>Troubleshooting Tools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6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fontAlgn="base">
                <a:spcBef>
                  <a:spcPct val="0"/>
                </a:spcBef>
                <a:spcAft>
                  <a:spcPct val="0"/>
                </a:spcAft>
              </a:pPr>
              <a:t>38</a:t>
            </a:fld>
            <a:endParaRPr lang="en-US" smtClean="0">
              <a:latin typeface="Century Gothic" pitchFamily="34" charset="0"/>
              <a:ea typeface="Century Gothic" pitchFamily="34" charset="0"/>
              <a:cs typeface="Century Gothic" pitchFamily="34" charset="0"/>
            </a:endParaRPr>
          </a:p>
        </p:txBody>
      </p:sp>
      <p:sp>
        <p:nvSpPr>
          <p:cNvPr id="15362" name="Content Placeholder 2"/>
          <p:cNvSpPr>
            <a:spLocks noGrp="1"/>
          </p:cNvSpPr>
          <p:nvPr>
            <p:ph idx="1"/>
          </p:nvPr>
        </p:nvSpPr>
        <p:spPr>
          <a:xfrm>
            <a:off x="457200" y="1316038"/>
            <a:ext cx="8366760" cy="5000625"/>
          </a:xfrm>
        </p:spPr>
        <p:txBody>
          <a:bodyPr/>
          <a:lstStyle/>
          <a:p>
            <a:pPr eaLnBrk="1" hangingPunct="1"/>
            <a:r>
              <a:rPr lang="en-US" dirty="0" smtClean="0">
                <a:solidFill>
                  <a:srgbClr val="4F4F4F"/>
                </a:solidFill>
                <a:latin typeface="Century Gothic" pitchFamily="34" charset="0"/>
                <a:cs typeface="Century Gothic" pitchFamily="34" charset="0"/>
              </a:rPr>
              <a:t>Custom job methodology – Copying and modifying individual jobs</a:t>
            </a:r>
          </a:p>
          <a:p>
            <a:pPr eaLnBrk="1" hangingPunct="1"/>
            <a:r>
              <a:rPr lang="en-US" dirty="0" smtClean="0">
                <a:solidFill>
                  <a:srgbClr val="4F4F4F"/>
                </a:solidFill>
                <a:latin typeface="Century Gothic" pitchFamily="34" charset="0"/>
                <a:cs typeface="Century Gothic" pitchFamily="34" charset="0"/>
              </a:rPr>
              <a:t>Step 1 – Clone the job.</a:t>
            </a:r>
          </a:p>
        </p:txBody>
      </p:sp>
      <p:sp>
        <p:nvSpPr>
          <p:cNvPr id="15363" name="Title 3"/>
          <p:cNvSpPr>
            <a:spLocks noGrp="1"/>
          </p:cNvSpPr>
          <p:nvPr>
            <p:ph type="title"/>
          </p:nvPr>
        </p:nvSpPr>
        <p:spPr>
          <a:xfrm>
            <a:off x="285750" y="608013"/>
            <a:ext cx="8538210" cy="708025"/>
          </a:xfrm>
        </p:spPr>
        <p:txBody>
          <a:bodyPr/>
          <a:lstStyle/>
          <a:p>
            <a:pPr eaLnBrk="1" hangingPunct="1"/>
            <a:r>
              <a:rPr lang="en-US" dirty="0" smtClean="0">
                <a:solidFill>
                  <a:srgbClr val="4F4F4F"/>
                </a:solidFill>
                <a:latin typeface="Century Gothic" pitchFamily="34" charset="0"/>
                <a:cs typeface="Century Gothic" pitchFamily="34" charset="0"/>
              </a:rPr>
              <a:t>DWD for Troubleshooting – Rerunning Jobs</a:t>
            </a:r>
          </a:p>
        </p:txBody>
      </p:sp>
      <p:sp>
        <p:nvSpPr>
          <p:cNvPr id="15364" name="Text Placeholder 4"/>
          <p:cNvSpPr>
            <a:spLocks noGrp="1"/>
          </p:cNvSpPr>
          <p:nvPr>
            <p:ph type="body" sz="quarter" idx="11"/>
          </p:nvPr>
        </p:nvSpPr>
        <p:spPr/>
        <p:txBody>
          <a:bodyPr/>
          <a:lstStyle/>
          <a:p>
            <a:pPr eaLnBrk="1" hangingPunct="1"/>
            <a:r>
              <a:rPr lang="en-US" dirty="0" smtClean="0">
                <a:latin typeface="Century Gothic" pitchFamily="34" charset="0"/>
                <a:cs typeface="Century Gothic" pitchFamily="34" charset="0"/>
              </a:rPr>
              <a:t>Troubleshooting Tools</a:t>
            </a:r>
          </a:p>
        </p:txBody>
      </p:sp>
      <p:pic>
        <p:nvPicPr>
          <p:cNvPr id="10244" name="Picture 4"/>
          <p:cNvPicPr>
            <a:picLocks noChangeAspect="1" noChangeArrowheads="1"/>
          </p:cNvPicPr>
          <p:nvPr/>
        </p:nvPicPr>
        <p:blipFill>
          <a:blip r:embed="rId3"/>
          <a:srcRect/>
          <a:stretch>
            <a:fillRect/>
          </a:stretch>
        </p:blipFill>
        <p:spPr bwMode="auto">
          <a:xfrm>
            <a:off x="792387" y="2780907"/>
            <a:ext cx="7647284" cy="357259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2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fontAlgn="base">
                <a:spcBef>
                  <a:spcPct val="0"/>
                </a:spcBef>
                <a:spcAft>
                  <a:spcPct val="0"/>
                </a:spcAft>
              </a:pPr>
              <a:t>39</a:t>
            </a:fld>
            <a:endParaRPr lang="en-US" smtClean="0">
              <a:latin typeface="Century Gothic" pitchFamily="34" charset="0"/>
              <a:ea typeface="Century Gothic" pitchFamily="34" charset="0"/>
              <a:cs typeface="Century Gothic" pitchFamily="34" charset="0"/>
            </a:endParaRPr>
          </a:p>
        </p:txBody>
      </p:sp>
      <p:sp>
        <p:nvSpPr>
          <p:cNvPr id="15362" name="Content Placeholder 2"/>
          <p:cNvSpPr>
            <a:spLocks noGrp="1"/>
          </p:cNvSpPr>
          <p:nvPr>
            <p:ph idx="1"/>
          </p:nvPr>
        </p:nvSpPr>
        <p:spPr>
          <a:xfrm>
            <a:off x="457200" y="1316038"/>
            <a:ext cx="8366760" cy="5000625"/>
          </a:xfrm>
        </p:spPr>
        <p:txBody>
          <a:bodyPr/>
          <a:lstStyle/>
          <a:p>
            <a:pPr eaLnBrk="1" hangingPunct="1"/>
            <a:r>
              <a:rPr lang="en-US" dirty="0" smtClean="0">
                <a:solidFill>
                  <a:srgbClr val="4F4F4F"/>
                </a:solidFill>
                <a:latin typeface="Century Gothic" pitchFamily="34" charset="0"/>
                <a:cs typeface="Century Gothic" pitchFamily="34" charset="0"/>
              </a:rPr>
              <a:t>Custom job methodology – Copying and modifying individual jobs</a:t>
            </a:r>
          </a:p>
          <a:p>
            <a:pPr eaLnBrk="1" hangingPunct="1"/>
            <a:r>
              <a:rPr lang="en-US" dirty="0" smtClean="0">
                <a:solidFill>
                  <a:srgbClr val="4F4F4F"/>
                </a:solidFill>
                <a:latin typeface="Century Gothic" pitchFamily="34" charset="0"/>
                <a:cs typeface="Century Gothic" pitchFamily="34" charset="0"/>
              </a:rPr>
              <a:t>Step 2 – Edit Job and change the job name, description and remove Failure code.</a:t>
            </a:r>
          </a:p>
        </p:txBody>
      </p:sp>
      <p:sp>
        <p:nvSpPr>
          <p:cNvPr id="15363" name="Title 3"/>
          <p:cNvSpPr>
            <a:spLocks noGrp="1"/>
          </p:cNvSpPr>
          <p:nvPr>
            <p:ph type="title"/>
          </p:nvPr>
        </p:nvSpPr>
        <p:spPr>
          <a:xfrm>
            <a:off x="285750" y="608013"/>
            <a:ext cx="8538210" cy="708025"/>
          </a:xfrm>
        </p:spPr>
        <p:txBody>
          <a:bodyPr/>
          <a:lstStyle/>
          <a:p>
            <a:pPr eaLnBrk="1" hangingPunct="1"/>
            <a:r>
              <a:rPr lang="en-US" dirty="0" smtClean="0">
                <a:solidFill>
                  <a:srgbClr val="4F4F4F"/>
                </a:solidFill>
                <a:latin typeface="Century Gothic" pitchFamily="34" charset="0"/>
                <a:cs typeface="Century Gothic" pitchFamily="34" charset="0"/>
              </a:rPr>
              <a:t>DWD for Troubleshooting – Rerunning Jobs</a:t>
            </a:r>
          </a:p>
        </p:txBody>
      </p:sp>
      <p:sp>
        <p:nvSpPr>
          <p:cNvPr id="15364" name="Text Placeholder 4"/>
          <p:cNvSpPr>
            <a:spLocks noGrp="1"/>
          </p:cNvSpPr>
          <p:nvPr>
            <p:ph type="body" sz="quarter" idx="11"/>
          </p:nvPr>
        </p:nvSpPr>
        <p:spPr/>
        <p:txBody>
          <a:bodyPr/>
          <a:lstStyle/>
          <a:p>
            <a:pPr eaLnBrk="1" hangingPunct="1"/>
            <a:r>
              <a:rPr lang="en-US" dirty="0" smtClean="0">
                <a:latin typeface="Century Gothic" pitchFamily="34" charset="0"/>
                <a:cs typeface="Century Gothic" pitchFamily="34" charset="0"/>
              </a:rPr>
              <a:t>Troubleshooting Tools</a:t>
            </a:r>
          </a:p>
        </p:txBody>
      </p:sp>
      <p:pic>
        <p:nvPicPr>
          <p:cNvPr id="7170" name="Picture 2"/>
          <p:cNvPicPr>
            <a:picLocks noChangeAspect="1" noChangeArrowheads="1"/>
          </p:cNvPicPr>
          <p:nvPr/>
        </p:nvPicPr>
        <p:blipFill>
          <a:blip r:embed="rId3"/>
          <a:srcRect/>
          <a:stretch>
            <a:fillRect/>
          </a:stretch>
        </p:blipFill>
        <p:spPr bwMode="auto">
          <a:xfrm>
            <a:off x="318135" y="3470642"/>
            <a:ext cx="8505825" cy="256466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1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2"/>
          <p:cNvSpPr>
            <a:spLocks noGrp="1"/>
          </p:cNvSpPr>
          <p:nvPr>
            <p:ph type="title"/>
          </p:nvPr>
        </p:nvSpPr>
        <p:spPr/>
        <p:txBody>
          <a:bodyPr/>
          <a:lstStyle/>
          <a:p>
            <a:pPr eaLnBrk="1" hangingPunct="1"/>
            <a:r>
              <a:rPr lang="en-US" dirty="0" smtClean="0">
                <a:latin typeface="Century Gothic" pitchFamily="34" charset="0"/>
              </a:rPr>
              <a:t>DEBUGGING</a:t>
            </a:r>
          </a:p>
        </p:txBody>
      </p:sp>
      <p:sp>
        <p:nvSpPr>
          <p:cNvPr id="68610" name="Rectangle 3"/>
          <p:cNvSpPr>
            <a:spLocks noGrp="1"/>
          </p:cNvSpPr>
          <p:nvPr>
            <p:ph type="body" idx="1"/>
          </p:nvPr>
        </p:nvSpPr>
        <p:spPr/>
        <p:txBody>
          <a:bodyPr/>
          <a:lstStyle/>
          <a:p>
            <a:pPr eaLnBrk="1" hangingPunct="1"/>
            <a:r>
              <a:rPr lang="en-US" dirty="0" smtClean="0">
                <a:latin typeface="Century Gothic" pitchFamily="34" charset="0"/>
              </a:rPr>
              <a:t>A crucial skill for anyone working with the QAD BI  data warehouse. </a:t>
            </a:r>
          </a:p>
          <a:p>
            <a:pPr lvl="1" eaLnBrk="1" hangingPunct="1"/>
            <a:endParaRPr lang="en-US" sz="1000" dirty="0" smtClean="0">
              <a:latin typeface="Century Gothic" pitchFamily="34" charset="0"/>
            </a:endParaRPr>
          </a:p>
          <a:p>
            <a:pPr eaLnBrk="1" hangingPunct="1"/>
            <a:endParaRPr lang="en-US" dirty="0" smtClean="0">
              <a:latin typeface="Century Gothic" pitchFamily="34" charset="0"/>
            </a:endParaRPr>
          </a:p>
        </p:txBody>
      </p:sp>
      <p:sp>
        <p:nvSpPr>
          <p:cNvPr id="4" name="Slide Number Placeholder 1"/>
          <p:cNvSpPr>
            <a:spLocks noGrp="1"/>
          </p:cNvSpPr>
          <p:nvPr>
            <p:ph type="sldNum" sz="quarter" idx="4294967295"/>
          </p:nvPr>
        </p:nvSpPr>
        <p:spPr bwMode="auto">
          <a:xfrm>
            <a:off x="6923088" y="6459538"/>
            <a:ext cx="2133600" cy="365125"/>
          </a:xfrm>
          <a:prstGeom prst="rect">
            <a:avLst/>
          </a:prstGeom>
          <a:noFill/>
          <a:ln>
            <a:miter lim="800000"/>
            <a:headEnd/>
            <a:tailEnd/>
          </a:ln>
        </p:spPr>
        <p:txBody>
          <a:bodyPr wrap="square" numCol="1" anchorCtr="0" compatLnSpc="1">
            <a:prstTxWarp prst="textNoShape">
              <a:avLst/>
            </a:prstTxWarp>
          </a:bodyPr>
          <a:lstStyle/>
          <a:p>
            <a:pPr algn="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algn="r" fontAlgn="base">
                <a:spcBef>
                  <a:spcPct val="0"/>
                </a:spcBef>
                <a:spcAft>
                  <a:spcPct val="0"/>
                </a:spcAft>
              </a:pPr>
              <a:t>4</a:t>
            </a:fld>
            <a:endParaRPr lang="en-US" dirty="0" smtClean="0">
              <a:latin typeface="Century Gothic" pitchFamily="34" charset="0"/>
              <a:ea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fontAlgn="base">
                <a:spcBef>
                  <a:spcPct val="0"/>
                </a:spcBef>
                <a:spcAft>
                  <a:spcPct val="0"/>
                </a:spcAft>
              </a:pPr>
              <a:t>40</a:t>
            </a:fld>
            <a:endParaRPr lang="en-US" smtClean="0">
              <a:latin typeface="Century Gothic" pitchFamily="34" charset="0"/>
              <a:ea typeface="Century Gothic" pitchFamily="34" charset="0"/>
              <a:cs typeface="Century Gothic" pitchFamily="34" charset="0"/>
            </a:endParaRPr>
          </a:p>
        </p:txBody>
      </p:sp>
      <p:sp>
        <p:nvSpPr>
          <p:cNvPr id="15362" name="Content Placeholder 2"/>
          <p:cNvSpPr>
            <a:spLocks noGrp="1"/>
          </p:cNvSpPr>
          <p:nvPr>
            <p:ph idx="1"/>
          </p:nvPr>
        </p:nvSpPr>
        <p:spPr>
          <a:xfrm>
            <a:off x="457200" y="1316038"/>
            <a:ext cx="8366760" cy="5000625"/>
          </a:xfrm>
        </p:spPr>
        <p:txBody>
          <a:bodyPr/>
          <a:lstStyle/>
          <a:p>
            <a:pPr eaLnBrk="1" hangingPunct="1"/>
            <a:r>
              <a:rPr lang="en-US" dirty="0" smtClean="0">
                <a:solidFill>
                  <a:srgbClr val="4F4F4F"/>
                </a:solidFill>
                <a:latin typeface="Century Gothic" pitchFamily="34" charset="0"/>
                <a:cs typeface="Century Gothic" pitchFamily="34" charset="0"/>
              </a:rPr>
              <a:t>Custom job methodology – Copying and modifying individual jobs</a:t>
            </a:r>
          </a:p>
          <a:p>
            <a:pPr eaLnBrk="1" hangingPunct="1"/>
            <a:r>
              <a:rPr lang="en-US" dirty="0" smtClean="0">
                <a:solidFill>
                  <a:srgbClr val="4F4F4F"/>
                </a:solidFill>
                <a:latin typeface="Century Gothic" pitchFamily="34" charset="0"/>
                <a:cs typeface="Century Gothic" pitchFamily="34" charset="0"/>
              </a:rPr>
              <a:t>Step 3 – Edit the task list. Quickest and easiest is to just remove the fact_ tables that don’t need 	to be loaded.</a:t>
            </a:r>
          </a:p>
        </p:txBody>
      </p:sp>
      <p:sp>
        <p:nvSpPr>
          <p:cNvPr id="15363" name="Title 3"/>
          <p:cNvSpPr>
            <a:spLocks noGrp="1"/>
          </p:cNvSpPr>
          <p:nvPr>
            <p:ph type="title"/>
          </p:nvPr>
        </p:nvSpPr>
        <p:spPr>
          <a:xfrm>
            <a:off x="285750" y="608013"/>
            <a:ext cx="8538210" cy="708025"/>
          </a:xfrm>
        </p:spPr>
        <p:txBody>
          <a:bodyPr/>
          <a:lstStyle/>
          <a:p>
            <a:pPr eaLnBrk="1" hangingPunct="1"/>
            <a:r>
              <a:rPr lang="en-US" dirty="0" smtClean="0">
                <a:solidFill>
                  <a:srgbClr val="4F4F4F"/>
                </a:solidFill>
                <a:latin typeface="Century Gothic" pitchFamily="34" charset="0"/>
                <a:cs typeface="Century Gothic" pitchFamily="34" charset="0"/>
              </a:rPr>
              <a:t>DWD for Troubleshooting – Rerunning Jobs</a:t>
            </a:r>
          </a:p>
        </p:txBody>
      </p:sp>
      <p:sp>
        <p:nvSpPr>
          <p:cNvPr id="15364" name="Text Placeholder 4"/>
          <p:cNvSpPr>
            <a:spLocks noGrp="1"/>
          </p:cNvSpPr>
          <p:nvPr>
            <p:ph type="body" sz="quarter" idx="11"/>
          </p:nvPr>
        </p:nvSpPr>
        <p:spPr/>
        <p:txBody>
          <a:bodyPr/>
          <a:lstStyle/>
          <a:p>
            <a:pPr eaLnBrk="1" hangingPunct="1"/>
            <a:r>
              <a:rPr lang="en-US" dirty="0" smtClean="0">
                <a:latin typeface="Century Gothic" pitchFamily="34" charset="0"/>
                <a:cs typeface="Century Gothic" pitchFamily="34" charset="0"/>
              </a:rPr>
              <a:t>Troubleshooting Tools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fontAlgn="base">
                <a:spcBef>
                  <a:spcPct val="0"/>
                </a:spcBef>
                <a:spcAft>
                  <a:spcPct val="0"/>
                </a:spcAft>
              </a:pPr>
              <a:t>41</a:t>
            </a:fld>
            <a:endParaRPr lang="en-US" smtClean="0">
              <a:latin typeface="Century Gothic" pitchFamily="34" charset="0"/>
              <a:ea typeface="Century Gothic" pitchFamily="34" charset="0"/>
              <a:cs typeface="Century Gothic" pitchFamily="34" charset="0"/>
            </a:endParaRPr>
          </a:p>
        </p:txBody>
      </p:sp>
      <p:sp>
        <p:nvSpPr>
          <p:cNvPr id="15362" name="Content Placeholder 2"/>
          <p:cNvSpPr>
            <a:spLocks noGrp="1"/>
          </p:cNvSpPr>
          <p:nvPr>
            <p:ph idx="1"/>
          </p:nvPr>
        </p:nvSpPr>
        <p:spPr>
          <a:xfrm>
            <a:off x="457200" y="1316038"/>
            <a:ext cx="8366760" cy="5000625"/>
          </a:xfrm>
        </p:spPr>
        <p:txBody>
          <a:bodyPr/>
          <a:lstStyle/>
          <a:p>
            <a:pPr eaLnBrk="1" hangingPunct="1"/>
            <a:r>
              <a:rPr lang="en-US" dirty="0" smtClean="0">
                <a:solidFill>
                  <a:srgbClr val="4F4F4F"/>
                </a:solidFill>
                <a:latin typeface="Century Gothic" pitchFamily="34" charset="0"/>
                <a:cs typeface="Century Gothic" pitchFamily="34" charset="0"/>
              </a:rPr>
              <a:t>Custom job methodology – Copying and </a:t>
            </a:r>
          </a:p>
          <a:p>
            <a:pPr eaLnBrk="1" hangingPunct="1">
              <a:buNone/>
            </a:pPr>
            <a:r>
              <a:rPr lang="en-US" dirty="0" smtClean="0">
                <a:solidFill>
                  <a:srgbClr val="4F4F4F"/>
                </a:solidFill>
                <a:latin typeface="Century Gothic" pitchFamily="34" charset="0"/>
                <a:cs typeface="Century Gothic" pitchFamily="34" charset="0"/>
              </a:rPr>
              <a:t>	modifying individual </a:t>
            </a:r>
          </a:p>
          <a:p>
            <a:pPr eaLnBrk="1" hangingPunct="1">
              <a:buNone/>
            </a:pPr>
            <a:r>
              <a:rPr lang="en-US" dirty="0" smtClean="0">
                <a:solidFill>
                  <a:srgbClr val="4F4F4F"/>
                </a:solidFill>
                <a:latin typeface="Century Gothic" pitchFamily="34" charset="0"/>
                <a:cs typeface="Century Gothic" pitchFamily="34" charset="0"/>
              </a:rPr>
              <a:t>	jobs.</a:t>
            </a:r>
          </a:p>
          <a:p>
            <a:pPr eaLnBrk="1" hangingPunct="1">
              <a:buNone/>
            </a:pPr>
            <a:endParaRPr lang="en-US" dirty="0" smtClean="0">
              <a:solidFill>
                <a:srgbClr val="4F4F4F"/>
              </a:solidFill>
              <a:latin typeface="Century Gothic" pitchFamily="34" charset="0"/>
              <a:cs typeface="Century Gothic" pitchFamily="34" charset="0"/>
            </a:endParaRPr>
          </a:p>
          <a:p>
            <a:pPr eaLnBrk="1" hangingPunct="1">
              <a:buNone/>
            </a:pPr>
            <a:r>
              <a:rPr lang="en-US" dirty="0" smtClean="0">
                <a:solidFill>
                  <a:srgbClr val="4F4F4F"/>
                </a:solidFill>
                <a:latin typeface="Century Gothic" pitchFamily="34" charset="0"/>
                <a:cs typeface="Century Gothic" pitchFamily="34" charset="0"/>
              </a:rPr>
              <a:t>   Loading only </a:t>
            </a:r>
          </a:p>
          <a:p>
            <a:pPr eaLnBrk="1" hangingPunct="1">
              <a:buNone/>
            </a:pPr>
            <a:r>
              <a:rPr lang="en-US" dirty="0" smtClean="0">
                <a:solidFill>
                  <a:srgbClr val="4F4F4F"/>
                </a:solidFill>
                <a:latin typeface="Century Gothic" pitchFamily="34" charset="0"/>
                <a:cs typeface="Century Gothic" pitchFamily="34" charset="0"/>
              </a:rPr>
              <a:t>   </a:t>
            </a:r>
            <a:r>
              <a:rPr lang="en-US" dirty="0" err="1" smtClean="0">
                <a:solidFill>
                  <a:srgbClr val="4F4F4F"/>
                </a:solidFill>
                <a:latin typeface="Century Gothic" pitchFamily="34" charset="0"/>
                <a:cs typeface="Century Gothic" pitchFamily="34" charset="0"/>
              </a:rPr>
              <a:t>fact_om_invoice</a:t>
            </a:r>
            <a:endParaRPr lang="en-US" dirty="0" smtClean="0">
              <a:solidFill>
                <a:srgbClr val="4F4F4F"/>
              </a:solidFill>
              <a:latin typeface="Century Gothic" pitchFamily="34" charset="0"/>
              <a:cs typeface="Century Gothic" pitchFamily="34" charset="0"/>
            </a:endParaRPr>
          </a:p>
          <a:p>
            <a:pPr eaLnBrk="1" hangingPunct="1">
              <a:buNone/>
            </a:pPr>
            <a:endParaRPr lang="en-US" dirty="0" smtClean="0">
              <a:solidFill>
                <a:srgbClr val="4F4F4F"/>
              </a:solidFill>
              <a:latin typeface="Century Gothic" pitchFamily="34" charset="0"/>
              <a:cs typeface="Century Gothic" pitchFamily="34" charset="0"/>
            </a:endParaRPr>
          </a:p>
          <a:p>
            <a:pPr eaLnBrk="1" hangingPunct="1">
              <a:buNone/>
            </a:pPr>
            <a:r>
              <a:rPr lang="en-US" dirty="0" smtClean="0">
                <a:solidFill>
                  <a:srgbClr val="4F4F4F"/>
                </a:solidFill>
                <a:latin typeface="Century Gothic" pitchFamily="34" charset="0"/>
                <a:cs typeface="Century Gothic" pitchFamily="34" charset="0"/>
              </a:rPr>
              <a:t>	</a:t>
            </a:r>
            <a:r>
              <a:rPr lang="en-US" b="1" dirty="0" smtClean="0">
                <a:solidFill>
                  <a:srgbClr val="4F4F4F"/>
                </a:solidFill>
                <a:latin typeface="Century Gothic" pitchFamily="34" charset="0"/>
                <a:cs typeface="Century Gothic" pitchFamily="34" charset="0"/>
              </a:rPr>
              <a:t>Before:</a:t>
            </a:r>
          </a:p>
        </p:txBody>
      </p:sp>
      <p:sp>
        <p:nvSpPr>
          <p:cNvPr id="15363" name="Title 3"/>
          <p:cNvSpPr>
            <a:spLocks noGrp="1"/>
          </p:cNvSpPr>
          <p:nvPr>
            <p:ph type="title"/>
          </p:nvPr>
        </p:nvSpPr>
        <p:spPr>
          <a:xfrm>
            <a:off x="285750" y="608013"/>
            <a:ext cx="8538210" cy="708025"/>
          </a:xfrm>
        </p:spPr>
        <p:txBody>
          <a:bodyPr/>
          <a:lstStyle/>
          <a:p>
            <a:pPr eaLnBrk="1" hangingPunct="1"/>
            <a:r>
              <a:rPr lang="en-US" dirty="0" smtClean="0">
                <a:solidFill>
                  <a:srgbClr val="4F4F4F"/>
                </a:solidFill>
                <a:latin typeface="Century Gothic" pitchFamily="34" charset="0"/>
                <a:cs typeface="Century Gothic" pitchFamily="34" charset="0"/>
              </a:rPr>
              <a:t>DWD for Troubleshooting – Rerunning Jobs</a:t>
            </a:r>
          </a:p>
        </p:txBody>
      </p:sp>
      <p:sp>
        <p:nvSpPr>
          <p:cNvPr id="15364" name="Text Placeholder 4"/>
          <p:cNvSpPr>
            <a:spLocks noGrp="1"/>
          </p:cNvSpPr>
          <p:nvPr>
            <p:ph type="body" sz="quarter" idx="11"/>
          </p:nvPr>
        </p:nvSpPr>
        <p:spPr/>
        <p:txBody>
          <a:bodyPr/>
          <a:lstStyle/>
          <a:p>
            <a:pPr eaLnBrk="1" hangingPunct="1"/>
            <a:r>
              <a:rPr lang="en-US" dirty="0" smtClean="0">
                <a:latin typeface="Century Gothic" pitchFamily="34" charset="0"/>
                <a:cs typeface="Century Gothic" pitchFamily="34" charset="0"/>
              </a:rPr>
              <a:t>Troubleshooting Tools</a:t>
            </a:r>
          </a:p>
        </p:txBody>
      </p:sp>
      <p:pic>
        <p:nvPicPr>
          <p:cNvPr id="6147" name="Picture 3"/>
          <p:cNvPicPr>
            <a:picLocks noChangeAspect="1" noChangeArrowheads="1"/>
          </p:cNvPicPr>
          <p:nvPr/>
        </p:nvPicPr>
        <p:blipFill>
          <a:blip r:embed="rId3"/>
          <a:srcRect/>
          <a:stretch>
            <a:fillRect/>
          </a:stretch>
        </p:blipFill>
        <p:spPr bwMode="auto">
          <a:xfrm>
            <a:off x="4661319" y="1849438"/>
            <a:ext cx="4162641" cy="4467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fontAlgn="base">
                <a:spcBef>
                  <a:spcPct val="0"/>
                </a:spcBef>
                <a:spcAft>
                  <a:spcPct val="0"/>
                </a:spcAft>
              </a:pPr>
              <a:t>42</a:t>
            </a:fld>
            <a:endParaRPr lang="en-US" smtClean="0">
              <a:latin typeface="Century Gothic" pitchFamily="34" charset="0"/>
              <a:ea typeface="Century Gothic" pitchFamily="34" charset="0"/>
              <a:cs typeface="Century Gothic" pitchFamily="34" charset="0"/>
            </a:endParaRPr>
          </a:p>
        </p:txBody>
      </p:sp>
      <p:sp>
        <p:nvSpPr>
          <p:cNvPr id="15362" name="Content Placeholder 2"/>
          <p:cNvSpPr>
            <a:spLocks noGrp="1"/>
          </p:cNvSpPr>
          <p:nvPr>
            <p:ph idx="1"/>
          </p:nvPr>
        </p:nvSpPr>
        <p:spPr>
          <a:xfrm>
            <a:off x="457200" y="1316038"/>
            <a:ext cx="8366760" cy="5000625"/>
          </a:xfrm>
        </p:spPr>
        <p:txBody>
          <a:bodyPr/>
          <a:lstStyle/>
          <a:p>
            <a:pPr eaLnBrk="1" hangingPunct="1"/>
            <a:r>
              <a:rPr lang="en-US" dirty="0" smtClean="0">
                <a:solidFill>
                  <a:srgbClr val="4F4F4F"/>
                </a:solidFill>
                <a:latin typeface="Century Gothic" pitchFamily="34" charset="0"/>
                <a:cs typeface="Century Gothic" pitchFamily="34" charset="0"/>
              </a:rPr>
              <a:t>Custom job methodology – Copying and </a:t>
            </a:r>
          </a:p>
          <a:p>
            <a:pPr eaLnBrk="1" hangingPunct="1">
              <a:buNone/>
            </a:pPr>
            <a:r>
              <a:rPr lang="en-US" dirty="0" smtClean="0">
                <a:solidFill>
                  <a:srgbClr val="4F4F4F"/>
                </a:solidFill>
                <a:latin typeface="Century Gothic" pitchFamily="34" charset="0"/>
                <a:cs typeface="Century Gothic" pitchFamily="34" charset="0"/>
              </a:rPr>
              <a:t>	modifying individual </a:t>
            </a:r>
          </a:p>
          <a:p>
            <a:pPr eaLnBrk="1" hangingPunct="1">
              <a:buNone/>
            </a:pPr>
            <a:r>
              <a:rPr lang="en-US" dirty="0" smtClean="0">
                <a:solidFill>
                  <a:srgbClr val="4F4F4F"/>
                </a:solidFill>
                <a:latin typeface="Century Gothic" pitchFamily="34" charset="0"/>
                <a:cs typeface="Century Gothic" pitchFamily="34" charset="0"/>
              </a:rPr>
              <a:t>	jobs.</a:t>
            </a:r>
          </a:p>
          <a:p>
            <a:pPr eaLnBrk="1" hangingPunct="1">
              <a:buNone/>
            </a:pPr>
            <a:endParaRPr lang="en-US" dirty="0" smtClean="0">
              <a:solidFill>
                <a:srgbClr val="4F4F4F"/>
              </a:solidFill>
              <a:latin typeface="Century Gothic" pitchFamily="34" charset="0"/>
              <a:cs typeface="Century Gothic" pitchFamily="34" charset="0"/>
            </a:endParaRPr>
          </a:p>
          <a:p>
            <a:pPr eaLnBrk="1" hangingPunct="1">
              <a:buNone/>
            </a:pPr>
            <a:r>
              <a:rPr lang="en-US" dirty="0" smtClean="0">
                <a:solidFill>
                  <a:srgbClr val="4F4F4F"/>
                </a:solidFill>
                <a:latin typeface="Century Gothic" pitchFamily="34" charset="0"/>
                <a:cs typeface="Century Gothic" pitchFamily="34" charset="0"/>
              </a:rPr>
              <a:t>   Loading only </a:t>
            </a:r>
          </a:p>
          <a:p>
            <a:pPr eaLnBrk="1" hangingPunct="1">
              <a:buNone/>
            </a:pPr>
            <a:r>
              <a:rPr lang="en-US" dirty="0" smtClean="0">
                <a:solidFill>
                  <a:srgbClr val="4F4F4F"/>
                </a:solidFill>
                <a:latin typeface="Century Gothic" pitchFamily="34" charset="0"/>
                <a:cs typeface="Century Gothic" pitchFamily="34" charset="0"/>
              </a:rPr>
              <a:t>   </a:t>
            </a:r>
            <a:r>
              <a:rPr lang="en-US" dirty="0" err="1" smtClean="0">
                <a:solidFill>
                  <a:srgbClr val="4F4F4F"/>
                </a:solidFill>
                <a:latin typeface="Century Gothic" pitchFamily="34" charset="0"/>
                <a:cs typeface="Century Gothic" pitchFamily="34" charset="0"/>
              </a:rPr>
              <a:t>fact_om_invoice</a:t>
            </a:r>
            <a:endParaRPr lang="en-US" dirty="0" smtClean="0">
              <a:solidFill>
                <a:srgbClr val="4F4F4F"/>
              </a:solidFill>
              <a:latin typeface="Century Gothic" pitchFamily="34" charset="0"/>
              <a:cs typeface="Century Gothic" pitchFamily="34" charset="0"/>
            </a:endParaRPr>
          </a:p>
          <a:p>
            <a:pPr eaLnBrk="1" hangingPunct="1">
              <a:buNone/>
            </a:pPr>
            <a:endParaRPr lang="en-US" dirty="0" smtClean="0">
              <a:solidFill>
                <a:srgbClr val="4F4F4F"/>
              </a:solidFill>
              <a:latin typeface="Century Gothic" pitchFamily="34" charset="0"/>
              <a:cs typeface="Century Gothic" pitchFamily="34" charset="0"/>
            </a:endParaRPr>
          </a:p>
          <a:p>
            <a:pPr eaLnBrk="1" hangingPunct="1">
              <a:buNone/>
            </a:pPr>
            <a:r>
              <a:rPr lang="en-US" dirty="0" smtClean="0">
                <a:solidFill>
                  <a:srgbClr val="4F4F4F"/>
                </a:solidFill>
                <a:latin typeface="Century Gothic" pitchFamily="34" charset="0"/>
                <a:cs typeface="Century Gothic" pitchFamily="34" charset="0"/>
              </a:rPr>
              <a:t>	</a:t>
            </a:r>
            <a:r>
              <a:rPr lang="en-US" b="1" dirty="0" smtClean="0">
                <a:solidFill>
                  <a:srgbClr val="4F4F4F"/>
                </a:solidFill>
                <a:latin typeface="Century Gothic" pitchFamily="34" charset="0"/>
                <a:cs typeface="Century Gothic" pitchFamily="34" charset="0"/>
              </a:rPr>
              <a:t>After:</a:t>
            </a:r>
          </a:p>
        </p:txBody>
      </p:sp>
      <p:sp>
        <p:nvSpPr>
          <p:cNvPr id="15363" name="Title 3"/>
          <p:cNvSpPr>
            <a:spLocks noGrp="1"/>
          </p:cNvSpPr>
          <p:nvPr>
            <p:ph type="title"/>
          </p:nvPr>
        </p:nvSpPr>
        <p:spPr>
          <a:xfrm>
            <a:off x="285750" y="608013"/>
            <a:ext cx="8538210" cy="708025"/>
          </a:xfrm>
        </p:spPr>
        <p:txBody>
          <a:bodyPr/>
          <a:lstStyle/>
          <a:p>
            <a:pPr eaLnBrk="1" hangingPunct="1"/>
            <a:r>
              <a:rPr lang="en-US" dirty="0" smtClean="0">
                <a:solidFill>
                  <a:srgbClr val="4F4F4F"/>
                </a:solidFill>
                <a:latin typeface="Century Gothic" pitchFamily="34" charset="0"/>
                <a:cs typeface="Century Gothic" pitchFamily="34" charset="0"/>
              </a:rPr>
              <a:t>DWD for Troubleshooting – Rerunning Jobs</a:t>
            </a:r>
          </a:p>
        </p:txBody>
      </p:sp>
      <p:sp>
        <p:nvSpPr>
          <p:cNvPr id="15364" name="Text Placeholder 4"/>
          <p:cNvSpPr>
            <a:spLocks noGrp="1"/>
          </p:cNvSpPr>
          <p:nvPr>
            <p:ph type="body" sz="quarter" idx="11"/>
          </p:nvPr>
        </p:nvSpPr>
        <p:spPr/>
        <p:txBody>
          <a:bodyPr/>
          <a:lstStyle/>
          <a:p>
            <a:pPr eaLnBrk="1" hangingPunct="1"/>
            <a:r>
              <a:rPr lang="en-US" dirty="0" smtClean="0">
                <a:latin typeface="Century Gothic" pitchFamily="34" charset="0"/>
                <a:cs typeface="Century Gothic" pitchFamily="34" charset="0"/>
              </a:rPr>
              <a:t>Troubleshooting Tools</a:t>
            </a:r>
          </a:p>
        </p:txBody>
      </p:sp>
      <p:pic>
        <p:nvPicPr>
          <p:cNvPr id="13314" name="Picture 2"/>
          <p:cNvPicPr>
            <a:picLocks noChangeAspect="1" noChangeArrowheads="1"/>
          </p:cNvPicPr>
          <p:nvPr/>
        </p:nvPicPr>
        <p:blipFill>
          <a:blip r:embed="rId3"/>
          <a:srcRect/>
          <a:stretch>
            <a:fillRect/>
          </a:stretch>
        </p:blipFill>
        <p:spPr bwMode="auto">
          <a:xfrm>
            <a:off x="4608945" y="1888048"/>
            <a:ext cx="4133271" cy="442861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fontAlgn="base">
                <a:spcBef>
                  <a:spcPct val="0"/>
                </a:spcBef>
                <a:spcAft>
                  <a:spcPct val="0"/>
                </a:spcAft>
              </a:pPr>
              <a:t>43</a:t>
            </a:fld>
            <a:endParaRPr lang="en-US" smtClean="0">
              <a:latin typeface="Century Gothic" pitchFamily="34" charset="0"/>
              <a:ea typeface="Century Gothic" pitchFamily="34" charset="0"/>
              <a:cs typeface="Century Gothic" pitchFamily="34" charset="0"/>
            </a:endParaRPr>
          </a:p>
        </p:txBody>
      </p:sp>
      <p:sp>
        <p:nvSpPr>
          <p:cNvPr id="15362" name="Content Placeholder 2"/>
          <p:cNvSpPr>
            <a:spLocks noGrp="1"/>
          </p:cNvSpPr>
          <p:nvPr>
            <p:ph idx="1"/>
          </p:nvPr>
        </p:nvSpPr>
        <p:spPr>
          <a:xfrm>
            <a:off x="457200" y="1316038"/>
            <a:ext cx="8366760" cy="5000625"/>
          </a:xfrm>
        </p:spPr>
        <p:txBody>
          <a:bodyPr/>
          <a:lstStyle/>
          <a:p>
            <a:pPr eaLnBrk="1" hangingPunct="1"/>
            <a:r>
              <a:rPr lang="en-US" dirty="0" smtClean="0">
                <a:solidFill>
                  <a:srgbClr val="4F4F4F"/>
                </a:solidFill>
                <a:latin typeface="Century Gothic" pitchFamily="34" charset="0"/>
                <a:cs typeface="Century Gothic" pitchFamily="34" charset="0"/>
              </a:rPr>
              <a:t>Custom job methodology – Copying and </a:t>
            </a:r>
          </a:p>
          <a:p>
            <a:pPr eaLnBrk="1" hangingPunct="1">
              <a:buNone/>
            </a:pPr>
            <a:r>
              <a:rPr lang="en-US" dirty="0" smtClean="0">
                <a:solidFill>
                  <a:srgbClr val="4F4F4F"/>
                </a:solidFill>
                <a:latin typeface="Century Gothic" pitchFamily="34" charset="0"/>
                <a:cs typeface="Century Gothic" pitchFamily="34" charset="0"/>
              </a:rPr>
              <a:t>	modifying individual </a:t>
            </a:r>
          </a:p>
          <a:p>
            <a:pPr eaLnBrk="1" hangingPunct="1">
              <a:buNone/>
            </a:pPr>
            <a:r>
              <a:rPr lang="en-US" dirty="0" smtClean="0">
                <a:solidFill>
                  <a:srgbClr val="4F4F4F"/>
                </a:solidFill>
                <a:latin typeface="Century Gothic" pitchFamily="34" charset="0"/>
                <a:cs typeface="Century Gothic" pitchFamily="34" charset="0"/>
              </a:rPr>
              <a:t>	jobs.</a:t>
            </a:r>
          </a:p>
          <a:p>
            <a:pPr eaLnBrk="1" hangingPunct="1">
              <a:buNone/>
            </a:pPr>
            <a:endParaRPr lang="en-US" dirty="0" smtClean="0">
              <a:solidFill>
                <a:srgbClr val="4F4F4F"/>
              </a:solidFill>
              <a:latin typeface="Century Gothic" pitchFamily="34" charset="0"/>
              <a:cs typeface="Century Gothic" pitchFamily="34" charset="0"/>
            </a:endParaRPr>
          </a:p>
          <a:p>
            <a:pPr eaLnBrk="1" hangingPunct="1">
              <a:buNone/>
            </a:pPr>
            <a:r>
              <a:rPr lang="en-US" dirty="0" smtClean="0">
                <a:solidFill>
                  <a:srgbClr val="4F4F4F"/>
                </a:solidFill>
                <a:latin typeface="Century Gothic" pitchFamily="34" charset="0"/>
                <a:cs typeface="Century Gothic" pitchFamily="34" charset="0"/>
              </a:rPr>
              <a:t>	A new job can be inserted into the custom job we just created, or run stand-alone if it seems appropriate (single vs. multi-source will be the consideration here).</a:t>
            </a:r>
          </a:p>
        </p:txBody>
      </p:sp>
      <p:sp>
        <p:nvSpPr>
          <p:cNvPr id="15363" name="Title 3"/>
          <p:cNvSpPr>
            <a:spLocks noGrp="1"/>
          </p:cNvSpPr>
          <p:nvPr>
            <p:ph type="title"/>
          </p:nvPr>
        </p:nvSpPr>
        <p:spPr>
          <a:xfrm>
            <a:off x="285750" y="608013"/>
            <a:ext cx="8538210" cy="708025"/>
          </a:xfrm>
        </p:spPr>
        <p:txBody>
          <a:bodyPr/>
          <a:lstStyle/>
          <a:p>
            <a:pPr eaLnBrk="1" hangingPunct="1"/>
            <a:r>
              <a:rPr lang="en-US" dirty="0" smtClean="0">
                <a:solidFill>
                  <a:srgbClr val="4F4F4F"/>
                </a:solidFill>
                <a:latin typeface="Century Gothic" pitchFamily="34" charset="0"/>
                <a:cs typeface="Century Gothic" pitchFamily="34" charset="0"/>
              </a:rPr>
              <a:t>DWD for Troubleshooting – Rerunning Jobs</a:t>
            </a:r>
          </a:p>
        </p:txBody>
      </p:sp>
      <p:sp>
        <p:nvSpPr>
          <p:cNvPr id="15364" name="Text Placeholder 4"/>
          <p:cNvSpPr>
            <a:spLocks noGrp="1"/>
          </p:cNvSpPr>
          <p:nvPr>
            <p:ph type="body" sz="quarter" idx="11"/>
          </p:nvPr>
        </p:nvSpPr>
        <p:spPr/>
        <p:txBody>
          <a:bodyPr/>
          <a:lstStyle/>
          <a:p>
            <a:pPr eaLnBrk="1" hangingPunct="1"/>
            <a:r>
              <a:rPr lang="en-US" dirty="0" smtClean="0">
                <a:latin typeface="Century Gothic" pitchFamily="34" charset="0"/>
                <a:cs typeface="Century Gothic" pitchFamily="34" charset="0"/>
              </a:rPr>
              <a:t>Troubleshooting Tools</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custDataLst>
              <p:tags r:id="rId2"/>
            </p:custDataLst>
          </p:nvPr>
        </p:nvSpPr>
        <p:spPr>
          <a:xfrm>
            <a:off x="457200" y="1316038"/>
            <a:ext cx="8391236" cy="5000625"/>
          </a:xfrm>
        </p:spPr>
        <p:txBody>
          <a:bodyPr/>
          <a:lstStyle/>
          <a:p>
            <a:pPr marL="0" lvl="1" indent="0">
              <a:buNone/>
            </a:pPr>
            <a:r>
              <a:rPr lang="en-US" sz="2800" dirty="0" smtClean="0">
                <a:latin typeface="Century Gothic" pitchFamily="34" charset="0"/>
              </a:rPr>
              <a:t>Very useful reporting option. Displays all tables and columns backwards from the table and column in question to its source.</a:t>
            </a:r>
          </a:p>
          <a:p>
            <a:pPr marL="457200" lvl="1" indent="-457200">
              <a:buFont typeface="+mj-lt"/>
              <a:buAutoNum type="arabicPeriod"/>
            </a:pPr>
            <a:r>
              <a:rPr lang="en-US" sz="2800" dirty="0" smtClean="0">
                <a:latin typeface="Century Gothic" pitchFamily="34" charset="0"/>
              </a:rPr>
              <a:t>From Builder/Browser tab, Go to Reports/Column Reports/Column Track-Back</a:t>
            </a:r>
          </a:p>
        </p:txBody>
      </p:sp>
      <p:sp>
        <p:nvSpPr>
          <p:cNvPr id="18435" name="Title 3"/>
          <p:cNvSpPr>
            <a:spLocks noGrp="1"/>
          </p:cNvSpPr>
          <p:nvPr>
            <p:ph type="title" idx="4294967295"/>
            <p:custDataLst>
              <p:tags r:id="rId3"/>
            </p:custDataLst>
          </p:nvPr>
        </p:nvSpPr>
        <p:spPr>
          <a:xfrm>
            <a:off x="457200" y="608013"/>
            <a:ext cx="8229600" cy="708025"/>
          </a:xfrm>
        </p:spPr>
        <p:txBody>
          <a:bodyPr/>
          <a:lstStyle/>
          <a:p>
            <a:pPr eaLnBrk="1" hangingPunct="1"/>
            <a:r>
              <a:rPr lang="en-US" dirty="0" smtClean="0">
                <a:latin typeface="Century Gothic" pitchFamily="34" charset="0"/>
              </a:rPr>
              <a:t>DWD – Features – Column Track Back</a:t>
            </a:r>
          </a:p>
        </p:txBody>
      </p:sp>
      <p:pic>
        <p:nvPicPr>
          <p:cNvPr id="16387" name="Picture 3"/>
          <p:cNvPicPr>
            <a:picLocks noChangeAspect="1" noChangeArrowheads="1"/>
          </p:cNvPicPr>
          <p:nvPr/>
        </p:nvPicPr>
        <p:blipFill>
          <a:blip r:embed="rId6"/>
          <a:srcRect/>
          <a:stretch>
            <a:fillRect/>
          </a:stretch>
        </p:blipFill>
        <p:spPr bwMode="auto">
          <a:xfrm>
            <a:off x="457200" y="3663774"/>
            <a:ext cx="8172450" cy="2438400"/>
          </a:xfrm>
          <a:prstGeom prst="rect">
            <a:avLst/>
          </a:prstGeom>
          <a:noFill/>
          <a:ln w="9525">
            <a:noFill/>
            <a:miter lim="800000"/>
            <a:headEnd/>
            <a:tailEnd/>
          </a:ln>
        </p:spPr>
      </p:pic>
      <p:sp>
        <p:nvSpPr>
          <p:cNvPr id="6"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44</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1638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custDataLst>
              <p:tags r:id="rId2"/>
            </p:custDataLst>
          </p:nvPr>
        </p:nvSpPr>
        <p:spPr>
          <a:xfrm>
            <a:off x="457200" y="1316038"/>
            <a:ext cx="8229600" cy="5000625"/>
          </a:xfrm>
        </p:spPr>
        <p:txBody>
          <a:bodyPr/>
          <a:lstStyle/>
          <a:p>
            <a:pPr marL="514350" lvl="1" indent="-514350">
              <a:buFont typeface="+mj-lt"/>
              <a:buAutoNum type="arabicPeriod" startAt="2"/>
            </a:pPr>
            <a:r>
              <a:rPr lang="en-US" sz="2800" dirty="0" smtClean="0">
                <a:latin typeface="Century Gothic" pitchFamily="34" charset="0"/>
              </a:rPr>
              <a:t>From the Select Table and Select Column window, pick the table and the column to be tracked back on and click OK.</a:t>
            </a:r>
          </a:p>
        </p:txBody>
      </p:sp>
      <p:sp>
        <p:nvSpPr>
          <p:cNvPr id="18435" name="Title 3"/>
          <p:cNvSpPr>
            <a:spLocks noGrp="1"/>
          </p:cNvSpPr>
          <p:nvPr>
            <p:ph type="title" idx="4294967295"/>
            <p:custDataLst>
              <p:tags r:id="rId3"/>
            </p:custDataLst>
          </p:nvPr>
        </p:nvSpPr>
        <p:spPr>
          <a:xfrm>
            <a:off x="457200" y="608013"/>
            <a:ext cx="8229600" cy="708025"/>
          </a:xfrm>
        </p:spPr>
        <p:txBody>
          <a:bodyPr/>
          <a:lstStyle/>
          <a:p>
            <a:pPr eaLnBrk="1" hangingPunct="1"/>
            <a:r>
              <a:rPr lang="en-US" dirty="0" smtClean="0">
                <a:latin typeface="Century Gothic" pitchFamily="34" charset="0"/>
              </a:rPr>
              <a:t>DWD – Features – Column Track Back</a:t>
            </a:r>
          </a:p>
        </p:txBody>
      </p:sp>
      <p:sp>
        <p:nvSpPr>
          <p:cNvPr id="6"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45</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pic>
        <p:nvPicPr>
          <p:cNvPr id="5122" name="Picture 2"/>
          <p:cNvPicPr>
            <a:picLocks noChangeAspect="1" noChangeArrowheads="1"/>
          </p:cNvPicPr>
          <p:nvPr/>
        </p:nvPicPr>
        <p:blipFill>
          <a:blip r:embed="rId6"/>
          <a:srcRect/>
          <a:stretch>
            <a:fillRect/>
          </a:stretch>
        </p:blipFill>
        <p:spPr bwMode="auto">
          <a:xfrm>
            <a:off x="1943100" y="3417455"/>
            <a:ext cx="5257800" cy="1790700"/>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custDataLst>
              <p:tags r:id="rId2"/>
            </p:custDataLst>
          </p:nvPr>
        </p:nvSpPr>
        <p:spPr>
          <a:xfrm>
            <a:off x="457200" y="1316038"/>
            <a:ext cx="8229600" cy="5000625"/>
          </a:xfrm>
        </p:spPr>
        <p:txBody>
          <a:bodyPr/>
          <a:lstStyle/>
          <a:p>
            <a:pPr marL="514350" lvl="1" indent="-514350">
              <a:buFont typeface="+mj-lt"/>
              <a:buAutoNum type="arabicPeriod" startAt="3"/>
            </a:pPr>
            <a:r>
              <a:rPr lang="en-US" sz="2800" dirty="0" smtClean="0">
                <a:latin typeface="Century Gothic" pitchFamily="34" charset="0"/>
              </a:rPr>
              <a:t>In the results pane, each table and column that the data has passed through will display, starting at the table in question.</a:t>
            </a:r>
          </a:p>
        </p:txBody>
      </p:sp>
      <p:sp>
        <p:nvSpPr>
          <p:cNvPr id="18435" name="Title 3"/>
          <p:cNvSpPr>
            <a:spLocks noGrp="1"/>
          </p:cNvSpPr>
          <p:nvPr>
            <p:ph type="title" idx="4294967295"/>
            <p:custDataLst>
              <p:tags r:id="rId3"/>
            </p:custDataLst>
          </p:nvPr>
        </p:nvSpPr>
        <p:spPr>
          <a:xfrm>
            <a:off x="457200" y="608013"/>
            <a:ext cx="8229600" cy="708025"/>
          </a:xfrm>
        </p:spPr>
        <p:txBody>
          <a:bodyPr/>
          <a:lstStyle/>
          <a:p>
            <a:pPr eaLnBrk="1" hangingPunct="1"/>
            <a:r>
              <a:rPr lang="en-US" dirty="0" smtClean="0">
                <a:latin typeface="Century Gothic" pitchFamily="34" charset="0"/>
              </a:rPr>
              <a:t>DWD – Features – Column Track Back</a:t>
            </a:r>
          </a:p>
        </p:txBody>
      </p:sp>
      <p:sp>
        <p:nvSpPr>
          <p:cNvPr id="6"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46</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pic>
        <p:nvPicPr>
          <p:cNvPr id="4098" name="Picture 2"/>
          <p:cNvPicPr>
            <a:picLocks noChangeAspect="1" noChangeArrowheads="1"/>
          </p:cNvPicPr>
          <p:nvPr/>
        </p:nvPicPr>
        <p:blipFill>
          <a:blip r:embed="rId6"/>
          <a:srcRect/>
          <a:stretch>
            <a:fillRect/>
          </a:stretch>
        </p:blipFill>
        <p:spPr bwMode="auto">
          <a:xfrm>
            <a:off x="2513302" y="2855769"/>
            <a:ext cx="3895725" cy="3086100"/>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custDataLst>
              <p:tags r:id="rId2"/>
            </p:custDataLst>
          </p:nvPr>
        </p:nvSpPr>
        <p:spPr>
          <a:xfrm>
            <a:off x="457200" y="1316038"/>
            <a:ext cx="8229600" cy="5000625"/>
          </a:xfrm>
        </p:spPr>
        <p:txBody>
          <a:bodyPr/>
          <a:lstStyle/>
          <a:p>
            <a:pPr marL="514350" lvl="1" indent="-514350">
              <a:buFont typeface="+mj-lt"/>
              <a:buAutoNum type="arabicPeriod" startAt="4"/>
            </a:pPr>
            <a:r>
              <a:rPr lang="en-US" sz="2800" dirty="0" smtClean="0">
                <a:latin typeface="Century Gothic" pitchFamily="34" charset="0"/>
              </a:rPr>
              <a:t>However, an attempt to track back on a dimension key, will only bring data back for that dimension.</a:t>
            </a:r>
          </a:p>
        </p:txBody>
      </p:sp>
      <p:sp>
        <p:nvSpPr>
          <p:cNvPr id="18435" name="Title 3"/>
          <p:cNvSpPr>
            <a:spLocks noGrp="1"/>
          </p:cNvSpPr>
          <p:nvPr>
            <p:ph type="title" idx="4294967295"/>
            <p:custDataLst>
              <p:tags r:id="rId3"/>
            </p:custDataLst>
          </p:nvPr>
        </p:nvSpPr>
        <p:spPr>
          <a:xfrm>
            <a:off x="457200" y="608013"/>
            <a:ext cx="8229600" cy="708025"/>
          </a:xfrm>
        </p:spPr>
        <p:txBody>
          <a:bodyPr/>
          <a:lstStyle/>
          <a:p>
            <a:pPr eaLnBrk="1" hangingPunct="1"/>
            <a:r>
              <a:rPr lang="en-US" dirty="0" smtClean="0">
                <a:latin typeface="Century Gothic" pitchFamily="34" charset="0"/>
              </a:rPr>
              <a:t>DWD – Features – Column Track Back</a:t>
            </a:r>
          </a:p>
        </p:txBody>
      </p:sp>
      <p:pic>
        <p:nvPicPr>
          <p:cNvPr id="19459" name="Picture 3"/>
          <p:cNvPicPr>
            <a:picLocks noChangeAspect="1" noChangeArrowheads="1"/>
          </p:cNvPicPr>
          <p:nvPr/>
        </p:nvPicPr>
        <p:blipFill>
          <a:blip r:embed="rId6"/>
          <a:srcRect/>
          <a:stretch>
            <a:fillRect/>
          </a:stretch>
        </p:blipFill>
        <p:spPr bwMode="auto">
          <a:xfrm>
            <a:off x="2089583" y="4967111"/>
            <a:ext cx="4972050" cy="914400"/>
          </a:xfrm>
          <a:prstGeom prst="rect">
            <a:avLst/>
          </a:prstGeom>
          <a:noFill/>
          <a:ln w="9525">
            <a:noFill/>
            <a:miter lim="800000"/>
            <a:headEnd/>
            <a:tailEnd/>
          </a:ln>
        </p:spPr>
      </p:pic>
      <p:sp>
        <p:nvSpPr>
          <p:cNvPr id="7"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47</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pic>
        <p:nvPicPr>
          <p:cNvPr id="3074" name="Picture 2"/>
          <p:cNvPicPr>
            <a:picLocks noChangeAspect="1" noChangeArrowheads="1"/>
          </p:cNvPicPr>
          <p:nvPr/>
        </p:nvPicPr>
        <p:blipFill>
          <a:blip r:embed="rId7"/>
          <a:srcRect/>
          <a:stretch>
            <a:fillRect/>
          </a:stretch>
        </p:blipFill>
        <p:spPr bwMode="auto">
          <a:xfrm>
            <a:off x="1943100" y="3001818"/>
            <a:ext cx="5257800" cy="1800225"/>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custDataLst>
              <p:tags r:id="rId2"/>
            </p:custDataLst>
          </p:nvPr>
        </p:nvSpPr>
        <p:spPr>
          <a:xfrm>
            <a:off x="457200" y="1316038"/>
            <a:ext cx="8229600" cy="5000625"/>
          </a:xfrm>
        </p:spPr>
        <p:txBody>
          <a:bodyPr/>
          <a:lstStyle/>
          <a:p>
            <a:pPr marL="514350" lvl="1" indent="-514350">
              <a:buFont typeface="+mj-lt"/>
              <a:buAutoNum type="arabicPeriod" startAt="5"/>
            </a:pPr>
            <a:r>
              <a:rPr lang="en-US" sz="2800" dirty="0" smtClean="0">
                <a:latin typeface="Century Gothic" pitchFamily="34" charset="0"/>
              </a:rPr>
              <a:t>To find the source of dimension keys for facts, start at the prior staging table and track back on the relevant column.</a:t>
            </a:r>
          </a:p>
        </p:txBody>
      </p:sp>
      <p:sp>
        <p:nvSpPr>
          <p:cNvPr id="18435" name="Title 3"/>
          <p:cNvSpPr>
            <a:spLocks noGrp="1"/>
          </p:cNvSpPr>
          <p:nvPr>
            <p:ph type="title" idx="4294967295"/>
            <p:custDataLst>
              <p:tags r:id="rId3"/>
            </p:custDataLst>
          </p:nvPr>
        </p:nvSpPr>
        <p:spPr>
          <a:xfrm>
            <a:off x="457200" y="608013"/>
            <a:ext cx="8229600" cy="708025"/>
          </a:xfrm>
        </p:spPr>
        <p:txBody>
          <a:bodyPr/>
          <a:lstStyle/>
          <a:p>
            <a:pPr eaLnBrk="1" hangingPunct="1"/>
            <a:r>
              <a:rPr lang="en-US" dirty="0" smtClean="0">
                <a:latin typeface="Century Gothic" pitchFamily="34" charset="0"/>
              </a:rPr>
              <a:t>DWD – Features – Column Track Back</a:t>
            </a:r>
          </a:p>
        </p:txBody>
      </p:sp>
      <p:sp>
        <p:nvSpPr>
          <p:cNvPr id="7"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48</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pic>
        <p:nvPicPr>
          <p:cNvPr id="2050" name="Picture 2"/>
          <p:cNvPicPr>
            <a:picLocks noChangeAspect="1" noChangeArrowheads="1"/>
          </p:cNvPicPr>
          <p:nvPr/>
        </p:nvPicPr>
        <p:blipFill>
          <a:blip r:embed="rId6"/>
          <a:srcRect/>
          <a:stretch>
            <a:fillRect/>
          </a:stretch>
        </p:blipFill>
        <p:spPr bwMode="auto">
          <a:xfrm>
            <a:off x="1938338" y="2720393"/>
            <a:ext cx="5267325" cy="1657350"/>
          </a:xfrm>
          <a:prstGeom prst="rect">
            <a:avLst/>
          </a:prstGeom>
          <a:noFill/>
          <a:ln w="9525">
            <a:noFill/>
            <a:miter lim="800000"/>
            <a:headEnd/>
            <a:tailEnd/>
          </a:ln>
        </p:spPr>
      </p:pic>
      <p:pic>
        <p:nvPicPr>
          <p:cNvPr id="2051" name="Picture 3"/>
          <p:cNvPicPr>
            <a:picLocks noChangeAspect="1" noChangeArrowheads="1"/>
          </p:cNvPicPr>
          <p:nvPr/>
        </p:nvPicPr>
        <p:blipFill>
          <a:blip r:embed="rId7"/>
          <a:srcRect/>
          <a:stretch>
            <a:fillRect/>
          </a:stretch>
        </p:blipFill>
        <p:spPr bwMode="auto">
          <a:xfrm>
            <a:off x="676275" y="4456400"/>
            <a:ext cx="7791450" cy="1647825"/>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custDataLst>
              <p:tags r:id="rId2"/>
            </p:custDataLst>
          </p:nvPr>
        </p:nvSpPr>
        <p:spPr>
          <a:xfrm>
            <a:off x="457200" y="2103120"/>
            <a:ext cx="8229600" cy="4213543"/>
          </a:xfrm>
        </p:spPr>
        <p:txBody>
          <a:bodyPr/>
          <a:lstStyle/>
          <a:p>
            <a:pPr marL="342900" lvl="1" indent="-342900">
              <a:buFont typeface="Arial" charset="0"/>
              <a:buChar char="•"/>
            </a:pPr>
            <a:r>
              <a:rPr lang="en-US" sz="2800" dirty="0" smtClean="0">
                <a:latin typeface="Century Gothic" pitchFamily="34" charset="0"/>
              </a:rPr>
              <a:t>What is the source of </a:t>
            </a:r>
            <a:r>
              <a:rPr lang="en-US" sz="2800" dirty="0" err="1" smtClean="0">
                <a:latin typeface="Century Gothic" pitchFamily="34" charset="0"/>
              </a:rPr>
              <a:t>order_line_number</a:t>
            </a:r>
            <a:r>
              <a:rPr lang="en-US" sz="2800" dirty="0" smtClean="0">
                <a:latin typeface="Century Gothic" pitchFamily="34" charset="0"/>
              </a:rPr>
              <a:t> column in the table </a:t>
            </a:r>
            <a:r>
              <a:rPr lang="en-US" sz="2800" dirty="0" err="1" smtClean="0">
                <a:latin typeface="Century Gothic" pitchFamily="34" charset="0"/>
              </a:rPr>
              <a:t>fact_om_order_history</a:t>
            </a:r>
            <a:r>
              <a:rPr lang="en-US" sz="2800" dirty="0" smtClean="0">
                <a:latin typeface="Century Gothic" pitchFamily="34" charset="0"/>
              </a:rPr>
              <a:t>?</a:t>
            </a:r>
          </a:p>
        </p:txBody>
      </p:sp>
      <p:sp>
        <p:nvSpPr>
          <p:cNvPr id="18435" name="Title 3"/>
          <p:cNvSpPr>
            <a:spLocks noGrp="1"/>
          </p:cNvSpPr>
          <p:nvPr>
            <p:ph type="title" idx="4294967295"/>
            <p:custDataLst>
              <p:tags r:id="rId3"/>
            </p:custDataLst>
          </p:nvPr>
        </p:nvSpPr>
        <p:spPr>
          <a:xfrm>
            <a:off x="457200" y="962025"/>
            <a:ext cx="8229600" cy="708025"/>
          </a:xfrm>
        </p:spPr>
        <p:txBody>
          <a:bodyPr/>
          <a:lstStyle/>
          <a:p>
            <a:pPr eaLnBrk="1" hangingPunct="1"/>
            <a:r>
              <a:rPr lang="en-US" dirty="0" smtClean="0">
                <a:latin typeface="Century Gothic" pitchFamily="34" charset="0"/>
              </a:rPr>
              <a:t>DWD – Features – Column Track Back – Exercise </a:t>
            </a:r>
          </a:p>
        </p:txBody>
      </p:sp>
      <p:sp>
        <p:nvSpPr>
          <p:cNvPr id="5"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49</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2"/>
          <p:cNvSpPr>
            <a:spLocks noGrp="1"/>
          </p:cNvSpPr>
          <p:nvPr>
            <p:ph type="title"/>
          </p:nvPr>
        </p:nvSpPr>
        <p:spPr/>
        <p:txBody>
          <a:bodyPr/>
          <a:lstStyle/>
          <a:p>
            <a:pPr eaLnBrk="1" hangingPunct="1"/>
            <a:r>
              <a:rPr lang="en-US" dirty="0" smtClean="0">
                <a:latin typeface="Century Gothic" pitchFamily="34" charset="0"/>
              </a:rPr>
              <a:t>DEBUGGING – Tools </a:t>
            </a:r>
          </a:p>
        </p:txBody>
      </p:sp>
      <p:sp>
        <p:nvSpPr>
          <p:cNvPr id="68610" name="Rectangle 3"/>
          <p:cNvSpPr>
            <a:spLocks noGrp="1"/>
          </p:cNvSpPr>
          <p:nvPr>
            <p:ph type="body" idx="1"/>
          </p:nvPr>
        </p:nvSpPr>
        <p:spPr/>
        <p:txBody>
          <a:bodyPr/>
          <a:lstStyle/>
          <a:p>
            <a:pPr eaLnBrk="1" hangingPunct="1"/>
            <a:r>
              <a:rPr lang="en-US" dirty="0" smtClean="0">
                <a:latin typeface="Century Gothic" pitchFamily="34" charset="0"/>
              </a:rPr>
              <a:t>The majority of work done for debugging is done with a few very simple tools.</a:t>
            </a:r>
          </a:p>
          <a:p>
            <a:pPr lvl="1" eaLnBrk="1" hangingPunct="1"/>
            <a:r>
              <a:rPr lang="en-US" dirty="0" smtClean="0">
                <a:latin typeface="Century Gothic" pitchFamily="34" charset="0"/>
              </a:rPr>
              <a:t>Microsoft SQL Server Management Studio (SSMS)</a:t>
            </a:r>
          </a:p>
          <a:p>
            <a:pPr lvl="1" eaLnBrk="1" hangingPunct="1"/>
            <a:r>
              <a:rPr lang="en-US" dirty="0" smtClean="0">
                <a:latin typeface="Century Gothic" pitchFamily="34" charset="0"/>
              </a:rPr>
              <a:t>QAD Data Warehouse Designer (DWD)</a:t>
            </a:r>
          </a:p>
          <a:p>
            <a:pPr lvl="1" eaLnBrk="1" hangingPunct="1"/>
            <a:r>
              <a:rPr lang="en-US" dirty="0" smtClean="0">
                <a:latin typeface="Century Gothic" pitchFamily="34" charset="0"/>
              </a:rPr>
              <a:t>Notepad (or other text editors)</a:t>
            </a:r>
          </a:p>
          <a:p>
            <a:pPr lvl="1" eaLnBrk="1" hangingPunct="1"/>
            <a:r>
              <a:rPr lang="en-US" dirty="0" smtClean="0">
                <a:latin typeface="Century Gothic" pitchFamily="34" charset="0"/>
              </a:rPr>
              <a:t>Microsoft Excel</a:t>
            </a:r>
            <a:endParaRPr lang="en-US" sz="1000" dirty="0" smtClean="0">
              <a:latin typeface="Century Gothic" pitchFamily="34" charset="0"/>
            </a:endParaRPr>
          </a:p>
          <a:p>
            <a:pPr eaLnBrk="1" hangingPunct="1"/>
            <a:endParaRPr lang="en-US" dirty="0" smtClean="0">
              <a:latin typeface="Century Gothic" pitchFamily="34" charset="0"/>
            </a:endParaRPr>
          </a:p>
        </p:txBody>
      </p:sp>
      <p:sp>
        <p:nvSpPr>
          <p:cNvPr id="4" name="Slide Number Placeholder 1"/>
          <p:cNvSpPr>
            <a:spLocks noGrp="1"/>
          </p:cNvSpPr>
          <p:nvPr>
            <p:ph type="sldNum" sz="quarter" idx="4294967295"/>
          </p:nvPr>
        </p:nvSpPr>
        <p:spPr bwMode="auto">
          <a:xfrm>
            <a:off x="6923088" y="6459538"/>
            <a:ext cx="2133600" cy="365125"/>
          </a:xfrm>
          <a:prstGeom prst="rect">
            <a:avLst/>
          </a:prstGeom>
          <a:noFill/>
          <a:ln>
            <a:miter lim="800000"/>
            <a:headEnd/>
            <a:tailEnd/>
          </a:ln>
        </p:spPr>
        <p:txBody>
          <a:bodyPr wrap="square" numCol="1" anchorCtr="0" compatLnSpc="1">
            <a:prstTxWarp prst="textNoShape">
              <a:avLst/>
            </a:prstTxWarp>
          </a:bodyPr>
          <a:lstStyle/>
          <a:p>
            <a:pPr algn="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algn="r" fontAlgn="base">
                <a:spcBef>
                  <a:spcPct val="0"/>
                </a:spcBef>
                <a:spcAft>
                  <a:spcPct val="0"/>
                </a:spcAft>
              </a:pPr>
              <a:t>5</a:t>
            </a:fld>
            <a:endParaRPr lang="en-US" dirty="0" smtClean="0">
              <a:latin typeface="Century Gothic" pitchFamily="34" charset="0"/>
              <a:ea typeface="Century Gothic" pitchFamily="34" charset="0"/>
              <a:cs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861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861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8610">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86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custDataLst>
              <p:tags r:id="rId2"/>
            </p:custDataLst>
          </p:nvPr>
        </p:nvSpPr>
        <p:spPr>
          <a:xfrm>
            <a:off x="457200" y="1316038"/>
            <a:ext cx="8229600" cy="5000625"/>
          </a:xfrm>
        </p:spPr>
        <p:txBody>
          <a:bodyPr/>
          <a:lstStyle/>
          <a:p>
            <a:pPr marL="0" lvl="1" indent="0">
              <a:buNone/>
            </a:pPr>
            <a:r>
              <a:rPr lang="en-US" sz="2800" dirty="0" smtClean="0">
                <a:latin typeface="Century Gothic" pitchFamily="34" charset="0"/>
              </a:rPr>
              <a:t>If a certain column or procedure or function or any type of string is sought in a procedure or in a table, this can easily be achieved using the </a:t>
            </a:r>
            <a:r>
              <a:rPr lang="en-US" sz="2800" b="1" dirty="0" smtClean="0">
                <a:latin typeface="Century Gothic" pitchFamily="34" charset="0"/>
              </a:rPr>
              <a:t>Search for String</a:t>
            </a:r>
            <a:r>
              <a:rPr lang="en-US" sz="2800" dirty="0" smtClean="0">
                <a:latin typeface="Century Gothic" pitchFamily="34" charset="0"/>
              </a:rPr>
              <a:t> option under Tools.</a:t>
            </a:r>
          </a:p>
          <a:p>
            <a:pPr marL="514350" lvl="1" indent="-514350">
              <a:buFont typeface="+mj-lt"/>
              <a:buAutoNum type="arabicPeriod"/>
            </a:pPr>
            <a:r>
              <a:rPr lang="en-US" sz="2800" dirty="0" smtClean="0">
                <a:latin typeface="Century Gothic" pitchFamily="34" charset="0"/>
              </a:rPr>
              <a:t>Click the check boxes for where the string will be searched.</a:t>
            </a:r>
          </a:p>
        </p:txBody>
      </p:sp>
      <p:sp>
        <p:nvSpPr>
          <p:cNvPr id="18435" name="Title 3"/>
          <p:cNvSpPr>
            <a:spLocks noGrp="1"/>
          </p:cNvSpPr>
          <p:nvPr>
            <p:ph type="title" idx="4294967295"/>
            <p:custDataLst>
              <p:tags r:id="rId3"/>
            </p:custDataLst>
          </p:nvPr>
        </p:nvSpPr>
        <p:spPr>
          <a:xfrm>
            <a:off x="457200" y="608013"/>
            <a:ext cx="8229600" cy="708025"/>
          </a:xfrm>
        </p:spPr>
        <p:txBody>
          <a:bodyPr/>
          <a:lstStyle/>
          <a:p>
            <a:pPr eaLnBrk="1" hangingPunct="1"/>
            <a:r>
              <a:rPr lang="en-US" dirty="0" smtClean="0">
                <a:latin typeface="Century Gothic" pitchFamily="34" charset="0"/>
              </a:rPr>
              <a:t>DWD – Features – Search For String</a:t>
            </a:r>
          </a:p>
        </p:txBody>
      </p:sp>
      <p:sp>
        <p:nvSpPr>
          <p:cNvPr id="6"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50</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pic>
        <p:nvPicPr>
          <p:cNvPr id="1026" name="Picture 2"/>
          <p:cNvPicPr>
            <a:picLocks noChangeAspect="1" noChangeArrowheads="1"/>
          </p:cNvPicPr>
          <p:nvPr/>
        </p:nvPicPr>
        <p:blipFill>
          <a:blip r:embed="rId6"/>
          <a:srcRect/>
          <a:stretch>
            <a:fillRect/>
          </a:stretch>
        </p:blipFill>
        <p:spPr bwMode="auto">
          <a:xfrm>
            <a:off x="1930111" y="4222173"/>
            <a:ext cx="5505450" cy="1905000"/>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custDataLst>
              <p:tags r:id="rId2"/>
            </p:custDataLst>
          </p:nvPr>
        </p:nvSpPr>
        <p:spPr>
          <a:xfrm>
            <a:off x="457200" y="1554480"/>
            <a:ext cx="8229600" cy="4762183"/>
          </a:xfrm>
        </p:spPr>
        <p:txBody>
          <a:bodyPr/>
          <a:lstStyle/>
          <a:p>
            <a:pPr marL="514350" lvl="1" indent="-514350">
              <a:buFont typeface="+mj-lt"/>
              <a:buAutoNum type="arabicPeriod" startAt="2"/>
            </a:pPr>
            <a:r>
              <a:rPr lang="en-US" sz="2800" dirty="0" smtClean="0">
                <a:latin typeface="Century Gothic" pitchFamily="34" charset="0"/>
              </a:rPr>
              <a:t>The relevant procedures and tables are displayed with the number of times that the string appears in that procedure/table.</a:t>
            </a:r>
          </a:p>
        </p:txBody>
      </p:sp>
      <p:sp>
        <p:nvSpPr>
          <p:cNvPr id="18435" name="Title 3"/>
          <p:cNvSpPr>
            <a:spLocks noGrp="1"/>
          </p:cNvSpPr>
          <p:nvPr>
            <p:ph type="title" idx="4294967295"/>
            <p:custDataLst>
              <p:tags r:id="rId3"/>
            </p:custDataLst>
          </p:nvPr>
        </p:nvSpPr>
        <p:spPr>
          <a:xfrm>
            <a:off x="457200" y="608013"/>
            <a:ext cx="8229600" cy="708025"/>
          </a:xfrm>
        </p:spPr>
        <p:txBody>
          <a:bodyPr/>
          <a:lstStyle/>
          <a:p>
            <a:pPr eaLnBrk="1" hangingPunct="1"/>
            <a:r>
              <a:rPr lang="en-US" dirty="0" smtClean="0">
                <a:latin typeface="Century Gothic" pitchFamily="34" charset="0"/>
              </a:rPr>
              <a:t>DWD – Features – Search For String</a:t>
            </a:r>
          </a:p>
        </p:txBody>
      </p:sp>
      <p:sp>
        <p:nvSpPr>
          <p:cNvPr id="6"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51</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pic>
        <p:nvPicPr>
          <p:cNvPr id="1026" name="Picture 2"/>
          <p:cNvPicPr>
            <a:picLocks noChangeAspect="1" noChangeArrowheads="1"/>
          </p:cNvPicPr>
          <p:nvPr/>
        </p:nvPicPr>
        <p:blipFill>
          <a:blip r:embed="rId6"/>
          <a:srcRect/>
          <a:stretch>
            <a:fillRect/>
          </a:stretch>
        </p:blipFill>
        <p:spPr bwMode="auto">
          <a:xfrm>
            <a:off x="530770" y="3467758"/>
            <a:ext cx="8003628" cy="1390795"/>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custDataLst>
              <p:tags r:id="rId2"/>
            </p:custDataLst>
          </p:nvPr>
        </p:nvSpPr>
        <p:spPr>
          <a:xfrm>
            <a:off x="457200" y="1316038"/>
            <a:ext cx="8229600" cy="5000625"/>
          </a:xfrm>
        </p:spPr>
        <p:txBody>
          <a:bodyPr/>
          <a:lstStyle/>
          <a:p>
            <a:pPr marL="0" lvl="1" indent="0">
              <a:buNone/>
            </a:pPr>
            <a:r>
              <a:rPr lang="en-US" sz="2800" dirty="0" smtClean="0">
                <a:latin typeface="Century Gothic" pitchFamily="34" charset="0"/>
              </a:rPr>
              <a:t>In many instances, columns are transformed to display some other value than the column being referenced.</a:t>
            </a:r>
          </a:p>
          <a:p>
            <a:pPr marL="514350" lvl="1" indent="-514350">
              <a:buFont typeface="+mj-lt"/>
              <a:buAutoNum type="arabicPeriod"/>
            </a:pPr>
            <a:r>
              <a:rPr lang="en-US" sz="2800" dirty="0" smtClean="0">
                <a:latin typeface="Century Gothic" pitchFamily="34" charset="0"/>
              </a:rPr>
              <a:t>In the Builder tab under the Objects pane, click on a table name to see the columns from the table.</a:t>
            </a:r>
          </a:p>
        </p:txBody>
      </p:sp>
      <p:sp>
        <p:nvSpPr>
          <p:cNvPr id="18435" name="Title 3"/>
          <p:cNvSpPr>
            <a:spLocks noGrp="1"/>
          </p:cNvSpPr>
          <p:nvPr>
            <p:ph type="title" idx="4294967295"/>
            <p:custDataLst>
              <p:tags r:id="rId3"/>
            </p:custDataLst>
          </p:nvPr>
        </p:nvSpPr>
        <p:spPr>
          <a:xfrm>
            <a:off x="316089" y="608013"/>
            <a:ext cx="8370711" cy="708025"/>
          </a:xfrm>
        </p:spPr>
        <p:txBody>
          <a:bodyPr/>
          <a:lstStyle/>
          <a:p>
            <a:pPr eaLnBrk="1" hangingPunct="1"/>
            <a:r>
              <a:rPr lang="en-US" dirty="0" smtClean="0">
                <a:latin typeface="Century Gothic" pitchFamily="34" charset="0"/>
              </a:rPr>
              <a:t>DWD – Features – Column Transformations</a:t>
            </a:r>
          </a:p>
        </p:txBody>
      </p:sp>
      <p:pic>
        <p:nvPicPr>
          <p:cNvPr id="23554" name="Picture 2"/>
          <p:cNvPicPr>
            <a:picLocks noChangeAspect="1" noChangeArrowheads="1"/>
          </p:cNvPicPr>
          <p:nvPr/>
        </p:nvPicPr>
        <p:blipFill>
          <a:blip r:embed="rId6"/>
          <a:srcRect/>
          <a:stretch>
            <a:fillRect/>
          </a:stretch>
        </p:blipFill>
        <p:spPr bwMode="auto">
          <a:xfrm>
            <a:off x="316089" y="4262262"/>
            <a:ext cx="8686800" cy="1121961"/>
          </a:xfrm>
          <a:prstGeom prst="rect">
            <a:avLst/>
          </a:prstGeom>
          <a:noFill/>
          <a:ln w="9525">
            <a:noFill/>
            <a:miter lim="800000"/>
            <a:headEnd/>
            <a:tailEnd/>
          </a:ln>
        </p:spPr>
      </p:pic>
      <p:sp>
        <p:nvSpPr>
          <p:cNvPr id="6"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52</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235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custDataLst>
              <p:tags r:id="rId2"/>
            </p:custDataLst>
          </p:nvPr>
        </p:nvSpPr>
        <p:spPr>
          <a:xfrm>
            <a:off x="457200" y="1316038"/>
            <a:ext cx="8229600" cy="5000625"/>
          </a:xfrm>
        </p:spPr>
        <p:txBody>
          <a:bodyPr/>
          <a:lstStyle/>
          <a:p>
            <a:pPr marL="514350" lvl="1" indent="-514350">
              <a:buFont typeface="+mj-lt"/>
              <a:buAutoNum type="arabicPeriod" startAt="2"/>
            </a:pPr>
            <a:r>
              <a:rPr lang="en-US" sz="2600" dirty="0" smtClean="0">
                <a:latin typeface="Century Gothic" pitchFamily="34" charset="0"/>
              </a:rPr>
              <a:t>Double-click on the column name of interest and when the Column Definition window pops up, switch to the Transformation tab to see, change or create a transformation.</a:t>
            </a:r>
          </a:p>
        </p:txBody>
      </p:sp>
      <p:sp>
        <p:nvSpPr>
          <p:cNvPr id="18435" name="Title 3"/>
          <p:cNvSpPr>
            <a:spLocks noGrp="1"/>
          </p:cNvSpPr>
          <p:nvPr>
            <p:ph type="title" idx="4294967295"/>
            <p:custDataLst>
              <p:tags r:id="rId3"/>
            </p:custDataLst>
          </p:nvPr>
        </p:nvSpPr>
        <p:spPr>
          <a:xfrm>
            <a:off x="316089" y="608013"/>
            <a:ext cx="8370711" cy="708025"/>
          </a:xfrm>
        </p:spPr>
        <p:txBody>
          <a:bodyPr/>
          <a:lstStyle/>
          <a:p>
            <a:pPr eaLnBrk="1" hangingPunct="1"/>
            <a:r>
              <a:rPr lang="en-US" dirty="0" smtClean="0">
                <a:latin typeface="Century Gothic" pitchFamily="34" charset="0"/>
              </a:rPr>
              <a:t>DWD – Features – Column Transformations</a:t>
            </a:r>
          </a:p>
        </p:txBody>
      </p:sp>
      <p:pic>
        <p:nvPicPr>
          <p:cNvPr id="24578" name="Picture 2"/>
          <p:cNvPicPr>
            <a:picLocks noChangeAspect="1" noChangeArrowheads="1"/>
          </p:cNvPicPr>
          <p:nvPr/>
        </p:nvPicPr>
        <p:blipFill>
          <a:blip r:embed="rId6"/>
          <a:srcRect/>
          <a:stretch>
            <a:fillRect/>
          </a:stretch>
        </p:blipFill>
        <p:spPr bwMode="auto">
          <a:xfrm>
            <a:off x="316089" y="3291595"/>
            <a:ext cx="8500533" cy="2781242"/>
          </a:xfrm>
          <a:prstGeom prst="rect">
            <a:avLst/>
          </a:prstGeom>
          <a:noFill/>
          <a:ln w="9525">
            <a:noFill/>
            <a:miter lim="800000"/>
            <a:headEnd/>
            <a:tailEnd/>
          </a:ln>
        </p:spPr>
      </p:pic>
      <p:sp>
        <p:nvSpPr>
          <p:cNvPr id="6"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53</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ustDataLst>
      <p:tags r:id="rId1"/>
    </p:custData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custDataLst>
              <p:tags r:id="rId2"/>
            </p:custDataLst>
          </p:nvPr>
        </p:nvSpPr>
        <p:spPr>
          <a:xfrm>
            <a:off x="457200" y="1316038"/>
            <a:ext cx="8229600" cy="5000625"/>
          </a:xfrm>
        </p:spPr>
        <p:txBody>
          <a:bodyPr/>
          <a:lstStyle/>
          <a:p>
            <a:pPr marL="514350" lvl="1" indent="-514350">
              <a:buFont typeface="Arial" pitchFamily="34" charset="0"/>
              <a:buChar char="•"/>
            </a:pPr>
            <a:r>
              <a:rPr lang="en-US" sz="2600" dirty="0" smtClean="0">
                <a:latin typeface="Century Gothic" pitchFamily="34" charset="0"/>
              </a:rPr>
              <a:t>When trying to see which facts use which dimensions or which dimensions are used by which facts, the quickest way to see all of them at once is the fact/dimension grid.</a:t>
            </a:r>
          </a:p>
          <a:p>
            <a:pPr marL="514350" lvl="1" indent="-514350">
              <a:buFont typeface="Arial" pitchFamily="34" charset="0"/>
              <a:buChar char="•"/>
            </a:pPr>
            <a:r>
              <a:rPr lang="en-US" sz="2600" dirty="0" smtClean="0">
                <a:latin typeface="Century Gothic" pitchFamily="34" charset="0"/>
              </a:rPr>
              <a:t>Go to Reports/Dimension-Fact Matrix</a:t>
            </a:r>
          </a:p>
          <a:p>
            <a:pPr marL="514350" lvl="1" indent="-514350">
              <a:buNone/>
            </a:pPr>
            <a:r>
              <a:rPr lang="en-US" sz="2600" dirty="0" smtClean="0">
                <a:latin typeface="Century Gothic" pitchFamily="34" charset="0"/>
              </a:rPr>
              <a:t>	</a:t>
            </a:r>
          </a:p>
        </p:txBody>
      </p:sp>
      <p:sp>
        <p:nvSpPr>
          <p:cNvPr id="18435" name="Title 3"/>
          <p:cNvSpPr>
            <a:spLocks noGrp="1"/>
          </p:cNvSpPr>
          <p:nvPr>
            <p:ph type="title" idx="4294967295"/>
            <p:custDataLst>
              <p:tags r:id="rId3"/>
            </p:custDataLst>
          </p:nvPr>
        </p:nvSpPr>
        <p:spPr>
          <a:xfrm>
            <a:off x="316089" y="608013"/>
            <a:ext cx="8370711" cy="708025"/>
          </a:xfrm>
        </p:spPr>
        <p:txBody>
          <a:bodyPr/>
          <a:lstStyle/>
          <a:p>
            <a:pPr eaLnBrk="1" hangingPunct="1"/>
            <a:r>
              <a:rPr lang="en-US" dirty="0" smtClean="0">
                <a:latin typeface="Century Gothic" pitchFamily="34" charset="0"/>
              </a:rPr>
              <a:t>DWD – Features – Fact-Dimension Matrix</a:t>
            </a:r>
          </a:p>
        </p:txBody>
      </p:sp>
      <p:sp>
        <p:nvSpPr>
          <p:cNvPr id="6"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54</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pic>
        <p:nvPicPr>
          <p:cNvPr id="1026" name="Picture 2"/>
          <p:cNvPicPr>
            <a:picLocks noChangeAspect="1" noChangeArrowheads="1"/>
          </p:cNvPicPr>
          <p:nvPr/>
        </p:nvPicPr>
        <p:blipFill>
          <a:blip r:embed="rId6"/>
          <a:srcRect/>
          <a:stretch>
            <a:fillRect/>
          </a:stretch>
        </p:blipFill>
        <p:spPr bwMode="auto">
          <a:xfrm>
            <a:off x="1358678" y="3551558"/>
            <a:ext cx="5795319" cy="1818473"/>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custDataLst>
              <p:tags r:id="rId2"/>
            </p:custDataLst>
          </p:nvPr>
        </p:nvSpPr>
        <p:spPr>
          <a:xfrm>
            <a:off x="457200" y="1316038"/>
            <a:ext cx="8229600" cy="5000625"/>
          </a:xfrm>
        </p:spPr>
        <p:txBody>
          <a:bodyPr/>
          <a:lstStyle/>
          <a:p>
            <a:pPr marL="514350" lvl="1" indent="-514350">
              <a:buNone/>
            </a:pPr>
            <a:r>
              <a:rPr lang="en-US" sz="2600" dirty="0" smtClean="0">
                <a:latin typeface="Century Gothic" pitchFamily="34" charset="0"/>
              </a:rPr>
              <a:t>Results are shown in the results pane.</a:t>
            </a:r>
          </a:p>
          <a:p>
            <a:pPr marL="514350" lvl="1" indent="-514350">
              <a:buNone/>
            </a:pPr>
            <a:r>
              <a:rPr lang="en-US" sz="2600" dirty="0" smtClean="0">
                <a:latin typeface="Century Gothic" pitchFamily="34" charset="0"/>
              </a:rPr>
              <a:t>	</a:t>
            </a:r>
          </a:p>
        </p:txBody>
      </p:sp>
      <p:sp>
        <p:nvSpPr>
          <p:cNvPr id="18435" name="Title 3"/>
          <p:cNvSpPr>
            <a:spLocks noGrp="1"/>
          </p:cNvSpPr>
          <p:nvPr>
            <p:ph type="title" idx="4294967295"/>
            <p:custDataLst>
              <p:tags r:id="rId3"/>
            </p:custDataLst>
          </p:nvPr>
        </p:nvSpPr>
        <p:spPr>
          <a:xfrm>
            <a:off x="316089" y="608013"/>
            <a:ext cx="8370711" cy="708025"/>
          </a:xfrm>
        </p:spPr>
        <p:txBody>
          <a:bodyPr/>
          <a:lstStyle/>
          <a:p>
            <a:pPr eaLnBrk="1" hangingPunct="1"/>
            <a:r>
              <a:rPr lang="en-US" dirty="0" smtClean="0">
                <a:latin typeface="Century Gothic" pitchFamily="34" charset="0"/>
              </a:rPr>
              <a:t>DWD – Features – Fact-Dimension Matrix</a:t>
            </a:r>
          </a:p>
        </p:txBody>
      </p:sp>
      <p:sp>
        <p:nvSpPr>
          <p:cNvPr id="6"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55</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pic>
        <p:nvPicPr>
          <p:cNvPr id="2050" name="Picture 2"/>
          <p:cNvPicPr>
            <a:picLocks noChangeAspect="1" noChangeArrowheads="1"/>
          </p:cNvPicPr>
          <p:nvPr/>
        </p:nvPicPr>
        <p:blipFill>
          <a:blip r:embed="rId6"/>
          <a:srcRect/>
          <a:stretch>
            <a:fillRect/>
          </a:stretch>
        </p:blipFill>
        <p:spPr bwMode="auto">
          <a:xfrm>
            <a:off x="198722" y="1779373"/>
            <a:ext cx="8658349" cy="4363351"/>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custDataLst>
              <p:tags r:id="rId2"/>
            </p:custDataLst>
          </p:nvPr>
        </p:nvSpPr>
        <p:spPr>
          <a:xfrm>
            <a:off x="457200" y="1316038"/>
            <a:ext cx="8229600" cy="5000625"/>
          </a:xfrm>
        </p:spPr>
        <p:txBody>
          <a:bodyPr/>
          <a:lstStyle/>
          <a:p>
            <a:pPr marL="342900" lvl="1" indent="-342900">
              <a:buFont typeface="Arial" charset="0"/>
              <a:buChar char="•"/>
            </a:pPr>
            <a:endParaRPr lang="en-US" sz="2800" dirty="0" smtClean="0">
              <a:latin typeface="Century Gothic" pitchFamily="34" charset="0"/>
            </a:endParaRPr>
          </a:p>
          <a:p>
            <a:pPr marL="342900" lvl="1" indent="-342900">
              <a:buFont typeface="Arial" charset="0"/>
              <a:buChar char="•"/>
            </a:pPr>
            <a:endParaRPr lang="en-US" sz="2800" dirty="0" smtClean="0">
              <a:latin typeface="Century Gothic" pitchFamily="34" charset="0"/>
            </a:endParaRPr>
          </a:p>
          <a:p>
            <a:pPr marL="342900" lvl="1" indent="-342900">
              <a:buFont typeface="Arial" charset="0"/>
              <a:buChar char="•"/>
            </a:pPr>
            <a:endParaRPr lang="en-US" sz="2800" dirty="0" smtClean="0">
              <a:latin typeface="Century Gothic" pitchFamily="34" charset="0"/>
            </a:endParaRPr>
          </a:p>
        </p:txBody>
      </p:sp>
      <p:sp>
        <p:nvSpPr>
          <p:cNvPr id="18435" name="Title 3"/>
          <p:cNvSpPr>
            <a:spLocks noGrp="1"/>
          </p:cNvSpPr>
          <p:nvPr>
            <p:ph type="title" idx="4294967295"/>
            <p:custDataLst>
              <p:tags r:id="rId3"/>
            </p:custDataLst>
          </p:nvPr>
        </p:nvSpPr>
        <p:spPr>
          <a:xfrm>
            <a:off x="277092" y="385011"/>
            <a:ext cx="8575964" cy="708025"/>
          </a:xfrm>
        </p:spPr>
        <p:txBody>
          <a:bodyPr/>
          <a:lstStyle/>
          <a:p>
            <a:pPr eaLnBrk="1" hangingPunct="1"/>
            <a:r>
              <a:rPr lang="en-US" dirty="0" smtClean="0">
                <a:latin typeface="Century Gothic" pitchFamily="34" charset="0"/>
              </a:rPr>
              <a:t>DWD – How Data Flows Into the Warehouse</a:t>
            </a:r>
          </a:p>
        </p:txBody>
      </p:sp>
      <p:pic>
        <p:nvPicPr>
          <p:cNvPr id="1026" name="Picture 2"/>
          <p:cNvPicPr>
            <a:picLocks noChangeAspect="1" noChangeArrowheads="1"/>
          </p:cNvPicPr>
          <p:nvPr/>
        </p:nvPicPr>
        <p:blipFill>
          <a:blip r:embed="rId6"/>
          <a:srcRect/>
          <a:stretch>
            <a:fillRect/>
          </a:stretch>
        </p:blipFill>
        <p:spPr bwMode="auto">
          <a:xfrm>
            <a:off x="323671" y="1277031"/>
            <a:ext cx="8562975" cy="1478362"/>
          </a:xfrm>
          <a:prstGeom prst="rect">
            <a:avLst/>
          </a:prstGeom>
          <a:noFill/>
          <a:ln w="9525">
            <a:noFill/>
            <a:miter lim="800000"/>
            <a:headEnd/>
            <a:tailEnd/>
          </a:ln>
        </p:spPr>
      </p:pic>
      <p:pic>
        <p:nvPicPr>
          <p:cNvPr id="1028" name="Picture 4"/>
          <p:cNvPicPr>
            <a:picLocks noChangeAspect="1" noChangeArrowheads="1"/>
          </p:cNvPicPr>
          <p:nvPr/>
        </p:nvPicPr>
        <p:blipFill>
          <a:blip r:embed="rId7"/>
          <a:srcRect/>
          <a:stretch>
            <a:fillRect/>
          </a:stretch>
        </p:blipFill>
        <p:spPr bwMode="auto">
          <a:xfrm>
            <a:off x="323671" y="3267755"/>
            <a:ext cx="8519546" cy="3087447"/>
          </a:xfrm>
          <a:prstGeom prst="rect">
            <a:avLst/>
          </a:prstGeom>
          <a:noFill/>
          <a:ln w="9525">
            <a:noFill/>
            <a:miter lim="800000"/>
            <a:headEnd/>
            <a:tailEnd/>
          </a:ln>
        </p:spPr>
      </p:pic>
      <p:pic>
        <p:nvPicPr>
          <p:cNvPr id="2" name="Picture 2"/>
          <p:cNvPicPr>
            <a:picLocks noChangeAspect="1" noChangeArrowheads="1"/>
          </p:cNvPicPr>
          <p:nvPr/>
        </p:nvPicPr>
        <p:blipFill>
          <a:blip r:embed="rId8"/>
          <a:srcRect/>
          <a:stretch>
            <a:fillRect/>
          </a:stretch>
        </p:blipFill>
        <p:spPr bwMode="auto">
          <a:xfrm>
            <a:off x="350244" y="2791969"/>
            <a:ext cx="3333750" cy="514350"/>
          </a:xfrm>
          <a:prstGeom prst="rect">
            <a:avLst/>
          </a:prstGeom>
          <a:noFill/>
          <a:ln w="9525">
            <a:noFill/>
            <a:miter lim="800000"/>
            <a:headEnd/>
            <a:tailEnd/>
          </a:ln>
        </p:spPr>
      </p:pic>
      <p:sp>
        <p:nvSpPr>
          <p:cNvPr id="9"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56</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ustDataLst>
      <p:tags r:id="rId1"/>
    </p:custData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fontAlgn="base">
                <a:spcBef>
                  <a:spcPct val="0"/>
                </a:spcBef>
                <a:spcAft>
                  <a:spcPct val="0"/>
                </a:spcAft>
              </a:pPr>
              <a:t>57</a:t>
            </a:fld>
            <a:endParaRPr lang="en-US" smtClean="0">
              <a:latin typeface="Century Gothic" pitchFamily="34" charset="0"/>
              <a:ea typeface="Century Gothic" pitchFamily="34" charset="0"/>
              <a:cs typeface="Century Gothic" pitchFamily="34" charset="0"/>
            </a:endParaRPr>
          </a:p>
        </p:txBody>
      </p:sp>
      <p:sp>
        <p:nvSpPr>
          <p:cNvPr id="15362" name="Content Placeholder 2"/>
          <p:cNvSpPr>
            <a:spLocks noGrp="1"/>
          </p:cNvSpPr>
          <p:nvPr>
            <p:ph idx="1"/>
          </p:nvPr>
        </p:nvSpPr>
        <p:spPr>
          <a:xfrm>
            <a:off x="457200" y="1316038"/>
            <a:ext cx="8599488" cy="5000625"/>
          </a:xfrm>
        </p:spPr>
        <p:txBody>
          <a:bodyPr/>
          <a:lstStyle/>
          <a:p>
            <a:pPr eaLnBrk="1" hangingPunct="1"/>
            <a:r>
              <a:rPr lang="en-US" dirty="0" smtClean="0">
                <a:solidFill>
                  <a:srgbClr val="4F4F4F"/>
                </a:solidFill>
                <a:latin typeface="Century Gothic" pitchFamily="34" charset="0"/>
                <a:cs typeface="Century Gothic" pitchFamily="34" charset="0"/>
              </a:rPr>
              <a:t>Refresher – review exercises from the Level I class</a:t>
            </a:r>
          </a:p>
          <a:p>
            <a:pPr lvl="1" eaLnBrk="1" hangingPunct="1"/>
            <a:r>
              <a:rPr lang="en-US" sz="2000" dirty="0" smtClean="0">
                <a:solidFill>
                  <a:srgbClr val="4F4F4F"/>
                </a:solidFill>
                <a:latin typeface="Century Gothic" pitchFamily="34" charset="0"/>
                <a:cs typeface="Century Gothic" pitchFamily="34" charset="0"/>
              </a:rPr>
              <a:t>Exercise 1 – What is the Progress table and column that is used to populate </a:t>
            </a:r>
            <a:r>
              <a:rPr lang="en-US" sz="2000" dirty="0" err="1" smtClean="0">
                <a:solidFill>
                  <a:srgbClr val="4F4F4F"/>
                </a:solidFill>
                <a:latin typeface="Century Gothic" pitchFamily="34" charset="0"/>
                <a:cs typeface="Century Gothic" pitchFamily="34" charset="0"/>
              </a:rPr>
              <a:t>fact_om_order_history.order_line_number</a:t>
            </a:r>
            <a:r>
              <a:rPr lang="en-US" sz="2000" dirty="0" smtClean="0">
                <a:solidFill>
                  <a:srgbClr val="4F4F4F"/>
                </a:solidFill>
                <a:latin typeface="Century Gothic" pitchFamily="34" charset="0"/>
                <a:cs typeface="Century Gothic" pitchFamily="34" charset="0"/>
              </a:rPr>
              <a:t>?</a:t>
            </a:r>
          </a:p>
          <a:p>
            <a:pPr lvl="1" eaLnBrk="1" hangingPunct="1"/>
            <a:endParaRPr lang="en-US" sz="1000" dirty="0" smtClean="0">
              <a:solidFill>
                <a:srgbClr val="4F4F4F"/>
              </a:solidFill>
              <a:latin typeface="Century Gothic" pitchFamily="34" charset="0"/>
              <a:cs typeface="Century Gothic" pitchFamily="34" charset="0"/>
            </a:endParaRPr>
          </a:p>
          <a:p>
            <a:pPr lvl="1" eaLnBrk="1" hangingPunct="1"/>
            <a:r>
              <a:rPr lang="en-US" sz="2000" dirty="0" smtClean="0">
                <a:solidFill>
                  <a:srgbClr val="4F4F4F"/>
                </a:solidFill>
                <a:latin typeface="Century Gothic" pitchFamily="34" charset="0"/>
                <a:cs typeface="Century Gothic" pitchFamily="34" charset="0"/>
              </a:rPr>
              <a:t>Exercise 2 – How many procedures use the </a:t>
            </a:r>
            <a:r>
              <a:rPr lang="en-US" sz="2000" dirty="0" err="1" smtClean="0">
                <a:solidFill>
                  <a:srgbClr val="4F4F4F"/>
                </a:solidFill>
                <a:latin typeface="Century Gothic" pitchFamily="34" charset="0"/>
                <a:cs typeface="Century Gothic" pitchFamily="34" charset="0"/>
              </a:rPr>
              <a:t>SubstrPartN</a:t>
            </a:r>
            <a:r>
              <a:rPr lang="en-US" sz="2000" dirty="0" smtClean="0">
                <a:solidFill>
                  <a:srgbClr val="4F4F4F"/>
                </a:solidFill>
                <a:latin typeface="Century Gothic" pitchFamily="34" charset="0"/>
                <a:cs typeface="Century Gothic" pitchFamily="34" charset="0"/>
              </a:rPr>
              <a:t> function? How many times is it called across those procedures in total?</a:t>
            </a:r>
          </a:p>
          <a:p>
            <a:pPr lvl="1" eaLnBrk="1" hangingPunct="1"/>
            <a:endParaRPr lang="en-US" sz="1000" dirty="0" smtClean="0">
              <a:solidFill>
                <a:srgbClr val="4F4F4F"/>
              </a:solidFill>
              <a:latin typeface="Century Gothic" pitchFamily="34" charset="0"/>
              <a:cs typeface="Century Gothic" pitchFamily="34" charset="0"/>
            </a:endParaRPr>
          </a:p>
          <a:p>
            <a:pPr lvl="1" eaLnBrk="1" hangingPunct="1"/>
            <a:r>
              <a:rPr lang="en-US" sz="2000" dirty="0" smtClean="0">
                <a:solidFill>
                  <a:srgbClr val="4F4F4F"/>
                </a:solidFill>
                <a:latin typeface="Century Gothic" pitchFamily="34" charset="0"/>
                <a:cs typeface="Century Gothic" pitchFamily="34" charset="0"/>
              </a:rPr>
              <a:t>Exercise 3 – How many perm_ tables are used by </a:t>
            </a:r>
            <a:r>
              <a:rPr lang="en-US" sz="2000" dirty="0" err="1" smtClean="0">
                <a:solidFill>
                  <a:srgbClr val="4F4F4F"/>
                </a:solidFill>
                <a:latin typeface="Century Gothic" pitchFamily="34" charset="0"/>
                <a:cs typeface="Century Gothic" pitchFamily="34" charset="0"/>
              </a:rPr>
              <a:t>fact_om_order_history</a:t>
            </a:r>
            <a:r>
              <a:rPr lang="en-US" sz="2000" dirty="0" smtClean="0">
                <a:solidFill>
                  <a:srgbClr val="4F4F4F"/>
                </a:solidFill>
                <a:latin typeface="Century Gothic" pitchFamily="34" charset="0"/>
                <a:cs typeface="Century Gothic" pitchFamily="34" charset="0"/>
              </a:rPr>
              <a:t>?</a:t>
            </a:r>
          </a:p>
        </p:txBody>
      </p:sp>
      <p:sp>
        <p:nvSpPr>
          <p:cNvPr id="15363" name="Title 3"/>
          <p:cNvSpPr>
            <a:spLocks noGrp="1"/>
          </p:cNvSpPr>
          <p:nvPr>
            <p:ph type="title"/>
          </p:nvPr>
        </p:nvSpPr>
        <p:spPr>
          <a:xfrm>
            <a:off x="457200" y="608013"/>
            <a:ext cx="8229600" cy="708025"/>
          </a:xfrm>
        </p:spPr>
        <p:txBody>
          <a:bodyPr/>
          <a:lstStyle/>
          <a:p>
            <a:pPr eaLnBrk="1" hangingPunct="1"/>
            <a:r>
              <a:rPr lang="en-US" dirty="0" smtClean="0">
                <a:solidFill>
                  <a:srgbClr val="4F4F4F"/>
                </a:solidFill>
                <a:latin typeface="Century Gothic" pitchFamily="34" charset="0"/>
                <a:cs typeface="Century Gothic" pitchFamily="34" charset="0"/>
              </a:rPr>
              <a:t>DWD for Troubleshooting</a:t>
            </a:r>
          </a:p>
        </p:txBody>
      </p:sp>
      <p:sp>
        <p:nvSpPr>
          <p:cNvPr id="15364" name="Text Placeholder 4"/>
          <p:cNvSpPr>
            <a:spLocks noGrp="1"/>
          </p:cNvSpPr>
          <p:nvPr>
            <p:ph type="body" sz="quarter" idx="11"/>
          </p:nvPr>
        </p:nvSpPr>
        <p:spPr/>
        <p:txBody>
          <a:bodyPr/>
          <a:lstStyle/>
          <a:p>
            <a:pPr eaLnBrk="1" hangingPunct="1"/>
            <a:r>
              <a:rPr lang="en-US" dirty="0" smtClean="0">
                <a:latin typeface="Century Gothic" pitchFamily="34" charset="0"/>
                <a:cs typeface="Century Gothic" pitchFamily="34" charset="0"/>
              </a:rPr>
              <a:t>Troubleshooting Tools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362">
                                            <p:txEl>
                                              <p:pRg st="0" end="0"/>
                                            </p:txEl>
                                          </p:spTgt>
                                        </p:tgtEl>
                                        <p:attrNameLst>
                                          <p:attrName>style.visibility</p:attrName>
                                        </p:attrNameLst>
                                      </p:cBhvr>
                                      <p:to>
                                        <p:strVal val="visible"/>
                                      </p:to>
                                    </p:set>
                                    <p:animEffect transition="in" filter="fade">
                                      <p:cBhvr>
                                        <p:cTn id="7" dur="1000"/>
                                        <p:tgtEl>
                                          <p:spTgt spid="15362">
                                            <p:txEl>
                                              <p:pRg st="0" end="0"/>
                                            </p:txEl>
                                          </p:spTgt>
                                        </p:tgtEl>
                                      </p:cBhvr>
                                    </p:animEffect>
                                    <p:anim calcmode="lin" valueType="num">
                                      <p:cBhvr>
                                        <p:cTn id="8" dur="1000" fill="hold"/>
                                        <p:tgtEl>
                                          <p:spTgt spid="1536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536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5362">
                                            <p:txEl>
                                              <p:pRg st="1" end="1"/>
                                            </p:txEl>
                                          </p:spTgt>
                                        </p:tgtEl>
                                        <p:attrNameLst>
                                          <p:attrName>style.visibility</p:attrName>
                                        </p:attrNameLst>
                                      </p:cBhvr>
                                      <p:to>
                                        <p:strVal val="visible"/>
                                      </p:to>
                                    </p:set>
                                    <p:animEffect transition="in" filter="fade">
                                      <p:cBhvr>
                                        <p:cTn id="14" dur="1000"/>
                                        <p:tgtEl>
                                          <p:spTgt spid="15362">
                                            <p:txEl>
                                              <p:pRg st="1" end="1"/>
                                            </p:txEl>
                                          </p:spTgt>
                                        </p:tgtEl>
                                      </p:cBhvr>
                                    </p:animEffect>
                                    <p:anim calcmode="lin" valueType="num">
                                      <p:cBhvr>
                                        <p:cTn id="15" dur="1000" fill="hold"/>
                                        <p:tgtEl>
                                          <p:spTgt spid="1536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536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5362">
                                            <p:txEl>
                                              <p:pRg st="3" end="3"/>
                                            </p:txEl>
                                          </p:spTgt>
                                        </p:tgtEl>
                                        <p:attrNameLst>
                                          <p:attrName>style.visibility</p:attrName>
                                        </p:attrNameLst>
                                      </p:cBhvr>
                                      <p:to>
                                        <p:strVal val="visible"/>
                                      </p:to>
                                    </p:set>
                                    <p:animEffect transition="in" filter="fade">
                                      <p:cBhvr>
                                        <p:cTn id="21" dur="1000"/>
                                        <p:tgtEl>
                                          <p:spTgt spid="15362">
                                            <p:txEl>
                                              <p:pRg st="3" end="3"/>
                                            </p:txEl>
                                          </p:spTgt>
                                        </p:tgtEl>
                                      </p:cBhvr>
                                    </p:animEffect>
                                    <p:anim calcmode="lin" valueType="num">
                                      <p:cBhvr>
                                        <p:cTn id="22" dur="1000" fill="hold"/>
                                        <p:tgtEl>
                                          <p:spTgt spid="15362">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1536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5362">
                                            <p:txEl>
                                              <p:pRg st="5" end="5"/>
                                            </p:txEl>
                                          </p:spTgt>
                                        </p:tgtEl>
                                        <p:attrNameLst>
                                          <p:attrName>style.visibility</p:attrName>
                                        </p:attrNameLst>
                                      </p:cBhvr>
                                      <p:to>
                                        <p:strVal val="visible"/>
                                      </p:to>
                                    </p:set>
                                    <p:animEffect transition="in" filter="fade">
                                      <p:cBhvr>
                                        <p:cTn id="28" dur="1000"/>
                                        <p:tgtEl>
                                          <p:spTgt spid="15362">
                                            <p:txEl>
                                              <p:pRg st="5" end="5"/>
                                            </p:txEl>
                                          </p:spTgt>
                                        </p:tgtEl>
                                      </p:cBhvr>
                                    </p:animEffect>
                                    <p:anim calcmode="lin" valueType="num">
                                      <p:cBhvr>
                                        <p:cTn id="29" dur="1000" fill="hold"/>
                                        <p:tgtEl>
                                          <p:spTgt spid="15362">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15362">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fontAlgn="base">
                <a:spcBef>
                  <a:spcPct val="0"/>
                </a:spcBef>
                <a:spcAft>
                  <a:spcPct val="0"/>
                </a:spcAft>
              </a:pPr>
              <a:t>58</a:t>
            </a:fld>
            <a:endParaRPr lang="en-US" smtClean="0">
              <a:latin typeface="Century Gothic" pitchFamily="34" charset="0"/>
              <a:ea typeface="Century Gothic" pitchFamily="34" charset="0"/>
              <a:cs typeface="Century Gothic" pitchFamily="34" charset="0"/>
            </a:endParaRPr>
          </a:p>
        </p:txBody>
      </p:sp>
      <p:sp>
        <p:nvSpPr>
          <p:cNvPr id="15362" name="Content Placeholder 2"/>
          <p:cNvSpPr>
            <a:spLocks noGrp="1"/>
          </p:cNvSpPr>
          <p:nvPr>
            <p:ph idx="1"/>
          </p:nvPr>
        </p:nvSpPr>
        <p:spPr>
          <a:xfrm>
            <a:off x="457200" y="1316038"/>
            <a:ext cx="8229600" cy="5000625"/>
          </a:xfrm>
        </p:spPr>
        <p:txBody>
          <a:bodyPr/>
          <a:lstStyle/>
          <a:p>
            <a:pPr eaLnBrk="1" hangingPunct="1"/>
            <a:r>
              <a:rPr lang="en-US" dirty="0" smtClean="0">
                <a:solidFill>
                  <a:srgbClr val="4F4F4F"/>
                </a:solidFill>
                <a:latin typeface="Century Gothic" pitchFamily="34" charset="0"/>
                <a:cs typeface="Century Gothic" pitchFamily="34" charset="0"/>
              </a:rPr>
              <a:t>Refresher – review exercises from the Level I class – continued </a:t>
            </a:r>
          </a:p>
          <a:p>
            <a:pPr lvl="1" eaLnBrk="1" hangingPunct="1"/>
            <a:r>
              <a:rPr lang="en-US" sz="2000" dirty="0" smtClean="0">
                <a:solidFill>
                  <a:srgbClr val="4F4F4F"/>
                </a:solidFill>
                <a:latin typeface="Century Gothic" pitchFamily="34" charset="0"/>
                <a:cs typeface="Century Gothic" pitchFamily="34" charset="0"/>
              </a:rPr>
              <a:t>Exercise 4 – In the DAILY_COMMON_PROCESS, in the sequence of tasks for the job, at what step do nearly all, if not all, of the load tables tasks occur?</a:t>
            </a:r>
          </a:p>
          <a:p>
            <a:pPr lvl="1" eaLnBrk="1" hangingPunct="1"/>
            <a:endParaRPr lang="en-US" sz="1000" dirty="0" smtClean="0">
              <a:solidFill>
                <a:srgbClr val="4F4F4F"/>
              </a:solidFill>
              <a:latin typeface="Century Gothic" pitchFamily="34" charset="0"/>
              <a:cs typeface="Century Gothic" pitchFamily="34" charset="0"/>
            </a:endParaRPr>
          </a:p>
          <a:p>
            <a:pPr lvl="1" eaLnBrk="1" hangingPunct="1"/>
            <a:r>
              <a:rPr lang="en-US" sz="2000" dirty="0" smtClean="0">
                <a:solidFill>
                  <a:srgbClr val="4F4F4F"/>
                </a:solidFill>
                <a:latin typeface="Century Gothic" pitchFamily="34" charset="0"/>
                <a:cs typeface="Century Gothic" pitchFamily="34" charset="0"/>
              </a:rPr>
              <a:t>Exercise 5 – How many total records are in the QADDB_SE </a:t>
            </a:r>
            <a:r>
              <a:rPr lang="en-US" sz="2000" dirty="0" err="1" smtClean="0">
                <a:solidFill>
                  <a:srgbClr val="4F4F4F"/>
                </a:solidFill>
                <a:latin typeface="Century Gothic" pitchFamily="34" charset="0"/>
                <a:cs typeface="Century Gothic" pitchFamily="34" charset="0"/>
              </a:rPr>
              <a:t>tr_hist</a:t>
            </a:r>
            <a:r>
              <a:rPr lang="en-US" sz="2000" dirty="0" smtClean="0">
                <a:solidFill>
                  <a:srgbClr val="4F4F4F"/>
                </a:solidFill>
                <a:latin typeface="Century Gothic" pitchFamily="34" charset="0"/>
                <a:cs typeface="Century Gothic" pitchFamily="34" charset="0"/>
              </a:rPr>
              <a:t> table?</a:t>
            </a:r>
          </a:p>
          <a:p>
            <a:pPr lvl="1" eaLnBrk="1" hangingPunct="1"/>
            <a:endParaRPr lang="en-US" sz="1000" dirty="0" smtClean="0">
              <a:solidFill>
                <a:srgbClr val="4F4F4F"/>
              </a:solidFill>
              <a:latin typeface="Century Gothic" pitchFamily="34" charset="0"/>
              <a:cs typeface="Century Gothic" pitchFamily="34" charset="0"/>
            </a:endParaRPr>
          </a:p>
          <a:p>
            <a:pPr lvl="1" eaLnBrk="1" hangingPunct="1"/>
            <a:r>
              <a:rPr lang="en-US" sz="2000" dirty="0" smtClean="0">
                <a:solidFill>
                  <a:srgbClr val="4F4F4F"/>
                </a:solidFill>
                <a:latin typeface="Century Gothic" pitchFamily="34" charset="0"/>
                <a:cs typeface="Century Gothic" pitchFamily="34" charset="0"/>
              </a:rPr>
              <a:t>Exercise 6 – How many records in the QADDB_EE </a:t>
            </a:r>
            <a:r>
              <a:rPr lang="en-US" sz="2000" dirty="0" err="1" smtClean="0">
                <a:solidFill>
                  <a:srgbClr val="4F4F4F"/>
                </a:solidFill>
                <a:latin typeface="Century Gothic" pitchFamily="34" charset="0"/>
                <a:cs typeface="Century Gothic" pitchFamily="34" charset="0"/>
              </a:rPr>
              <a:t>tr_hist</a:t>
            </a:r>
            <a:r>
              <a:rPr lang="en-US" sz="2000" dirty="0" smtClean="0">
                <a:solidFill>
                  <a:srgbClr val="4F4F4F"/>
                </a:solidFill>
                <a:latin typeface="Century Gothic" pitchFamily="34" charset="0"/>
                <a:cs typeface="Century Gothic" pitchFamily="34" charset="0"/>
              </a:rPr>
              <a:t> table have a line number greater than 4?</a:t>
            </a:r>
          </a:p>
          <a:p>
            <a:pPr lvl="1" eaLnBrk="1" hangingPunct="1"/>
            <a:endParaRPr lang="en-US" sz="1000" dirty="0" smtClean="0">
              <a:solidFill>
                <a:srgbClr val="4F4F4F"/>
              </a:solidFill>
              <a:latin typeface="Century Gothic" pitchFamily="34" charset="0"/>
              <a:cs typeface="Century Gothic" pitchFamily="34" charset="0"/>
            </a:endParaRPr>
          </a:p>
          <a:p>
            <a:pPr lvl="1" eaLnBrk="1" hangingPunct="1"/>
            <a:r>
              <a:rPr lang="en-US" sz="2000" dirty="0" smtClean="0">
                <a:solidFill>
                  <a:srgbClr val="4F4F4F"/>
                </a:solidFill>
                <a:latin typeface="Century Gothic" pitchFamily="34" charset="0"/>
                <a:cs typeface="Century Gothic" pitchFamily="34" charset="0"/>
              </a:rPr>
              <a:t>Exercise 7 – How many inserts are there to populate the </a:t>
            </a:r>
            <a:r>
              <a:rPr lang="en-US" sz="2000" dirty="0" err="1" smtClean="0">
                <a:solidFill>
                  <a:srgbClr val="4F4F4F"/>
                </a:solidFill>
                <a:latin typeface="Century Gothic" pitchFamily="34" charset="0"/>
                <a:cs typeface="Century Gothic" pitchFamily="34" charset="0"/>
              </a:rPr>
              <a:t>work_om_change_list</a:t>
            </a:r>
            <a:r>
              <a:rPr lang="en-US" sz="2000" dirty="0" smtClean="0">
                <a:solidFill>
                  <a:srgbClr val="4F4F4F"/>
                </a:solidFill>
                <a:latin typeface="Century Gothic" pitchFamily="34" charset="0"/>
                <a:cs typeface="Century Gothic" pitchFamily="34" charset="0"/>
              </a:rPr>
              <a:t> table?</a:t>
            </a:r>
          </a:p>
          <a:p>
            <a:pPr eaLnBrk="1" hangingPunct="1"/>
            <a:endParaRPr lang="en-US" dirty="0" smtClean="0">
              <a:solidFill>
                <a:srgbClr val="4F4F4F"/>
              </a:solidFill>
              <a:latin typeface="Century Gothic" pitchFamily="34" charset="0"/>
              <a:cs typeface="Century Gothic" pitchFamily="34" charset="0"/>
            </a:endParaRPr>
          </a:p>
        </p:txBody>
      </p:sp>
      <p:sp>
        <p:nvSpPr>
          <p:cNvPr id="15363" name="Title 3"/>
          <p:cNvSpPr>
            <a:spLocks noGrp="1"/>
          </p:cNvSpPr>
          <p:nvPr>
            <p:ph type="title"/>
          </p:nvPr>
        </p:nvSpPr>
        <p:spPr>
          <a:xfrm>
            <a:off x="457200" y="608013"/>
            <a:ext cx="8229600" cy="708025"/>
          </a:xfrm>
        </p:spPr>
        <p:txBody>
          <a:bodyPr/>
          <a:lstStyle/>
          <a:p>
            <a:pPr eaLnBrk="1" hangingPunct="1"/>
            <a:r>
              <a:rPr lang="en-US" dirty="0" smtClean="0">
                <a:solidFill>
                  <a:srgbClr val="4F4F4F"/>
                </a:solidFill>
                <a:latin typeface="Century Gothic" pitchFamily="34" charset="0"/>
                <a:cs typeface="Century Gothic" pitchFamily="34" charset="0"/>
              </a:rPr>
              <a:t>DWD for Troubleshooting</a:t>
            </a:r>
          </a:p>
        </p:txBody>
      </p:sp>
      <p:sp>
        <p:nvSpPr>
          <p:cNvPr id="15364" name="Text Placeholder 4"/>
          <p:cNvSpPr>
            <a:spLocks noGrp="1"/>
          </p:cNvSpPr>
          <p:nvPr>
            <p:ph type="body" sz="quarter" idx="11"/>
          </p:nvPr>
        </p:nvSpPr>
        <p:spPr/>
        <p:txBody>
          <a:bodyPr/>
          <a:lstStyle/>
          <a:p>
            <a:pPr eaLnBrk="1" hangingPunct="1"/>
            <a:r>
              <a:rPr lang="en-US" dirty="0" smtClean="0">
                <a:latin typeface="Century Gothic" pitchFamily="34" charset="0"/>
                <a:cs typeface="Century Gothic" pitchFamily="34" charset="0"/>
              </a:rPr>
              <a:t>Troubleshooting Tools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362">
                                            <p:txEl>
                                              <p:pRg st="1" end="1"/>
                                            </p:txEl>
                                          </p:spTgt>
                                        </p:tgtEl>
                                        <p:attrNameLst>
                                          <p:attrName>style.visibility</p:attrName>
                                        </p:attrNameLst>
                                      </p:cBhvr>
                                      <p:to>
                                        <p:strVal val="visible"/>
                                      </p:to>
                                    </p:set>
                                    <p:animEffect transition="in" filter="fade">
                                      <p:cBhvr>
                                        <p:cTn id="7" dur="1000"/>
                                        <p:tgtEl>
                                          <p:spTgt spid="15362">
                                            <p:txEl>
                                              <p:pRg st="1" end="1"/>
                                            </p:txEl>
                                          </p:spTgt>
                                        </p:tgtEl>
                                      </p:cBhvr>
                                    </p:animEffect>
                                    <p:anim calcmode="lin" valueType="num">
                                      <p:cBhvr>
                                        <p:cTn id="8" dur="1000" fill="hold"/>
                                        <p:tgtEl>
                                          <p:spTgt spid="15362">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1536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5362">
                                            <p:txEl>
                                              <p:pRg st="3" end="3"/>
                                            </p:txEl>
                                          </p:spTgt>
                                        </p:tgtEl>
                                        <p:attrNameLst>
                                          <p:attrName>style.visibility</p:attrName>
                                        </p:attrNameLst>
                                      </p:cBhvr>
                                      <p:to>
                                        <p:strVal val="visible"/>
                                      </p:to>
                                    </p:set>
                                    <p:animEffect transition="in" filter="fade">
                                      <p:cBhvr>
                                        <p:cTn id="14" dur="1000"/>
                                        <p:tgtEl>
                                          <p:spTgt spid="15362">
                                            <p:txEl>
                                              <p:pRg st="3" end="3"/>
                                            </p:txEl>
                                          </p:spTgt>
                                        </p:tgtEl>
                                      </p:cBhvr>
                                    </p:animEffect>
                                    <p:anim calcmode="lin" valueType="num">
                                      <p:cBhvr>
                                        <p:cTn id="15" dur="1000" fill="hold"/>
                                        <p:tgtEl>
                                          <p:spTgt spid="1536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1536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5362">
                                            <p:txEl>
                                              <p:pRg st="5" end="5"/>
                                            </p:txEl>
                                          </p:spTgt>
                                        </p:tgtEl>
                                        <p:attrNameLst>
                                          <p:attrName>style.visibility</p:attrName>
                                        </p:attrNameLst>
                                      </p:cBhvr>
                                      <p:to>
                                        <p:strVal val="visible"/>
                                      </p:to>
                                    </p:set>
                                    <p:animEffect transition="in" filter="fade">
                                      <p:cBhvr>
                                        <p:cTn id="21" dur="1000"/>
                                        <p:tgtEl>
                                          <p:spTgt spid="15362">
                                            <p:txEl>
                                              <p:pRg st="5" end="5"/>
                                            </p:txEl>
                                          </p:spTgt>
                                        </p:tgtEl>
                                      </p:cBhvr>
                                    </p:animEffect>
                                    <p:anim calcmode="lin" valueType="num">
                                      <p:cBhvr>
                                        <p:cTn id="22" dur="1000" fill="hold"/>
                                        <p:tgtEl>
                                          <p:spTgt spid="15362">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15362">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5362">
                                            <p:txEl>
                                              <p:pRg st="7" end="7"/>
                                            </p:txEl>
                                          </p:spTgt>
                                        </p:tgtEl>
                                        <p:attrNameLst>
                                          <p:attrName>style.visibility</p:attrName>
                                        </p:attrNameLst>
                                      </p:cBhvr>
                                      <p:to>
                                        <p:strVal val="visible"/>
                                      </p:to>
                                    </p:set>
                                    <p:animEffect transition="in" filter="fade">
                                      <p:cBhvr>
                                        <p:cTn id="28" dur="1000"/>
                                        <p:tgtEl>
                                          <p:spTgt spid="15362">
                                            <p:txEl>
                                              <p:pRg st="7" end="7"/>
                                            </p:txEl>
                                          </p:spTgt>
                                        </p:tgtEl>
                                      </p:cBhvr>
                                    </p:animEffect>
                                    <p:anim calcmode="lin" valueType="num">
                                      <p:cBhvr>
                                        <p:cTn id="29" dur="1000" fill="hold"/>
                                        <p:tgtEl>
                                          <p:spTgt spid="15362">
                                            <p:txEl>
                                              <p:pRg st="7" end="7"/>
                                            </p:txEl>
                                          </p:spTgt>
                                        </p:tgtEl>
                                        <p:attrNameLst>
                                          <p:attrName>ppt_x</p:attrName>
                                        </p:attrNameLst>
                                      </p:cBhvr>
                                      <p:tavLst>
                                        <p:tav tm="0">
                                          <p:val>
                                            <p:strVal val="#ppt_x"/>
                                          </p:val>
                                        </p:tav>
                                        <p:tav tm="100000">
                                          <p:val>
                                            <p:strVal val="#ppt_x"/>
                                          </p:val>
                                        </p:tav>
                                      </p:tavLst>
                                    </p:anim>
                                    <p:anim calcmode="lin" valueType="num">
                                      <p:cBhvr>
                                        <p:cTn id="30" dur="1000" fill="hold"/>
                                        <p:tgtEl>
                                          <p:spTgt spid="15362">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fontAlgn="base">
                <a:spcBef>
                  <a:spcPct val="0"/>
                </a:spcBef>
                <a:spcAft>
                  <a:spcPct val="0"/>
                </a:spcAft>
              </a:pPr>
              <a:t>59</a:t>
            </a:fld>
            <a:endParaRPr lang="en-US" smtClean="0">
              <a:latin typeface="Century Gothic" pitchFamily="34" charset="0"/>
              <a:ea typeface="Century Gothic" pitchFamily="34" charset="0"/>
              <a:cs typeface="Century Gothic" pitchFamily="34" charset="0"/>
            </a:endParaRPr>
          </a:p>
        </p:txBody>
      </p:sp>
      <p:sp>
        <p:nvSpPr>
          <p:cNvPr id="15362" name="Content Placeholder 2"/>
          <p:cNvSpPr>
            <a:spLocks noGrp="1"/>
          </p:cNvSpPr>
          <p:nvPr>
            <p:ph idx="1"/>
          </p:nvPr>
        </p:nvSpPr>
        <p:spPr>
          <a:xfrm>
            <a:off x="457200" y="1316038"/>
            <a:ext cx="8229600" cy="5000625"/>
          </a:xfrm>
        </p:spPr>
        <p:txBody>
          <a:bodyPr/>
          <a:lstStyle/>
          <a:p>
            <a:pPr eaLnBrk="1" hangingPunct="1"/>
            <a:r>
              <a:rPr lang="en-US" dirty="0" smtClean="0">
                <a:solidFill>
                  <a:srgbClr val="4F4F4F"/>
                </a:solidFill>
                <a:latin typeface="Century Gothic" pitchFamily="34" charset="0"/>
                <a:cs typeface="Century Gothic" pitchFamily="34" charset="0"/>
              </a:rPr>
              <a:t>When working through a column track back or a diagram view, Notepad is an easy way to track all the sequences for a quick reference later.</a:t>
            </a:r>
          </a:p>
          <a:p>
            <a:pPr eaLnBrk="1" hangingPunct="1"/>
            <a:r>
              <a:rPr lang="en-US" dirty="0" smtClean="0">
                <a:solidFill>
                  <a:srgbClr val="4F4F4F"/>
                </a:solidFill>
                <a:latin typeface="Century Gothic" pitchFamily="34" charset="0"/>
                <a:cs typeface="Century Gothic" pitchFamily="34" charset="0"/>
              </a:rPr>
              <a:t>Notepad can also be used as a code editor in a pinch, if need be.</a:t>
            </a:r>
          </a:p>
        </p:txBody>
      </p:sp>
      <p:sp>
        <p:nvSpPr>
          <p:cNvPr id="15363" name="Title 3"/>
          <p:cNvSpPr>
            <a:spLocks noGrp="1"/>
          </p:cNvSpPr>
          <p:nvPr>
            <p:ph type="title"/>
          </p:nvPr>
        </p:nvSpPr>
        <p:spPr>
          <a:xfrm>
            <a:off x="457200" y="608013"/>
            <a:ext cx="8229600" cy="708025"/>
          </a:xfrm>
        </p:spPr>
        <p:txBody>
          <a:bodyPr/>
          <a:lstStyle/>
          <a:p>
            <a:pPr eaLnBrk="1" hangingPunct="1"/>
            <a:r>
              <a:rPr lang="en-US" dirty="0" smtClean="0">
                <a:solidFill>
                  <a:srgbClr val="4F4F4F"/>
                </a:solidFill>
                <a:latin typeface="Century Gothic" pitchFamily="34" charset="0"/>
                <a:cs typeface="Century Gothic" pitchFamily="34" charset="0"/>
              </a:rPr>
              <a:t>Notepad for Troubleshooting</a:t>
            </a:r>
          </a:p>
        </p:txBody>
      </p:sp>
      <p:sp>
        <p:nvSpPr>
          <p:cNvPr id="15364" name="Text Placeholder 4"/>
          <p:cNvSpPr>
            <a:spLocks noGrp="1"/>
          </p:cNvSpPr>
          <p:nvPr>
            <p:ph type="body" sz="quarter" idx="11"/>
          </p:nvPr>
        </p:nvSpPr>
        <p:spPr/>
        <p:txBody>
          <a:bodyPr/>
          <a:lstStyle/>
          <a:p>
            <a:pPr eaLnBrk="1" hangingPunct="1"/>
            <a:r>
              <a:rPr lang="en-US" dirty="0" smtClean="0">
                <a:latin typeface="Century Gothic" pitchFamily="34" charset="0"/>
                <a:cs typeface="Century Gothic" pitchFamily="34" charset="0"/>
              </a:rPr>
              <a:t>Troubleshooting Tools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362">
                                            <p:txEl>
                                              <p:pRg st="0" end="0"/>
                                            </p:txEl>
                                          </p:spTgt>
                                        </p:tgtEl>
                                        <p:attrNameLst>
                                          <p:attrName>style.visibility</p:attrName>
                                        </p:attrNameLst>
                                      </p:cBhvr>
                                      <p:to>
                                        <p:strVal val="visible"/>
                                      </p:to>
                                    </p:set>
                                    <p:animEffect transition="in" filter="fade">
                                      <p:cBhvr>
                                        <p:cTn id="7" dur="1000"/>
                                        <p:tgtEl>
                                          <p:spTgt spid="15362">
                                            <p:txEl>
                                              <p:pRg st="0" end="0"/>
                                            </p:txEl>
                                          </p:spTgt>
                                        </p:tgtEl>
                                      </p:cBhvr>
                                    </p:animEffect>
                                    <p:anim calcmode="lin" valueType="num">
                                      <p:cBhvr>
                                        <p:cTn id="8" dur="1000" fill="hold"/>
                                        <p:tgtEl>
                                          <p:spTgt spid="1536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536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5362">
                                            <p:txEl>
                                              <p:pRg st="1" end="1"/>
                                            </p:txEl>
                                          </p:spTgt>
                                        </p:tgtEl>
                                        <p:attrNameLst>
                                          <p:attrName>style.visibility</p:attrName>
                                        </p:attrNameLst>
                                      </p:cBhvr>
                                      <p:to>
                                        <p:strVal val="visible"/>
                                      </p:to>
                                    </p:set>
                                    <p:animEffect transition="in" filter="fade">
                                      <p:cBhvr>
                                        <p:cTn id="14" dur="1000"/>
                                        <p:tgtEl>
                                          <p:spTgt spid="15362">
                                            <p:txEl>
                                              <p:pRg st="1" end="1"/>
                                            </p:txEl>
                                          </p:spTgt>
                                        </p:tgtEl>
                                      </p:cBhvr>
                                    </p:animEffect>
                                    <p:anim calcmode="lin" valueType="num">
                                      <p:cBhvr>
                                        <p:cTn id="15" dur="1000" fill="hold"/>
                                        <p:tgtEl>
                                          <p:spTgt spid="1536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5362">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2"/>
          <p:cNvSpPr>
            <a:spLocks noGrp="1"/>
          </p:cNvSpPr>
          <p:nvPr>
            <p:ph type="title"/>
          </p:nvPr>
        </p:nvSpPr>
        <p:spPr/>
        <p:txBody>
          <a:bodyPr/>
          <a:lstStyle/>
          <a:p>
            <a:pPr eaLnBrk="1" hangingPunct="1"/>
            <a:r>
              <a:rPr lang="en-US" dirty="0" smtClean="0">
                <a:latin typeface="Century Gothic" pitchFamily="34" charset="0"/>
              </a:rPr>
              <a:t>DEBUGGING – Tools </a:t>
            </a:r>
          </a:p>
        </p:txBody>
      </p:sp>
      <p:sp>
        <p:nvSpPr>
          <p:cNvPr id="68610" name="Rectangle 3"/>
          <p:cNvSpPr>
            <a:spLocks noGrp="1"/>
          </p:cNvSpPr>
          <p:nvPr>
            <p:ph type="body" idx="1"/>
          </p:nvPr>
        </p:nvSpPr>
        <p:spPr/>
        <p:txBody>
          <a:bodyPr/>
          <a:lstStyle/>
          <a:p>
            <a:pPr eaLnBrk="1" hangingPunct="1"/>
            <a:r>
              <a:rPr lang="en-US" dirty="0" smtClean="0">
                <a:latin typeface="Century Gothic" pitchFamily="34" charset="0"/>
              </a:rPr>
              <a:t>Primary debugging tools usage</a:t>
            </a:r>
          </a:p>
          <a:p>
            <a:pPr lvl="1" eaLnBrk="1" hangingPunct="1"/>
            <a:r>
              <a:rPr lang="en-US" dirty="0" smtClean="0">
                <a:latin typeface="Century Gothic" pitchFamily="34" charset="0"/>
              </a:rPr>
              <a:t>Microsoft SQL Server Management Studio (SSMS)</a:t>
            </a:r>
          </a:p>
          <a:p>
            <a:pPr lvl="2" eaLnBrk="1" hangingPunct="1"/>
            <a:r>
              <a:rPr lang="en-US" dirty="0" smtClean="0">
                <a:latin typeface="Century Gothic" pitchFamily="34" charset="0"/>
              </a:rPr>
              <a:t>For running and testing queries, inserts or updates</a:t>
            </a:r>
          </a:p>
          <a:p>
            <a:pPr lvl="1" eaLnBrk="1" hangingPunct="1"/>
            <a:r>
              <a:rPr lang="en-US" dirty="0" smtClean="0">
                <a:latin typeface="Century Gothic" pitchFamily="34" charset="0"/>
              </a:rPr>
              <a:t>QAD Data Warehouse Designer (DWD)</a:t>
            </a:r>
          </a:p>
          <a:p>
            <a:pPr lvl="2" eaLnBrk="1" hangingPunct="1"/>
            <a:r>
              <a:rPr lang="en-US" dirty="0" smtClean="0">
                <a:latin typeface="Century Gothic" pitchFamily="34" charset="0"/>
              </a:rPr>
              <a:t>For tracking sources of issues, finding code and testing loads</a:t>
            </a:r>
          </a:p>
          <a:p>
            <a:pPr lvl="1" eaLnBrk="1" hangingPunct="1"/>
            <a:r>
              <a:rPr lang="en-US" dirty="0" smtClean="0">
                <a:latin typeface="Century Gothic" pitchFamily="34" charset="0"/>
              </a:rPr>
              <a:t>Notepad</a:t>
            </a:r>
          </a:p>
          <a:p>
            <a:pPr lvl="2" eaLnBrk="1" hangingPunct="1"/>
            <a:r>
              <a:rPr lang="en-US" dirty="0" smtClean="0">
                <a:latin typeface="Century Gothic" pitchFamily="34" charset="0"/>
              </a:rPr>
              <a:t>For quick code editing, list tracking</a:t>
            </a:r>
          </a:p>
          <a:p>
            <a:pPr lvl="1" eaLnBrk="1" hangingPunct="1"/>
            <a:r>
              <a:rPr lang="en-US" dirty="0" smtClean="0">
                <a:latin typeface="Century Gothic" pitchFamily="34" charset="0"/>
              </a:rPr>
              <a:t>Microsoft Excel</a:t>
            </a:r>
          </a:p>
          <a:p>
            <a:pPr lvl="2" eaLnBrk="1" hangingPunct="1"/>
            <a:r>
              <a:rPr lang="en-US" dirty="0" smtClean="0">
                <a:latin typeface="Century Gothic" pitchFamily="34" charset="0"/>
              </a:rPr>
              <a:t>For comparing data sets quickly in an effort to track down differences</a:t>
            </a:r>
          </a:p>
          <a:p>
            <a:pPr lvl="1" eaLnBrk="1" hangingPunct="1"/>
            <a:endParaRPr lang="en-US" sz="1000" dirty="0" smtClean="0">
              <a:latin typeface="Century Gothic" pitchFamily="34" charset="0"/>
            </a:endParaRPr>
          </a:p>
          <a:p>
            <a:pPr eaLnBrk="1" hangingPunct="1"/>
            <a:endParaRPr lang="en-US" dirty="0" smtClean="0">
              <a:latin typeface="Century Gothic" pitchFamily="34" charset="0"/>
            </a:endParaRPr>
          </a:p>
        </p:txBody>
      </p:sp>
      <p:sp>
        <p:nvSpPr>
          <p:cNvPr id="4" name="Slide Number Placeholder 1"/>
          <p:cNvSpPr>
            <a:spLocks noGrp="1"/>
          </p:cNvSpPr>
          <p:nvPr>
            <p:ph type="sldNum" sz="quarter" idx="4294967295"/>
          </p:nvPr>
        </p:nvSpPr>
        <p:spPr bwMode="auto">
          <a:xfrm>
            <a:off x="6923088" y="6459538"/>
            <a:ext cx="2133600" cy="365125"/>
          </a:xfrm>
          <a:prstGeom prst="rect">
            <a:avLst/>
          </a:prstGeom>
          <a:noFill/>
          <a:ln>
            <a:miter lim="800000"/>
            <a:headEnd/>
            <a:tailEnd/>
          </a:ln>
        </p:spPr>
        <p:txBody>
          <a:bodyPr wrap="square" numCol="1" anchorCtr="0" compatLnSpc="1">
            <a:prstTxWarp prst="textNoShape">
              <a:avLst/>
            </a:prstTxWarp>
          </a:bodyPr>
          <a:lstStyle/>
          <a:p>
            <a:pPr algn="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algn="r" fontAlgn="base">
                <a:spcBef>
                  <a:spcPct val="0"/>
                </a:spcBef>
                <a:spcAft>
                  <a:spcPct val="0"/>
                </a:spcAft>
              </a:pPr>
              <a:t>6</a:t>
            </a:fld>
            <a:endParaRPr lang="en-US" dirty="0" smtClean="0">
              <a:latin typeface="Century Gothic" pitchFamily="34" charset="0"/>
              <a:ea typeface="Century Gothic" pitchFamily="34" charset="0"/>
              <a:cs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8610">
                                            <p:txEl>
                                              <p:pRg st="1" end="1"/>
                                            </p:txEl>
                                          </p:spTgt>
                                        </p:tgtEl>
                                        <p:attrNameLst>
                                          <p:attrName>style.visibility</p:attrName>
                                        </p:attrNameLst>
                                      </p:cBhvr>
                                      <p:to>
                                        <p:strVal val="visible"/>
                                      </p:to>
                                    </p:set>
                                  </p:childTnLst>
                                  <p:subTnLst>
                                    <p:animClr>
                                      <p:cBhvr override="childStyle">
                                        <p:cTn dur="1" fill="hold" display="0" masterRel="nextClick" afterEffect="1"/>
                                        <p:tgtEl>
                                          <p:spTgt spid="68610">
                                            <p:txEl>
                                              <p:pRg st="1" end="1"/>
                                            </p:txEl>
                                          </p:spTgt>
                                        </p:tgtEl>
                                        <p:attrNameLst>
                                          <p:attrName>ppt_c</p:attrName>
                                        </p:attrNameLst>
                                      </p:cBhvr>
                                      <p:to>
                                        <a:srgbClr val="B2B2B2"/>
                                      </p:to>
                                    </p:animClr>
                                  </p:subTnLst>
                                </p:cTn>
                              </p:par>
                              <p:par>
                                <p:cTn id="7" presetID="1" presetClass="entr" presetSubtype="0" fill="hold" nodeType="withEffect">
                                  <p:stCondLst>
                                    <p:cond delay="0"/>
                                  </p:stCondLst>
                                  <p:childTnLst>
                                    <p:set>
                                      <p:cBhvr>
                                        <p:cTn id="8" dur="1" fill="hold">
                                          <p:stCondLst>
                                            <p:cond delay="0"/>
                                          </p:stCondLst>
                                        </p:cTn>
                                        <p:tgtEl>
                                          <p:spTgt spid="68610">
                                            <p:txEl>
                                              <p:pRg st="2" end="2"/>
                                            </p:txEl>
                                          </p:spTgt>
                                        </p:tgtEl>
                                        <p:attrNameLst>
                                          <p:attrName>style.visibility</p:attrName>
                                        </p:attrNameLst>
                                      </p:cBhvr>
                                      <p:to>
                                        <p:strVal val="visible"/>
                                      </p:to>
                                    </p:set>
                                  </p:childTnLst>
                                  <p:subTnLst>
                                    <p:animClr>
                                      <p:cBhvr override="childStyle">
                                        <p:cTn dur="1" fill="hold" display="0" masterRel="nextClick" afterEffect="1"/>
                                        <p:tgtEl>
                                          <p:spTgt spid="68610">
                                            <p:txEl>
                                              <p:pRg st="2" end="2"/>
                                            </p:txEl>
                                          </p:spTgt>
                                        </p:tgtEl>
                                        <p:attrNameLst>
                                          <p:attrName>ppt_c</p:attrName>
                                        </p:attrNameLst>
                                      </p:cBhvr>
                                      <p:to>
                                        <a:srgbClr val="B2B2B2"/>
                                      </p:to>
                                    </p:animClr>
                                  </p:sub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8610">
                                            <p:txEl>
                                              <p:pRg st="3" end="3"/>
                                            </p:txEl>
                                          </p:spTgt>
                                        </p:tgtEl>
                                        <p:attrNameLst>
                                          <p:attrName>style.visibility</p:attrName>
                                        </p:attrNameLst>
                                      </p:cBhvr>
                                      <p:to>
                                        <p:strVal val="visible"/>
                                      </p:to>
                                    </p:set>
                                  </p:childTnLst>
                                  <p:subTnLst>
                                    <p:animClr>
                                      <p:cBhvr override="childStyle">
                                        <p:cTn dur="1" fill="hold" display="0" masterRel="nextClick" afterEffect="1"/>
                                        <p:tgtEl>
                                          <p:spTgt spid="68610">
                                            <p:txEl>
                                              <p:pRg st="3" end="3"/>
                                            </p:txEl>
                                          </p:spTgt>
                                        </p:tgtEl>
                                        <p:attrNameLst>
                                          <p:attrName>ppt_c</p:attrName>
                                        </p:attrNameLst>
                                      </p:cBhvr>
                                      <p:to>
                                        <a:srgbClr val="B2B2B2"/>
                                      </p:to>
                                    </p:animClr>
                                  </p:subTnLst>
                                </p:cTn>
                              </p:par>
                              <p:par>
                                <p:cTn id="13" presetID="1" presetClass="entr" presetSubtype="0" fill="hold" nodeType="withEffect">
                                  <p:stCondLst>
                                    <p:cond delay="0"/>
                                  </p:stCondLst>
                                  <p:childTnLst>
                                    <p:set>
                                      <p:cBhvr>
                                        <p:cTn id="14" dur="1" fill="hold">
                                          <p:stCondLst>
                                            <p:cond delay="0"/>
                                          </p:stCondLst>
                                        </p:cTn>
                                        <p:tgtEl>
                                          <p:spTgt spid="68610">
                                            <p:txEl>
                                              <p:pRg st="4" end="4"/>
                                            </p:txEl>
                                          </p:spTgt>
                                        </p:tgtEl>
                                        <p:attrNameLst>
                                          <p:attrName>style.visibility</p:attrName>
                                        </p:attrNameLst>
                                      </p:cBhvr>
                                      <p:to>
                                        <p:strVal val="visible"/>
                                      </p:to>
                                    </p:set>
                                  </p:childTnLst>
                                  <p:subTnLst>
                                    <p:animClr>
                                      <p:cBhvr override="childStyle">
                                        <p:cTn dur="1" fill="hold" display="0" masterRel="nextClick" afterEffect="1"/>
                                        <p:tgtEl>
                                          <p:spTgt spid="68610">
                                            <p:txEl>
                                              <p:pRg st="4" end="4"/>
                                            </p:txEl>
                                          </p:spTgt>
                                        </p:tgtEl>
                                        <p:attrNameLst>
                                          <p:attrName>ppt_c</p:attrName>
                                        </p:attrNameLst>
                                      </p:cBhvr>
                                      <p:to>
                                        <a:srgbClr val="B2B2B2"/>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8610">
                                            <p:txEl>
                                              <p:pRg st="5" end="5"/>
                                            </p:txEl>
                                          </p:spTgt>
                                        </p:tgtEl>
                                        <p:attrNameLst>
                                          <p:attrName>style.visibility</p:attrName>
                                        </p:attrNameLst>
                                      </p:cBhvr>
                                      <p:to>
                                        <p:strVal val="visible"/>
                                      </p:to>
                                    </p:set>
                                  </p:childTnLst>
                                  <p:subTnLst>
                                    <p:animClr>
                                      <p:cBhvr override="childStyle">
                                        <p:cTn dur="1" fill="hold" display="0" masterRel="nextClick" afterEffect="1"/>
                                        <p:tgtEl>
                                          <p:spTgt spid="68610">
                                            <p:txEl>
                                              <p:pRg st="5" end="5"/>
                                            </p:txEl>
                                          </p:spTgt>
                                        </p:tgtEl>
                                        <p:attrNameLst>
                                          <p:attrName>ppt_c</p:attrName>
                                        </p:attrNameLst>
                                      </p:cBhvr>
                                      <p:to>
                                        <a:srgbClr val="B2B2B2"/>
                                      </p:to>
                                    </p:animClr>
                                  </p:subTnLst>
                                </p:cTn>
                              </p:par>
                              <p:par>
                                <p:cTn id="19" presetID="1" presetClass="entr" presetSubtype="0" fill="hold" nodeType="withEffect">
                                  <p:stCondLst>
                                    <p:cond delay="0"/>
                                  </p:stCondLst>
                                  <p:childTnLst>
                                    <p:set>
                                      <p:cBhvr>
                                        <p:cTn id="20" dur="1" fill="hold">
                                          <p:stCondLst>
                                            <p:cond delay="0"/>
                                          </p:stCondLst>
                                        </p:cTn>
                                        <p:tgtEl>
                                          <p:spTgt spid="68610">
                                            <p:txEl>
                                              <p:pRg st="6" end="6"/>
                                            </p:txEl>
                                          </p:spTgt>
                                        </p:tgtEl>
                                        <p:attrNameLst>
                                          <p:attrName>style.visibility</p:attrName>
                                        </p:attrNameLst>
                                      </p:cBhvr>
                                      <p:to>
                                        <p:strVal val="visible"/>
                                      </p:to>
                                    </p:set>
                                  </p:childTnLst>
                                  <p:subTnLst>
                                    <p:animClr>
                                      <p:cBhvr override="childStyle">
                                        <p:cTn dur="1" fill="hold" display="0" masterRel="nextClick" afterEffect="1"/>
                                        <p:tgtEl>
                                          <p:spTgt spid="68610">
                                            <p:txEl>
                                              <p:pRg st="6" end="6"/>
                                            </p:txEl>
                                          </p:spTgt>
                                        </p:tgtEl>
                                        <p:attrNameLst>
                                          <p:attrName>ppt_c</p:attrName>
                                        </p:attrNameLst>
                                      </p:cBhvr>
                                      <p:to>
                                        <a:srgbClr val="B2B2B2"/>
                                      </p:to>
                                    </p:animClr>
                                  </p:sub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8610">
                                            <p:txEl>
                                              <p:pRg st="7" end="7"/>
                                            </p:txEl>
                                          </p:spTgt>
                                        </p:tgtEl>
                                        <p:attrNameLst>
                                          <p:attrName>style.visibility</p:attrName>
                                        </p:attrNameLst>
                                      </p:cBhvr>
                                      <p:to>
                                        <p:strVal val="visible"/>
                                      </p:to>
                                    </p:set>
                                  </p:childTnLst>
                                  <p:subTnLst>
                                    <p:animClr>
                                      <p:cBhvr override="childStyle">
                                        <p:cTn dur="1" fill="hold" display="0" masterRel="nextClick" afterEffect="1"/>
                                        <p:tgtEl>
                                          <p:spTgt spid="68610">
                                            <p:txEl>
                                              <p:pRg st="7" end="7"/>
                                            </p:txEl>
                                          </p:spTgt>
                                        </p:tgtEl>
                                        <p:attrNameLst>
                                          <p:attrName>ppt_c</p:attrName>
                                        </p:attrNameLst>
                                      </p:cBhvr>
                                      <p:to>
                                        <a:srgbClr val="B2B2B2"/>
                                      </p:to>
                                    </p:animClr>
                                  </p:subTnLst>
                                </p:cTn>
                              </p:par>
                              <p:par>
                                <p:cTn id="25" presetID="1" presetClass="entr" presetSubtype="0" fill="hold" nodeType="withEffect">
                                  <p:stCondLst>
                                    <p:cond delay="0"/>
                                  </p:stCondLst>
                                  <p:childTnLst>
                                    <p:set>
                                      <p:cBhvr>
                                        <p:cTn id="26" dur="1" fill="hold">
                                          <p:stCondLst>
                                            <p:cond delay="0"/>
                                          </p:stCondLst>
                                        </p:cTn>
                                        <p:tgtEl>
                                          <p:spTgt spid="68610">
                                            <p:txEl>
                                              <p:pRg st="8" end="8"/>
                                            </p:txEl>
                                          </p:spTgt>
                                        </p:tgtEl>
                                        <p:attrNameLst>
                                          <p:attrName>style.visibility</p:attrName>
                                        </p:attrNameLst>
                                      </p:cBhvr>
                                      <p:to>
                                        <p:strVal val="visible"/>
                                      </p:to>
                                    </p:set>
                                  </p:childTnLst>
                                  <p:subTnLst>
                                    <p:animClr>
                                      <p:cBhvr override="childStyle">
                                        <p:cTn dur="1" fill="hold" display="0" masterRel="nextClick" afterEffect="1"/>
                                        <p:tgtEl>
                                          <p:spTgt spid="68610">
                                            <p:txEl>
                                              <p:pRg st="8" end="8"/>
                                            </p:txEl>
                                          </p:spTgt>
                                        </p:tgtEl>
                                        <p:attrNameLst>
                                          <p:attrName>ppt_c</p:attrName>
                                        </p:attrNameLst>
                                      </p:cBhvr>
                                      <p:to>
                                        <a:srgbClr val="B2B2B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Troubleshooting Case Study</a:t>
            </a:r>
            <a:endParaRPr lang="en-US" dirty="0"/>
          </a:p>
        </p:txBody>
      </p:sp>
      <p:sp>
        <p:nvSpPr>
          <p:cNvPr id="3" name="Text Placeholder 2"/>
          <p:cNvSpPr>
            <a:spLocks noGrp="1"/>
          </p:cNvSpPr>
          <p:nvPr>
            <p:ph type="body" sz="quarter" idx="10"/>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fontAlgn="base">
                <a:spcBef>
                  <a:spcPct val="0"/>
                </a:spcBef>
                <a:spcAft>
                  <a:spcPct val="0"/>
                </a:spcAft>
              </a:pPr>
              <a:t>61</a:t>
            </a:fld>
            <a:endParaRPr lang="en-US" smtClean="0">
              <a:latin typeface="Century Gothic" pitchFamily="34" charset="0"/>
              <a:ea typeface="Century Gothic" pitchFamily="34" charset="0"/>
              <a:cs typeface="Century Gothic" pitchFamily="34" charset="0"/>
            </a:endParaRPr>
          </a:p>
        </p:txBody>
      </p:sp>
      <p:sp>
        <p:nvSpPr>
          <p:cNvPr id="15362" name="Content Placeholder 2"/>
          <p:cNvSpPr>
            <a:spLocks noGrp="1"/>
          </p:cNvSpPr>
          <p:nvPr>
            <p:ph idx="1"/>
          </p:nvPr>
        </p:nvSpPr>
        <p:spPr>
          <a:xfrm>
            <a:off x="457200" y="1316038"/>
            <a:ext cx="8229600" cy="5000625"/>
          </a:xfrm>
        </p:spPr>
        <p:txBody>
          <a:bodyPr/>
          <a:lstStyle/>
          <a:p>
            <a:pPr eaLnBrk="1" hangingPunct="1"/>
            <a:r>
              <a:rPr lang="en-US" dirty="0" smtClean="0">
                <a:latin typeface="Century Gothic" pitchFamily="34" charset="0"/>
                <a:cs typeface="Century Gothic" pitchFamily="34" charset="0"/>
              </a:rPr>
              <a:t>Customer keeps getting a job failure message in the scheduler on DAILY_COMMON_PROCESS_QADDB_EE and nothing else runs after it.</a:t>
            </a:r>
          </a:p>
          <a:p>
            <a:pPr eaLnBrk="1" hangingPunct="1"/>
            <a:endParaRPr lang="en-US" dirty="0" smtClean="0">
              <a:solidFill>
                <a:srgbClr val="4F4F4F"/>
              </a:solidFill>
              <a:latin typeface="Century Gothic" pitchFamily="34" charset="0"/>
              <a:cs typeface="Century Gothic" pitchFamily="34" charset="0"/>
            </a:endParaRPr>
          </a:p>
        </p:txBody>
      </p:sp>
      <p:sp>
        <p:nvSpPr>
          <p:cNvPr id="15363" name="Title 3"/>
          <p:cNvSpPr>
            <a:spLocks noGrp="1"/>
          </p:cNvSpPr>
          <p:nvPr>
            <p:ph type="title"/>
          </p:nvPr>
        </p:nvSpPr>
        <p:spPr>
          <a:xfrm>
            <a:off x="457200" y="608013"/>
            <a:ext cx="8229600" cy="708025"/>
          </a:xfrm>
        </p:spPr>
        <p:txBody>
          <a:bodyPr/>
          <a:lstStyle/>
          <a:p>
            <a:pPr eaLnBrk="1" hangingPunct="1"/>
            <a:r>
              <a:rPr lang="en-US" dirty="0" smtClean="0">
                <a:solidFill>
                  <a:srgbClr val="4F4F4F"/>
                </a:solidFill>
                <a:latin typeface="Century Gothic" pitchFamily="34" charset="0"/>
                <a:cs typeface="Century Gothic" pitchFamily="34" charset="0"/>
              </a:rPr>
              <a:t>Troubleshooting – Case 1</a:t>
            </a:r>
          </a:p>
        </p:txBody>
      </p:sp>
      <p:sp>
        <p:nvSpPr>
          <p:cNvPr id="15364" name="Text Placeholder 4"/>
          <p:cNvSpPr>
            <a:spLocks noGrp="1"/>
          </p:cNvSpPr>
          <p:nvPr>
            <p:ph type="body" sz="quarter" idx="11"/>
          </p:nvPr>
        </p:nvSpPr>
        <p:spPr/>
        <p:txBody>
          <a:bodyPr/>
          <a:lstStyle/>
          <a:p>
            <a:pPr eaLnBrk="1" hangingPunct="1"/>
            <a:r>
              <a:rPr lang="en-US" dirty="0" smtClean="0">
                <a:latin typeface="Century Gothic" pitchFamily="34" charset="0"/>
                <a:cs typeface="Century Gothic" pitchFamily="34" charset="0"/>
              </a:rPr>
              <a:t>Case Study</a:t>
            </a:r>
          </a:p>
        </p:txBody>
      </p:sp>
      <p:pic>
        <p:nvPicPr>
          <p:cNvPr id="10242" name="Picture 2"/>
          <p:cNvPicPr>
            <a:picLocks noChangeAspect="1" noChangeArrowheads="1"/>
          </p:cNvPicPr>
          <p:nvPr/>
        </p:nvPicPr>
        <p:blipFill>
          <a:blip r:embed="rId3"/>
          <a:srcRect/>
          <a:stretch>
            <a:fillRect/>
          </a:stretch>
        </p:blipFill>
        <p:spPr bwMode="auto">
          <a:xfrm>
            <a:off x="619125" y="3429000"/>
            <a:ext cx="7905750" cy="2705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fontAlgn="base">
                <a:spcBef>
                  <a:spcPct val="0"/>
                </a:spcBef>
                <a:spcAft>
                  <a:spcPct val="0"/>
                </a:spcAft>
              </a:pPr>
              <a:t>62</a:t>
            </a:fld>
            <a:endParaRPr lang="en-US" smtClean="0">
              <a:latin typeface="Century Gothic" pitchFamily="34" charset="0"/>
              <a:ea typeface="Century Gothic" pitchFamily="34" charset="0"/>
              <a:cs typeface="Century Gothic" pitchFamily="34" charset="0"/>
            </a:endParaRPr>
          </a:p>
        </p:txBody>
      </p:sp>
      <p:sp>
        <p:nvSpPr>
          <p:cNvPr id="15362" name="Content Placeholder 2"/>
          <p:cNvSpPr>
            <a:spLocks noGrp="1"/>
          </p:cNvSpPr>
          <p:nvPr>
            <p:ph idx="1"/>
          </p:nvPr>
        </p:nvSpPr>
        <p:spPr>
          <a:xfrm>
            <a:off x="457200" y="1316038"/>
            <a:ext cx="8229600" cy="5000625"/>
          </a:xfrm>
        </p:spPr>
        <p:txBody>
          <a:bodyPr/>
          <a:lstStyle/>
          <a:p>
            <a:pPr eaLnBrk="1" hangingPunct="1"/>
            <a:r>
              <a:rPr lang="en-US" dirty="0" smtClean="0">
                <a:latin typeface="Century Gothic" pitchFamily="34" charset="0"/>
                <a:cs typeface="Century Gothic" pitchFamily="34" charset="0"/>
              </a:rPr>
              <a:t>To troubleshoot failed jobs</a:t>
            </a:r>
          </a:p>
          <a:p>
            <a:pPr eaLnBrk="1" hangingPunct="1"/>
            <a:r>
              <a:rPr lang="en-US" dirty="0" smtClean="0">
                <a:latin typeface="Century Gothic" pitchFamily="34" charset="0"/>
                <a:cs typeface="Century Gothic" pitchFamily="34" charset="0"/>
              </a:rPr>
              <a:t>Step 1 – Open up the failed job by double clicking on it and see which task the job failed on. In this case, it’s the first task </a:t>
            </a:r>
            <a:r>
              <a:rPr lang="en-US" dirty="0" err="1" smtClean="0">
                <a:latin typeface="Century Gothic" pitchFamily="34" charset="0"/>
                <a:cs typeface="Century Gothic" pitchFamily="34" charset="0"/>
              </a:rPr>
              <a:t>setp_job_com_process_start</a:t>
            </a:r>
            <a:r>
              <a:rPr lang="en-US" dirty="0" smtClean="0">
                <a:latin typeface="Century Gothic" pitchFamily="34" charset="0"/>
                <a:cs typeface="Century Gothic" pitchFamily="34" charset="0"/>
              </a:rPr>
              <a:t>.</a:t>
            </a:r>
          </a:p>
          <a:p>
            <a:pPr eaLnBrk="1" hangingPunct="1"/>
            <a:endParaRPr lang="en-US" dirty="0" smtClean="0">
              <a:solidFill>
                <a:srgbClr val="4F4F4F"/>
              </a:solidFill>
              <a:latin typeface="Century Gothic" pitchFamily="34" charset="0"/>
              <a:cs typeface="Century Gothic" pitchFamily="34" charset="0"/>
            </a:endParaRPr>
          </a:p>
        </p:txBody>
      </p:sp>
      <p:sp>
        <p:nvSpPr>
          <p:cNvPr id="15363" name="Title 3"/>
          <p:cNvSpPr>
            <a:spLocks noGrp="1"/>
          </p:cNvSpPr>
          <p:nvPr>
            <p:ph type="title"/>
          </p:nvPr>
        </p:nvSpPr>
        <p:spPr>
          <a:xfrm>
            <a:off x="457200" y="608013"/>
            <a:ext cx="8229600" cy="708025"/>
          </a:xfrm>
        </p:spPr>
        <p:txBody>
          <a:bodyPr/>
          <a:lstStyle/>
          <a:p>
            <a:pPr eaLnBrk="1" hangingPunct="1"/>
            <a:r>
              <a:rPr lang="en-US" dirty="0" smtClean="0">
                <a:solidFill>
                  <a:srgbClr val="4F4F4F"/>
                </a:solidFill>
                <a:latin typeface="Century Gothic" pitchFamily="34" charset="0"/>
                <a:cs typeface="Century Gothic" pitchFamily="34" charset="0"/>
              </a:rPr>
              <a:t>Troubleshooting – Case 1</a:t>
            </a:r>
          </a:p>
        </p:txBody>
      </p:sp>
      <p:sp>
        <p:nvSpPr>
          <p:cNvPr id="15364" name="Text Placeholder 4"/>
          <p:cNvSpPr>
            <a:spLocks noGrp="1"/>
          </p:cNvSpPr>
          <p:nvPr>
            <p:ph type="body" sz="quarter" idx="11"/>
          </p:nvPr>
        </p:nvSpPr>
        <p:spPr/>
        <p:txBody>
          <a:bodyPr/>
          <a:lstStyle/>
          <a:p>
            <a:pPr eaLnBrk="1" hangingPunct="1"/>
            <a:r>
              <a:rPr lang="en-US" dirty="0" smtClean="0">
                <a:latin typeface="Century Gothic" pitchFamily="34" charset="0"/>
                <a:cs typeface="Century Gothic" pitchFamily="34" charset="0"/>
              </a:rPr>
              <a:t>Case Study</a:t>
            </a:r>
          </a:p>
        </p:txBody>
      </p:sp>
      <p:pic>
        <p:nvPicPr>
          <p:cNvPr id="2050" name="Picture 2"/>
          <p:cNvPicPr>
            <a:picLocks noChangeAspect="1" noChangeArrowheads="1"/>
          </p:cNvPicPr>
          <p:nvPr/>
        </p:nvPicPr>
        <p:blipFill>
          <a:blip r:embed="rId3"/>
          <a:srcRect/>
          <a:stretch>
            <a:fillRect/>
          </a:stretch>
        </p:blipFill>
        <p:spPr bwMode="auto">
          <a:xfrm>
            <a:off x="225468" y="3778782"/>
            <a:ext cx="8667662" cy="244665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fontAlgn="base">
                <a:spcBef>
                  <a:spcPct val="0"/>
                </a:spcBef>
                <a:spcAft>
                  <a:spcPct val="0"/>
                </a:spcAft>
              </a:pPr>
              <a:t>63</a:t>
            </a:fld>
            <a:endParaRPr lang="en-US" smtClean="0">
              <a:latin typeface="Century Gothic" pitchFamily="34" charset="0"/>
              <a:ea typeface="Century Gothic" pitchFamily="34" charset="0"/>
              <a:cs typeface="Century Gothic" pitchFamily="34" charset="0"/>
            </a:endParaRPr>
          </a:p>
        </p:txBody>
      </p:sp>
      <p:sp>
        <p:nvSpPr>
          <p:cNvPr id="15362" name="Content Placeholder 2"/>
          <p:cNvSpPr>
            <a:spLocks noGrp="1"/>
          </p:cNvSpPr>
          <p:nvPr>
            <p:ph idx="1"/>
          </p:nvPr>
        </p:nvSpPr>
        <p:spPr>
          <a:xfrm>
            <a:off x="457200" y="1316038"/>
            <a:ext cx="8229600" cy="5000625"/>
          </a:xfrm>
        </p:spPr>
        <p:txBody>
          <a:bodyPr/>
          <a:lstStyle/>
          <a:p>
            <a:pPr eaLnBrk="1" hangingPunct="1"/>
            <a:r>
              <a:rPr lang="en-US" dirty="0" smtClean="0">
                <a:latin typeface="Century Gothic" pitchFamily="34" charset="0"/>
                <a:cs typeface="Century Gothic" pitchFamily="34" charset="0"/>
              </a:rPr>
              <a:t>To troubleshoot failed jobs</a:t>
            </a:r>
          </a:p>
          <a:p>
            <a:pPr eaLnBrk="1" hangingPunct="1"/>
            <a:r>
              <a:rPr lang="en-US" dirty="0" smtClean="0">
                <a:latin typeface="Century Gothic" pitchFamily="34" charset="0"/>
                <a:cs typeface="Century Gothic" pitchFamily="34" charset="0"/>
              </a:rPr>
              <a:t>Step 2 – Double click on the failed task to see the audit log message affiliated with the failure. When it opens, hover over the message to see the full message.</a:t>
            </a:r>
          </a:p>
          <a:p>
            <a:pPr eaLnBrk="1" hangingPunct="1"/>
            <a:endParaRPr lang="en-US" dirty="0" smtClean="0">
              <a:solidFill>
                <a:srgbClr val="4F4F4F"/>
              </a:solidFill>
              <a:latin typeface="Century Gothic" pitchFamily="34" charset="0"/>
              <a:cs typeface="Century Gothic" pitchFamily="34" charset="0"/>
            </a:endParaRPr>
          </a:p>
        </p:txBody>
      </p:sp>
      <p:sp>
        <p:nvSpPr>
          <p:cNvPr id="15363" name="Title 3"/>
          <p:cNvSpPr>
            <a:spLocks noGrp="1"/>
          </p:cNvSpPr>
          <p:nvPr>
            <p:ph type="title"/>
          </p:nvPr>
        </p:nvSpPr>
        <p:spPr>
          <a:xfrm>
            <a:off x="457200" y="608013"/>
            <a:ext cx="8229600" cy="708025"/>
          </a:xfrm>
        </p:spPr>
        <p:txBody>
          <a:bodyPr/>
          <a:lstStyle/>
          <a:p>
            <a:pPr eaLnBrk="1" hangingPunct="1"/>
            <a:r>
              <a:rPr lang="en-US" dirty="0" smtClean="0">
                <a:solidFill>
                  <a:srgbClr val="4F4F4F"/>
                </a:solidFill>
                <a:latin typeface="Century Gothic" pitchFamily="34" charset="0"/>
                <a:cs typeface="Century Gothic" pitchFamily="34" charset="0"/>
              </a:rPr>
              <a:t>Troubleshooting – Case 1</a:t>
            </a:r>
          </a:p>
        </p:txBody>
      </p:sp>
      <p:sp>
        <p:nvSpPr>
          <p:cNvPr id="15364" name="Text Placeholder 4"/>
          <p:cNvSpPr>
            <a:spLocks noGrp="1"/>
          </p:cNvSpPr>
          <p:nvPr>
            <p:ph type="body" sz="quarter" idx="11"/>
          </p:nvPr>
        </p:nvSpPr>
        <p:spPr/>
        <p:txBody>
          <a:bodyPr/>
          <a:lstStyle/>
          <a:p>
            <a:pPr eaLnBrk="1" hangingPunct="1"/>
            <a:r>
              <a:rPr lang="en-US" dirty="0" smtClean="0">
                <a:latin typeface="Century Gothic" pitchFamily="34" charset="0"/>
                <a:cs typeface="Century Gothic" pitchFamily="34" charset="0"/>
              </a:rPr>
              <a:t>Case Study</a:t>
            </a:r>
          </a:p>
        </p:txBody>
      </p:sp>
      <p:pic>
        <p:nvPicPr>
          <p:cNvPr id="3074" name="Picture 2"/>
          <p:cNvPicPr>
            <a:picLocks noChangeAspect="1" noChangeArrowheads="1"/>
          </p:cNvPicPr>
          <p:nvPr/>
        </p:nvPicPr>
        <p:blipFill>
          <a:blip r:embed="rId3"/>
          <a:srcRect/>
          <a:stretch>
            <a:fillRect/>
          </a:stretch>
        </p:blipFill>
        <p:spPr bwMode="auto">
          <a:xfrm>
            <a:off x="820455" y="4036609"/>
            <a:ext cx="7534405" cy="228005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fontAlgn="base">
                <a:spcBef>
                  <a:spcPct val="0"/>
                </a:spcBef>
                <a:spcAft>
                  <a:spcPct val="0"/>
                </a:spcAft>
              </a:pPr>
              <a:t>64</a:t>
            </a:fld>
            <a:endParaRPr lang="en-US" smtClean="0">
              <a:latin typeface="Century Gothic" pitchFamily="34" charset="0"/>
              <a:ea typeface="Century Gothic" pitchFamily="34" charset="0"/>
              <a:cs typeface="Century Gothic" pitchFamily="34" charset="0"/>
            </a:endParaRPr>
          </a:p>
        </p:txBody>
      </p:sp>
      <p:sp>
        <p:nvSpPr>
          <p:cNvPr id="15362" name="Content Placeholder 2"/>
          <p:cNvSpPr>
            <a:spLocks noGrp="1"/>
          </p:cNvSpPr>
          <p:nvPr>
            <p:ph idx="1"/>
          </p:nvPr>
        </p:nvSpPr>
        <p:spPr>
          <a:xfrm>
            <a:off x="457200" y="1316038"/>
            <a:ext cx="8229600" cy="5000625"/>
          </a:xfrm>
        </p:spPr>
        <p:txBody>
          <a:bodyPr/>
          <a:lstStyle/>
          <a:p>
            <a:pPr eaLnBrk="1" hangingPunct="1"/>
            <a:r>
              <a:rPr lang="en-US" dirty="0" smtClean="0">
                <a:latin typeface="Century Gothic" pitchFamily="34" charset="0"/>
                <a:cs typeface="Century Gothic" pitchFamily="34" charset="0"/>
              </a:rPr>
              <a:t>To troubleshoot failed jobs</a:t>
            </a:r>
          </a:p>
          <a:p>
            <a:pPr eaLnBrk="1" hangingPunct="1"/>
            <a:r>
              <a:rPr lang="en-US" dirty="0" smtClean="0">
                <a:latin typeface="Century Gothic" pitchFamily="34" charset="0"/>
                <a:cs typeface="Century Gothic" pitchFamily="34" charset="0"/>
              </a:rPr>
              <a:t>Step 3 – The message indicates that Parameter COM_PROCESS_RUNNING is set to ‘Y’ which is preventing the run from continuing. </a:t>
            </a:r>
          </a:p>
          <a:p>
            <a:pPr eaLnBrk="1" hangingPunct="1"/>
            <a:r>
              <a:rPr lang="en-US" dirty="0" smtClean="0">
                <a:latin typeface="Century Gothic" pitchFamily="34" charset="0"/>
                <a:cs typeface="Century Gothic" pitchFamily="34" charset="0"/>
              </a:rPr>
              <a:t>After confirming that job isn’t actually running, go to the Parameter window and set the COM_PROCESS_RUNNING flag to N.</a:t>
            </a:r>
          </a:p>
          <a:p>
            <a:pPr eaLnBrk="1" hangingPunct="1"/>
            <a:endParaRPr lang="en-US" dirty="0" smtClean="0">
              <a:solidFill>
                <a:srgbClr val="4F4F4F"/>
              </a:solidFill>
              <a:latin typeface="Century Gothic" pitchFamily="34" charset="0"/>
              <a:cs typeface="Century Gothic" pitchFamily="34" charset="0"/>
            </a:endParaRPr>
          </a:p>
        </p:txBody>
      </p:sp>
      <p:sp>
        <p:nvSpPr>
          <p:cNvPr id="15363" name="Title 3"/>
          <p:cNvSpPr>
            <a:spLocks noGrp="1"/>
          </p:cNvSpPr>
          <p:nvPr>
            <p:ph type="title"/>
          </p:nvPr>
        </p:nvSpPr>
        <p:spPr>
          <a:xfrm>
            <a:off x="457200" y="608013"/>
            <a:ext cx="8229600" cy="708025"/>
          </a:xfrm>
        </p:spPr>
        <p:txBody>
          <a:bodyPr/>
          <a:lstStyle/>
          <a:p>
            <a:pPr eaLnBrk="1" hangingPunct="1"/>
            <a:r>
              <a:rPr lang="en-US" dirty="0" smtClean="0">
                <a:solidFill>
                  <a:srgbClr val="4F4F4F"/>
                </a:solidFill>
                <a:latin typeface="Century Gothic" pitchFamily="34" charset="0"/>
                <a:cs typeface="Century Gothic" pitchFamily="34" charset="0"/>
              </a:rPr>
              <a:t>Troubleshooting – Case 1</a:t>
            </a:r>
          </a:p>
        </p:txBody>
      </p:sp>
      <p:sp>
        <p:nvSpPr>
          <p:cNvPr id="15364" name="Text Placeholder 4"/>
          <p:cNvSpPr>
            <a:spLocks noGrp="1"/>
          </p:cNvSpPr>
          <p:nvPr>
            <p:ph type="body" sz="quarter" idx="11"/>
          </p:nvPr>
        </p:nvSpPr>
        <p:spPr/>
        <p:txBody>
          <a:bodyPr/>
          <a:lstStyle/>
          <a:p>
            <a:pPr eaLnBrk="1" hangingPunct="1"/>
            <a:r>
              <a:rPr lang="en-US" dirty="0" smtClean="0">
                <a:latin typeface="Century Gothic" pitchFamily="34" charset="0"/>
                <a:cs typeface="Century Gothic" pitchFamily="34" charset="0"/>
              </a:rPr>
              <a:t>Case Study</a:t>
            </a:r>
          </a:p>
        </p:txBody>
      </p:sp>
      <p:pic>
        <p:nvPicPr>
          <p:cNvPr id="4099" name="Picture 3"/>
          <p:cNvPicPr>
            <a:picLocks noChangeAspect="1" noChangeArrowheads="1"/>
          </p:cNvPicPr>
          <p:nvPr/>
        </p:nvPicPr>
        <p:blipFill>
          <a:blip r:embed="rId3"/>
          <a:srcRect/>
          <a:stretch>
            <a:fillRect/>
          </a:stretch>
        </p:blipFill>
        <p:spPr bwMode="auto">
          <a:xfrm>
            <a:off x="928688" y="5310253"/>
            <a:ext cx="7286625" cy="571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fontAlgn="base">
                <a:spcBef>
                  <a:spcPct val="0"/>
                </a:spcBef>
                <a:spcAft>
                  <a:spcPct val="0"/>
                </a:spcAft>
              </a:pPr>
              <a:t>65</a:t>
            </a:fld>
            <a:endParaRPr lang="en-US" smtClean="0">
              <a:latin typeface="Century Gothic" pitchFamily="34" charset="0"/>
              <a:ea typeface="Century Gothic" pitchFamily="34" charset="0"/>
              <a:cs typeface="Century Gothic" pitchFamily="34" charset="0"/>
            </a:endParaRPr>
          </a:p>
        </p:txBody>
      </p:sp>
      <p:sp>
        <p:nvSpPr>
          <p:cNvPr id="15362" name="Content Placeholder 2"/>
          <p:cNvSpPr>
            <a:spLocks noGrp="1"/>
          </p:cNvSpPr>
          <p:nvPr>
            <p:ph idx="1"/>
          </p:nvPr>
        </p:nvSpPr>
        <p:spPr>
          <a:xfrm>
            <a:off x="457200" y="1316038"/>
            <a:ext cx="8229600" cy="5000625"/>
          </a:xfrm>
        </p:spPr>
        <p:txBody>
          <a:bodyPr/>
          <a:lstStyle/>
          <a:p>
            <a:pPr eaLnBrk="1" hangingPunct="1"/>
            <a:r>
              <a:rPr lang="en-US" dirty="0" smtClean="0">
                <a:latin typeface="Century Gothic" pitchFamily="34" charset="0"/>
                <a:cs typeface="Century Gothic" pitchFamily="34" charset="0"/>
              </a:rPr>
              <a:t>To troubleshoot failed jobs</a:t>
            </a:r>
          </a:p>
          <a:p>
            <a:pPr eaLnBrk="1" hangingPunct="1"/>
            <a:r>
              <a:rPr lang="en-US" dirty="0" smtClean="0">
                <a:latin typeface="Century Gothic" pitchFamily="34" charset="0"/>
                <a:cs typeface="Century Gothic" pitchFamily="34" charset="0"/>
              </a:rPr>
              <a:t>Step 4 – With the parameter now set to N, restart the failed job in the Scheduler.</a:t>
            </a:r>
            <a:endParaRPr lang="en-US" dirty="0" smtClean="0">
              <a:solidFill>
                <a:srgbClr val="4F4F4F"/>
              </a:solidFill>
              <a:latin typeface="Century Gothic" pitchFamily="34" charset="0"/>
              <a:cs typeface="Century Gothic" pitchFamily="34" charset="0"/>
            </a:endParaRPr>
          </a:p>
        </p:txBody>
      </p:sp>
      <p:sp>
        <p:nvSpPr>
          <p:cNvPr id="15363" name="Title 3"/>
          <p:cNvSpPr>
            <a:spLocks noGrp="1"/>
          </p:cNvSpPr>
          <p:nvPr>
            <p:ph type="title"/>
          </p:nvPr>
        </p:nvSpPr>
        <p:spPr>
          <a:xfrm>
            <a:off x="457200" y="608013"/>
            <a:ext cx="8229600" cy="708025"/>
          </a:xfrm>
        </p:spPr>
        <p:txBody>
          <a:bodyPr/>
          <a:lstStyle/>
          <a:p>
            <a:pPr eaLnBrk="1" hangingPunct="1"/>
            <a:r>
              <a:rPr lang="en-US" dirty="0" smtClean="0">
                <a:solidFill>
                  <a:srgbClr val="4F4F4F"/>
                </a:solidFill>
                <a:latin typeface="Century Gothic" pitchFamily="34" charset="0"/>
                <a:cs typeface="Century Gothic" pitchFamily="34" charset="0"/>
              </a:rPr>
              <a:t>Troubleshooting – Case 1</a:t>
            </a:r>
          </a:p>
        </p:txBody>
      </p:sp>
      <p:sp>
        <p:nvSpPr>
          <p:cNvPr id="15364" name="Text Placeholder 4"/>
          <p:cNvSpPr>
            <a:spLocks noGrp="1"/>
          </p:cNvSpPr>
          <p:nvPr>
            <p:ph type="body" sz="quarter" idx="11"/>
          </p:nvPr>
        </p:nvSpPr>
        <p:spPr/>
        <p:txBody>
          <a:bodyPr/>
          <a:lstStyle/>
          <a:p>
            <a:pPr eaLnBrk="1" hangingPunct="1"/>
            <a:r>
              <a:rPr lang="en-US" dirty="0" smtClean="0">
                <a:latin typeface="Century Gothic" pitchFamily="34" charset="0"/>
                <a:cs typeface="Century Gothic" pitchFamily="34" charset="0"/>
              </a:rPr>
              <a:t>Case Study</a:t>
            </a:r>
          </a:p>
        </p:txBody>
      </p:sp>
      <p:pic>
        <p:nvPicPr>
          <p:cNvPr id="5122" name="Picture 2"/>
          <p:cNvPicPr>
            <a:picLocks noChangeAspect="1" noChangeArrowheads="1"/>
          </p:cNvPicPr>
          <p:nvPr/>
        </p:nvPicPr>
        <p:blipFill>
          <a:blip r:embed="rId3"/>
          <a:srcRect/>
          <a:stretch>
            <a:fillRect/>
          </a:stretch>
        </p:blipFill>
        <p:spPr bwMode="auto">
          <a:xfrm>
            <a:off x="2955360" y="2743199"/>
            <a:ext cx="2493114" cy="35734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fontAlgn="base">
                <a:spcBef>
                  <a:spcPct val="0"/>
                </a:spcBef>
                <a:spcAft>
                  <a:spcPct val="0"/>
                </a:spcAft>
              </a:pPr>
              <a:t>66</a:t>
            </a:fld>
            <a:endParaRPr lang="en-US" smtClean="0">
              <a:latin typeface="Century Gothic" pitchFamily="34" charset="0"/>
              <a:ea typeface="Century Gothic" pitchFamily="34" charset="0"/>
              <a:cs typeface="Century Gothic" pitchFamily="34" charset="0"/>
            </a:endParaRPr>
          </a:p>
        </p:txBody>
      </p:sp>
      <p:sp>
        <p:nvSpPr>
          <p:cNvPr id="15362" name="Content Placeholder 2"/>
          <p:cNvSpPr>
            <a:spLocks noGrp="1"/>
          </p:cNvSpPr>
          <p:nvPr>
            <p:ph idx="1"/>
          </p:nvPr>
        </p:nvSpPr>
        <p:spPr>
          <a:xfrm>
            <a:off x="457200" y="1316038"/>
            <a:ext cx="8229600" cy="5000625"/>
          </a:xfrm>
        </p:spPr>
        <p:txBody>
          <a:bodyPr/>
          <a:lstStyle/>
          <a:p>
            <a:pPr eaLnBrk="1" hangingPunct="1"/>
            <a:r>
              <a:rPr lang="en-US" dirty="0" smtClean="0">
                <a:latin typeface="Century Gothic" pitchFamily="34" charset="0"/>
                <a:cs typeface="Century Gothic" pitchFamily="34" charset="0"/>
              </a:rPr>
              <a:t>To troubleshoot failed jobs</a:t>
            </a:r>
          </a:p>
          <a:p>
            <a:pPr eaLnBrk="1" hangingPunct="1"/>
            <a:r>
              <a:rPr lang="en-US" dirty="0" smtClean="0">
                <a:latin typeface="Century Gothic" pitchFamily="34" charset="0"/>
                <a:cs typeface="Century Gothic" pitchFamily="34" charset="0"/>
              </a:rPr>
              <a:t>Step 5 – Confirm that the job now runs successfully.</a:t>
            </a:r>
            <a:endParaRPr lang="en-US" dirty="0" smtClean="0">
              <a:solidFill>
                <a:srgbClr val="4F4F4F"/>
              </a:solidFill>
              <a:latin typeface="Century Gothic" pitchFamily="34" charset="0"/>
              <a:cs typeface="Century Gothic" pitchFamily="34" charset="0"/>
            </a:endParaRPr>
          </a:p>
        </p:txBody>
      </p:sp>
      <p:sp>
        <p:nvSpPr>
          <p:cNvPr id="15363" name="Title 3"/>
          <p:cNvSpPr>
            <a:spLocks noGrp="1"/>
          </p:cNvSpPr>
          <p:nvPr>
            <p:ph type="title"/>
          </p:nvPr>
        </p:nvSpPr>
        <p:spPr>
          <a:xfrm>
            <a:off x="457200" y="608013"/>
            <a:ext cx="8229600" cy="708025"/>
          </a:xfrm>
        </p:spPr>
        <p:txBody>
          <a:bodyPr/>
          <a:lstStyle/>
          <a:p>
            <a:pPr eaLnBrk="1" hangingPunct="1"/>
            <a:r>
              <a:rPr lang="en-US" dirty="0" smtClean="0">
                <a:solidFill>
                  <a:srgbClr val="4F4F4F"/>
                </a:solidFill>
                <a:latin typeface="Century Gothic" pitchFamily="34" charset="0"/>
                <a:cs typeface="Century Gothic" pitchFamily="34" charset="0"/>
              </a:rPr>
              <a:t>Troubleshooting – Case 1</a:t>
            </a:r>
          </a:p>
        </p:txBody>
      </p:sp>
      <p:sp>
        <p:nvSpPr>
          <p:cNvPr id="15364" name="Text Placeholder 4"/>
          <p:cNvSpPr>
            <a:spLocks noGrp="1"/>
          </p:cNvSpPr>
          <p:nvPr>
            <p:ph type="body" sz="quarter" idx="11"/>
          </p:nvPr>
        </p:nvSpPr>
        <p:spPr/>
        <p:txBody>
          <a:bodyPr/>
          <a:lstStyle/>
          <a:p>
            <a:pPr eaLnBrk="1" hangingPunct="1"/>
            <a:r>
              <a:rPr lang="en-US" dirty="0" smtClean="0">
                <a:latin typeface="Century Gothic" pitchFamily="34" charset="0"/>
                <a:cs typeface="Century Gothic" pitchFamily="34" charset="0"/>
              </a:rPr>
              <a:t>Case Study</a:t>
            </a:r>
          </a:p>
        </p:txBody>
      </p:sp>
      <p:pic>
        <p:nvPicPr>
          <p:cNvPr id="6146" name="Picture 2"/>
          <p:cNvPicPr>
            <a:picLocks noChangeAspect="1" noChangeArrowheads="1"/>
          </p:cNvPicPr>
          <p:nvPr/>
        </p:nvPicPr>
        <p:blipFill>
          <a:blip r:embed="rId3"/>
          <a:srcRect/>
          <a:stretch>
            <a:fillRect/>
          </a:stretch>
        </p:blipFill>
        <p:spPr bwMode="auto">
          <a:xfrm>
            <a:off x="206679" y="2971147"/>
            <a:ext cx="8700177" cy="301629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Troubleshooting Tips</a:t>
            </a:r>
            <a:endParaRPr lang="en-US" dirty="0"/>
          </a:p>
        </p:txBody>
      </p:sp>
      <p:sp>
        <p:nvSpPr>
          <p:cNvPr id="3" name="Text Placeholder 2"/>
          <p:cNvSpPr>
            <a:spLocks noGrp="1"/>
          </p:cNvSpPr>
          <p:nvPr>
            <p:ph type="body" sz="quarter" idx="10"/>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fontAlgn="base">
                <a:spcBef>
                  <a:spcPct val="0"/>
                </a:spcBef>
                <a:spcAft>
                  <a:spcPct val="0"/>
                </a:spcAft>
              </a:pPr>
              <a:t>68</a:t>
            </a:fld>
            <a:endParaRPr lang="en-US" smtClean="0">
              <a:latin typeface="Century Gothic" pitchFamily="34" charset="0"/>
              <a:ea typeface="Century Gothic" pitchFamily="34" charset="0"/>
              <a:cs typeface="Century Gothic" pitchFamily="34" charset="0"/>
            </a:endParaRPr>
          </a:p>
        </p:txBody>
      </p:sp>
      <p:sp>
        <p:nvSpPr>
          <p:cNvPr id="15362" name="Content Placeholder 2"/>
          <p:cNvSpPr>
            <a:spLocks noGrp="1"/>
          </p:cNvSpPr>
          <p:nvPr>
            <p:ph idx="1"/>
          </p:nvPr>
        </p:nvSpPr>
        <p:spPr>
          <a:xfrm>
            <a:off x="457200" y="1163782"/>
            <a:ext cx="8229600" cy="5152881"/>
          </a:xfrm>
        </p:spPr>
        <p:txBody>
          <a:bodyPr/>
          <a:lstStyle/>
          <a:p>
            <a:pPr eaLnBrk="1" hangingPunct="1"/>
            <a:r>
              <a:rPr lang="en-US" dirty="0" smtClean="0">
                <a:latin typeface="Century Gothic" pitchFamily="34" charset="0"/>
                <a:cs typeface="Century Gothic" pitchFamily="34" charset="0"/>
              </a:rPr>
              <a:t>A few things to note about failed jobs</a:t>
            </a:r>
          </a:p>
          <a:p>
            <a:pPr eaLnBrk="1" hangingPunct="1"/>
            <a:r>
              <a:rPr lang="en-US" dirty="0" smtClean="0">
                <a:solidFill>
                  <a:srgbClr val="4F4F4F"/>
                </a:solidFill>
                <a:latin typeface="Century Gothic" pitchFamily="34" charset="0"/>
                <a:cs typeface="Century Gothic" pitchFamily="34" charset="0"/>
              </a:rPr>
              <a:t>1) If a failed job provides an ambiguous failure message, it doesn’t hurt to try to just restart the failed job. </a:t>
            </a:r>
          </a:p>
          <a:p>
            <a:pPr eaLnBrk="1" hangingPunct="1"/>
            <a:r>
              <a:rPr lang="en-US" dirty="0" smtClean="0">
                <a:solidFill>
                  <a:srgbClr val="4F4F4F"/>
                </a:solidFill>
                <a:latin typeface="Century Gothic" pitchFamily="34" charset="0"/>
                <a:cs typeface="Century Gothic" pitchFamily="34" charset="0"/>
              </a:rPr>
              <a:t>2) If a load table is failing because files are locked, there may be a residual hung process called dba.exe that will need to be killed via the Task Manager (from command line or taskmgr.exe). An example of this is the /F switch failure.</a:t>
            </a:r>
          </a:p>
          <a:p>
            <a:pPr eaLnBrk="1" hangingPunct="1"/>
            <a:endParaRPr lang="en-US" dirty="0" smtClean="0">
              <a:solidFill>
                <a:srgbClr val="4F4F4F"/>
              </a:solidFill>
              <a:latin typeface="Century Gothic" pitchFamily="34" charset="0"/>
              <a:cs typeface="Century Gothic" pitchFamily="34" charset="0"/>
            </a:endParaRPr>
          </a:p>
        </p:txBody>
      </p:sp>
      <p:sp>
        <p:nvSpPr>
          <p:cNvPr id="15363" name="Title 3"/>
          <p:cNvSpPr>
            <a:spLocks noGrp="1"/>
          </p:cNvSpPr>
          <p:nvPr>
            <p:ph type="title"/>
          </p:nvPr>
        </p:nvSpPr>
        <p:spPr>
          <a:xfrm>
            <a:off x="457200" y="608013"/>
            <a:ext cx="8229600" cy="708025"/>
          </a:xfrm>
        </p:spPr>
        <p:txBody>
          <a:bodyPr/>
          <a:lstStyle/>
          <a:p>
            <a:pPr eaLnBrk="1" hangingPunct="1"/>
            <a:r>
              <a:rPr lang="en-US" dirty="0" smtClean="0">
                <a:solidFill>
                  <a:srgbClr val="4F4F4F"/>
                </a:solidFill>
                <a:latin typeface="Century Gothic" pitchFamily="34" charset="0"/>
                <a:cs typeface="Century Gothic" pitchFamily="34" charset="0"/>
              </a:rPr>
              <a:t>Troubleshooting – Failed Jobs </a:t>
            </a:r>
          </a:p>
        </p:txBody>
      </p:sp>
      <p:sp>
        <p:nvSpPr>
          <p:cNvPr id="15364" name="Text Placeholder 4"/>
          <p:cNvSpPr>
            <a:spLocks noGrp="1"/>
          </p:cNvSpPr>
          <p:nvPr>
            <p:ph type="body" sz="quarter" idx="11"/>
          </p:nvPr>
        </p:nvSpPr>
        <p:spPr/>
        <p:txBody>
          <a:bodyPr/>
          <a:lstStyle/>
          <a:p>
            <a:pPr eaLnBrk="1" hangingPunct="1"/>
            <a:r>
              <a:rPr lang="en-US" dirty="0" smtClean="0">
                <a:latin typeface="Century Gothic" pitchFamily="34" charset="0"/>
                <a:cs typeface="Century Gothic" pitchFamily="34" charset="0"/>
              </a:rPr>
              <a:t>Tips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6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36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fontAlgn="base">
                <a:spcBef>
                  <a:spcPct val="0"/>
                </a:spcBef>
                <a:spcAft>
                  <a:spcPct val="0"/>
                </a:spcAft>
              </a:pPr>
              <a:t>69</a:t>
            </a:fld>
            <a:endParaRPr lang="en-US" smtClean="0">
              <a:latin typeface="Century Gothic" pitchFamily="34" charset="0"/>
              <a:ea typeface="Century Gothic" pitchFamily="34" charset="0"/>
              <a:cs typeface="Century Gothic" pitchFamily="34" charset="0"/>
            </a:endParaRPr>
          </a:p>
        </p:txBody>
      </p:sp>
      <p:sp>
        <p:nvSpPr>
          <p:cNvPr id="15362" name="Content Placeholder 2"/>
          <p:cNvSpPr>
            <a:spLocks noGrp="1"/>
          </p:cNvSpPr>
          <p:nvPr>
            <p:ph idx="1"/>
          </p:nvPr>
        </p:nvSpPr>
        <p:spPr>
          <a:xfrm>
            <a:off x="457200" y="1145310"/>
            <a:ext cx="8474364" cy="5171354"/>
          </a:xfrm>
        </p:spPr>
        <p:txBody>
          <a:bodyPr/>
          <a:lstStyle/>
          <a:p>
            <a:pPr eaLnBrk="1" hangingPunct="1"/>
            <a:r>
              <a:rPr lang="en-US" dirty="0" smtClean="0">
                <a:solidFill>
                  <a:srgbClr val="4F4F4F"/>
                </a:solidFill>
                <a:latin typeface="Century Gothic" pitchFamily="34" charset="0"/>
                <a:cs typeface="Century Gothic" pitchFamily="34" charset="0"/>
              </a:rPr>
              <a:t>3) If a load table is failing due to a mismatched number of loaded records, there is likely a problem with the format of one of the fields in one of the lines being loaded.</a:t>
            </a:r>
          </a:p>
          <a:p>
            <a:pPr eaLnBrk="1" hangingPunct="1"/>
            <a:r>
              <a:rPr lang="en-US" dirty="0" smtClean="0">
                <a:solidFill>
                  <a:srgbClr val="4F4F4F"/>
                </a:solidFill>
                <a:latin typeface="Century Gothic" pitchFamily="34" charset="0"/>
                <a:cs typeface="Century Gothic" pitchFamily="34" charset="0"/>
              </a:rPr>
              <a:t>4) An over-packed Progress table column will cause a load table job to run infinitely without ever finishing. If a load table doesn’t seem to be doing anything, have a Progress DBA run the </a:t>
            </a:r>
            <a:r>
              <a:rPr lang="en-US" dirty="0" err="1" smtClean="0">
                <a:solidFill>
                  <a:srgbClr val="4F4F4F"/>
                </a:solidFill>
                <a:latin typeface="Century Gothic" pitchFamily="34" charset="0"/>
                <a:cs typeface="Century Gothic" pitchFamily="34" charset="0"/>
              </a:rPr>
              <a:t>dbtool</a:t>
            </a:r>
            <a:r>
              <a:rPr lang="en-US" dirty="0" smtClean="0">
                <a:solidFill>
                  <a:srgbClr val="4F4F4F"/>
                </a:solidFill>
                <a:latin typeface="Century Gothic" pitchFamily="34" charset="0"/>
                <a:cs typeface="Century Gothic" pitchFamily="34" charset="0"/>
              </a:rPr>
              <a:t> utility against the table.</a:t>
            </a:r>
          </a:p>
          <a:p>
            <a:pPr eaLnBrk="1" hangingPunct="1"/>
            <a:endParaRPr lang="en-US" dirty="0" smtClean="0">
              <a:solidFill>
                <a:srgbClr val="4F4F4F"/>
              </a:solidFill>
              <a:latin typeface="Century Gothic" pitchFamily="34" charset="0"/>
              <a:cs typeface="Century Gothic" pitchFamily="34" charset="0"/>
            </a:endParaRPr>
          </a:p>
        </p:txBody>
      </p:sp>
      <p:sp>
        <p:nvSpPr>
          <p:cNvPr id="15363" name="Title 3"/>
          <p:cNvSpPr>
            <a:spLocks noGrp="1"/>
          </p:cNvSpPr>
          <p:nvPr>
            <p:ph type="title"/>
          </p:nvPr>
        </p:nvSpPr>
        <p:spPr>
          <a:xfrm>
            <a:off x="457200" y="608013"/>
            <a:ext cx="8229600" cy="708025"/>
          </a:xfrm>
        </p:spPr>
        <p:txBody>
          <a:bodyPr/>
          <a:lstStyle/>
          <a:p>
            <a:pPr eaLnBrk="1" hangingPunct="1"/>
            <a:r>
              <a:rPr lang="en-US" dirty="0" smtClean="0">
                <a:solidFill>
                  <a:srgbClr val="4F4F4F"/>
                </a:solidFill>
                <a:latin typeface="Century Gothic" pitchFamily="34" charset="0"/>
                <a:cs typeface="Century Gothic" pitchFamily="34" charset="0"/>
              </a:rPr>
              <a:t>Troubleshooting – Failed Jobs</a:t>
            </a:r>
          </a:p>
        </p:txBody>
      </p:sp>
      <p:sp>
        <p:nvSpPr>
          <p:cNvPr id="15364" name="Text Placeholder 4"/>
          <p:cNvSpPr>
            <a:spLocks noGrp="1"/>
          </p:cNvSpPr>
          <p:nvPr>
            <p:ph type="body" sz="quarter" idx="11"/>
          </p:nvPr>
        </p:nvSpPr>
        <p:spPr/>
        <p:txBody>
          <a:bodyPr/>
          <a:lstStyle/>
          <a:p>
            <a:pPr eaLnBrk="1" hangingPunct="1"/>
            <a:r>
              <a:rPr lang="en-US" dirty="0" smtClean="0">
                <a:latin typeface="Century Gothic" pitchFamily="34" charset="0"/>
                <a:cs typeface="Century Gothic" pitchFamily="34" charset="0"/>
              </a:rPr>
              <a:t>Tips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2"/>
          <p:cNvSpPr>
            <a:spLocks noGrp="1"/>
          </p:cNvSpPr>
          <p:nvPr>
            <p:ph type="title"/>
          </p:nvPr>
        </p:nvSpPr>
        <p:spPr/>
        <p:txBody>
          <a:bodyPr/>
          <a:lstStyle/>
          <a:p>
            <a:pPr eaLnBrk="1" hangingPunct="1"/>
            <a:r>
              <a:rPr lang="en-US" dirty="0" smtClean="0">
                <a:latin typeface="Century Gothic" pitchFamily="34" charset="0"/>
              </a:rPr>
              <a:t>DEBUGGING – Tools </a:t>
            </a:r>
          </a:p>
        </p:txBody>
      </p:sp>
      <p:sp>
        <p:nvSpPr>
          <p:cNvPr id="68610" name="Rectangle 3"/>
          <p:cNvSpPr>
            <a:spLocks noGrp="1"/>
          </p:cNvSpPr>
          <p:nvPr>
            <p:ph type="body" idx="1"/>
          </p:nvPr>
        </p:nvSpPr>
        <p:spPr/>
        <p:txBody>
          <a:bodyPr/>
          <a:lstStyle/>
          <a:p>
            <a:pPr eaLnBrk="1" hangingPunct="1"/>
            <a:r>
              <a:rPr lang="en-US" dirty="0" smtClean="0">
                <a:latin typeface="Century Gothic" pitchFamily="34" charset="0"/>
              </a:rPr>
              <a:t>Primary debugging tools usage</a:t>
            </a:r>
          </a:p>
          <a:p>
            <a:pPr lvl="1" eaLnBrk="1" hangingPunct="1"/>
            <a:r>
              <a:rPr lang="en-US" dirty="0" smtClean="0">
                <a:latin typeface="Century Gothic" pitchFamily="34" charset="0"/>
              </a:rPr>
              <a:t>Microsoft SQL Server Management Studio (SSMS)</a:t>
            </a:r>
          </a:p>
          <a:p>
            <a:pPr lvl="2" eaLnBrk="1" hangingPunct="1"/>
            <a:r>
              <a:rPr lang="en-US" dirty="0" smtClean="0">
                <a:latin typeface="Century Gothic" pitchFamily="34" charset="0"/>
              </a:rPr>
              <a:t>For running and testing queries, inserts or updates, generating results sets for comparison purposes, quick and easy access to all the data warehouse tables.</a:t>
            </a:r>
          </a:p>
          <a:p>
            <a:pPr lvl="1" eaLnBrk="1" hangingPunct="1">
              <a:buNone/>
            </a:pPr>
            <a:endParaRPr lang="en-US" dirty="0" smtClean="0">
              <a:latin typeface="Century Gothic" pitchFamily="34" charset="0"/>
            </a:endParaRPr>
          </a:p>
          <a:p>
            <a:pPr lvl="1" eaLnBrk="1" hangingPunct="1"/>
            <a:endParaRPr lang="en-US" sz="1000" dirty="0" smtClean="0">
              <a:latin typeface="Century Gothic" pitchFamily="34" charset="0"/>
            </a:endParaRPr>
          </a:p>
          <a:p>
            <a:pPr eaLnBrk="1" hangingPunct="1"/>
            <a:endParaRPr lang="en-US" dirty="0" smtClean="0">
              <a:latin typeface="Century Gothic" pitchFamily="34" charset="0"/>
            </a:endParaRPr>
          </a:p>
        </p:txBody>
      </p:sp>
      <p:sp>
        <p:nvSpPr>
          <p:cNvPr id="4" name="Slide Number Placeholder 1"/>
          <p:cNvSpPr>
            <a:spLocks noGrp="1"/>
          </p:cNvSpPr>
          <p:nvPr>
            <p:ph type="sldNum" sz="quarter" idx="4294967295"/>
          </p:nvPr>
        </p:nvSpPr>
        <p:spPr bwMode="auto">
          <a:xfrm>
            <a:off x="6923088" y="6459538"/>
            <a:ext cx="2133600" cy="365125"/>
          </a:xfrm>
          <a:prstGeom prst="rect">
            <a:avLst/>
          </a:prstGeom>
          <a:noFill/>
          <a:ln>
            <a:miter lim="800000"/>
            <a:headEnd/>
            <a:tailEnd/>
          </a:ln>
        </p:spPr>
        <p:txBody>
          <a:bodyPr wrap="square" numCol="1" anchorCtr="0" compatLnSpc="1">
            <a:prstTxWarp prst="textNoShape">
              <a:avLst/>
            </a:prstTxWarp>
          </a:bodyPr>
          <a:lstStyle/>
          <a:p>
            <a:pPr algn="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algn="r" fontAlgn="base">
                <a:spcBef>
                  <a:spcPct val="0"/>
                </a:spcBef>
                <a:spcAft>
                  <a:spcPct val="0"/>
                </a:spcAft>
              </a:pPr>
              <a:t>7</a:t>
            </a:fld>
            <a:endParaRPr lang="en-US" dirty="0" smtClean="0">
              <a:latin typeface="Century Gothic" pitchFamily="34" charset="0"/>
              <a:ea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fontAlgn="base">
                <a:spcBef>
                  <a:spcPct val="0"/>
                </a:spcBef>
                <a:spcAft>
                  <a:spcPct val="0"/>
                </a:spcAft>
              </a:pPr>
              <a:t>70</a:t>
            </a:fld>
            <a:endParaRPr lang="en-US" smtClean="0">
              <a:latin typeface="Century Gothic" pitchFamily="34" charset="0"/>
              <a:ea typeface="Century Gothic" pitchFamily="34" charset="0"/>
              <a:cs typeface="Century Gothic" pitchFamily="34" charset="0"/>
            </a:endParaRPr>
          </a:p>
        </p:txBody>
      </p:sp>
      <p:sp>
        <p:nvSpPr>
          <p:cNvPr id="15362" name="Content Placeholder 2"/>
          <p:cNvSpPr>
            <a:spLocks noGrp="1"/>
          </p:cNvSpPr>
          <p:nvPr>
            <p:ph idx="1"/>
          </p:nvPr>
        </p:nvSpPr>
        <p:spPr>
          <a:xfrm>
            <a:off x="457200" y="1128156"/>
            <a:ext cx="8229600" cy="5188507"/>
          </a:xfrm>
        </p:spPr>
        <p:txBody>
          <a:bodyPr/>
          <a:lstStyle/>
          <a:p>
            <a:pPr eaLnBrk="1" hangingPunct="1"/>
            <a:r>
              <a:rPr lang="en-US" dirty="0" smtClean="0">
                <a:solidFill>
                  <a:srgbClr val="4F4F4F"/>
                </a:solidFill>
                <a:latin typeface="Century Gothic" pitchFamily="34" charset="0"/>
                <a:cs typeface="Century Gothic" pitchFamily="34" charset="0"/>
              </a:rPr>
              <a:t>5) A column that is defined in the Progress tables is wider than the defined column in the load tables will cause a different sort of failure. This may happen after </a:t>
            </a:r>
            <a:r>
              <a:rPr lang="en-US" dirty="0" err="1" smtClean="0">
                <a:solidFill>
                  <a:srgbClr val="4F4F4F"/>
                </a:solidFill>
                <a:latin typeface="Century Gothic" pitchFamily="34" charset="0"/>
                <a:cs typeface="Century Gothic" pitchFamily="34" charset="0"/>
              </a:rPr>
              <a:t>dbtool</a:t>
            </a:r>
            <a:r>
              <a:rPr lang="en-US" dirty="0" smtClean="0">
                <a:solidFill>
                  <a:srgbClr val="4F4F4F"/>
                </a:solidFill>
                <a:latin typeface="Century Gothic" pitchFamily="34" charset="0"/>
                <a:cs typeface="Century Gothic" pitchFamily="34" charset="0"/>
              </a:rPr>
              <a:t> utility  has been run to fix </a:t>
            </a:r>
            <a:r>
              <a:rPr lang="en-US" dirty="0" err="1" smtClean="0">
                <a:solidFill>
                  <a:srgbClr val="4F4F4F"/>
                </a:solidFill>
                <a:latin typeface="Century Gothic" pitchFamily="34" charset="0"/>
                <a:cs typeface="Century Gothic" pitchFamily="34" charset="0"/>
              </a:rPr>
              <a:t>overpacked</a:t>
            </a:r>
            <a:r>
              <a:rPr lang="en-US" dirty="0" smtClean="0">
                <a:solidFill>
                  <a:srgbClr val="4F4F4F"/>
                </a:solidFill>
                <a:latin typeface="Century Gothic" pitchFamily="34" charset="0"/>
                <a:cs typeface="Century Gothic" pitchFamily="34" charset="0"/>
              </a:rPr>
              <a:t> columns, or just because the columns have since been defined as bigger. </a:t>
            </a:r>
          </a:p>
          <a:p>
            <a:pPr eaLnBrk="1" hangingPunct="1"/>
            <a:r>
              <a:rPr lang="en-US" dirty="0" smtClean="0">
                <a:solidFill>
                  <a:srgbClr val="4F4F4F"/>
                </a:solidFill>
                <a:latin typeface="Century Gothic" pitchFamily="34" charset="0"/>
                <a:cs typeface="Century Gothic" pitchFamily="34" charset="0"/>
              </a:rPr>
              <a:t>Use the substring function on the column transformation to match the column definition of the load table.</a:t>
            </a:r>
          </a:p>
          <a:p>
            <a:pPr eaLnBrk="1" hangingPunct="1"/>
            <a:r>
              <a:rPr lang="en-US" dirty="0" smtClean="0">
                <a:solidFill>
                  <a:srgbClr val="4F4F4F"/>
                </a:solidFill>
                <a:latin typeface="Century Gothic" pitchFamily="34" charset="0"/>
                <a:cs typeface="Century Gothic" pitchFamily="34" charset="0"/>
              </a:rPr>
              <a:t>Example – </a:t>
            </a:r>
            <a:r>
              <a:rPr lang="en-US" dirty="0" smtClean="0"/>
              <a:t>SUBSTRING(sod_part,1,30)</a:t>
            </a:r>
            <a:endParaRPr lang="en-US" dirty="0" smtClean="0">
              <a:solidFill>
                <a:srgbClr val="4F4F4F"/>
              </a:solidFill>
              <a:latin typeface="Century Gothic" pitchFamily="34" charset="0"/>
              <a:cs typeface="Century Gothic" pitchFamily="34" charset="0"/>
            </a:endParaRPr>
          </a:p>
        </p:txBody>
      </p:sp>
      <p:sp>
        <p:nvSpPr>
          <p:cNvPr id="15363" name="Title 3"/>
          <p:cNvSpPr>
            <a:spLocks noGrp="1"/>
          </p:cNvSpPr>
          <p:nvPr>
            <p:ph type="title"/>
          </p:nvPr>
        </p:nvSpPr>
        <p:spPr>
          <a:xfrm>
            <a:off x="457200" y="608013"/>
            <a:ext cx="8229600" cy="708025"/>
          </a:xfrm>
        </p:spPr>
        <p:txBody>
          <a:bodyPr/>
          <a:lstStyle/>
          <a:p>
            <a:pPr eaLnBrk="1" hangingPunct="1"/>
            <a:r>
              <a:rPr lang="en-US" dirty="0" smtClean="0">
                <a:solidFill>
                  <a:srgbClr val="4F4F4F"/>
                </a:solidFill>
                <a:latin typeface="Century Gothic" pitchFamily="34" charset="0"/>
                <a:cs typeface="Century Gothic" pitchFamily="34" charset="0"/>
              </a:rPr>
              <a:t>Troubleshooting – Failed Jobs</a:t>
            </a:r>
          </a:p>
        </p:txBody>
      </p:sp>
      <p:sp>
        <p:nvSpPr>
          <p:cNvPr id="15364" name="Text Placeholder 4"/>
          <p:cNvSpPr>
            <a:spLocks noGrp="1"/>
          </p:cNvSpPr>
          <p:nvPr>
            <p:ph type="body" sz="quarter" idx="11"/>
          </p:nvPr>
        </p:nvSpPr>
        <p:spPr/>
        <p:txBody>
          <a:bodyPr/>
          <a:lstStyle/>
          <a:p>
            <a:pPr eaLnBrk="1" hangingPunct="1"/>
            <a:r>
              <a:rPr lang="en-US" dirty="0" smtClean="0">
                <a:latin typeface="Century Gothic" pitchFamily="34" charset="0"/>
                <a:cs typeface="Century Gothic" pitchFamily="34" charset="0"/>
              </a:rPr>
              <a:t>Tips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6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p:cNvSpPr>
          <p:nvPr>
            <p:ph type="title"/>
          </p:nvPr>
        </p:nvSpPr>
        <p:spPr/>
        <p:txBody>
          <a:bodyPr/>
          <a:lstStyle/>
          <a:p>
            <a:pPr eaLnBrk="1" hangingPunct="1"/>
            <a:r>
              <a:rPr lang="en-US" dirty="0" smtClean="0">
                <a:latin typeface="Century Gothic" pitchFamily="34" charset="0"/>
              </a:rPr>
              <a:t>Scheduler – /F Switch Failure</a:t>
            </a:r>
          </a:p>
        </p:txBody>
      </p:sp>
      <p:sp>
        <p:nvSpPr>
          <p:cNvPr id="23555" name="Rectangle 3"/>
          <p:cNvSpPr>
            <a:spLocks noGrp="1"/>
          </p:cNvSpPr>
          <p:nvPr>
            <p:ph type="body" idx="1"/>
          </p:nvPr>
        </p:nvSpPr>
        <p:spPr>
          <a:xfrm>
            <a:off x="457200" y="1514006"/>
            <a:ext cx="8229600" cy="4706047"/>
          </a:xfrm>
        </p:spPr>
        <p:txBody>
          <a:bodyPr/>
          <a:lstStyle/>
          <a:p>
            <a:r>
              <a:rPr lang="en-US" sz="2400" dirty="0" smtClean="0"/>
              <a:t>Sometimes a job will fail with a mysterious /F switch message, as seen here. </a:t>
            </a:r>
          </a:p>
          <a:p>
            <a:pPr lvl="1">
              <a:buNone/>
            </a:pPr>
            <a:r>
              <a:rPr lang="en-US" i="1" dirty="0" smtClean="0"/>
              <a:t>SQL Admin: The specified output file as specified with the /F switch could not be created or opened. Failed.</a:t>
            </a:r>
          </a:p>
          <a:p>
            <a:pPr eaLnBrk="1" hangingPunct="1">
              <a:lnSpc>
                <a:spcPct val="90000"/>
              </a:lnSpc>
            </a:pPr>
            <a:endParaRPr lang="en-US" sz="2400" dirty="0" smtClean="0">
              <a:latin typeface="Century Gothic" pitchFamily="34" charset="0"/>
            </a:endParaRPr>
          </a:p>
        </p:txBody>
      </p:sp>
      <p:pic>
        <p:nvPicPr>
          <p:cNvPr id="2050" name="Picture 2"/>
          <p:cNvPicPr>
            <a:picLocks noChangeAspect="1" noChangeArrowheads="1"/>
          </p:cNvPicPr>
          <p:nvPr/>
        </p:nvPicPr>
        <p:blipFill>
          <a:blip r:embed="rId3"/>
          <a:srcRect/>
          <a:stretch>
            <a:fillRect/>
          </a:stretch>
        </p:blipFill>
        <p:spPr bwMode="auto">
          <a:xfrm>
            <a:off x="1872996" y="3557016"/>
            <a:ext cx="6667500" cy="2676525"/>
          </a:xfrm>
          <a:prstGeom prst="rect">
            <a:avLst/>
          </a:prstGeom>
          <a:noFill/>
          <a:ln w="9525">
            <a:noFill/>
            <a:miter lim="800000"/>
            <a:headEnd/>
            <a:tailEnd/>
          </a:ln>
        </p:spPr>
      </p:pic>
      <p:pic>
        <p:nvPicPr>
          <p:cNvPr id="3074" name="Picture 2"/>
          <p:cNvPicPr>
            <a:picLocks noChangeAspect="1" noChangeArrowheads="1"/>
          </p:cNvPicPr>
          <p:nvPr/>
        </p:nvPicPr>
        <p:blipFill>
          <a:blip r:embed="rId4"/>
          <a:srcRect/>
          <a:stretch>
            <a:fillRect/>
          </a:stretch>
        </p:blipFill>
        <p:spPr bwMode="auto">
          <a:xfrm>
            <a:off x="663321" y="4323398"/>
            <a:ext cx="7877175" cy="1228725"/>
          </a:xfrm>
          <a:prstGeom prst="rect">
            <a:avLst/>
          </a:prstGeom>
          <a:noFill/>
          <a:ln w="9525">
            <a:noFill/>
            <a:miter lim="800000"/>
            <a:headEnd/>
            <a:tailEnd/>
          </a:ln>
        </p:spPr>
      </p:pic>
      <p:sp>
        <p:nvSpPr>
          <p:cNvPr id="6" name="Slide Number Placeholder 1"/>
          <p:cNvSpPr>
            <a:spLocks noGrp="1"/>
          </p:cNvSpPr>
          <p:nvPr>
            <p:ph type="sldNum" sz="quarter" idx="4294967295"/>
          </p:nvPr>
        </p:nvSpPr>
        <p:spPr bwMode="auto">
          <a:xfrm>
            <a:off x="6923088" y="6459538"/>
            <a:ext cx="2133600" cy="365125"/>
          </a:xfrm>
          <a:prstGeom prst="rect">
            <a:avLst/>
          </a:prstGeom>
          <a:noFill/>
          <a:ln>
            <a:miter lim="800000"/>
            <a:headEnd/>
            <a:tailEnd/>
          </a:ln>
        </p:spPr>
        <p:txBody>
          <a:bodyPr wrap="square" numCol="1" anchorCtr="0" compatLnSpc="1">
            <a:prstTxWarp prst="textNoShape">
              <a:avLst/>
            </a:prstTxWarp>
          </a:bodyPr>
          <a:lstStyle/>
          <a:p>
            <a:pPr algn="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algn="r" fontAlgn="base">
                <a:spcBef>
                  <a:spcPct val="0"/>
                </a:spcBef>
                <a:spcAft>
                  <a:spcPct val="0"/>
                </a:spcAft>
              </a:pPr>
              <a:t>71</a:t>
            </a:fld>
            <a:endParaRPr lang="en-US" dirty="0" smtClean="0">
              <a:latin typeface="Century Gothic" pitchFamily="34" charset="0"/>
              <a:ea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p:cNvPicPr>
            <a:picLocks noChangeAspect="1" noChangeArrowheads="1"/>
          </p:cNvPicPr>
          <p:nvPr/>
        </p:nvPicPr>
        <p:blipFill>
          <a:blip r:embed="rId3"/>
          <a:srcRect/>
          <a:stretch>
            <a:fillRect/>
          </a:stretch>
        </p:blipFill>
        <p:spPr bwMode="auto">
          <a:xfrm>
            <a:off x="3241963" y="3264961"/>
            <a:ext cx="5157643" cy="2955091"/>
          </a:xfrm>
          <a:prstGeom prst="rect">
            <a:avLst/>
          </a:prstGeom>
          <a:noFill/>
          <a:ln w="9525">
            <a:noFill/>
            <a:miter lim="800000"/>
            <a:headEnd/>
            <a:tailEnd/>
          </a:ln>
        </p:spPr>
      </p:pic>
      <p:sp>
        <p:nvSpPr>
          <p:cNvPr id="18433" name="Rectangle 2"/>
          <p:cNvSpPr>
            <a:spLocks noGrp="1"/>
          </p:cNvSpPr>
          <p:nvPr>
            <p:ph type="title"/>
          </p:nvPr>
        </p:nvSpPr>
        <p:spPr/>
        <p:txBody>
          <a:bodyPr/>
          <a:lstStyle/>
          <a:p>
            <a:pPr eaLnBrk="1" hangingPunct="1"/>
            <a:r>
              <a:rPr lang="en-US" dirty="0" smtClean="0">
                <a:latin typeface="Century Gothic" pitchFamily="34" charset="0"/>
              </a:rPr>
              <a:t>Scheduler – /F Switch Failure</a:t>
            </a:r>
          </a:p>
        </p:txBody>
      </p:sp>
      <p:sp>
        <p:nvSpPr>
          <p:cNvPr id="23555" name="Rectangle 3"/>
          <p:cNvSpPr>
            <a:spLocks noGrp="1"/>
          </p:cNvSpPr>
          <p:nvPr>
            <p:ph type="body" idx="1"/>
          </p:nvPr>
        </p:nvSpPr>
        <p:spPr>
          <a:xfrm>
            <a:off x="457200" y="1514006"/>
            <a:ext cx="8229600" cy="4706047"/>
          </a:xfrm>
        </p:spPr>
        <p:txBody>
          <a:bodyPr/>
          <a:lstStyle/>
          <a:p>
            <a:pPr eaLnBrk="1" hangingPunct="1">
              <a:lnSpc>
                <a:spcPct val="90000"/>
              </a:lnSpc>
            </a:pPr>
            <a:r>
              <a:rPr lang="en-US" sz="2400" dirty="0" smtClean="0">
                <a:latin typeface="Century Gothic" pitchFamily="34" charset="0"/>
              </a:rPr>
              <a:t>This is due to a job failure where the there is a hung job that locks a .</a:t>
            </a:r>
            <a:r>
              <a:rPr lang="en-US" sz="2400" dirty="0" err="1" smtClean="0">
                <a:latin typeface="Century Gothic" pitchFamily="34" charset="0"/>
              </a:rPr>
              <a:t>dat</a:t>
            </a:r>
            <a:r>
              <a:rPr lang="en-US" sz="2400" dirty="0" smtClean="0">
                <a:latin typeface="Century Gothic" pitchFamily="34" charset="0"/>
              </a:rPr>
              <a:t> file.</a:t>
            </a:r>
          </a:p>
          <a:p>
            <a:pPr eaLnBrk="1" hangingPunct="1">
              <a:lnSpc>
                <a:spcPct val="90000"/>
              </a:lnSpc>
            </a:pPr>
            <a:r>
              <a:rPr lang="en-US" sz="2400" dirty="0" smtClean="0"/>
              <a:t>If you try to look at the .</a:t>
            </a:r>
            <a:r>
              <a:rPr lang="en-US" sz="2400" dirty="0" err="1" smtClean="0"/>
              <a:t>dat</a:t>
            </a:r>
            <a:r>
              <a:rPr lang="en-US" sz="2400" dirty="0" smtClean="0"/>
              <a:t> file under the database connection name folder, it will tell you that the file is already in use.</a:t>
            </a:r>
          </a:p>
          <a:p>
            <a:pPr eaLnBrk="1" hangingPunct="1">
              <a:lnSpc>
                <a:spcPct val="90000"/>
              </a:lnSpc>
            </a:pPr>
            <a:endParaRPr lang="en-US" sz="2400" dirty="0" smtClean="0">
              <a:latin typeface="Century Gothic" pitchFamily="34" charset="0"/>
            </a:endParaRPr>
          </a:p>
        </p:txBody>
      </p:sp>
      <p:pic>
        <p:nvPicPr>
          <p:cNvPr id="4099" name="Picture 3"/>
          <p:cNvPicPr>
            <a:picLocks noChangeAspect="1" noChangeArrowheads="1"/>
          </p:cNvPicPr>
          <p:nvPr/>
        </p:nvPicPr>
        <p:blipFill>
          <a:blip r:embed="rId4"/>
          <a:srcRect/>
          <a:stretch>
            <a:fillRect/>
          </a:stretch>
        </p:blipFill>
        <p:spPr bwMode="auto">
          <a:xfrm>
            <a:off x="1584902" y="4267869"/>
            <a:ext cx="6953250" cy="1485900"/>
          </a:xfrm>
          <a:prstGeom prst="rect">
            <a:avLst/>
          </a:prstGeom>
          <a:noFill/>
          <a:ln w="9525">
            <a:noFill/>
            <a:miter lim="800000"/>
            <a:headEnd/>
            <a:tailEnd/>
          </a:ln>
        </p:spPr>
      </p:pic>
      <p:sp>
        <p:nvSpPr>
          <p:cNvPr id="6" name="Slide Number Placeholder 1"/>
          <p:cNvSpPr>
            <a:spLocks noGrp="1"/>
          </p:cNvSpPr>
          <p:nvPr>
            <p:ph type="sldNum" sz="quarter" idx="4294967295"/>
          </p:nvPr>
        </p:nvSpPr>
        <p:spPr bwMode="auto">
          <a:xfrm>
            <a:off x="6923088" y="6459538"/>
            <a:ext cx="2133600" cy="365125"/>
          </a:xfrm>
          <a:prstGeom prst="rect">
            <a:avLst/>
          </a:prstGeom>
          <a:noFill/>
          <a:ln>
            <a:miter lim="800000"/>
            <a:headEnd/>
            <a:tailEnd/>
          </a:ln>
        </p:spPr>
        <p:txBody>
          <a:bodyPr wrap="square" numCol="1" anchorCtr="0" compatLnSpc="1">
            <a:prstTxWarp prst="textNoShape">
              <a:avLst/>
            </a:prstTxWarp>
          </a:bodyPr>
          <a:lstStyle/>
          <a:p>
            <a:pPr algn="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algn="r" fontAlgn="base">
                <a:spcBef>
                  <a:spcPct val="0"/>
                </a:spcBef>
                <a:spcAft>
                  <a:spcPct val="0"/>
                </a:spcAft>
              </a:pPr>
              <a:t>72</a:t>
            </a:fld>
            <a:endParaRPr lang="en-US" dirty="0" smtClean="0">
              <a:latin typeface="Century Gothic" pitchFamily="34" charset="0"/>
              <a:ea typeface="Century Gothic" pitchFamily="34" charset="0"/>
              <a:cs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55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21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0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p:cNvSpPr>
          <p:nvPr>
            <p:ph type="title"/>
          </p:nvPr>
        </p:nvSpPr>
        <p:spPr/>
        <p:txBody>
          <a:bodyPr/>
          <a:lstStyle/>
          <a:p>
            <a:pPr eaLnBrk="1" hangingPunct="1"/>
            <a:r>
              <a:rPr lang="en-US" dirty="0" smtClean="0">
                <a:latin typeface="Century Gothic" pitchFamily="34" charset="0"/>
              </a:rPr>
              <a:t>Scheduler – /F Switch Failure</a:t>
            </a:r>
          </a:p>
        </p:txBody>
      </p:sp>
      <p:sp>
        <p:nvSpPr>
          <p:cNvPr id="23555" name="Rectangle 3"/>
          <p:cNvSpPr>
            <a:spLocks noGrp="1"/>
          </p:cNvSpPr>
          <p:nvPr>
            <p:ph type="body" idx="1"/>
          </p:nvPr>
        </p:nvSpPr>
        <p:spPr>
          <a:xfrm>
            <a:off x="457200" y="1514006"/>
            <a:ext cx="8229600" cy="4706047"/>
          </a:xfrm>
        </p:spPr>
        <p:txBody>
          <a:bodyPr/>
          <a:lstStyle/>
          <a:p>
            <a:pPr eaLnBrk="1" hangingPunct="1">
              <a:lnSpc>
                <a:spcPct val="90000"/>
              </a:lnSpc>
            </a:pPr>
            <a:r>
              <a:rPr lang="en-US" sz="2400" dirty="0" smtClean="0">
                <a:latin typeface="Century Gothic" pitchFamily="34" charset="0"/>
              </a:rPr>
              <a:t>To unlock the .</a:t>
            </a:r>
            <a:r>
              <a:rPr lang="en-US" sz="2400" dirty="0" err="1" smtClean="0">
                <a:latin typeface="Century Gothic" pitchFamily="34" charset="0"/>
              </a:rPr>
              <a:t>dat</a:t>
            </a:r>
            <a:r>
              <a:rPr lang="en-US" sz="2400" dirty="0" smtClean="0">
                <a:latin typeface="Century Gothic" pitchFamily="34" charset="0"/>
              </a:rPr>
              <a:t> file to be able to get the job to run again, do the following.</a:t>
            </a:r>
          </a:p>
          <a:p>
            <a:pPr eaLnBrk="1" hangingPunct="1">
              <a:lnSpc>
                <a:spcPct val="90000"/>
              </a:lnSpc>
            </a:pPr>
            <a:r>
              <a:rPr lang="en-US" sz="2400" dirty="0" smtClean="0">
                <a:latin typeface="Century Gothic" pitchFamily="34" charset="0"/>
              </a:rPr>
              <a:t>Launch the Task Manager (this can be done via Start/Run).</a:t>
            </a:r>
          </a:p>
        </p:txBody>
      </p:sp>
      <p:pic>
        <p:nvPicPr>
          <p:cNvPr id="5122" name="Picture 2"/>
          <p:cNvPicPr>
            <a:picLocks noChangeAspect="1" noChangeArrowheads="1"/>
          </p:cNvPicPr>
          <p:nvPr/>
        </p:nvPicPr>
        <p:blipFill>
          <a:blip r:embed="rId3"/>
          <a:srcRect/>
          <a:stretch>
            <a:fillRect/>
          </a:stretch>
        </p:blipFill>
        <p:spPr bwMode="auto">
          <a:xfrm>
            <a:off x="2552700" y="3429000"/>
            <a:ext cx="4038600" cy="2181225"/>
          </a:xfrm>
          <a:prstGeom prst="rect">
            <a:avLst/>
          </a:prstGeom>
          <a:noFill/>
          <a:ln w="9525">
            <a:noFill/>
            <a:miter lim="800000"/>
            <a:headEnd/>
            <a:tailEnd/>
          </a:ln>
        </p:spPr>
      </p:pic>
      <p:sp>
        <p:nvSpPr>
          <p:cNvPr id="5" name="Slide Number Placeholder 1"/>
          <p:cNvSpPr>
            <a:spLocks noGrp="1"/>
          </p:cNvSpPr>
          <p:nvPr>
            <p:ph type="sldNum" sz="quarter" idx="4294967295"/>
          </p:nvPr>
        </p:nvSpPr>
        <p:spPr bwMode="auto">
          <a:xfrm>
            <a:off x="6923088" y="6459538"/>
            <a:ext cx="2133600" cy="365125"/>
          </a:xfrm>
          <a:prstGeom prst="rect">
            <a:avLst/>
          </a:prstGeom>
          <a:noFill/>
          <a:ln>
            <a:miter lim="800000"/>
            <a:headEnd/>
            <a:tailEnd/>
          </a:ln>
        </p:spPr>
        <p:txBody>
          <a:bodyPr wrap="square" numCol="1" anchorCtr="0" compatLnSpc="1">
            <a:prstTxWarp prst="textNoShape">
              <a:avLst/>
            </a:prstTxWarp>
          </a:bodyPr>
          <a:lstStyle/>
          <a:p>
            <a:pPr algn="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algn="r" fontAlgn="base">
                <a:spcBef>
                  <a:spcPct val="0"/>
                </a:spcBef>
                <a:spcAft>
                  <a:spcPct val="0"/>
                </a:spcAft>
              </a:pPr>
              <a:t>73</a:t>
            </a:fld>
            <a:endParaRPr lang="en-US" dirty="0" smtClean="0">
              <a:latin typeface="Century Gothic" pitchFamily="34" charset="0"/>
              <a:ea typeface="Century Gothic" pitchFamily="34" charset="0"/>
              <a:cs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55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1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p:cNvSpPr>
          <p:nvPr>
            <p:ph type="title"/>
          </p:nvPr>
        </p:nvSpPr>
        <p:spPr/>
        <p:txBody>
          <a:bodyPr/>
          <a:lstStyle/>
          <a:p>
            <a:pPr eaLnBrk="1" hangingPunct="1"/>
            <a:r>
              <a:rPr lang="en-US" dirty="0" smtClean="0">
                <a:latin typeface="Century Gothic" pitchFamily="34" charset="0"/>
              </a:rPr>
              <a:t>Scheduler – /F Switch Failure</a:t>
            </a:r>
          </a:p>
        </p:txBody>
      </p:sp>
      <p:sp>
        <p:nvSpPr>
          <p:cNvPr id="23555" name="Rectangle 3"/>
          <p:cNvSpPr>
            <a:spLocks noGrp="1"/>
          </p:cNvSpPr>
          <p:nvPr>
            <p:ph type="body" idx="1"/>
          </p:nvPr>
        </p:nvSpPr>
        <p:spPr>
          <a:xfrm>
            <a:off x="457200" y="1316038"/>
            <a:ext cx="8229600" cy="4904015"/>
          </a:xfrm>
        </p:spPr>
        <p:txBody>
          <a:bodyPr/>
          <a:lstStyle/>
          <a:p>
            <a:pPr eaLnBrk="1" hangingPunct="1">
              <a:lnSpc>
                <a:spcPct val="90000"/>
              </a:lnSpc>
            </a:pPr>
            <a:r>
              <a:rPr lang="en-US" sz="2400" dirty="0" smtClean="0">
                <a:latin typeface="Century Gothic" pitchFamily="34" charset="0"/>
              </a:rPr>
              <a:t>In the Task Manager, switch to the Processes tab and find the dba.exe file.  Click on End Process.  </a:t>
            </a:r>
          </a:p>
        </p:txBody>
      </p:sp>
      <p:pic>
        <p:nvPicPr>
          <p:cNvPr id="5" name="Picture 4"/>
          <p:cNvPicPr/>
          <p:nvPr/>
        </p:nvPicPr>
        <p:blipFill>
          <a:blip r:embed="rId3"/>
          <a:srcRect/>
          <a:stretch>
            <a:fillRect/>
          </a:stretch>
        </p:blipFill>
        <p:spPr bwMode="auto">
          <a:xfrm>
            <a:off x="1685925" y="2206171"/>
            <a:ext cx="5295446" cy="4013882"/>
          </a:xfrm>
          <a:prstGeom prst="rect">
            <a:avLst/>
          </a:prstGeom>
          <a:noFill/>
          <a:ln w="9525">
            <a:noFill/>
            <a:miter lim="800000"/>
            <a:headEnd/>
            <a:tailEnd/>
          </a:ln>
        </p:spPr>
      </p:pic>
      <p:sp>
        <p:nvSpPr>
          <p:cNvPr id="6" name="Slide Number Placeholder 1"/>
          <p:cNvSpPr>
            <a:spLocks noGrp="1"/>
          </p:cNvSpPr>
          <p:nvPr>
            <p:ph type="sldNum" sz="quarter" idx="4294967295"/>
          </p:nvPr>
        </p:nvSpPr>
        <p:spPr bwMode="auto">
          <a:xfrm>
            <a:off x="6923088" y="6459538"/>
            <a:ext cx="2133600" cy="365125"/>
          </a:xfrm>
          <a:prstGeom prst="rect">
            <a:avLst/>
          </a:prstGeom>
          <a:noFill/>
          <a:ln>
            <a:miter lim="800000"/>
            <a:headEnd/>
            <a:tailEnd/>
          </a:ln>
        </p:spPr>
        <p:txBody>
          <a:bodyPr wrap="square" numCol="1" anchorCtr="0" compatLnSpc="1">
            <a:prstTxWarp prst="textNoShape">
              <a:avLst/>
            </a:prstTxWarp>
          </a:bodyPr>
          <a:lstStyle/>
          <a:p>
            <a:pPr algn="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algn="r" fontAlgn="base">
                <a:spcBef>
                  <a:spcPct val="0"/>
                </a:spcBef>
                <a:spcAft>
                  <a:spcPct val="0"/>
                </a:spcAft>
              </a:pPr>
              <a:t>74</a:t>
            </a:fld>
            <a:endParaRPr lang="en-US" dirty="0" smtClean="0">
              <a:latin typeface="Century Gothic" pitchFamily="34" charset="0"/>
              <a:ea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p:cNvSpPr>
          <p:nvPr>
            <p:ph type="title"/>
          </p:nvPr>
        </p:nvSpPr>
        <p:spPr/>
        <p:txBody>
          <a:bodyPr/>
          <a:lstStyle/>
          <a:p>
            <a:pPr eaLnBrk="1" hangingPunct="1"/>
            <a:r>
              <a:rPr lang="en-US" dirty="0" smtClean="0">
                <a:latin typeface="Century Gothic" pitchFamily="34" charset="0"/>
              </a:rPr>
              <a:t>Scheduler – /F Switch Failure</a:t>
            </a:r>
          </a:p>
        </p:txBody>
      </p:sp>
      <p:sp>
        <p:nvSpPr>
          <p:cNvPr id="23555" name="Rectangle 3"/>
          <p:cNvSpPr>
            <a:spLocks noGrp="1"/>
          </p:cNvSpPr>
          <p:nvPr>
            <p:ph type="body" idx="1"/>
          </p:nvPr>
        </p:nvSpPr>
        <p:spPr>
          <a:xfrm>
            <a:off x="457200" y="1316038"/>
            <a:ext cx="8229600" cy="4904015"/>
          </a:xfrm>
        </p:spPr>
        <p:txBody>
          <a:bodyPr/>
          <a:lstStyle/>
          <a:p>
            <a:pPr eaLnBrk="1" hangingPunct="1">
              <a:lnSpc>
                <a:spcPct val="90000"/>
              </a:lnSpc>
            </a:pPr>
            <a:r>
              <a:rPr lang="en-US" sz="2400" dirty="0" smtClean="0">
                <a:latin typeface="Century Gothic" pitchFamily="34" charset="0"/>
              </a:rPr>
              <a:t>Once the dba.exe files have been halted, restart the job via the Scheduler. It should now run to completion.</a:t>
            </a:r>
          </a:p>
        </p:txBody>
      </p:sp>
      <p:sp>
        <p:nvSpPr>
          <p:cNvPr id="4" name="Slide Number Placeholder 1"/>
          <p:cNvSpPr>
            <a:spLocks noGrp="1"/>
          </p:cNvSpPr>
          <p:nvPr>
            <p:ph type="sldNum" sz="quarter" idx="4294967295"/>
          </p:nvPr>
        </p:nvSpPr>
        <p:spPr bwMode="auto">
          <a:xfrm>
            <a:off x="6923088" y="6459538"/>
            <a:ext cx="2133600" cy="365125"/>
          </a:xfrm>
          <a:prstGeom prst="rect">
            <a:avLst/>
          </a:prstGeom>
          <a:noFill/>
          <a:ln>
            <a:miter lim="800000"/>
            <a:headEnd/>
            <a:tailEnd/>
          </a:ln>
        </p:spPr>
        <p:txBody>
          <a:bodyPr wrap="square" numCol="1" anchorCtr="0" compatLnSpc="1">
            <a:prstTxWarp prst="textNoShape">
              <a:avLst/>
            </a:prstTxWarp>
          </a:bodyPr>
          <a:lstStyle/>
          <a:p>
            <a:pPr algn="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algn="r" fontAlgn="base">
                <a:spcBef>
                  <a:spcPct val="0"/>
                </a:spcBef>
                <a:spcAft>
                  <a:spcPct val="0"/>
                </a:spcAft>
              </a:pPr>
              <a:t>75</a:t>
            </a:fld>
            <a:endParaRPr lang="en-US" dirty="0" smtClean="0">
              <a:latin typeface="Century Gothic" pitchFamily="34" charset="0"/>
              <a:ea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fontAlgn="base">
                <a:spcBef>
                  <a:spcPct val="0"/>
                </a:spcBef>
                <a:spcAft>
                  <a:spcPct val="0"/>
                </a:spcAft>
              </a:pPr>
              <a:t>76</a:t>
            </a:fld>
            <a:endParaRPr lang="en-US" smtClean="0">
              <a:latin typeface="Century Gothic" pitchFamily="34" charset="0"/>
              <a:ea typeface="Century Gothic" pitchFamily="34" charset="0"/>
              <a:cs typeface="Century Gothic" pitchFamily="34" charset="0"/>
            </a:endParaRPr>
          </a:p>
        </p:txBody>
      </p:sp>
      <p:sp>
        <p:nvSpPr>
          <p:cNvPr id="15362" name="Content Placeholder 2"/>
          <p:cNvSpPr>
            <a:spLocks noGrp="1"/>
          </p:cNvSpPr>
          <p:nvPr>
            <p:ph idx="1"/>
          </p:nvPr>
        </p:nvSpPr>
        <p:spPr>
          <a:xfrm>
            <a:off x="457200" y="1316038"/>
            <a:ext cx="8229600" cy="5000625"/>
          </a:xfrm>
        </p:spPr>
        <p:txBody>
          <a:bodyPr/>
          <a:lstStyle/>
          <a:p>
            <a:pPr eaLnBrk="1" hangingPunct="1"/>
            <a:r>
              <a:rPr lang="en-US" dirty="0" smtClean="0">
                <a:latin typeface="Century Gothic" pitchFamily="34" charset="0"/>
              </a:rPr>
              <a:t>For the today’s two case studies, we’ll be using history tables for our investigation. History tables play a vital role in the warehouse and are probably the most difficult, logically speaking, to code correctly, so are most prone to issues. </a:t>
            </a:r>
          </a:p>
          <a:p>
            <a:pPr eaLnBrk="1" hangingPunct="1"/>
            <a:r>
              <a:rPr lang="en-US" dirty="0" smtClean="0">
                <a:latin typeface="Century Gothic" pitchFamily="34" charset="0"/>
              </a:rPr>
              <a:t>History tables track every change that occurs to a record over time, showing it’s status at the end of each day and uses start and end dates to track what time period that version of the record existed.</a:t>
            </a:r>
          </a:p>
        </p:txBody>
      </p:sp>
      <p:sp>
        <p:nvSpPr>
          <p:cNvPr id="15363" name="Title 3"/>
          <p:cNvSpPr>
            <a:spLocks noGrp="1"/>
          </p:cNvSpPr>
          <p:nvPr>
            <p:ph type="title"/>
          </p:nvPr>
        </p:nvSpPr>
        <p:spPr>
          <a:xfrm>
            <a:off x="457200" y="608013"/>
            <a:ext cx="8229600" cy="708025"/>
          </a:xfrm>
        </p:spPr>
        <p:txBody>
          <a:bodyPr/>
          <a:lstStyle/>
          <a:p>
            <a:pPr eaLnBrk="1" hangingPunct="1"/>
            <a:r>
              <a:rPr lang="en-US" dirty="0" smtClean="0">
                <a:solidFill>
                  <a:srgbClr val="4F4F4F"/>
                </a:solidFill>
                <a:latin typeface="Century Gothic" pitchFamily="34" charset="0"/>
                <a:cs typeface="Century Gothic" pitchFamily="34" charset="0"/>
              </a:rPr>
              <a:t>Review of History and Snapshot Tables</a:t>
            </a:r>
          </a:p>
        </p:txBody>
      </p:sp>
      <p:sp>
        <p:nvSpPr>
          <p:cNvPr id="15364" name="Text Placeholder 4"/>
          <p:cNvSpPr>
            <a:spLocks noGrp="1"/>
          </p:cNvSpPr>
          <p:nvPr>
            <p:ph type="body" sz="quarter" idx="11"/>
          </p:nvPr>
        </p:nvSpPr>
        <p:spPr/>
        <p:txBody>
          <a:bodyPr/>
          <a:lstStyle/>
          <a:p>
            <a:pPr eaLnBrk="1" hangingPunct="1"/>
            <a:r>
              <a:rPr lang="en-US" dirty="0" smtClean="0">
                <a:latin typeface="Century Gothic" pitchFamily="34" charset="0"/>
                <a:cs typeface="Century Gothic" pitchFamily="34" charset="0"/>
              </a:rPr>
              <a:t>Preview for case studies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6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Troubleshooting</a:t>
            </a:r>
            <a:endParaRPr lang="en-US" dirty="0"/>
          </a:p>
        </p:txBody>
      </p:sp>
      <p:sp>
        <p:nvSpPr>
          <p:cNvPr id="3" name="Text Placeholder 2"/>
          <p:cNvSpPr>
            <a:spLocks noGrp="1"/>
          </p:cNvSpPr>
          <p:nvPr>
            <p:ph type="body" sz="quarter" idx="10"/>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Rectangle 2"/>
          <p:cNvSpPr>
            <a:spLocks noGrp="1"/>
          </p:cNvSpPr>
          <p:nvPr>
            <p:ph type="title" idx="4294967295"/>
          </p:nvPr>
        </p:nvSpPr>
        <p:spPr/>
        <p:txBody>
          <a:bodyPr/>
          <a:lstStyle/>
          <a:p>
            <a:r>
              <a:rPr lang="en-US" dirty="0" smtClean="0">
                <a:latin typeface="Century Gothic" pitchFamily="34" charset="0"/>
                <a:cs typeface="Century Gothic" pitchFamily="34" charset="0"/>
              </a:rPr>
              <a:t>Troubleshooting Data Issues</a:t>
            </a:r>
          </a:p>
        </p:txBody>
      </p:sp>
      <p:sp>
        <p:nvSpPr>
          <p:cNvPr id="26627" name="Rectangle 3"/>
          <p:cNvSpPr>
            <a:spLocks noGrp="1"/>
          </p:cNvSpPr>
          <p:nvPr>
            <p:ph type="body" idx="4294967295"/>
          </p:nvPr>
        </p:nvSpPr>
        <p:spPr>
          <a:xfrm>
            <a:off x="457200" y="1165860"/>
            <a:ext cx="8229600" cy="5141278"/>
          </a:xfrm>
        </p:spPr>
        <p:txBody>
          <a:bodyPr/>
          <a:lstStyle/>
          <a:p>
            <a:r>
              <a:rPr lang="en-US" dirty="0" smtClean="0">
                <a:latin typeface="Century Gothic" pitchFamily="34" charset="0"/>
                <a:cs typeface="Century Gothic" pitchFamily="34" charset="0"/>
              </a:rPr>
              <a:t>There are a variety of ways that things can go wrong in trying to get data into a fact table. </a:t>
            </a:r>
          </a:p>
          <a:p>
            <a:r>
              <a:rPr lang="en-US" dirty="0" smtClean="0">
                <a:latin typeface="Century Gothic" pitchFamily="34" charset="0"/>
                <a:cs typeface="Century Gothic" pitchFamily="34" charset="0"/>
              </a:rPr>
              <a:t>Here are some common issues:</a:t>
            </a:r>
          </a:p>
          <a:p>
            <a:pPr lvl="1"/>
            <a:r>
              <a:rPr lang="en-US" sz="2800" dirty="0" smtClean="0">
                <a:latin typeface="Century Gothic" pitchFamily="34" charset="0"/>
                <a:cs typeface="Century Gothic" pitchFamily="34" charset="0"/>
              </a:rPr>
              <a:t>The data doesn’t get to the fact table at all for some reason.</a:t>
            </a:r>
          </a:p>
          <a:p>
            <a:pPr lvl="1"/>
            <a:r>
              <a:rPr lang="en-US" sz="2800" dirty="0" smtClean="0">
                <a:latin typeface="Century Gothic" pitchFamily="34" charset="0"/>
                <a:cs typeface="Century Gothic" pitchFamily="34" charset="0"/>
              </a:rPr>
              <a:t>The data gets to the fact table but it’s values are wrong.</a:t>
            </a:r>
          </a:p>
          <a:p>
            <a:pPr lvl="1"/>
            <a:r>
              <a:rPr lang="en-US" sz="2800" dirty="0" smtClean="0">
                <a:latin typeface="Century Gothic" pitchFamily="34" charset="0"/>
                <a:cs typeface="Century Gothic" pitchFamily="34" charset="0"/>
              </a:rPr>
              <a:t>The data gets to the fact table more times than it should be (either causing a unique key to break or taking up space).</a:t>
            </a:r>
            <a:endParaRPr lang="en-US" dirty="0" smtClean="0">
              <a:latin typeface="Century Gothic" pitchFamily="34" charset="0"/>
              <a:cs typeface="Century Gothic" pitchFamily="34" charset="0"/>
            </a:endParaRPr>
          </a:p>
        </p:txBody>
      </p:sp>
      <p:sp>
        <p:nvSpPr>
          <p:cNvPr id="4" name="Slide Number Placeholder 1"/>
          <p:cNvSpPr>
            <a:spLocks noGrp="1"/>
          </p:cNvSpPr>
          <p:nvPr>
            <p:ph type="sldNum" sz="quarter" idx="4294967295"/>
          </p:nvPr>
        </p:nvSpPr>
        <p:spPr bwMode="auto">
          <a:xfrm>
            <a:off x="6923088" y="6459538"/>
            <a:ext cx="2133600" cy="365125"/>
          </a:xfrm>
          <a:prstGeom prst="rect">
            <a:avLst/>
          </a:prstGeom>
          <a:noFill/>
          <a:ln>
            <a:miter lim="800000"/>
            <a:headEnd/>
            <a:tailEnd/>
          </a:ln>
        </p:spPr>
        <p:txBody>
          <a:bodyPr wrap="square" numCol="1" anchorCtr="0" compatLnSpc="1">
            <a:prstTxWarp prst="textNoShape">
              <a:avLst/>
            </a:prstTxWarp>
          </a:bodyPr>
          <a:lstStyle/>
          <a:p>
            <a:pPr algn="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algn="r" fontAlgn="base">
                <a:spcBef>
                  <a:spcPct val="0"/>
                </a:spcBef>
                <a:spcAft>
                  <a:spcPct val="0"/>
                </a:spcAft>
              </a:pPr>
              <a:t>78</a:t>
            </a:fld>
            <a:endParaRPr lang="en-US" dirty="0" smtClean="0">
              <a:latin typeface="Century Gothic" pitchFamily="34" charset="0"/>
              <a:ea typeface="Century Gothic" pitchFamily="34" charset="0"/>
              <a:cs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62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662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662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662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uiExpand="1" build="p"/>
    </p:bldLst>
  </p:timing>
</p:sld>
</file>

<file path=ppt/slides/slide7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Rectangle 2"/>
          <p:cNvSpPr>
            <a:spLocks noGrp="1"/>
          </p:cNvSpPr>
          <p:nvPr>
            <p:ph type="title" idx="4294967295"/>
          </p:nvPr>
        </p:nvSpPr>
        <p:spPr/>
        <p:txBody>
          <a:bodyPr/>
          <a:lstStyle/>
          <a:p>
            <a:r>
              <a:rPr lang="en-US" dirty="0" smtClean="0">
                <a:latin typeface="Century Gothic" pitchFamily="34" charset="0"/>
                <a:cs typeface="Century Gothic" pitchFamily="34" charset="0"/>
              </a:rPr>
              <a:t>Troubleshooting Data Issues</a:t>
            </a:r>
          </a:p>
        </p:txBody>
      </p:sp>
      <p:sp>
        <p:nvSpPr>
          <p:cNvPr id="26627" name="Rectangle 3"/>
          <p:cNvSpPr>
            <a:spLocks noGrp="1"/>
          </p:cNvSpPr>
          <p:nvPr>
            <p:ph type="body" idx="4294967295"/>
          </p:nvPr>
        </p:nvSpPr>
        <p:spPr/>
        <p:txBody>
          <a:bodyPr/>
          <a:lstStyle/>
          <a:p>
            <a:r>
              <a:rPr lang="en-US" dirty="0" smtClean="0">
                <a:latin typeface="Century Gothic" pitchFamily="34" charset="0"/>
                <a:cs typeface="Century Gothic" pitchFamily="34" charset="0"/>
              </a:rPr>
              <a:t>The approach to troubleshooting the different ways data gets to fact/dim tables has some common characteristics, and some not so common.</a:t>
            </a:r>
          </a:p>
          <a:p>
            <a:r>
              <a:rPr lang="en-US" dirty="0" smtClean="0">
                <a:latin typeface="Century Gothic" pitchFamily="34" charset="0"/>
                <a:cs typeface="Century Gothic" pitchFamily="34" charset="0"/>
              </a:rPr>
              <a:t>Themes in Troubleshooting:</a:t>
            </a:r>
          </a:p>
          <a:p>
            <a:pPr lvl="1"/>
            <a:r>
              <a:rPr lang="en-US" dirty="0" smtClean="0">
                <a:latin typeface="Century Gothic" pitchFamily="34" charset="0"/>
                <a:cs typeface="Century Gothic" pitchFamily="34" charset="0"/>
              </a:rPr>
              <a:t>Narrow investigation down to specific examples that work and don’t work.</a:t>
            </a:r>
          </a:p>
          <a:p>
            <a:pPr lvl="1"/>
            <a:r>
              <a:rPr lang="en-US" dirty="0" smtClean="0">
                <a:latin typeface="Century Gothic" pitchFamily="34" charset="0"/>
                <a:cs typeface="Century Gothic" pitchFamily="34" charset="0"/>
              </a:rPr>
              <a:t>Determine what is different.</a:t>
            </a:r>
          </a:p>
          <a:p>
            <a:pPr lvl="1"/>
            <a:r>
              <a:rPr lang="en-US" dirty="0" smtClean="0">
                <a:latin typeface="Century Gothic" pitchFamily="34" charset="0"/>
                <a:cs typeface="Century Gothic" pitchFamily="34" charset="0"/>
              </a:rPr>
              <a:t>Divide and conquer.</a:t>
            </a:r>
          </a:p>
          <a:p>
            <a:pPr lvl="1"/>
            <a:r>
              <a:rPr lang="en-US" dirty="0" smtClean="0">
                <a:latin typeface="Century Gothic" pitchFamily="34" charset="0"/>
                <a:cs typeface="Century Gothic" pitchFamily="34" charset="0"/>
              </a:rPr>
              <a:t>Recreating the situation where the issue originally surfaced.</a:t>
            </a:r>
          </a:p>
        </p:txBody>
      </p:sp>
      <p:sp>
        <p:nvSpPr>
          <p:cNvPr id="4" name="Slide Number Placeholder 1"/>
          <p:cNvSpPr>
            <a:spLocks noGrp="1"/>
          </p:cNvSpPr>
          <p:nvPr>
            <p:ph type="sldNum" sz="quarter" idx="4294967295"/>
          </p:nvPr>
        </p:nvSpPr>
        <p:spPr bwMode="auto">
          <a:xfrm>
            <a:off x="6923088" y="6459538"/>
            <a:ext cx="2133600" cy="365125"/>
          </a:xfrm>
          <a:prstGeom prst="rect">
            <a:avLst/>
          </a:prstGeom>
          <a:noFill/>
          <a:ln>
            <a:miter lim="800000"/>
            <a:headEnd/>
            <a:tailEnd/>
          </a:ln>
        </p:spPr>
        <p:txBody>
          <a:bodyPr wrap="square" numCol="1" anchorCtr="0" compatLnSpc="1">
            <a:prstTxWarp prst="textNoShape">
              <a:avLst/>
            </a:prstTxWarp>
          </a:bodyPr>
          <a:lstStyle/>
          <a:p>
            <a:pPr algn="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algn="r" fontAlgn="base">
                <a:spcBef>
                  <a:spcPct val="0"/>
                </a:spcBef>
                <a:spcAft>
                  <a:spcPct val="0"/>
                </a:spcAft>
              </a:pPr>
              <a:t>79</a:t>
            </a:fld>
            <a:endParaRPr lang="en-US" dirty="0" smtClean="0">
              <a:latin typeface="Century Gothic" pitchFamily="34" charset="0"/>
              <a:ea typeface="Century Gothic" pitchFamily="34" charset="0"/>
              <a:cs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62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662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662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662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662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2"/>
          <p:cNvSpPr>
            <a:spLocks noGrp="1"/>
          </p:cNvSpPr>
          <p:nvPr>
            <p:ph type="title"/>
          </p:nvPr>
        </p:nvSpPr>
        <p:spPr/>
        <p:txBody>
          <a:bodyPr/>
          <a:lstStyle/>
          <a:p>
            <a:pPr eaLnBrk="1" hangingPunct="1"/>
            <a:r>
              <a:rPr lang="en-US" dirty="0" smtClean="0">
                <a:latin typeface="Century Gothic" pitchFamily="34" charset="0"/>
              </a:rPr>
              <a:t>DEBUGGING – Tools </a:t>
            </a:r>
          </a:p>
        </p:txBody>
      </p:sp>
      <p:sp>
        <p:nvSpPr>
          <p:cNvPr id="68610" name="Rectangle 3"/>
          <p:cNvSpPr>
            <a:spLocks noGrp="1"/>
          </p:cNvSpPr>
          <p:nvPr>
            <p:ph type="body" idx="1"/>
          </p:nvPr>
        </p:nvSpPr>
        <p:spPr/>
        <p:txBody>
          <a:bodyPr/>
          <a:lstStyle/>
          <a:p>
            <a:pPr eaLnBrk="1" hangingPunct="1"/>
            <a:r>
              <a:rPr lang="en-US" dirty="0" smtClean="0">
                <a:latin typeface="Century Gothic" pitchFamily="34" charset="0"/>
              </a:rPr>
              <a:t>Primary debugging tools usage</a:t>
            </a:r>
          </a:p>
          <a:p>
            <a:pPr lvl="1" eaLnBrk="1" hangingPunct="1"/>
            <a:r>
              <a:rPr lang="en-US" dirty="0" smtClean="0">
                <a:latin typeface="Century Gothic" pitchFamily="34" charset="0"/>
              </a:rPr>
              <a:t>QAD Data Warehouse Designer (DWD)</a:t>
            </a:r>
          </a:p>
          <a:p>
            <a:pPr lvl="2" eaLnBrk="1" hangingPunct="1"/>
            <a:r>
              <a:rPr lang="en-US" dirty="0" smtClean="0">
                <a:latin typeface="Century Gothic" pitchFamily="34" charset="0"/>
              </a:rPr>
              <a:t>For tracking sources of issues, finding code and testing loads, including diagram views, column track back, search for string, and a SQL query tool for Progress</a:t>
            </a:r>
          </a:p>
          <a:p>
            <a:pPr eaLnBrk="1" hangingPunct="1"/>
            <a:endParaRPr lang="en-US" dirty="0" smtClean="0">
              <a:latin typeface="Century Gothic" pitchFamily="34" charset="0"/>
            </a:endParaRPr>
          </a:p>
        </p:txBody>
      </p:sp>
      <p:sp>
        <p:nvSpPr>
          <p:cNvPr id="4" name="Slide Number Placeholder 1"/>
          <p:cNvSpPr>
            <a:spLocks noGrp="1"/>
          </p:cNvSpPr>
          <p:nvPr>
            <p:ph type="sldNum" sz="quarter" idx="4294967295"/>
          </p:nvPr>
        </p:nvSpPr>
        <p:spPr bwMode="auto">
          <a:xfrm>
            <a:off x="6923088" y="6459538"/>
            <a:ext cx="2133600" cy="365125"/>
          </a:xfrm>
          <a:prstGeom prst="rect">
            <a:avLst/>
          </a:prstGeom>
          <a:noFill/>
          <a:ln>
            <a:miter lim="800000"/>
            <a:headEnd/>
            <a:tailEnd/>
          </a:ln>
        </p:spPr>
        <p:txBody>
          <a:bodyPr wrap="square" numCol="1" anchorCtr="0" compatLnSpc="1">
            <a:prstTxWarp prst="textNoShape">
              <a:avLst/>
            </a:prstTxWarp>
          </a:bodyPr>
          <a:lstStyle/>
          <a:p>
            <a:pPr algn="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algn="r" fontAlgn="base">
                <a:spcBef>
                  <a:spcPct val="0"/>
                </a:spcBef>
                <a:spcAft>
                  <a:spcPct val="0"/>
                </a:spcAft>
              </a:pPr>
              <a:t>8</a:t>
            </a:fld>
            <a:endParaRPr lang="en-US" dirty="0" smtClean="0">
              <a:latin typeface="Century Gothic" pitchFamily="34" charset="0"/>
              <a:ea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Rectangle 2"/>
          <p:cNvSpPr>
            <a:spLocks noGrp="1"/>
          </p:cNvSpPr>
          <p:nvPr>
            <p:ph type="title" idx="4294967295"/>
          </p:nvPr>
        </p:nvSpPr>
        <p:spPr>
          <a:xfrm>
            <a:off x="457200" y="222422"/>
            <a:ext cx="8229600" cy="667264"/>
          </a:xfrm>
        </p:spPr>
        <p:txBody>
          <a:bodyPr/>
          <a:lstStyle/>
          <a:p>
            <a:r>
              <a:rPr lang="en-US" dirty="0" smtClean="0">
                <a:latin typeface="Century Gothic" pitchFamily="34" charset="0"/>
                <a:cs typeface="Century Gothic" pitchFamily="34" charset="0"/>
              </a:rPr>
              <a:t>Troubleshooting – Missing Data</a:t>
            </a:r>
          </a:p>
        </p:txBody>
      </p:sp>
      <p:sp>
        <p:nvSpPr>
          <p:cNvPr id="26627" name="Rectangle 3"/>
          <p:cNvSpPr>
            <a:spLocks noGrp="1"/>
          </p:cNvSpPr>
          <p:nvPr>
            <p:ph type="body" idx="4294967295"/>
          </p:nvPr>
        </p:nvSpPr>
        <p:spPr>
          <a:xfrm>
            <a:off x="457200" y="889686"/>
            <a:ext cx="8229600" cy="5417452"/>
          </a:xfrm>
        </p:spPr>
        <p:txBody>
          <a:bodyPr/>
          <a:lstStyle/>
          <a:p>
            <a:endParaRPr lang="en-US" dirty="0" smtClean="0">
              <a:latin typeface="Century Gothic" pitchFamily="34" charset="0"/>
              <a:cs typeface="Century Gothic" pitchFamily="34" charset="0"/>
            </a:endParaRPr>
          </a:p>
          <a:p>
            <a:endParaRPr lang="en-US" dirty="0" smtClean="0">
              <a:latin typeface="Century Gothic" pitchFamily="34" charset="0"/>
              <a:cs typeface="Century Gothic" pitchFamily="34" charset="0"/>
            </a:endParaRPr>
          </a:p>
          <a:p>
            <a:endParaRPr lang="en-US" dirty="0" smtClean="0">
              <a:latin typeface="Century Gothic" pitchFamily="34" charset="0"/>
              <a:cs typeface="Century Gothic" pitchFamily="34" charset="0"/>
            </a:endParaRPr>
          </a:p>
        </p:txBody>
      </p:sp>
      <p:pic>
        <p:nvPicPr>
          <p:cNvPr id="14339" name="Picture 3"/>
          <p:cNvPicPr>
            <a:picLocks noChangeAspect="1" noChangeArrowheads="1"/>
          </p:cNvPicPr>
          <p:nvPr/>
        </p:nvPicPr>
        <p:blipFill>
          <a:blip r:embed="rId3"/>
          <a:srcRect/>
          <a:stretch>
            <a:fillRect/>
          </a:stretch>
        </p:blipFill>
        <p:spPr bwMode="auto">
          <a:xfrm>
            <a:off x="2009775" y="889440"/>
            <a:ext cx="4387850" cy="5301306"/>
          </a:xfrm>
          <a:prstGeom prst="rect">
            <a:avLst/>
          </a:prstGeom>
          <a:noFill/>
          <a:ln w="9525">
            <a:noFill/>
            <a:miter lim="800000"/>
            <a:headEnd/>
            <a:tailEnd/>
          </a:ln>
        </p:spPr>
      </p:pic>
      <p:sp>
        <p:nvSpPr>
          <p:cNvPr id="5" name="Slide Number Placeholder 1"/>
          <p:cNvSpPr>
            <a:spLocks noGrp="1"/>
          </p:cNvSpPr>
          <p:nvPr>
            <p:ph type="sldNum" sz="quarter" idx="4294967295"/>
          </p:nvPr>
        </p:nvSpPr>
        <p:spPr bwMode="auto">
          <a:xfrm>
            <a:off x="6923088" y="6459538"/>
            <a:ext cx="2133600" cy="365125"/>
          </a:xfrm>
          <a:prstGeom prst="rect">
            <a:avLst/>
          </a:prstGeom>
          <a:noFill/>
          <a:ln>
            <a:miter lim="800000"/>
            <a:headEnd/>
            <a:tailEnd/>
          </a:ln>
        </p:spPr>
        <p:txBody>
          <a:bodyPr wrap="square" numCol="1" anchorCtr="0" compatLnSpc="1">
            <a:prstTxWarp prst="textNoShape">
              <a:avLst/>
            </a:prstTxWarp>
          </a:bodyPr>
          <a:lstStyle/>
          <a:p>
            <a:pPr algn="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algn="r" fontAlgn="base">
                <a:spcBef>
                  <a:spcPct val="0"/>
                </a:spcBef>
                <a:spcAft>
                  <a:spcPct val="0"/>
                </a:spcAft>
              </a:pPr>
              <a:t>80</a:t>
            </a:fld>
            <a:endParaRPr lang="en-US" dirty="0" smtClean="0">
              <a:latin typeface="Century Gothic" pitchFamily="34" charset="0"/>
              <a:ea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Rectangle 2"/>
          <p:cNvSpPr>
            <a:spLocks noGrp="1"/>
          </p:cNvSpPr>
          <p:nvPr>
            <p:ph type="title" idx="4294967295"/>
          </p:nvPr>
        </p:nvSpPr>
        <p:spPr/>
        <p:txBody>
          <a:bodyPr/>
          <a:lstStyle/>
          <a:p>
            <a:r>
              <a:rPr lang="en-US" dirty="0" smtClean="0">
                <a:latin typeface="Century Gothic" pitchFamily="34" charset="0"/>
                <a:cs typeface="Century Gothic" pitchFamily="34" charset="0"/>
              </a:rPr>
              <a:t>Troubleshooting – Missing Data</a:t>
            </a:r>
          </a:p>
        </p:txBody>
      </p:sp>
      <p:sp>
        <p:nvSpPr>
          <p:cNvPr id="26627" name="Rectangle 3"/>
          <p:cNvSpPr>
            <a:spLocks noGrp="1"/>
          </p:cNvSpPr>
          <p:nvPr>
            <p:ph type="body" idx="4294967295"/>
          </p:nvPr>
        </p:nvSpPr>
        <p:spPr/>
        <p:txBody>
          <a:bodyPr/>
          <a:lstStyle/>
          <a:p>
            <a:r>
              <a:rPr lang="en-US" dirty="0" smtClean="0">
                <a:latin typeface="Century Gothic" pitchFamily="34" charset="0"/>
                <a:cs typeface="Century Gothic" pitchFamily="34" charset="0"/>
              </a:rPr>
              <a:t>This first example is if data is missing from a fact table.</a:t>
            </a:r>
          </a:p>
          <a:p>
            <a:r>
              <a:rPr lang="en-US" dirty="0" smtClean="0">
                <a:latin typeface="Century Gothic" pitchFamily="34" charset="0"/>
                <a:cs typeface="Century Gothic" pitchFamily="34" charset="0"/>
              </a:rPr>
              <a:t>Step 1 – Find an example of a record that has the issue. It can be helpful to also find a comparative example that does not have the issue, but finding a problematic record is key.</a:t>
            </a:r>
          </a:p>
          <a:p>
            <a:r>
              <a:rPr lang="en-US" dirty="0" smtClean="0">
                <a:latin typeface="Century Gothic" pitchFamily="34" charset="0"/>
                <a:cs typeface="Century Gothic" pitchFamily="34" charset="0"/>
              </a:rPr>
              <a:t>Step 2 – Check the prior staging table to the fact or dimension to confirm the record is also not there. If it is there, then proceed to Step 8, if is not, then go to Step 3.</a:t>
            </a:r>
          </a:p>
        </p:txBody>
      </p:sp>
      <p:sp>
        <p:nvSpPr>
          <p:cNvPr id="4" name="Slide Number Placeholder 1"/>
          <p:cNvSpPr>
            <a:spLocks noGrp="1"/>
          </p:cNvSpPr>
          <p:nvPr>
            <p:ph type="sldNum" sz="quarter" idx="4294967295"/>
          </p:nvPr>
        </p:nvSpPr>
        <p:spPr bwMode="auto">
          <a:xfrm>
            <a:off x="6923088" y="6459538"/>
            <a:ext cx="2133600" cy="365125"/>
          </a:xfrm>
          <a:prstGeom prst="rect">
            <a:avLst/>
          </a:prstGeom>
          <a:noFill/>
          <a:ln>
            <a:miter lim="800000"/>
            <a:headEnd/>
            <a:tailEnd/>
          </a:ln>
        </p:spPr>
        <p:txBody>
          <a:bodyPr wrap="square" numCol="1" anchorCtr="0" compatLnSpc="1">
            <a:prstTxWarp prst="textNoShape">
              <a:avLst/>
            </a:prstTxWarp>
          </a:bodyPr>
          <a:lstStyle/>
          <a:p>
            <a:pPr algn="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algn="r" fontAlgn="base">
                <a:spcBef>
                  <a:spcPct val="0"/>
                </a:spcBef>
                <a:spcAft>
                  <a:spcPct val="0"/>
                </a:spcAft>
              </a:pPr>
              <a:t>81</a:t>
            </a:fld>
            <a:endParaRPr lang="en-US" dirty="0" smtClean="0">
              <a:latin typeface="Century Gothic" pitchFamily="34" charset="0"/>
              <a:ea typeface="Century Gothic" pitchFamily="34" charset="0"/>
              <a:cs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62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662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uiExpand="1" build="p"/>
    </p:bldLst>
  </p:timing>
</p:sld>
</file>

<file path=ppt/slides/slide8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Rectangle 2"/>
          <p:cNvSpPr>
            <a:spLocks noGrp="1"/>
          </p:cNvSpPr>
          <p:nvPr>
            <p:ph type="title" idx="4294967295"/>
          </p:nvPr>
        </p:nvSpPr>
        <p:spPr/>
        <p:txBody>
          <a:bodyPr/>
          <a:lstStyle/>
          <a:p>
            <a:r>
              <a:rPr lang="en-US" dirty="0" smtClean="0">
                <a:latin typeface="Century Gothic" pitchFamily="34" charset="0"/>
                <a:cs typeface="Century Gothic" pitchFamily="34" charset="0"/>
              </a:rPr>
              <a:t>Troubleshooting – Missing Data</a:t>
            </a:r>
          </a:p>
        </p:txBody>
      </p:sp>
      <p:sp>
        <p:nvSpPr>
          <p:cNvPr id="26627" name="Rectangle 3"/>
          <p:cNvSpPr>
            <a:spLocks noGrp="1"/>
          </p:cNvSpPr>
          <p:nvPr>
            <p:ph type="body" idx="4294967295"/>
          </p:nvPr>
        </p:nvSpPr>
        <p:spPr/>
        <p:txBody>
          <a:bodyPr/>
          <a:lstStyle/>
          <a:p>
            <a:r>
              <a:rPr lang="en-US" dirty="0" smtClean="0">
                <a:latin typeface="Century Gothic" pitchFamily="34" charset="0"/>
                <a:cs typeface="Century Gothic" pitchFamily="34" charset="0"/>
              </a:rPr>
              <a:t>Step 3 – Divide and conquer. For missing data, instead of tracking backwards through staging tables one at a time (using the diagram view to help), if the column track back shows the data passes through a perm table, check the perm table to see if the record is there. If it is, then go to Step 5, if not then go to Step 4.</a:t>
            </a:r>
          </a:p>
        </p:txBody>
      </p:sp>
      <p:sp>
        <p:nvSpPr>
          <p:cNvPr id="4" name="Slide Number Placeholder 1"/>
          <p:cNvSpPr>
            <a:spLocks noGrp="1"/>
          </p:cNvSpPr>
          <p:nvPr>
            <p:ph type="sldNum" sz="quarter" idx="4294967295"/>
          </p:nvPr>
        </p:nvSpPr>
        <p:spPr bwMode="auto">
          <a:xfrm>
            <a:off x="6923088" y="6459538"/>
            <a:ext cx="2133600" cy="365125"/>
          </a:xfrm>
          <a:prstGeom prst="rect">
            <a:avLst/>
          </a:prstGeom>
          <a:noFill/>
          <a:ln>
            <a:miter lim="800000"/>
            <a:headEnd/>
            <a:tailEnd/>
          </a:ln>
        </p:spPr>
        <p:txBody>
          <a:bodyPr wrap="square" numCol="1" anchorCtr="0" compatLnSpc="1">
            <a:prstTxWarp prst="textNoShape">
              <a:avLst/>
            </a:prstTxWarp>
          </a:bodyPr>
          <a:lstStyle/>
          <a:p>
            <a:pPr algn="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algn="r" fontAlgn="base">
                <a:spcBef>
                  <a:spcPct val="0"/>
                </a:spcBef>
                <a:spcAft>
                  <a:spcPct val="0"/>
                </a:spcAft>
              </a:pPr>
              <a:t>82</a:t>
            </a:fld>
            <a:endParaRPr lang="en-US" dirty="0" smtClean="0">
              <a:latin typeface="Century Gothic" pitchFamily="34" charset="0"/>
              <a:ea typeface="Century Gothic" pitchFamily="34" charset="0"/>
              <a:cs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build="p"/>
    </p:bldLst>
  </p:timing>
</p:sld>
</file>

<file path=ppt/slides/slide8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Rectangle 2"/>
          <p:cNvSpPr>
            <a:spLocks noGrp="1"/>
          </p:cNvSpPr>
          <p:nvPr>
            <p:ph type="title" idx="4294967295"/>
          </p:nvPr>
        </p:nvSpPr>
        <p:spPr/>
        <p:txBody>
          <a:bodyPr/>
          <a:lstStyle/>
          <a:p>
            <a:r>
              <a:rPr lang="en-US" dirty="0" smtClean="0">
                <a:latin typeface="Century Gothic" pitchFamily="34" charset="0"/>
                <a:cs typeface="Century Gothic" pitchFamily="34" charset="0"/>
              </a:rPr>
              <a:t>Troubleshooting – Missing Data</a:t>
            </a:r>
          </a:p>
        </p:txBody>
      </p:sp>
      <p:sp>
        <p:nvSpPr>
          <p:cNvPr id="26627" name="Rectangle 3"/>
          <p:cNvSpPr>
            <a:spLocks noGrp="1"/>
          </p:cNvSpPr>
          <p:nvPr>
            <p:ph type="body" idx="4294967295"/>
          </p:nvPr>
        </p:nvSpPr>
        <p:spPr/>
        <p:txBody>
          <a:bodyPr/>
          <a:lstStyle/>
          <a:p>
            <a:r>
              <a:rPr lang="en-US" dirty="0" smtClean="0">
                <a:latin typeface="Century Gothic" pitchFamily="34" charset="0"/>
                <a:cs typeface="Century Gothic" pitchFamily="34" charset="0"/>
              </a:rPr>
              <a:t>Step 4 – If not in perm table, then check the load tables. If not in the load tables, check the originating Progress table. If in the Progress tables, determine why the records are not being picked up by the load table. Correct if necessary. If not in Progress, then the issue has been pinpointed.</a:t>
            </a:r>
          </a:p>
          <a:p>
            <a:r>
              <a:rPr lang="en-US" dirty="0" smtClean="0">
                <a:latin typeface="Century Gothic" pitchFamily="34" charset="0"/>
                <a:cs typeface="Century Gothic" pitchFamily="34" charset="0"/>
              </a:rPr>
              <a:t>Step 5 – If the data exists in the perm tables, then using the track back diagram, start checking the tables after the perm tables to figure out where it drops out.</a:t>
            </a:r>
          </a:p>
        </p:txBody>
      </p:sp>
      <p:sp>
        <p:nvSpPr>
          <p:cNvPr id="4" name="Slide Number Placeholder 1"/>
          <p:cNvSpPr>
            <a:spLocks noGrp="1"/>
          </p:cNvSpPr>
          <p:nvPr>
            <p:ph type="sldNum" sz="quarter" idx="4294967295"/>
          </p:nvPr>
        </p:nvSpPr>
        <p:spPr bwMode="auto">
          <a:xfrm>
            <a:off x="6923088" y="6459538"/>
            <a:ext cx="2133600" cy="365125"/>
          </a:xfrm>
          <a:prstGeom prst="rect">
            <a:avLst/>
          </a:prstGeom>
          <a:noFill/>
          <a:ln>
            <a:miter lim="800000"/>
            <a:headEnd/>
            <a:tailEnd/>
          </a:ln>
        </p:spPr>
        <p:txBody>
          <a:bodyPr wrap="square" numCol="1" anchorCtr="0" compatLnSpc="1">
            <a:prstTxWarp prst="textNoShape">
              <a:avLst/>
            </a:prstTxWarp>
          </a:bodyPr>
          <a:lstStyle/>
          <a:p>
            <a:pPr algn="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algn="r" fontAlgn="base">
                <a:spcBef>
                  <a:spcPct val="0"/>
                </a:spcBef>
                <a:spcAft>
                  <a:spcPct val="0"/>
                </a:spcAft>
              </a:pPr>
              <a:t>83</a:t>
            </a:fld>
            <a:endParaRPr lang="en-US" dirty="0" smtClean="0">
              <a:latin typeface="Century Gothic" pitchFamily="34" charset="0"/>
              <a:ea typeface="Century Gothic" pitchFamily="34" charset="0"/>
              <a:cs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62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uiExpand="1" build="p"/>
    </p:bldLst>
  </p:timing>
</p:sld>
</file>

<file path=ppt/slides/slide8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Rectangle 2"/>
          <p:cNvSpPr>
            <a:spLocks noGrp="1"/>
          </p:cNvSpPr>
          <p:nvPr>
            <p:ph type="title" idx="4294967295"/>
          </p:nvPr>
        </p:nvSpPr>
        <p:spPr/>
        <p:txBody>
          <a:bodyPr/>
          <a:lstStyle/>
          <a:p>
            <a:r>
              <a:rPr lang="en-US" dirty="0" smtClean="0">
                <a:latin typeface="Century Gothic" pitchFamily="34" charset="0"/>
                <a:cs typeface="Century Gothic" pitchFamily="34" charset="0"/>
              </a:rPr>
              <a:t>Troubleshooting – Missing Data</a:t>
            </a:r>
          </a:p>
        </p:txBody>
      </p:sp>
      <p:sp>
        <p:nvSpPr>
          <p:cNvPr id="26627" name="Rectangle 3"/>
          <p:cNvSpPr>
            <a:spLocks noGrp="1"/>
          </p:cNvSpPr>
          <p:nvPr>
            <p:ph type="body" idx="4294967295"/>
          </p:nvPr>
        </p:nvSpPr>
        <p:spPr/>
        <p:txBody>
          <a:bodyPr/>
          <a:lstStyle/>
          <a:p>
            <a:r>
              <a:rPr lang="en-US" dirty="0" smtClean="0">
                <a:latin typeface="Century Gothic" pitchFamily="34" charset="0"/>
                <a:cs typeface="Century Gothic" pitchFamily="34" charset="0"/>
              </a:rPr>
              <a:t>Step 6 – If the data from the perm tables doesn’t even make it into the work or extract tables, a HISTORICAL reload may be necessary to pull the records in.</a:t>
            </a:r>
          </a:p>
        </p:txBody>
      </p:sp>
      <p:sp>
        <p:nvSpPr>
          <p:cNvPr id="4" name="Slide Number Placeholder 1"/>
          <p:cNvSpPr>
            <a:spLocks noGrp="1"/>
          </p:cNvSpPr>
          <p:nvPr>
            <p:ph type="sldNum" sz="quarter" idx="4294967295"/>
          </p:nvPr>
        </p:nvSpPr>
        <p:spPr bwMode="auto">
          <a:xfrm>
            <a:off x="6923088" y="6459538"/>
            <a:ext cx="2133600" cy="365125"/>
          </a:xfrm>
          <a:prstGeom prst="rect">
            <a:avLst/>
          </a:prstGeom>
          <a:noFill/>
          <a:ln>
            <a:miter lim="800000"/>
            <a:headEnd/>
            <a:tailEnd/>
          </a:ln>
        </p:spPr>
        <p:txBody>
          <a:bodyPr wrap="square" numCol="1" anchorCtr="0" compatLnSpc="1">
            <a:prstTxWarp prst="textNoShape">
              <a:avLst/>
            </a:prstTxWarp>
          </a:bodyPr>
          <a:lstStyle/>
          <a:p>
            <a:pPr algn="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algn="r" fontAlgn="base">
                <a:spcBef>
                  <a:spcPct val="0"/>
                </a:spcBef>
                <a:spcAft>
                  <a:spcPct val="0"/>
                </a:spcAft>
              </a:pPr>
              <a:t>84</a:t>
            </a:fld>
            <a:endParaRPr lang="en-US" dirty="0" smtClean="0">
              <a:latin typeface="Century Gothic" pitchFamily="34" charset="0"/>
              <a:ea typeface="Century Gothic" pitchFamily="34" charset="0"/>
              <a:cs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build="p"/>
    </p:bldLst>
  </p:timing>
</p:sld>
</file>

<file path=ppt/slides/slide8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Rectangle 2"/>
          <p:cNvSpPr>
            <a:spLocks noGrp="1"/>
          </p:cNvSpPr>
          <p:nvPr>
            <p:ph type="title" idx="4294967295"/>
          </p:nvPr>
        </p:nvSpPr>
        <p:spPr/>
        <p:txBody>
          <a:bodyPr/>
          <a:lstStyle/>
          <a:p>
            <a:r>
              <a:rPr lang="en-US" dirty="0" smtClean="0">
                <a:latin typeface="Century Gothic" pitchFamily="34" charset="0"/>
                <a:cs typeface="Century Gothic" pitchFamily="34" charset="0"/>
              </a:rPr>
              <a:t>Troubleshooting – Missing Data</a:t>
            </a:r>
          </a:p>
        </p:txBody>
      </p:sp>
      <p:sp>
        <p:nvSpPr>
          <p:cNvPr id="26627" name="Rectangle 3"/>
          <p:cNvSpPr>
            <a:spLocks noGrp="1"/>
          </p:cNvSpPr>
          <p:nvPr>
            <p:ph type="body" idx="4294967295"/>
          </p:nvPr>
        </p:nvSpPr>
        <p:spPr>
          <a:xfrm>
            <a:off x="457200" y="1191491"/>
            <a:ext cx="8428182" cy="5115647"/>
          </a:xfrm>
        </p:spPr>
        <p:txBody>
          <a:bodyPr/>
          <a:lstStyle/>
          <a:p>
            <a:r>
              <a:rPr lang="en-US" dirty="0" smtClean="0">
                <a:latin typeface="Century Gothic" pitchFamily="34" charset="0"/>
                <a:cs typeface="Century Gothic" pitchFamily="34" charset="0"/>
              </a:rPr>
              <a:t>Step 7 – To historically reload data for troubleshooting purposes only:</a:t>
            </a:r>
          </a:p>
          <a:p>
            <a:pPr lvl="1"/>
            <a:r>
              <a:rPr lang="en-US" dirty="0" smtClean="0">
                <a:latin typeface="Century Gothic" pitchFamily="34" charset="0"/>
                <a:cs typeface="Century Gothic" pitchFamily="34" charset="0"/>
              </a:rPr>
              <a:t>A) In the Scheduler, clone the HIST job for the module using the copy job option.</a:t>
            </a:r>
          </a:p>
          <a:p>
            <a:pPr lvl="1"/>
            <a:r>
              <a:rPr lang="en-US" dirty="0" smtClean="0">
                <a:latin typeface="Century Gothic" pitchFamily="34" charset="0"/>
                <a:cs typeface="Century Gothic" pitchFamily="34" charset="0"/>
              </a:rPr>
              <a:t>B) Rename the job to something obvious for one time use (from the Scheduler right click on the new job, select Edit Job, then change the name).</a:t>
            </a:r>
          </a:p>
          <a:p>
            <a:pPr lvl="1"/>
            <a:r>
              <a:rPr lang="en-US" dirty="0" smtClean="0">
                <a:latin typeface="Century Gothic" pitchFamily="34" charset="0"/>
                <a:cs typeface="Century Gothic" pitchFamily="34" charset="0"/>
              </a:rPr>
              <a:t>C) Remove any tasks that could disrupt parts of the job or that are unnecessary for the load, such as the load of the fact tables and the start next job task. This new job is just for troubleshooting.</a:t>
            </a:r>
          </a:p>
        </p:txBody>
      </p:sp>
      <p:sp>
        <p:nvSpPr>
          <p:cNvPr id="4" name="Slide Number Placeholder 1"/>
          <p:cNvSpPr>
            <a:spLocks noGrp="1"/>
          </p:cNvSpPr>
          <p:nvPr>
            <p:ph type="sldNum" sz="quarter" idx="4294967295"/>
          </p:nvPr>
        </p:nvSpPr>
        <p:spPr bwMode="auto">
          <a:xfrm>
            <a:off x="6923088" y="6459538"/>
            <a:ext cx="2133600" cy="365125"/>
          </a:xfrm>
          <a:prstGeom prst="rect">
            <a:avLst/>
          </a:prstGeom>
          <a:noFill/>
          <a:ln>
            <a:miter lim="800000"/>
            <a:headEnd/>
            <a:tailEnd/>
          </a:ln>
        </p:spPr>
        <p:txBody>
          <a:bodyPr wrap="square" numCol="1" anchorCtr="0" compatLnSpc="1">
            <a:prstTxWarp prst="textNoShape">
              <a:avLst/>
            </a:prstTxWarp>
          </a:bodyPr>
          <a:lstStyle/>
          <a:p>
            <a:pPr algn="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algn="r" fontAlgn="base">
                <a:spcBef>
                  <a:spcPct val="0"/>
                </a:spcBef>
                <a:spcAft>
                  <a:spcPct val="0"/>
                </a:spcAft>
              </a:pPr>
              <a:t>85</a:t>
            </a:fld>
            <a:endParaRPr lang="en-US" dirty="0" smtClean="0">
              <a:latin typeface="Century Gothic" pitchFamily="34" charset="0"/>
              <a:ea typeface="Century Gothic" pitchFamily="34" charset="0"/>
              <a:cs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62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662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662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uiExpand="1" build="p"/>
    </p:bldLst>
  </p:timing>
</p:sld>
</file>

<file path=ppt/slides/slide8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Rectangle 2"/>
          <p:cNvSpPr>
            <a:spLocks noGrp="1"/>
          </p:cNvSpPr>
          <p:nvPr>
            <p:ph type="title" idx="4294967295"/>
          </p:nvPr>
        </p:nvSpPr>
        <p:spPr/>
        <p:txBody>
          <a:bodyPr/>
          <a:lstStyle/>
          <a:p>
            <a:r>
              <a:rPr lang="en-US" dirty="0" smtClean="0">
                <a:latin typeface="Century Gothic" pitchFamily="34" charset="0"/>
                <a:cs typeface="Century Gothic" pitchFamily="34" charset="0"/>
              </a:rPr>
              <a:t>Troubleshooting – Missing Data</a:t>
            </a:r>
          </a:p>
        </p:txBody>
      </p:sp>
      <p:sp>
        <p:nvSpPr>
          <p:cNvPr id="26627" name="Rectangle 3"/>
          <p:cNvSpPr>
            <a:spLocks noGrp="1"/>
          </p:cNvSpPr>
          <p:nvPr>
            <p:ph type="body" idx="4294967295"/>
          </p:nvPr>
        </p:nvSpPr>
        <p:spPr>
          <a:xfrm>
            <a:off x="457200" y="1145754"/>
            <a:ext cx="8229600" cy="5161384"/>
          </a:xfrm>
        </p:spPr>
        <p:txBody>
          <a:bodyPr/>
          <a:lstStyle/>
          <a:p>
            <a:r>
              <a:rPr lang="en-US" dirty="0" smtClean="0">
                <a:latin typeface="Century Gothic" pitchFamily="34" charset="0"/>
                <a:cs typeface="Century Gothic" pitchFamily="34" charset="0"/>
              </a:rPr>
              <a:t>Step 7 – To historically reload data for troubleshooting purposes only - continued:</a:t>
            </a:r>
          </a:p>
          <a:p>
            <a:pPr lvl="1"/>
            <a:r>
              <a:rPr lang="en-US" dirty="0" smtClean="0">
                <a:latin typeface="Century Gothic" pitchFamily="34" charset="0"/>
                <a:cs typeface="Century Gothic" pitchFamily="34" charset="0"/>
              </a:rPr>
              <a:t>D) Make sure all connections are set properly in the parameter lists and in QAD_MASTER. Prior to 3.5, this has to be done by hand. As of 3.5, there is a SET_CONNECTION_XXXX job that can be run to do this.</a:t>
            </a:r>
          </a:p>
          <a:p>
            <a:pPr lvl="1"/>
            <a:r>
              <a:rPr lang="en-US" dirty="0" smtClean="0">
                <a:latin typeface="Century Gothic" pitchFamily="34" charset="0"/>
                <a:cs typeface="Century Gothic" pitchFamily="34" charset="0"/>
              </a:rPr>
              <a:t>E) Run the PERM_EXTRACT job to get the data into the extract tables. </a:t>
            </a:r>
          </a:p>
          <a:p>
            <a:pPr lvl="1"/>
            <a:r>
              <a:rPr lang="en-US" dirty="0" smtClean="0">
                <a:latin typeface="Century Gothic" pitchFamily="34" charset="0"/>
                <a:cs typeface="Century Gothic" pitchFamily="34" charset="0"/>
              </a:rPr>
              <a:t>F) Confirm that the data being sought is now in the extract tables.</a:t>
            </a:r>
          </a:p>
          <a:p>
            <a:pPr lvl="1"/>
            <a:r>
              <a:rPr lang="en-US" dirty="0" smtClean="0">
                <a:latin typeface="Century Gothic" pitchFamily="34" charset="0"/>
                <a:cs typeface="Century Gothic" pitchFamily="34" charset="0"/>
              </a:rPr>
              <a:t>G) Run the custom HIST_ job script that was created in Step B.</a:t>
            </a:r>
          </a:p>
        </p:txBody>
      </p:sp>
      <p:sp>
        <p:nvSpPr>
          <p:cNvPr id="4" name="Slide Number Placeholder 1"/>
          <p:cNvSpPr>
            <a:spLocks noGrp="1"/>
          </p:cNvSpPr>
          <p:nvPr>
            <p:ph type="sldNum" sz="quarter" idx="4294967295"/>
          </p:nvPr>
        </p:nvSpPr>
        <p:spPr bwMode="auto">
          <a:xfrm>
            <a:off x="6923088" y="6459538"/>
            <a:ext cx="2133600" cy="365125"/>
          </a:xfrm>
          <a:prstGeom prst="rect">
            <a:avLst/>
          </a:prstGeom>
          <a:noFill/>
          <a:ln>
            <a:miter lim="800000"/>
            <a:headEnd/>
            <a:tailEnd/>
          </a:ln>
        </p:spPr>
        <p:txBody>
          <a:bodyPr wrap="square" numCol="1" anchorCtr="0" compatLnSpc="1">
            <a:prstTxWarp prst="textNoShape">
              <a:avLst/>
            </a:prstTxWarp>
          </a:bodyPr>
          <a:lstStyle/>
          <a:p>
            <a:pPr algn="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algn="r" fontAlgn="base">
                <a:spcBef>
                  <a:spcPct val="0"/>
                </a:spcBef>
                <a:spcAft>
                  <a:spcPct val="0"/>
                </a:spcAft>
              </a:pPr>
              <a:t>86</a:t>
            </a:fld>
            <a:endParaRPr lang="en-US" dirty="0" smtClean="0">
              <a:latin typeface="Century Gothic" pitchFamily="34" charset="0"/>
              <a:ea typeface="Century Gothic" pitchFamily="34" charset="0"/>
              <a:cs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62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62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662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662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uiExpand="1" build="p"/>
    </p:bldLst>
  </p:timing>
</p:sld>
</file>

<file path=ppt/slides/slide8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Rectangle 2"/>
          <p:cNvSpPr>
            <a:spLocks noGrp="1"/>
          </p:cNvSpPr>
          <p:nvPr>
            <p:ph type="title" idx="4294967295"/>
          </p:nvPr>
        </p:nvSpPr>
        <p:spPr/>
        <p:txBody>
          <a:bodyPr/>
          <a:lstStyle/>
          <a:p>
            <a:r>
              <a:rPr lang="en-US" dirty="0" smtClean="0">
                <a:latin typeface="Century Gothic" pitchFamily="34" charset="0"/>
                <a:cs typeface="Century Gothic" pitchFamily="34" charset="0"/>
              </a:rPr>
              <a:t>Troubleshooting – Missing Data</a:t>
            </a:r>
          </a:p>
        </p:txBody>
      </p:sp>
      <p:sp>
        <p:nvSpPr>
          <p:cNvPr id="26627" name="Rectangle 3"/>
          <p:cNvSpPr>
            <a:spLocks noGrp="1"/>
          </p:cNvSpPr>
          <p:nvPr>
            <p:ph type="body" idx="4294967295"/>
          </p:nvPr>
        </p:nvSpPr>
        <p:spPr/>
        <p:txBody>
          <a:bodyPr/>
          <a:lstStyle/>
          <a:p>
            <a:r>
              <a:rPr lang="en-US" dirty="0" smtClean="0">
                <a:latin typeface="Century Gothic" pitchFamily="34" charset="0"/>
                <a:cs typeface="Century Gothic" pitchFamily="34" charset="0"/>
              </a:rPr>
              <a:t>Step 8 – Once the last table that the data exists in is determined, use the code view option on the next table to be loaded to retrieve the SQL code for the load query.  Run the query through SSMS to start dissecting why the record is being dropped. </a:t>
            </a:r>
          </a:p>
          <a:p>
            <a:r>
              <a:rPr lang="en-US" dirty="0" smtClean="0">
                <a:latin typeface="Century Gothic" pitchFamily="34" charset="0"/>
                <a:cs typeface="Century Gothic" pitchFamily="34" charset="0"/>
              </a:rPr>
              <a:t>Step 9 - When the exact source of the issue is determined, if appropriate, fix the issue and do a historical reload of the fact/dim table.  If considered as a bug, report to QAD Support to open a JIRA with QAD R&amp;D.</a:t>
            </a:r>
          </a:p>
        </p:txBody>
      </p:sp>
      <p:sp>
        <p:nvSpPr>
          <p:cNvPr id="4" name="Slide Number Placeholder 1"/>
          <p:cNvSpPr>
            <a:spLocks noGrp="1"/>
          </p:cNvSpPr>
          <p:nvPr>
            <p:ph type="sldNum" sz="quarter" idx="4294967295"/>
          </p:nvPr>
        </p:nvSpPr>
        <p:spPr bwMode="auto">
          <a:xfrm>
            <a:off x="6923088" y="6459538"/>
            <a:ext cx="2133600" cy="365125"/>
          </a:xfrm>
          <a:prstGeom prst="rect">
            <a:avLst/>
          </a:prstGeom>
          <a:noFill/>
          <a:ln>
            <a:miter lim="800000"/>
            <a:headEnd/>
            <a:tailEnd/>
          </a:ln>
        </p:spPr>
        <p:txBody>
          <a:bodyPr wrap="square" numCol="1" anchorCtr="0" compatLnSpc="1">
            <a:prstTxWarp prst="textNoShape">
              <a:avLst/>
            </a:prstTxWarp>
          </a:bodyPr>
          <a:lstStyle/>
          <a:p>
            <a:pPr algn="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algn="r" fontAlgn="base">
                <a:spcBef>
                  <a:spcPct val="0"/>
                </a:spcBef>
                <a:spcAft>
                  <a:spcPct val="0"/>
                </a:spcAft>
              </a:pPr>
              <a:t>87</a:t>
            </a:fld>
            <a:endParaRPr lang="en-US" dirty="0" smtClean="0">
              <a:latin typeface="Century Gothic" pitchFamily="34" charset="0"/>
              <a:ea typeface="Century Gothic" pitchFamily="34" charset="0"/>
              <a:cs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62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uiExpand="1" build="p"/>
    </p:bldLst>
  </p:timing>
</p:sld>
</file>

<file path=ppt/slides/slide8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Rectangle 2"/>
          <p:cNvSpPr>
            <a:spLocks noGrp="1"/>
          </p:cNvSpPr>
          <p:nvPr>
            <p:ph type="title" idx="4294967295"/>
          </p:nvPr>
        </p:nvSpPr>
        <p:spPr/>
        <p:txBody>
          <a:bodyPr/>
          <a:lstStyle/>
          <a:p>
            <a:r>
              <a:rPr lang="en-US" dirty="0" smtClean="0">
                <a:latin typeface="Century Gothic" pitchFamily="34" charset="0"/>
                <a:cs typeface="Century Gothic" pitchFamily="34" charset="0"/>
              </a:rPr>
              <a:t>Troubleshooting – Incorrect Data</a:t>
            </a:r>
          </a:p>
        </p:txBody>
      </p:sp>
      <p:sp>
        <p:nvSpPr>
          <p:cNvPr id="26627" name="Rectangle 3"/>
          <p:cNvSpPr>
            <a:spLocks noGrp="1"/>
          </p:cNvSpPr>
          <p:nvPr>
            <p:ph type="body" idx="4294967295"/>
          </p:nvPr>
        </p:nvSpPr>
        <p:spPr/>
        <p:txBody>
          <a:bodyPr/>
          <a:lstStyle/>
          <a:p>
            <a:r>
              <a:rPr lang="en-US" dirty="0" smtClean="0">
                <a:latin typeface="Century Gothic" pitchFamily="34" charset="0"/>
                <a:cs typeface="Century Gothic" pitchFamily="34" charset="0"/>
              </a:rPr>
              <a:t>This second example is if data in a fact/dim table is incorrect.</a:t>
            </a:r>
          </a:p>
          <a:p>
            <a:r>
              <a:rPr lang="en-US" dirty="0" smtClean="0">
                <a:latin typeface="Century Gothic" pitchFamily="34" charset="0"/>
                <a:cs typeface="Century Gothic" pitchFamily="34" charset="0"/>
              </a:rPr>
              <a:t>Step 1 – Find an example of a record that has the issue. It can be helpful to also find a comparative example that does not have the issue, but finding a problematic record is key.</a:t>
            </a:r>
          </a:p>
          <a:p>
            <a:endParaRPr lang="en-US" dirty="0" smtClean="0">
              <a:latin typeface="Century Gothic" pitchFamily="34" charset="0"/>
              <a:cs typeface="Century Gothic" pitchFamily="34" charset="0"/>
            </a:endParaRPr>
          </a:p>
          <a:p>
            <a:endParaRPr lang="en-US" dirty="0" smtClean="0">
              <a:latin typeface="Century Gothic" pitchFamily="34" charset="0"/>
              <a:cs typeface="Century Gothic" pitchFamily="34" charset="0"/>
            </a:endParaRPr>
          </a:p>
        </p:txBody>
      </p:sp>
      <p:sp>
        <p:nvSpPr>
          <p:cNvPr id="4" name="Slide Number Placeholder 1"/>
          <p:cNvSpPr>
            <a:spLocks noGrp="1"/>
          </p:cNvSpPr>
          <p:nvPr>
            <p:ph type="sldNum" sz="quarter" idx="4294967295"/>
          </p:nvPr>
        </p:nvSpPr>
        <p:spPr bwMode="auto">
          <a:xfrm>
            <a:off x="6923088" y="6459538"/>
            <a:ext cx="2133600" cy="365125"/>
          </a:xfrm>
          <a:prstGeom prst="rect">
            <a:avLst/>
          </a:prstGeom>
          <a:noFill/>
          <a:ln>
            <a:miter lim="800000"/>
            <a:headEnd/>
            <a:tailEnd/>
          </a:ln>
        </p:spPr>
        <p:txBody>
          <a:bodyPr wrap="square" numCol="1" anchorCtr="0" compatLnSpc="1">
            <a:prstTxWarp prst="textNoShape">
              <a:avLst/>
            </a:prstTxWarp>
          </a:bodyPr>
          <a:lstStyle/>
          <a:p>
            <a:pPr algn="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algn="r" fontAlgn="base">
                <a:spcBef>
                  <a:spcPct val="0"/>
                </a:spcBef>
                <a:spcAft>
                  <a:spcPct val="0"/>
                </a:spcAft>
              </a:pPr>
              <a:t>88</a:t>
            </a:fld>
            <a:endParaRPr lang="en-US" dirty="0" smtClean="0">
              <a:latin typeface="Century Gothic" pitchFamily="34" charset="0"/>
              <a:ea typeface="Century Gothic" pitchFamily="34" charset="0"/>
              <a:cs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62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build="p"/>
    </p:bldLst>
  </p:timing>
</p:sld>
</file>

<file path=ppt/slides/slide8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Rectangle 2"/>
          <p:cNvSpPr>
            <a:spLocks noGrp="1"/>
          </p:cNvSpPr>
          <p:nvPr>
            <p:ph type="title" idx="4294967295"/>
          </p:nvPr>
        </p:nvSpPr>
        <p:spPr/>
        <p:txBody>
          <a:bodyPr/>
          <a:lstStyle/>
          <a:p>
            <a:r>
              <a:rPr lang="en-US" dirty="0" smtClean="0">
                <a:latin typeface="Century Gothic" pitchFamily="34" charset="0"/>
                <a:cs typeface="Century Gothic" pitchFamily="34" charset="0"/>
              </a:rPr>
              <a:t>Troubleshooting – Incorrect Data</a:t>
            </a:r>
          </a:p>
        </p:txBody>
      </p:sp>
      <p:sp>
        <p:nvSpPr>
          <p:cNvPr id="26627" name="Rectangle 3"/>
          <p:cNvSpPr>
            <a:spLocks noGrp="1"/>
          </p:cNvSpPr>
          <p:nvPr>
            <p:ph type="body" idx="4294967295"/>
          </p:nvPr>
        </p:nvSpPr>
        <p:spPr/>
        <p:txBody>
          <a:bodyPr/>
          <a:lstStyle/>
          <a:p>
            <a:r>
              <a:rPr lang="en-US" dirty="0" smtClean="0">
                <a:latin typeface="Century Gothic" pitchFamily="34" charset="0"/>
                <a:cs typeface="Century Gothic" pitchFamily="34" charset="0"/>
              </a:rPr>
              <a:t>Step 2 – Check the prior staging table to the fact or dimension to check if the record is also there and if it also has the issue. If it does not have the issue, then proceed to Step 6, if it does have the issue, then go to Step 3.</a:t>
            </a:r>
          </a:p>
          <a:p>
            <a:endParaRPr lang="en-US" dirty="0" smtClean="0">
              <a:latin typeface="Century Gothic" pitchFamily="34" charset="0"/>
              <a:cs typeface="Century Gothic" pitchFamily="34" charset="0"/>
            </a:endParaRPr>
          </a:p>
          <a:p>
            <a:endParaRPr lang="en-US" dirty="0" smtClean="0">
              <a:latin typeface="Century Gothic" pitchFamily="34" charset="0"/>
              <a:cs typeface="Century Gothic" pitchFamily="34" charset="0"/>
            </a:endParaRPr>
          </a:p>
          <a:p>
            <a:endParaRPr lang="en-US" dirty="0" smtClean="0">
              <a:latin typeface="Century Gothic" pitchFamily="34" charset="0"/>
              <a:cs typeface="Century Gothic" pitchFamily="34" charset="0"/>
            </a:endParaRPr>
          </a:p>
        </p:txBody>
      </p:sp>
      <p:sp>
        <p:nvSpPr>
          <p:cNvPr id="4" name="Slide Number Placeholder 1"/>
          <p:cNvSpPr>
            <a:spLocks noGrp="1"/>
          </p:cNvSpPr>
          <p:nvPr>
            <p:ph type="sldNum" sz="quarter" idx="4294967295"/>
          </p:nvPr>
        </p:nvSpPr>
        <p:spPr bwMode="auto">
          <a:xfrm>
            <a:off x="6923088" y="6459538"/>
            <a:ext cx="2133600" cy="365125"/>
          </a:xfrm>
          <a:prstGeom prst="rect">
            <a:avLst/>
          </a:prstGeom>
          <a:noFill/>
          <a:ln>
            <a:miter lim="800000"/>
            <a:headEnd/>
            <a:tailEnd/>
          </a:ln>
        </p:spPr>
        <p:txBody>
          <a:bodyPr wrap="square" numCol="1" anchorCtr="0" compatLnSpc="1">
            <a:prstTxWarp prst="textNoShape">
              <a:avLst/>
            </a:prstTxWarp>
          </a:bodyPr>
          <a:lstStyle/>
          <a:p>
            <a:pPr algn="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algn="r" fontAlgn="base">
                <a:spcBef>
                  <a:spcPct val="0"/>
                </a:spcBef>
                <a:spcAft>
                  <a:spcPct val="0"/>
                </a:spcAft>
              </a:pPr>
              <a:t>89</a:t>
            </a:fld>
            <a:endParaRPr lang="en-US" dirty="0" smtClean="0">
              <a:latin typeface="Century Gothic" pitchFamily="34" charset="0"/>
              <a:ea typeface="Century Gothic" pitchFamily="34" charset="0"/>
              <a:cs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2"/>
          <p:cNvSpPr>
            <a:spLocks noGrp="1"/>
          </p:cNvSpPr>
          <p:nvPr>
            <p:ph type="title"/>
          </p:nvPr>
        </p:nvSpPr>
        <p:spPr/>
        <p:txBody>
          <a:bodyPr/>
          <a:lstStyle/>
          <a:p>
            <a:pPr eaLnBrk="1" hangingPunct="1"/>
            <a:r>
              <a:rPr lang="en-US" dirty="0" smtClean="0">
                <a:latin typeface="Century Gothic" pitchFamily="34" charset="0"/>
              </a:rPr>
              <a:t>DEBUGGING – Tools </a:t>
            </a:r>
          </a:p>
        </p:txBody>
      </p:sp>
      <p:sp>
        <p:nvSpPr>
          <p:cNvPr id="68610" name="Rectangle 3"/>
          <p:cNvSpPr>
            <a:spLocks noGrp="1"/>
          </p:cNvSpPr>
          <p:nvPr>
            <p:ph type="body" idx="1"/>
          </p:nvPr>
        </p:nvSpPr>
        <p:spPr/>
        <p:txBody>
          <a:bodyPr/>
          <a:lstStyle/>
          <a:p>
            <a:pPr eaLnBrk="1" hangingPunct="1"/>
            <a:r>
              <a:rPr lang="en-US" dirty="0" smtClean="0">
                <a:latin typeface="Century Gothic" pitchFamily="34" charset="0"/>
              </a:rPr>
              <a:t>Primary debugging tools usage</a:t>
            </a:r>
          </a:p>
          <a:p>
            <a:pPr lvl="1" eaLnBrk="1" hangingPunct="1"/>
            <a:r>
              <a:rPr lang="en-US" dirty="0" smtClean="0">
                <a:latin typeface="Century Gothic" pitchFamily="34" charset="0"/>
              </a:rPr>
              <a:t>Notepad</a:t>
            </a:r>
          </a:p>
          <a:p>
            <a:pPr lvl="2" eaLnBrk="1" hangingPunct="1"/>
            <a:r>
              <a:rPr lang="en-US" dirty="0" smtClean="0">
                <a:latin typeface="Century Gothic" pitchFamily="34" charset="0"/>
              </a:rPr>
              <a:t>For quick code editing, list tracking</a:t>
            </a:r>
          </a:p>
          <a:p>
            <a:pPr lvl="1" eaLnBrk="1" hangingPunct="1"/>
            <a:endParaRPr lang="en-US" sz="1000" dirty="0" smtClean="0">
              <a:latin typeface="Century Gothic" pitchFamily="34" charset="0"/>
            </a:endParaRPr>
          </a:p>
          <a:p>
            <a:pPr eaLnBrk="1" hangingPunct="1"/>
            <a:endParaRPr lang="en-US" dirty="0" smtClean="0">
              <a:latin typeface="Century Gothic" pitchFamily="34" charset="0"/>
            </a:endParaRPr>
          </a:p>
        </p:txBody>
      </p:sp>
      <p:sp>
        <p:nvSpPr>
          <p:cNvPr id="4" name="Slide Number Placeholder 1"/>
          <p:cNvSpPr>
            <a:spLocks noGrp="1"/>
          </p:cNvSpPr>
          <p:nvPr>
            <p:ph type="sldNum" sz="quarter" idx="4294967295"/>
          </p:nvPr>
        </p:nvSpPr>
        <p:spPr bwMode="auto">
          <a:xfrm>
            <a:off x="6923088" y="6459538"/>
            <a:ext cx="2133600" cy="365125"/>
          </a:xfrm>
          <a:prstGeom prst="rect">
            <a:avLst/>
          </a:prstGeom>
          <a:noFill/>
          <a:ln>
            <a:miter lim="800000"/>
            <a:headEnd/>
            <a:tailEnd/>
          </a:ln>
        </p:spPr>
        <p:txBody>
          <a:bodyPr wrap="square" numCol="1" anchorCtr="0" compatLnSpc="1">
            <a:prstTxWarp prst="textNoShape">
              <a:avLst/>
            </a:prstTxWarp>
          </a:bodyPr>
          <a:lstStyle/>
          <a:p>
            <a:pPr algn="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algn="r" fontAlgn="base">
                <a:spcBef>
                  <a:spcPct val="0"/>
                </a:spcBef>
                <a:spcAft>
                  <a:spcPct val="0"/>
                </a:spcAft>
              </a:pPr>
              <a:t>9</a:t>
            </a:fld>
            <a:endParaRPr lang="en-US" dirty="0" smtClean="0">
              <a:latin typeface="Century Gothic" pitchFamily="34" charset="0"/>
              <a:ea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Rectangle 2"/>
          <p:cNvSpPr>
            <a:spLocks noGrp="1"/>
          </p:cNvSpPr>
          <p:nvPr>
            <p:ph type="title" idx="4294967295"/>
          </p:nvPr>
        </p:nvSpPr>
        <p:spPr/>
        <p:txBody>
          <a:bodyPr/>
          <a:lstStyle/>
          <a:p>
            <a:r>
              <a:rPr lang="en-US" dirty="0" smtClean="0">
                <a:latin typeface="Century Gothic" pitchFamily="34" charset="0"/>
                <a:cs typeface="Century Gothic" pitchFamily="34" charset="0"/>
              </a:rPr>
              <a:t>Troubleshooting – Incorrect Data</a:t>
            </a:r>
          </a:p>
        </p:txBody>
      </p:sp>
      <p:sp>
        <p:nvSpPr>
          <p:cNvPr id="26627" name="Rectangle 3"/>
          <p:cNvSpPr>
            <a:spLocks noGrp="1"/>
          </p:cNvSpPr>
          <p:nvPr>
            <p:ph type="body" idx="4294967295"/>
          </p:nvPr>
        </p:nvSpPr>
        <p:spPr/>
        <p:txBody>
          <a:bodyPr/>
          <a:lstStyle/>
          <a:p>
            <a:r>
              <a:rPr lang="en-US" dirty="0" smtClean="0">
                <a:latin typeface="Century Gothic" pitchFamily="34" charset="0"/>
                <a:cs typeface="Century Gothic" pitchFamily="34" charset="0"/>
              </a:rPr>
              <a:t>Step 3 – Divide and conquer. For incorrect data, instead of tracking backwards through the stage tables one at a time (using diagram viewer to help), jump back to some sort of halfway point in the data path (such as a the perm table or “landing strip1”).</a:t>
            </a:r>
          </a:p>
          <a:p>
            <a:r>
              <a:rPr lang="en-US" dirty="0" smtClean="0">
                <a:latin typeface="Century Gothic" pitchFamily="34" charset="0"/>
                <a:cs typeface="Century Gothic" pitchFamily="34" charset="0"/>
              </a:rPr>
              <a:t>If a table with correct data is found, then go to Step 5. If none of the staging tables have the record in question, a historical reload may be necessary, go to Step 4.</a:t>
            </a:r>
          </a:p>
        </p:txBody>
      </p:sp>
      <p:sp>
        <p:nvSpPr>
          <p:cNvPr id="4" name="Slide Number Placeholder 1"/>
          <p:cNvSpPr>
            <a:spLocks noGrp="1"/>
          </p:cNvSpPr>
          <p:nvPr>
            <p:ph type="sldNum" sz="quarter" idx="4294967295"/>
          </p:nvPr>
        </p:nvSpPr>
        <p:spPr bwMode="auto">
          <a:xfrm>
            <a:off x="6923088" y="6459538"/>
            <a:ext cx="2133600" cy="365125"/>
          </a:xfrm>
          <a:prstGeom prst="rect">
            <a:avLst/>
          </a:prstGeom>
          <a:noFill/>
          <a:ln>
            <a:miter lim="800000"/>
            <a:headEnd/>
            <a:tailEnd/>
          </a:ln>
        </p:spPr>
        <p:txBody>
          <a:bodyPr wrap="square" numCol="1" anchorCtr="0" compatLnSpc="1">
            <a:prstTxWarp prst="textNoShape">
              <a:avLst/>
            </a:prstTxWarp>
          </a:bodyPr>
          <a:lstStyle/>
          <a:p>
            <a:pPr algn="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algn="r" fontAlgn="base">
                <a:spcBef>
                  <a:spcPct val="0"/>
                </a:spcBef>
                <a:spcAft>
                  <a:spcPct val="0"/>
                </a:spcAft>
              </a:pPr>
              <a:t>90</a:t>
            </a:fld>
            <a:endParaRPr lang="en-US" dirty="0" smtClean="0">
              <a:latin typeface="Century Gothic" pitchFamily="34" charset="0"/>
              <a:ea typeface="Century Gothic" pitchFamily="34" charset="0"/>
              <a:cs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62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uiExpand="1" build="p"/>
    </p:bldLst>
  </p:timing>
</p:sld>
</file>

<file path=ppt/slides/slide9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Rectangle 2"/>
          <p:cNvSpPr>
            <a:spLocks noGrp="1"/>
          </p:cNvSpPr>
          <p:nvPr>
            <p:ph type="title" idx="4294967295"/>
          </p:nvPr>
        </p:nvSpPr>
        <p:spPr/>
        <p:txBody>
          <a:bodyPr/>
          <a:lstStyle/>
          <a:p>
            <a:r>
              <a:rPr lang="en-US" dirty="0" smtClean="0">
                <a:latin typeface="Century Gothic" pitchFamily="34" charset="0"/>
                <a:cs typeface="Century Gothic" pitchFamily="34" charset="0"/>
              </a:rPr>
              <a:t>Troubleshooting – Incorrect Data</a:t>
            </a:r>
          </a:p>
        </p:txBody>
      </p:sp>
      <p:sp>
        <p:nvSpPr>
          <p:cNvPr id="26627" name="Rectangle 3"/>
          <p:cNvSpPr>
            <a:spLocks noGrp="1"/>
          </p:cNvSpPr>
          <p:nvPr>
            <p:ph type="body" idx="4294967295"/>
          </p:nvPr>
        </p:nvSpPr>
        <p:spPr>
          <a:xfrm>
            <a:off x="457200" y="1316038"/>
            <a:ext cx="8391236" cy="4991100"/>
          </a:xfrm>
        </p:spPr>
        <p:txBody>
          <a:bodyPr/>
          <a:lstStyle/>
          <a:p>
            <a:r>
              <a:rPr lang="en-US" dirty="0" smtClean="0">
                <a:latin typeface="Century Gothic" pitchFamily="34" charset="0"/>
                <a:cs typeface="Century Gothic" pitchFamily="34" charset="0"/>
              </a:rPr>
              <a:t>Step 4 – To historically reload data for troubleshooting purposes only:</a:t>
            </a:r>
          </a:p>
          <a:p>
            <a:pPr lvl="1"/>
            <a:r>
              <a:rPr lang="en-US" dirty="0" smtClean="0">
                <a:latin typeface="Century Gothic" pitchFamily="34" charset="0"/>
                <a:cs typeface="Century Gothic" pitchFamily="34" charset="0"/>
              </a:rPr>
              <a:t>A) In the scheduler, clone the HIST job for the module using the copy job.</a:t>
            </a:r>
          </a:p>
          <a:p>
            <a:pPr lvl="1"/>
            <a:r>
              <a:rPr lang="en-US" dirty="0" smtClean="0">
                <a:latin typeface="Century Gothic" pitchFamily="34" charset="0"/>
                <a:cs typeface="Century Gothic" pitchFamily="34" charset="0"/>
              </a:rPr>
              <a:t>B) Rename the job to something obvious for one time use (from the Scheduler right click on the new job, select Edit Job, then change the name).</a:t>
            </a:r>
          </a:p>
          <a:p>
            <a:pPr lvl="1"/>
            <a:r>
              <a:rPr lang="en-US" dirty="0" smtClean="0">
                <a:latin typeface="Century Gothic" pitchFamily="34" charset="0"/>
                <a:cs typeface="Century Gothic" pitchFamily="34" charset="0"/>
              </a:rPr>
              <a:t>C) Remove any tasks that could disrupt parts of the job or that are unnecessary for the load, such as the load of the fact tables and the start next job task. This new job is just for troubleshooting.</a:t>
            </a:r>
          </a:p>
        </p:txBody>
      </p:sp>
      <p:sp>
        <p:nvSpPr>
          <p:cNvPr id="4" name="Slide Number Placeholder 1"/>
          <p:cNvSpPr>
            <a:spLocks noGrp="1"/>
          </p:cNvSpPr>
          <p:nvPr>
            <p:ph type="sldNum" sz="quarter" idx="4294967295"/>
          </p:nvPr>
        </p:nvSpPr>
        <p:spPr bwMode="auto">
          <a:xfrm>
            <a:off x="6923088" y="6459538"/>
            <a:ext cx="2133600" cy="365125"/>
          </a:xfrm>
          <a:prstGeom prst="rect">
            <a:avLst/>
          </a:prstGeom>
          <a:noFill/>
          <a:ln>
            <a:miter lim="800000"/>
            <a:headEnd/>
            <a:tailEnd/>
          </a:ln>
        </p:spPr>
        <p:txBody>
          <a:bodyPr wrap="square" numCol="1" anchorCtr="0" compatLnSpc="1">
            <a:prstTxWarp prst="textNoShape">
              <a:avLst/>
            </a:prstTxWarp>
          </a:bodyPr>
          <a:lstStyle/>
          <a:p>
            <a:pPr algn="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algn="r" fontAlgn="base">
                <a:spcBef>
                  <a:spcPct val="0"/>
                </a:spcBef>
                <a:spcAft>
                  <a:spcPct val="0"/>
                </a:spcAft>
              </a:pPr>
              <a:t>91</a:t>
            </a:fld>
            <a:endParaRPr lang="en-US" dirty="0" smtClean="0">
              <a:latin typeface="Century Gothic" pitchFamily="34" charset="0"/>
              <a:ea typeface="Century Gothic" pitchFamily="34" charset="0"/>
              <a:cs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62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662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662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uiExpand="1" build="p"/>
    </p:bldLst>
  </p:timing>
</p:sld>
</file>

<file path=ppt/slides/slide9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Rectangle 2"/>
          <p:cNvSpPr>
            <a:spLocks noGrp="1"/>
          </p:cNvSpPr>
          <p:nvPr>
            <p:ph type="title" idx="4294967295"/>
          </p:nvPr>
        </p:nvSpPr>
        <p:spPr/>
        <p:txBody>
          <a:bodyPr/>
          <a:lstStyle/>
          <a:p>
            <a:r>
              <a:rPr lang="en-US" dirty="0" smtClean="0">
                <a:latin typeface="Century Gothic" pitchFamily="34" charset="0"/>
                <a:cs typeface="Century Gothic" pitchFamily="34" charset="0"/>
              </a:rPr>
              <a:t>Troubleshooting – Incorrect Data</a:t>
            </a:r>
          </a:p>
        </p:txBody>
      </p:sp>
      <p:sp>
        <p:nvSpPr>
          <p:cNvPr id="26627" name="Rectangle 3"/>
          <p:cNvSpPr>
            <a:spLocks noGrp="1"/>
          </p:cNvSpPr>
          <p:nvPr>
            <p:ph type="body" idx="4294967295"/>
          </p:nvPr>
        </p:nvSpPr>
        <p:spPr>
          <a:xfrm>
            <a:off x="457200" y="1167788"/>
            <a:ext cx="8229600" cy="5139350"/>
          </a:xfrm>
        </p:spPr>
        <p:txBody>
          <a:bodyPr/>
          <a:lstStyle/>
          <a:p>
            <a:r>
              <a:rPr lang="en-US" dirty="0" smtClean="0">
                <a:latin typeface="Century Gothic" pitchFamily="34" charset="0"/>
                <a:cs typeface="Century Gothic" pitchFamily="34" charset="0"/>
              </a:rPr>
              <a:t>Step 4 – To historically reload data for troubleshooting purposes only - continued:</a:t>
            </a:r>
          </a:p>
          <a:p>
            <a:pPr lvl="1"/>
            <a:r>
              <a:rPr lang="en-US" dirty="0" smtClean="0">
                <a:latin typeface="Century Gothic" pitchFamily="34" charset="0"/>
                <a:cs typeface="Century Gothic" pitchFamily="34" charset="0"/>
              </a:rPr>
              <a:t>D) Make sure all connections are set properly in the parameter lists and in QAD_MASTER. Prior to 3.5, this has to be done by hand. As of 3.5, there is a SET_CONNECTION_XXXX job that can be run to do this.</a:t>
            </a:r>
          </a:p>
          <a:p>
            <a:pPr lvl="1"/>
            <a:r>
              <a:rPr lang="en-US" dirty="0" smtClean="0">
                <a:latin typeface="Century Gothic" pitchFamily="34" charset="0"/>
                <a:cs typeface="Century Gothic" pitchFamily="34" charset="0"/>
              </a:rPr>
              <a:t>E) Run the PERM_EXTRACT job to get the data into the extract tables. </a:t>
            </a:r>
          </a:p>
          <a:p>
            <a:pPr lvl="1"/>
            <a:r>
              <a:rPr lang="en-US" dirty="0" smtClean="0">
                <a:latin typeface="Century Gothic" pitchFamily="34" charset="0"/>
                <a:cs typeface="Century Gothic" pitchFamily="34" charset="0"/>
              </a:rPr>
              <a:t>F) Confirm that the data being sought is now in the extract tables.</a:t>
            </a:r>
          </a:p>
          <a:p>
            <a:pPr lvl="1"/>
            <a:r>
              <a:rPr lang="en-US" dirty="0" smtClean="0">
                <a:latin typeface="Century Gothic" pitchFamily="34" charset="0"/>
                <a:cs typeface="Century Gothic" pitchFamily="34" charset="0"/>
              </a:rPr>
              <a:t>G) Run the custom HIST_ job script that was just created in Step B.</a:t>
            </a:r>
          </a:p>
        </p:txBody>
      </p:sp>
      <p:sp>
        <p:nvSpPr>
          <p:cNvPr id="4" name="Slide Number Placeholder 1"/>
          <p:cNvSpPr>
            <a:spLocks noGrp="1"/>
          </p:cNvSpPr>
          <p:nvPr>
            <p:ph type="sldNum" sz="quarter" idx="4294967295"/>
          </p:nvPr>
        </p:nvSpPr>
        <p:spPr bwMode="auto">
          <a:xfrm>
            <a:off x="6923088" y="6459538"/>
            <a:ext cx="2133600" cy="365125"/>
          </a:xfrm>
          <a:prstGeom prst="rect">
            <a:avLst/>
          </a:prstGeom>
          <a:noFill/>
          <a:ln>
            <a:miter lim="800000"/>
            <a:headEnd/>
            <a:tailEnd/>
          </a:ln>
        </p:spPr>
        <p:txBody>
          <a:bodyPr wrap="square" numCol="1" anchorCtr="0" compatLnSpc="1">
            <a:prstTxWarp prst="textNoShape">
              <a:avLst/>
            </a:prstTxWarp>
          </a:bodyPr>
          <a:lstStyle/>
          <a:p>
            <a:pPr algn="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algn="r" fontAlgn="base">
                <a:spcBef>
                  <a:spcPct val="0"/>
                </a:spcBef>
                <a:spcAft>
                  <a:spcPct val="0"/>
                </a:spcAft>
              </a:pPr>
              <a:t>92</a:t>
            </a:fld>
            <a:endParaRPr lang="en-US" dirty="0" smtClean="0">
              <a:latin typeface="Century Gothic" pitchFamily="34" charset="0"/>
              <a:ea typeface="Century Gothic" pitchFamily="34" charset="0"/>
              <a:cs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62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62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662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662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uiExpand="1" build="p"/>
    </p:bldLst>
  </p:timing>
</p:sld>
</file>

<file path=ppt/slides/slide9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Rectangle 2"/>
          <p:cNvSpPr>
            <a:spLocks noGrp="1"/>
          </p:cNvSpPr>
          <p:nvPr>
            <p:ph type="title" idx="4294967295"/>
          </p:nvPr>
        </p:nvSpPr>
        <p:spPr/>
        <p:txBody>
          <a:bodyPr/>
          <a:lstStyle/>
          <a:p>
            <a:r>
              <a:rPr lang="en-US" dirty="0" smtClean="0">
                <a:latin typeface="Century Gothic" pitchFamily="34" charset="0"/>
                <a:cs typeface="Century Gothic" pitchFamily="34" charset="0"/>
              </a:rPr>
              <a:t>Troubleshooting – Incorrect Data</a:t>
            </a:r>
          </a:p>
        </p:txBody>
      </p:sp>
      <p:sp>
        <p:nvSpPr>
          <p:cNvPr id="26627" name="Rectangle 3"/>
          <p:cNvSpPr>
            <a:spLocks noGrp="1"/>
          </p:cNvSpPr>
          <p:nvPr>
            <p:ph type="body" idx="4294967295"/>
          </p:nvPr>
        </p:nvSpPr>
        <p:spPr/>
        <p:txBody>
          <a:bodyPr/>
          <a:lstStyle/>
          <a:p>
            <a:r>
              <a:rPr lang="en-US" dirty="0" smtClean="0">
                <a:latin typeface="Century Gothic" pitchFamily="34" charset="0"/>
                <a:cs typeface="Century Gothic" pitchFamily="34" charset="0"/>
              </a:rPr>
              <a:t>Step 5 – With the tables now loaded with historical data, go back to Step 3.</a:t>
            </a:r>
          </a:p>
          <a:p>
            <a:r>
              <a:rPr lang="en-US" dirty="0" smtClean="0">
                <a:latin typeface="Century Gothic" pitchFamily="34" charset="0"/>
                <a:cs typeface="Century Gothic" pitchFamily="34" charset="0"/>
              </a:rPr>
              <a:t>Step 6 – When the first table that has incorrect data is found, use the code view option on that table to retrieve the SQL procedure for the load query.  Run the query through SSMS to start dissecting why the record is being dropped. </a:t>
            </a:r>
          </a:p>
          <a:p>
            <a:endParaRPr lang="en-US" dirty="0" smtClean="0">
              <a:latin typeface="Century Gothic" pitchFamily="34" charset="0"/>
              <a:cs typeface="Century Gothic" pitchFamily="34" charset="0"/>
            </a:endParaRPr>
          </a:p>
        </p:txBody>
      </p:sp>
      <p:sp>
        <p:nvSpPr>
          <p:cNvPr id="4" name="Slide Number Placeholder 1"/>
          <p:cNvSpPr>
            <a:spLocks noGrp="1"/>
          </p:cNvSpPr>
          <p:nvPr>
            <p:ph type="sldNum" sz="quarter" idx="4294967295"/>
          </p:nvPr>
        </p:nvSpPr>
        <p:spPr bwMode="auto">
          <a:xfrm>
            <a:off x="6923088" y="6459538"/>
            <a:ext cx="2133600" cy="365125"/>
          </a:xfrm>
          <a:prstGeom prst="rect">
            <a:avLst/>
          </a:prstGeom>
          <a:noFill/>
          <a:ln>
            <a:miter lim="800000"/>
            <a:headEnd/>
            <a:tailEnd/>
          </a:ln>
        </p:spPr>
        <p:txBody>
          <a:bodyPr wrap="square" numCol="1" anchorCtr="0" compatLnSpc="1">
            <a:prstTxWarp prst="textNoShape">
              <a:avLst/>
            </a:prstTxWarp>
          </a:bodyPr>
          <a:lstStyle/>
          <a:p>
            <a:pPr algn="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algn="r" fontAlgn="base">
                <a:spcBef>
                  <a:spcPct val="0"/>
                </a:spcBef>
                <a:spcAft>
                  <a:spcPct val="0"/>
                </a:spcAft>
              </a:pPr>
              <a:t>93</a:t>
            </a:fld>
            <a:endParaRPr lang="en-US" dirty="0" smtClean="0">
              <a:latin typeface="Century Gothic" pitchFamily="34" charset="0"/>
              <a:ea typeface="Century Gothic" pitchFamily="34" charset="0"/>
              <a:cs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62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uiExpand="1" build="p"/>
    </p:bldLst>
  </p:timing>
</p:sld>
</file>

<file path=ppt/slides/slide9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Rectangle 2"/>
          <p:cNvSpPr>
            <a:spLocks noGrp="1"/>
          </p:cNvSpPr>
          <p:nvPr>
            <p:ph type="title" idx="4294967295"/>
          </p:nvPr>
        </p:nvSpPr>
        <p:spPr/>
        <p:txBody>
          <a:bodyPr/>
          <a:lstStyle/>
          <a:p>
            <a:r>
              <a:rPr lang="en-US" dirty="0" smtClean="0">
                <a:latin typeface="Century Gothic" pitchFamily="34" charset="0"/>
                <a:cs typeface="Century Gothic" pitchFamily="34" charset="0"/>
              </a:rPr>
              <a:t>Troubleshooting – Incorrect Data</a:t>
            </a:r>
          </a:p>
        </p:txBody>
      </p:sp>
      <p:sp>
        <p:nvSpPr>
          <p:cNvPr id="26627" name="Rectangle 3"/>
          <p:cNvSpPr>
            <a:spLocks noGrp="1"/>
          </p:cNvSpPr>
          <p:nvPr>
            <p:ph type="body" idx="4294967295"/>
          </p:nvPr>
        </p:nvSpPr>
        <p:spPr/>
        <p:txBody>
          <a:bodyPr/>
          <a:lstStyle/>
          <a:p>
            <a:r>
              <a:rPr lang="en-US" dirty="0" smtClean="0">
                <a:latin typeface="Century Gothic" pitchFamily="34" charset="0"/>
                <a:cs typeface="Century Gothic" pitchFamily="34" charset="0"/>
              </a:rPr>
              <a:t>Step 7 – When the exact source of the issue is determined, if appropriate, fix the issue, load the table and confirm that the fix works properly. A historical reload of the fact/dim table may be required here to get the data corrected. If considered as a bug, report to QAD Support to open a JIRA with QAD R&amp;D.</a:t>
            </a:r>
          </a:p>
        </p:txBody>
      </p:sp>
      <p:sp>
        <p:nvSpPr>
          <p:cNvPr id="4" name="Slide Number Placeholder 1"/>
          <p:cNvSpPr>
            <a:spLocks noGrp="1"/>
          </p:cNvSpPr>
          <p:nvPr>
            <p:ph type="sldNum" sz="quarter" idx="4294967295"/>
          </p:nvPr>
        </p:nvSpPr>
        <p:spPr bwMode="auto">
          <a:xfrm>
            <a:off x="6923088" y="6459538"/>
            <a:ext cx="2133600" cy="365125"/>
          </a:xfrm>
          <a:prstGeom prst="rect">
            <a:avLst/>
          </a:prstGeom>
          <a:noFill/>
          <a:ln>
            <a:miter lim="800000"/>
            <a:headEnd/>
            <a:tailEnd/>
          </a:ln>
        </p:spPr>
        <p:txBody>
          <a:bodyPr wrap="square" numCol="1" anchorCtr="0" compatLnSpc="1">
            <a:prstTxWarp prst="textNoShape">
              <a:avLst/>
            </a:prstTxWarp>
          </a:bodyPr>
          <a:lstStyle/>
          <a:p>
            <a:pPr algn="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algn="r" fontAlgn="base">
                <a:spcBef>
                  <a:spcPct val="0"/>
                </a:spcBef>
                <a:spcAft>
                  <a:spcPct val="0"/>
                </a:spcAft>
              </a:pPr>
              <a:t>94</a:t>
            </a:fld>
            <a:endParaRPr lang="en-US" dirty="0" smtClean="0">
              <a:latin typeface="Century Gothic" pitchFamily="34" charset="0"/>
              <a:ea typeface="Century Gothic" pitchFamily="34" charset="0"/>
              <a:cs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build="p"/>
    </p:bldLst>
  </p:timing>
</p:sld>
</file>

<file path=ppt/slides/slide9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Rectangle 2"/>
          <p:cNvSpPr>
            <a:spLocks noGrp="1"/>
          </p:cNvSpPr>
          <p:nvPr>
            <p:ph type="title" idx="4294967295"/>
          </p:nvPr>
        </p:nvSpPr>
        <p:spPr>
          <a:xfrm>
            <a:off x="457200" y="457200"/>
            <a:ext cx="8229600" cy="717550"/>
          </a:xfrm>
        </p:spPr>
        <p:txBody>
          <a:bodyPr/>
          <a:lstStyle/>
          <a:p>
            <a:r>
              <a:rPr lang="en-US" dirty="0" smtClean="0">
                <a:latin typeface="Century Gothic" pitchFamily="34" charset="0"/>
                <a:cs typeface="Century Gothic" pitchFamily="34" charset="0"/>
              </a:rPr>
              <a:t>Troubleshooting – Too Much Data</a:t>
            </a:r>
          </a:p>
        </p:txBody>
      </p:sp>
      <p:sp>
        <p:nvSpPr>
          <p:cNvPr id="26627" name="Rectangle 3"/>
          <p:cNvSpPr>
            <a:spLocks noGrp="1"/>
          </p:cNvSpPr>
          <p:nvPr>
            <p:ph type="body" idx="4294967295"/>
          </p:nvPr>
        </p:nvSpPr>
        <p:spPr>
          <a:xfrm>
            <a:off x="457200" y="1174750"/>
            <a:ext cx="8229600" cy="5132388"/>
          </a:xfrm>
        </p:spPr>
        <p:txBody>
          <a:bodyPr/>
          <a:lstStyle/>
          <a:p>
            <a:r>
              <a:rPr lang="en-US" dirty="0" smtClean="0">
                <a:latin typeface="Century Gothic" pitchFamily="34" charset="0"/>
                <a:cs typeface="Century Gothic" pitchFamily="34" charset="0"/>
              </a:rPr>
              <a:t>This third example is if data in a fact/dim table is either duplicated or inexplicably appearing too often in the table.</a:t>
            </a:r>
          </a:p>
          <a:p>
            <a:endParaRPr lang="en-US" dirty="0" smtClean="0">
              <a:latin typeface="Century Gothic" pitchFamily="34" charset="0"/>
              <a:cs typeface="Century Gothic" pitchFamily="34" charset="0"/>
            </a:endParaRPr>
          </a:p>
        </p:txBody>
      </p:sp>
      <p:sp>
        <p:nvSpPr>
          <p:cNvPr id="4" name="Slide Number Placeholder 1"/>
          <p:cNvSpPr>
            <a:spLocks noGrp="1"/>
          </p:cNvSpPr>
          <p:nvPr>
            <p:ph type="sldNum" sz="quarter" idx="4294967295"/>
          </p:nvPr>
        </p:nvSpPr>
        <p:spPr bwMode="auto">
          <a:xfrm>
            <a:off x="6923088" y="6459538"/>
            <a:ext cx="2133600" cy="365125"/>
          </a:xfrm>
          <a:prstGeom prst="rect">
            <a:avLst/>
          </a:prstGeom>
          <a:noFill/>
          <a:ln>
            <a:miter lim="800000"/>
            <a:headEnd/>
            <a:tailEnd/>
          </a:ln>
        </p:spPr>
        <p:txBody>
          <a:bodyPr wrap="square" numCol="1" anchorCtr="0" compatLnSpc="1">
            <a:prstTxWarp prst="textNoShape">
              <a:avLst/>
            </a:prstTxWarp>
          </a:bodyPr>
          <a:lstStyle/>
          <a:p>
            <a:pPr algn="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algn="r" fontAlgn="base">
                <a:spcBef>
                  <a:spcPct val="0"/>
                </a:spcBef>
                <a:spcAft>
                  <a:spcPct val="0"/>
                </a:spcAft>
              </a:pPr>
              <a:t>95</a:t>
            </a:fld>
            <a:endParaRPr lang="en-US" dirty="0" smtClean="0">
              <a:latin typeface="Century Gothic" pitchFamily="34" charset="0"/>
              <a:ea typeface="Century Gothic" pitchFamily="34" charset="0"/>
              <a:cs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build="p"/>
    </p:bldLst>
  </p:timing>
</p:sld>
</file>

<file path=ppt/slides/slide9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Rectangle 2"/>
          <p:cNvSpPr>
            <a:spLocks noGrp="1"/>
          </p:cNvSpPr>
          <p:nvPr>
            <p:ph type="title" idx="4294967295"/>
          </p:nvPr>
        </p:nvSpPr>
        <p:spPr>
          <a:xfrm>
            <a:off x="457200" y="223925"/>
            <a:ext cx="8229600" cy="667265"/>
          </a:xfrm>
        </p:spPr>
        <p:txBody>
          <a:bodyPr/>
          <a:lstStyle/>
          <a:p>
            <a:r>
              <a:rPr lang="en-US" dirty="0" smtClean="0">
                <a:latin typeface="Century Gothic" pitchFamily="34" charset="0"/>
                <a:cs typeface="Century Gothic" pitchFamily="34" charset="0"/>
              </a:rPr>
              <a:t>Troubleshooting – Too Much Data</a:t>
            </a:r>
          </a:p>
        </p:txBody>
      </p:sp>
      <p:sp>
        <p:nvSpPr>
          <p:cNvPr id="26627" name="Rectangle 3"/>
          <p:cNvSpPr>
            <a:spLocks noGrp="1"/>
          </p:cNvSpPr>
          <p:nvPr>
            <p:ph type="body" idx="4294967295"/>
          </p:nvPr>
        </p:nvSpPr>
        <p:spPr>
          <a:xfrm>
            <a:off x="457200" y="893379"/>
            <a:ext cx="8229600" cy="5413759"/>
          </a:xfrm>
        </p:spPr>
        <p:txBody>
          <a:bodyPr/>
          <a:lstStyle/>
          <a:p>
            <a:r>
              <a:rPr lang="en-US" dirty="0" smtClean="0">
                <a:latin typeface="Century Gothic" pitchFamily="34" charset="0"/>
                <a:cs typeface="Century Gothic" pitchFamily="34" charset="0"/>
              </a:rPr>
              <a:t>Here are some scenarios</a:t>
            </a:r>
          </a:p>
          <a:p>
            <a:pPr lvl="1"/>
            <a:r>
              <a:rPr lang="en-US" dirty="0" smtClean="0">
                <a:latin typeface="Century Gothic" pitchFamily="34" charset="0"/>
                <a:cs typeface="Century Gothic" pitchFamily="34" charset="0"/>
              </a:rPr>
              <a:t>Issue with dates in order history causes data overlap and breaks unique index in snapshot. </a:t>
            </a:r>
          </a:p>
          <a:p>
            <a:pPr lvl="1"/>
            <a:r>
              <a:rPr lang="en-US" dirty="0" smtClean="0">
                <a:latin typeface="Century Gothic" pitchFamily="34" charset="0"/>
                <a:cs typeface="Century Gothic" pitchFamily="34" charset="0"/>
              </a:rPr>
              <a:t>Previously unknown issue causes duplicate records which break unique key constraint, or got into the table but should have not.</a:t>
            </a:r>
          </a:p>
          <a:p>
            <a:pPr lvl="1"/>
            <a:r>
              <a:rPr lang="en-US" dirty="0" smtClean="0">
                <a:latin typeface="Century Gothic" pitchFamily="34" charset="0"/>
                <a:cs typeface="Century Gothic" pitchFamily="34" charset="0"/>
              </a:rPr>
              <a:t>Runaway slowly changing dimension causes new records to be created in the fact table that references the dimension.</a:t>
            </a:r>
          </a:p>
          <a:p>
            <a:pPr lvl="1"/>
            <a:r>
              <a:rPr lang="en-US" dirty="0" smtClean="0">
                <a:latin typeface="Century Gothic" pitchFamily="34" charset="0"/>
                <a:cs typeface="Century Gothic" pitchFamily="34" charset="0"/>
              </a:rPr>
              <a:t>A null value in the business key can cause the record to be reinserted into the table after it’s already there because the null causes the business key to fail when trying to update.</a:t>
            </a:r>
          </a:p>
        </p:txBody>
      </p:sp>
      <p:sp>
        <p:nvSpPr>
          <p:cNvPr id="4" name="Slide Number Placeholder 1"/>
          <p:cNvSpPr>
            <a:spLocks noGrp="1"/>
          </p:cNvSpPr>
          <p:nvPr>
            <p:ph type="sldNum" sz="quarter" idx="4294967295"/>
          </p:nvPr>
        </p:nvSpPr>
        <p:spPr bwMode="auto">
          <a:xfrm>
            <a:off x="6923088" y="6459538"/>
            <a:ext cx="2133600" cy="365125"/>
          </a:xfrm>
          <a:prstGeom prst="rect">
            <a:avLst/>
          </a:prstGeom>
          <a:noFill/>
          <a:ln>
            <a:miter lim="800000"/>
            <a:headEnd/>
            <a:tailEnd/>
          </a:ln>
        </p:spPr>
        <p:txBody>
          <a:bodyPr wrap="square" numCol="1" anchorCtr="0" compatLnSpc="1">
            <a:prstTxWarp prst="textNoShape">
              <a:avLst/>
            </a:prstTxWarp>
          </a:bodyPr>
          <a:lstStyle/>
          <a:p>
            <a:pPr algn="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algn="r" fontAlgn="base">
                <a:spcBef>
                  <a:spcPct val="0"/>
                </a:spcBef>
                <a:spcAft>
                  <a:spcPct val="0"/>
                </a:spcAft>
              </a:pPr>
              <a:t>96</a:t>
            </a:fld>
            <a:endParaRPr lang="en-US" dirty="0" smtClean="0">
              <a:latin typeface="Century Gothic" pitchFamily="34" charset="0"/>
              <a:ea typeface="Century Gothic" pitchFamily="34" charset="0"/>
              <a:cs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62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662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662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662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uiExpand="1" build="p"/>
    </p:bldLst>
  </p:timing>
</p:sld>
</file>

<file path=ppt/slides/slide9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Rectangle 2"/>
          <p:cNvSpPr>
            <a:spLocks noGrp="1"/>
          </p:cNvSpPr>
          <p:nvPr>
            <p:ph type="title" idx="4294967295"/>
          </p:nvPr>
        </p:nvSpPr>
        <p:spPr>
          <a:xfrm>
            <a:off x="457200" y="457200"/>
            <a:ext cx="8229600" cy="717550"/>
          </a:xfrm>
        </p:spPr>
        <p:txBody>
          <a:bodyPr/>
          <a:lstStyle/>
          <a:p>
            <a:r>
              <a:rPr lang="en-US" dirty="0" smtClean="0">
                <a:latin typeface="Century Gothic" pitchFamily="34" charset="0"/>
                <a:cs typeface="Century Gothic" pitchFamily="34" charset="0"/>
              </a:rPr>
              <a:t>Troubleshooting – Too Much Data – Duplicate Records</a:t>
            </a:r>
          </a:p>
        </p:txBody>
      </p:sp>
      <p:sp>
        <p:nvSpPr>
          <p:cNvPr id="26627" name="Rectangle 3"/>
          <p:cNvSpPr>
            <a:spLocks noGrp="1"/>
          </p:cNvSpPr>
          <p:nvPr>
            <p:ph type="body" idx="4294967295"/>
          </p:nvPr>
        </p:nvSpPr>
        <p:spPr>
          <a:xfrm>
            <a:off x="457200" y="1509486"/>
            <a:ext cx="8229600" cy="4797652"/>
          </a:xfrm>
        </p:spPr>
        <p:txBody>
          <a:bodyPr/>
          <a:lstStyle/>
          <a:p>
            <a:r>
              <a:rPr lang="en-US" dirty="0" smtClean="0">
                <a:latin typeface="Century Gothic" pitchFamily="34" charset="0"/>
                <a:cs typeface="Century Gothic" pitchFamily="34" charset="0"/>
              </a:rPr>
              <a:t>Step 1 – Find an example of a record that has the issue. It can be helpful to also find a comparative example that does not have the issue, but finding a problematic record is key.</a:t>
            </a:r>
          </a:p>
          <a:p>
            <a:pPr lvl="1"/>
            <a:r>
              <a:rPr lang="en-US" dirty="0" smtClean="0">
                <a:latin typeface="Century Gothic" pitchFamily="34" charset="0"/>
                <a:cs typeface="Century Gothic" pitchFamily="34" charset="0"/>
              </a:rPr>
              <a:t>A) First see if there are duplicate records in the prior stage table. </a:t>
            </a:r>
          </a:p>
          <a:p>
            <a:pPr lvl="2">
              <a:buNone/>
            </a:pPr>
            <a:endParaRPr lang="en-US" sz="1600" dirty="0" smtClean="0">
              <a:latin typeface="Century Gothic" pitchFamily="34" charset="0"/>
              <a:cs typeface="Century Gothic" pitchFamily="34" charset="0"/>
            </a:endParaRPr>
          </a:p>
          <a:p>
            <a:pPr lvl="2">
              <a:buNone/>
            </a:pPr>
            <a:r>
              <a:rPr lang="en-US" dirty="0" smtClean="0">
                <a:latin typeface="Century Gothic" pitchFamily="34" charset="0"/>
                <a:cs typeface="Century Gothic" pitchFamily="34" charset="0"/>
              </a:rPr>
              <a:t>SELECT business_key_values1, bkv2, bkv3</a:t>
            </a:r>
          </a:p>
          <a:p>
            <a:pPr lvl="2">
              <a:buNone/>
            </a:pPr>
            <a:r>
              <a:rPr lang="en-US" dirty="0" smtClean="0">
                <a:latin typeface="Century Gothic" pitchFamily="34" charset="0"/>
                <a:cs typeface="Century Gothic" pitchFamily="34" charset="0"/>
              </a:rPr>
              <a:t>FROM </a:t>
            </a:r>
            <a:r>
              <a:rPr lang="en-US" dirty="0" err="1" smtClean="0">
                <a:latin typeface="Century Gothic" pitchFamily="34" charset="0"/>
                <a:cs typeface="Century Gothic" pitchFamily="34" charset="0"/>
              </a:rPr>
              <a:t>table_name</a:t>
            </a:r>
            <a:endParaRPr lang="en-US" dirty="0" smtClean="0">
              <a:latin typeface="Century Gothic" pitchFamily="34" charset="0"/>
              <a:cs typeface="Century Gothic" pitchFamily="34" charset="0"/>
            </a:endParaRPr>
          </a:p>
          <a:p>
            <a:pPr lvl="2">
              <a:buNone/>
            </a:pPr>
            <a:r>
              <a:rPr lang="en-US" dirty="0" smtClean="0">
                <a:latin typeface="Century Gothic" pitchFamily="34" charset="0"/>
                <a:cs typeface="Century Gothic" pitchFamily="34" charset="0"/>
              </a:rPr>
              <a:t>GROUP BY business_key_values1,bkv2,bkv3 </a:t>
            </a:r>
          </a:p>
          <a:p>
            <a:pPr lvl="2">
              <a:buNone/>
            </a:pPr>
            <a:r>
              <a:rPr lang="en-US" dirty="0" smtClean="0">
                <a:latin typeface="Century Gothic" pitchFamily="34" charset="0"/>
                <a:cs typeface="Century Gothic" pitchFamily="34" charset="0"/>
              </a:rPr>
              <a:t>HAVING COUNT(*) &gt; 1</a:t>
            </a:r>
          </a:p>
        </p:txBody>
      </p:sp>
      <p:sp>
        <p:nvSpPr>
          <p:cNvPr id="4" name="Slide Number Placeholder 1"/>
          <p:cNvSpPr>
            <a:spLocks noGrp="1"/>
          </p:cNvSpPr>
          <p:nvPr>
            <p:ph type="sldNum" sz="quarter" idx="4294967295"/>
          </p:nvPr>
        </p:nvSpPr>
        <p:spPr bwMode="auto">
          <a:xfrm>
            <a:off x="6923088" y="6459538"/>
            <a:ext cx="2133600" cy="365125"/>
          </a:xfrm>
          <a:prstGeom prst="rect">
            <a:avLst/>
          </a:prstGeom>
          <a:noFill/>
          <a:ln>
            <a:miter lim="800000"/>
            <a:headEnd/>
            <a:tailEnd/>
          </a:ln>
        </p:spPr>
        <p:txBody>
          <a:bodyPr wrap="square" numCol="1" anchorCtr="0" compatLnSpc="1">
            <a:prstTxWarp prst="textNoShape">
              <a:avLst/>
            </a:prstTxWarp>
          </a:bodyPr>
          <a:lstStyle/>
          <a:p>
            <a:pPr algn="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algn="r" fontAlgn="base">
                <a:spcBef>
                  <a:spcPct val="0"/>
                </a:spcBef>
                <a:spcAft>
                  <a:spcPct val="0"/>
                </a:spcAft>
              </a:pPr>
              <a:t>97</a:t>
            </a:fld>
            <a:endParaRPr lang="en-US" dirty="0" smtClean="0">
              <a:latin typeface="Century Gothic" pitchFamily="34" charset="0"/>
              <a:ea typeface="Century Gothic" pitchFamily="34" charset="0"/>
              <a:cs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627">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6627">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6627">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6627">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662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uiExpand="1" build="p"/>
    </p:bldLst>
  </p:timing>
</p:sld>
</file>

<file path=ppt/slides/slide9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Rectangle 2"/>
          <p:cNvSpPr>
            <a:spLocks noGrp="1"/>
          </p:cNvSpPr>
          <p:nvPr>
            <p:ph type="title" idx="4294967295"/>
          </p:nvPr>
        </p:nvSpPr>
        <p:spPr>
          <a:xfrm>
            <a:off x="457200" y="457200"/>
            <a:ext cx="8229600" cy="717550"/>
          </a:xfrm>
        </p:spPr>
        <p:txBody>
          <a:bodyPr/>
          <a:lstStyle/>
          <a:p>
            <a:r>
              <a:rPr lang="en-US" dirty="0" smtClean="0">
                <a:latin typeface="Century Gothic" pitchFamily="34" charset="0"/>
                <a:cs typeface="Century Gothic" pitchFamily="34" charset="0"/>
              </a:rPr>
              <a:t>Troubleshooting – Too Much Data – Duplicate Records</a:t>
            </a:r>
          </a:p>
        </p:txBody>
      </p:sp>
      <p:sp>
        <p:nvSpPr>
          <p:cNvPr id="26627" name="Rectangle 3"/>
          <p:cNvSpPr>
            <a:spLocks noGrp="1"/>
          </p:cNvSpPr>
          <p:nvPr>
            <p:ph type="body" idx="4294967295"/>
          </p:nvPr>
        </p:nvSpPr>
        <p:spPr>
          <a:xfrm>
            <a:off x="457200" y="1509486"/>
            <a:ext cx="8229600" cy="4797652"/>
          </a:xfrm>
        </p:spPr>
        <p:txBody>
          <a:bodyPr/>
          <a:lstStyle/>
          <a:p>
            <a:r>
              <a:rPr lang="en-US" dirty="0" smtClean="0">
                <a:latin typeface="Century Gothic" pitchFamily="34" charset="0"/>
                <a:cs typeface="Century Gothic" pitchFamily="34" charset="0"/>
              </a:rPr>
              <a:t>Step 1 – Find an example of a record that has the issue. If no results from A, try option B.</a:t>
            </a:r>
          </a:p>
          <a:p>
            <a:pPr lvl="1"/>
            <a:r>
              <a:rPr lang="en-US" dirty="0" smtClean="0">
                <a:latin typeface="Century Gothic" pitchFamily="34" charset="0"/>
                <a:cs typeface="Century Gothic" pitchFamily="34" charset="0"/>
              </a:rPr>
              <a:t>B) Search for records where a business key value is null. </a:t>
            </a:r>
          </a:p>
          <a:p>
            <a:pPr lvl="2">
              <a:buNone/>
            </a:pPr>
            <a:endParaRPr lang="en-US" sz="1600" dirty="0" smtClean="0">
              <a:latin typeface="Century Gothic" pitchFamily="34" charset="0"/>
              <a:cs typeface="Century Gothic" pitchFamily="34" charset="0"/>
            </a:endParaRPr>
          </a:p>
          <a:p>
            <a:pPr lvl="2">
              <a:buNone/>
            </a:pPr>
            <a:r>
              <a:rPr lang="en-US" dirty="0" smtClean="0">
                <a:latin typeface="Century Gothic" pitchFamily="34" charset="0"/>
                <a:cs typeface="Century Gothic" pitchFamily="34" charset="0"/>
              </a:rPr>
              <a:t>SELECT business_key_value1, bkv2, bkv3</a:t>
            </a:r>
          </a:p>
          <a:p>
            <a:pPr lvl="2">
              <a:buNone/>
            </a:pPr>
            <a:r>
              <a:rPr lang="en-US" dirty="0" smtClean="0">
                <a:latin typeface="Century Gothic" pitchFamily="34" charset="0"/>
                <a:cs typeface="Century Gothic" pitchFamily="34" charset="0"/>
              </a:rPr>
              <a:t>FROM </a:t>
            </a:r>
            <a:r>
              <a:rPr lang="en-US" dirty="0" err="1" smtClean="0">
                <a:latin typeface="Century Gothic" pitchFamily="34" charset="0"/>
                <a:cs typeface="Century Gothic" pitchFamily="34" charset="0"/>
              </a:rPr>
              <a:t>table_name</a:t>
            </a:r>
            <a:endParaRPr lang="en-US" dirty="0" smtClean="0">
              <a:latin typeface="Century Gothic" pitchFamily="34" charset="0"/>
              <a:cs typeface="Century Gothic" pitchFamily="34" charset="0"/>
            </a:endParaRPr>
          </a:p>
          <a:p>
            <a:pPr lvl="2">
              <a:buNone/>
            </a:pPr>
            <a:r>
              <a:rPr lang="en-US" dirty="0" smtClean="0">
                <a:latin typeface="Century Gothic" pitchFamily="34" charset="0"/>
                <a:cs typeface="Century Gothic" pitchFamily="34" charset="0"/>
              </a:rPr>
              <a:t>WHERE business_key_value1 IS NULL</a:t>
            </a:r>
          </a:p>
          <a:p>
            <a:pPr lvl="2">
              <a:buNone/>
            </a:pPr>
            <a:r>
              <a:rPr lang="en-US" dirty="0" smtClean="0">
                <a:latin typeface="Century Gothic" pitchFamily="34" charset="0"/>
                <a:cs typeface="Century Gothic" pitchFamily="34" charset="0"/>
              </a:rPr>
              <a:t>OR bkv2 IS NULL</a:t>
            </a:r>
          </a:p>
          <a:p>
            <a:pPr lvl="2">
              <a:buNone/>
            </a:pPr>
            <a:r>
              <a:rPr lang="en-US" dirty="0" smtClean="0">
                <a:latin typeface="Century Gothic" pitchFamily="34" charset="0"/>
                <a:cs typeface="Century Gothic" pitchFamily="34" charset="0"/>
              </a:rPr>
              <a:t>OR bkv3 IS NULL</a:t>
            </a:r>
          </a:p>
          <a:p>
            <a:endParaRPr lang="en-US" dirty="0" smtClean="0">
              <a:latin typeface="Century Gothic" pitchFamily="34" charset="0"/>
              <a:cs typeface="Century Gothic" pitchFamily="34" charset="0"/>
            </a:endParaRPr>
          </a:p>
          <a:p>
            <a:endParaRPr lang="en-US" dirty="0" smtClean="0">
              <a:latin typeface="Century Gothic" pitchFamily="34" charset="0"/>
              <a:cs typeface="Century Gothic" pitchFamily="34" charset="0"/>
            </a:endParaRPr>
          </a:p>
        </p:txBody>
      </p:sp>
      <p:sp>
        <p:nvSpPr>
          <p:cNvPr id="4" name="Slide Number Placeholder 1"/>
          <p:cNvSpPr>
            <a:spLocks noGrp="1"/>
          </p:cNvSpPr>
          <p:nvPr>
            <p:ph type="sldNum" sz="quarter" idx="4294967295"/>
          </p:nvPr>
        </p:nvSpPr>
        <p:spPr bwMode="auto">
          <a:xfrm>
            <a:off x="6923088" y="6459538"/>
            <a:ext cx="2133600" cy="365125"/>
          </a:xfrm>
          <a:prstGeom prst="rect">
            <a:avLst/>
          </a:prstGeom>
          <a:noFill/>
          <a:ln>
            <a:miter lim="800000"/>
            <a:headEnd/>
            <a:tailEnd/>
          </a:ln>
        </p:spPr>
        <p:txBody>
          <a:bodyPr wrap="square" numCol="1" anchorCtr="0" compatLnSpc="1">
            <a:prstTxWarp prst="textNoShape">
              <a:avLst/>
            </a:prstTxWarp>
          </a:bodyPr>
          <a:lstStyle/>
          <a:p>
            <a:pPr algn="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algn="r" fontAlgn="base">
                <a:spcBef>
                  <a:spcPct val="0"/>
                </a:spcBef>
                <a:spcAft>
                  <a:spcPct val="0"/>
                </a:spcAft>
              </a:pPr>
              <a:t>98</a:t>
            </a:fld>
            <a:endParaRPr lang="en-US" dirty="0" smtClean="0">
              <a:latin typeface="Century Gothic" pitchFamily="34" charset="0"/>
              <a:ea typeface="Century Gothic" pitchFamily="34" charset="0"/>
              <a:cs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627">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6627">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6627">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6627">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6627">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662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uiExpand="1" build="p"/>
    </p:bldLst>
  </p:timing>
</p:sld>
</file>

<file path=ppt/slides/slide9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Rectangle 2"/>
          <p:cNvSpPr>
            <a:spLocks noGrp="1"/>
          </p:cNvSpPr>
          <p:nvPr>
            <p:ph type="title" idx="4294967295"/>
          </p:nvPr>
        </p:nvSpPr>
        <p:spPr>
          <a:xfrm>
            <a:off x="457200" y="457200"/>
            <a:ext cx="8229600" cy="717550"/>
          </a:xfrm>
        </p:spPr>
        <p:txBody>
          <a:bodyPr/>
          <a:lstStyle/>
          <a:p>
            <a:r>
              <a:rPr lang="en-US" dirty="0" smtClean="0">
                <a:latin typeface="Century Gothic" pitchFamily="34" charset="0"/>
                <a:cs typeface="Century Gothic" pitchFamily="34" charset="0"/>
              </a:rPr>
              <a:t>Troubleshooting – Too Much Data – Duplicate Records</a:t>
            </a:r>
          </a:p>
        </p:txBody>
      </p:sp>
      <p:sp>
        <p:nvSpPr>
          <p:cNvPr id="26627" name="Rectangle 3"/>
          <p:cNvSpPr>
            <a:spLocks noGrp="1"/>
          </p:cNvSpPr>
          <p:nvPr>
            <p:ph type="body" idx="4294967295"/>
          </p:nvPr>
        </p:nvSpPr>
        <p:spPr>
          <a:xfrm>
            <a:off x="457200" y="1494970"/>
            <a:ext cx="8229600" cy="4812167"/>
          </a:xfrm>
        </p:spPr>
        <p:txBody>
          <a:bodyPr/>
          <a:lstStyle/>
          <a:p>
            <a:r>
              <a:rPr lang="en-US" dirty="0" smtClean="0">
                <a:latin typeface="Century Gothic" pitchFamily="34" charset="0"/>
                <a:cs typeface="Century Gothic" pitchFamily="34" charset="0"/>
              </a:rPr>
              <a:t>Step 2 – If this is a snapshot table, check the underlying fact_ history table to see if the same issue is there. If it is not a snapshot table, check the prior staging table to the fact or dimension to check if the record is also there and if it also has the issue. If it does not have the issue, then proceed to Step 6, if it does have the issue, then go to Step 3.</a:t>
            </a:r>
          </a:p>
        </p:txBody>
      </p:sp>
      <p:sp>
        <p:nvSpPr>
          <p:cNvPr id="4" name="Slide Number Placeholder 1"/>
          <p:cNvSpPr>
            <a:spLocks noGrp="1"/>
          </p:cNvSpPr>
          <p:nvPr>
            <p:ph type="sldNum" sz="quarter" idx="4294967295"/>
          </p:nvPr>
        </p:nvSpPr>
        <p:spPr bwMode="auto">
          <a:xfrm>
            <a:off x="6923088" y="6459538"/>
            <a:ext cx="2133600" cy="365125"/>
          </a:xfrm>
          <a:prstGeom prst="rect">
            <a:avLst/>
          </a:prstGeom>
          <a:noFill/>
          <a:ln>
            <a:miter lim="800000"/>
            <a:headEnd/>
            <a:tailEnd/>
          </a:ln>
        </p:spPr>
        <p:txBody>
          <a:bodyPr wrap="square" numCol="1" anchorCtr="0" compatLnSpc="1">
            <a:prstTxWarp prst="textNoShape">
              <a:avLst/>
            </a:prstTxWarp>
          </a:bodyPr>
          <a:lstStyle/>
          <a:p>
            <a:pPr algn="r" fontAlgn="base">
              <a:spcBef>
                <a:spcPct val="0"/>
              </a:spcBef>
              <a:spcAft>
                <a:spcPct val="0"/>
              </a:spcAft>
            </a:pPr>
            <a:fld id="{0DCDD586-11AF-4671-832F-8BC66A7E78A1}" type="slidenum">
              <a:rPr lang="en-US" smtClean="0">
                <a:latin typeface="Century Gothic" pitchFamily="34" charset="0"/>
                <a:ea typeface="Century Gothic" pitchFamily="34" charset="0"/>
                <a:cs typeface="Century Gothic" pitchFamily="34" charset="0"/>
              </a:rPr>
              <a:pPr algn="r" fontAlgn="base">
                <a:spcBef>
                  <a:spcPct val="0"/>
                </a:spcBef>
                <a:spcAft>
                  <a:spcPct val="0"/>
                </a:spcAft>
              </a:pPr>
              <a:t>99</a:t>
            </a:fld>
            <a:endParaRPr lang="en-US" dirty="0" smtClean="0">
              <a:latin typeface="Century Gothic" pitchFamily="34" charset="0"/>
              <a:ea typeface="Century Gothic" pitchFamily="34" charset="0"/>
              <a:cs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DVSECTIONID" val="FauL9GmmywZupruj7HqcUs"/>
</p:tagLst>
</file>

<file path=ppt/tags/tag10.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11.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12.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13.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14.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15.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16.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17.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18.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19.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2.xml><?xml version="1.0" encoding="utf-8"?>
<p:tagLst xmlns:a="http://schemas.openxmlformats.org/drawingml/2006/main" xmlns:r="http://schemas.openxmlformats.org/officeDocument/2006/relationships" xmlns:p="http://schemas.openxmlformats.org/presentationml/2006/main">
  <p:tag name="DVSHAPEID" val="G69kHOEIeOumLFHB06McQj"/>
</p:tagLst>
</file>

<file path=ppt/tags/tag20.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21.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22.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23.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24.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25.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26.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27.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28.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29.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3.xml><?xml version="1.0" encoding="utf-8"?>
<p:tagLst xmlns:a="http://schemas.openxmlformats.org/drawingml/2006/main" xmlns:r="http://schemas.openxmlformats.org/officeDocument/2006/relationships" xmlns:p="http://schemas.openxmlformats.org/presentationml/2006/main">
  <p:tag name="DVSHAPEID" val="eeEhqVYrBmMqmpYIjXi200"/>
</p:tagLst>
</file>

<file path=ppt/tags/tag30.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31.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32.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33.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34.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35.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36.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37.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38.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39.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4.xml><?xml version="1.0" encoding="utf-8"?>
<p:tagLst xmlns:a="http://schemas.openxmlformats.org/drawingml/2006/main" xmlns:r="http://schemas.openxmlformats.org/officeDocument/2006/relationships" xmlns:p="http://schemas.openxmlformats.org/presentationml/2006/main">
  <p:tag name="DVSHAPEID" val="GQv95Qunf4zmSUGqnIKMc8"/>
</p:tagLst>
</file>

<file path=ppt/tags/tag40.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41.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42.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43.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44.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5.xml><?xml version="1.0" encoding="utf-8"?>
<p:tagLst xmlns:a="http://schemas.openxmlformats.org/drawingml/2006/main" xmlns:r="http://schemas.openxmlformats.org/officeDocument/2006/relationships" xmlns:p="http://schemas.openxmlformats.org/presentationml/2006/main">
  <p:tag name="DVSHAPEID" val="zliiDiNPUOjdyNLhQ8We6H"/>
</p:tagLst>
</file>

<file path=ppt/tags/tag6.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7.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8.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9.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 2010 Template.potx</Template>
  <TotalTime>35946</TotalTime>
  <Words>7296</Words>
  <Application>Microsoft Office PowerPoint</Application>
  <PresentationFormat>On-screen Show (4:3)</PresentationFormat>
  <Paragraphs>692</Paragraphs>
  <Slides>107</Slides>
  <Notes>107</Notes>
  <HiddenSlides>0</HiddenSlides>
  <MMClips>0</MMClips>
  <ScaleCrop>false</ScaleCrop>
  <HeadingPairs>
    <vt:vector size="4" baseType="variant">
      <vt:variant>
        <vt:lpstr>Theme</vt:lpstr>
      </vt:variant>
      <vt:variant>
        <vt:i4>1</vt:i4>
      </vt:variant>
      <vt:variant>
        <vt:lpstr>Slide Titles</vt:lpstr>
      </vt:variant>
      <vt:variant>
        <vt:i4>107</vt:i4>
      </vt:variant>
    </vt:vector>
  </HeadingPairs>
  <TitlesOfParts>
    <vt:vector size="108" baseType="lpstr">
      <vt:lpstr>QAD 2010 Template</vt:lpstr>
      <vt:lpstr>QAD BI v3 – Technical Level II Certification Class – Part 2</vt:lpstr>
      <vt:lpstr>Day 2 Agenda</vt:lpstr>
      <vt:lpstr>Day 1 Review</vt:lpstr>
      <vt:lpstr>DEBUGGING</vt:lpstr>
      <vt:lpstr>DEBUGGING – Tools </vt:lpstr>
      <vt:lpstr>DEBUGGING – Tools </vt:lpstr>
      <vt:lpstr>DEBUGGING – Tools </vt:lpstr>
      <vt:lpstr>DEBUGGING – Tools </vt:lpstr>
      <vt:lpstr>DEBUGGING – Tools </vt:lpstr>
      <vt:lpstr>DEBUGGING – Tools </vt:lpstr>
      <vt:lpstr>Troubleshooting Tools</vt:lpstr>
      <vt:lpstr>SQL Server (SSMS) for Troubleshooting</vt:lpstr>
      <vt:lpstr>Microsoft Excel for Troubleshooting</vt:lpstr>
      <vt:lpstr>Microsoft Excel for Troubleshooting</vt:lpstr>
      <vt:lpstr>DWD for Troubleshooting</vt:lpstr>
      <vt:lpstr>DWD for Troubleshooting – Rerunning Jobs</vt:lpstr>
      <vt:lpstr>DWD for Troubleshooting – Rerunning Jobs</vt:lpstr>
      <vt:lpstr>DWD for Troubleshooting – Rerunning Jobs</vt:lpstr>
      <vt:lpstr>DWD for Troubleshooting – Rerunning Jobs</vt:lpstr>
      <vt:lpstr>DWD for Troubleshooting – Rerunning Jobs</vt:lpstr>
      <vt:lpstr>DWD for Troubleshooting – Rerunning Jobs</vt:lpstr>
      <vt:lpstr>DWD for Troubleshooting – Rerunning Jobs</vt:lpstr>
      <vt:lpstr>DWD for Troubleshooting – Rerunning Jobs</vt:lpstr>
      <vt:lpstr>DWD for Troubleshooting – Rerunning Jobs</vt:lpstr>
      <vt:lpstr>DWD for Troubleshooting – Rerunning Jobs</vt:lpstr>
      <vt:lpstr>DWD for Troubleshooting – Rerunning Jobs</vt:lpstr>
      <vt:lpstr>DWD for Troubleshooting – Rerunning Jobs</vt:lpstr>
      <vt:lpstr>DWD for Troubleshooting – Rerunning Jobs</vt:lpstr>
      <vt:lpstr>DWD for Troubleshooting – Rerunning Jobs</vt:lpstr>
      <vt:lpstr>DWD for Troubleshooting – Rerunning Jobs</vt:lpstr>
      <vt:lpstr>DWD for Troubleshooting – Rerunning Jobs</vt:lpstr>
      <vt:lpstr>DWD for Troubleshooting – Rerunning jobs</vt:lpstr>
      <vt:lpstr>DWD for Troubleshooting – Rerunning Jobs</vt:lpstr>
      <vt:lpstr>DWD for Troubleshooting – Rerunning Jobs</vt:lpstr>
      <vt:lpstr>DWD for Troubleshooting – Rerunning Jobs</vt:lpstr>
      <vt:lpstr>DWD for Troubleshooting – Rerunning Jobs</vt:lpstr>
      <vt:lpstr>DWD for Troubleshooting – Rerunning Jobs</vt:lpstr>
      <vt:lpstr>DWD for Troubleshooting – Rerunning Jobs</vt:lpstr>
      <vt:lpstr>DWD for Troubleshooting – Rerunning Jobs</vt:lpstr>
      <vt:lpstr>DWD for Troubleshooting – Rerunning Jobs</vt:lpstr>
      <vt:lpstr>DWD for Troubleshooting – Rerunning Jobs</vt:lpstr>
      <vt:lpstr>DWD for Troubleshooting – Rerunning Jobs</vt:lpstr>
      <vt:lpstr>DWD for Troubleshooting – Rerunning Jobs</vt:lpstr>
      <vt:lpstr>DWD – Features – Column Track Back</vt:lpstr>
      <vt:lpstr>DWD – Features – Column Track Back</vt:lpstr>
      <vt:lpstr>DWD – Features – Column Track Back</vt:lpstr>
      <vt:lpstr>DWD – Features – Column Track Back</vt:lpstr>
      <vt:lpstr>DWD – Features – Column Track Back</vt:lpstr>
      <vt:lpstr>DWD – Features – Column Track Back – Exercise </vt:lpstr>
      <vt:lpstr>DWD – Features – Search For String</vt:lpstr>
      <vt:lpstr>DWD – Features – Search For String</vt:lpstr>
      <vt:lpstr>DWD – Features – Column Transformations</vt:lpstr>
      <vt:lpstr>DWD – Features – Column Transformations</vt:lpstr>
      <vt:lpstr>DWD – Features – Fact-Dimension Matrix</vt:lpstr>
      <vt:lpstr>DWD – Features – Fact-Dimension Matrix</vt:lpstr>
      <vt:lpstr>DWD – How Data Flows Into the Warehouse</vt:lpstr>
      <vt:lpstr>DWD for Troubleshooting</vt:lpstr>
      <vt:lpstr>DWD for Troubleshooting</vt:lpstr>
      <vt:lpstr>Notepad for Troubleshooting</vt:lpstr>
      <vt:lpstr>Troubleshooting Case Study</vt:lpstr>
      <vt:lpstr>Troubleshooting – Case 1</vt:lpstr>
      <vt:lpstr>Troubleshooting – Case 1</vt:lpstr>
      <vt:lpstr>Troubleshooting – Case 1</vt:lpstr>
      <vt:lpstr>Troubleshooting – Case 1</vt:lpstr>
      <vt:lpstr>Troubleshooting – Case 1</vt:lpstr>
      <vt:lpstr>Troubleshooting – Case 1</vt:lpstr>
      <vt:lpstr>Troubleshooting Tips</vt:lpstr>
      <vt:lpstr>Troubleshooting – Failed Jobs </vt:lpstr>
      <vt:lpstr>Troubleshooting – Failed Jobs</vt:lpstr>
      <vt:lpstr>Troubleshooting – Failed Jobs</vt:lpstr>
      <vt:lpstr>Scheduler – /F Switch Failure</vt:lpstr>
      <vt:lpstr>Scheduler – /F Switch Failure</vt:lpstr>
      <vt:lpstr>Scheduler – /F Switch Failure</vt:lpstr>
      <vt:lpstr>Scheduler – /F Switch Failure</vt:lpstr>
      <vt:lpstr>Scheduler – /F Switch Failure</vt:lpstr>
      <vt:lpstr>Review of History and Snapshot Tables</vt:lpstr>
      <vt:lpstr>Troubleshooting</vt:lpstr>
      <vt:lpstr>Troubleshooting Data Issues</vt:lpstr>
      <vt:lpstr>Troubleshooting Data Issues</vt:lpstr>
      <vt:lpstr>Troubleshooting – Missing Data</vt:lpstr>
      <vt:lpstr>Troubleshooting – Missing Data</vt:lpstr>
      <vt:lpstr>Troubleshooting – Missing Data</vt:lpstr>
      <vt:lpstr>Troubleshooting – Missing Data</vt:lpstr>
      <vt:lpstr>Troubleshooting – Missing Data</vt:lpstr>
      <vt:lpstr>Troubleshooting – Missing Data</vt:lpstr>
      <vt:lpstr>Troubleshooting – Missing Data</vt:lpstr>
      <vt:lpstr>Troubleshooting – Missing Data</vt:lpstr>
      <vt:lpstr>Troubleshooting – Incorrect Data</vt:lpstr>
      <vt:lpstr>Troubleshooting – Incorrect Data</vt:lpstr>
      <vt:lpstr>Troubleshooting – Incorrect Data</vt:lpstr>
      <vt:lpstr>Troubleshooting – Incorrect Data</vt:lpstr>
      <vt:lpstr>Troubleshooting – Incorrect Data</vt:lpstr>
      <vt:lpstr>Troubleshooting – Incorrect Data</vt:lpstr>
      <vt:lpstr>Troubleshooting – Incorrect Data</vt:lpstr>
      <vt:lpstr>Troubleshooting – Too Much Data</vt:lpstr>
      <vt:lpstr>Troubleshooting – Too Much Data</vt:lpstr>
      <vt:lpstr>Troubleshooting – Too Much Data – Duplicate Records</vt:lpstr>
      <vt:lpstr>Troubleshooting – Too Much Data – Duplicate Records</vt:lpstr>
      <vt:lpstr>Troubleshooting – Too Much Data – Duplicate Records</vt:lpstr>
      <vt:lpstr>Troubleshooting – Too Much Data – Duplicate Records</vt:lpstr>
      <vt:lpstr>Troubleshooting – Too Much Data – Duplicate Records</vt:lpstr>
      <vt:lpstr>Troubleshooting – Too Much Data – Duplicate Records</vt:lpstr>
      <vt:lpstr>Troubleshooting – Too Much Data – Duplicate Records</vt:lpstr>
      <vt:lpstr>Troubleshooting – Too Much Data – Duplicate Records</vt:lpstr>
      <vt:lpstr>Troubleshooting – Case 2</vt:lpstr>
      <vt:lpstr>Troubleshooting – Case 3</vt:lpstr>
      <vt:lpstr>Troubleshooting – Live Case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jdk</dc:creator>
  <cp:lastModifiedBy>qad</cp:lastModifiedBy>
  <cp:revision>2626</cp:revision>
  <dcterms:created xsi:type="dcterms:W3CDTF">2010-10-05T00:44:07Z</dcterms:created>
  <dcterms:modified xsi:type="dcterms:W3CDTF">2014-03-13T18:31:50Z</dcterms:modified>
</cp:coreProperties>
</file>