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comments/comment77.xml" ContentType="application/vnd.openxmlformats-officedocument.presentationml.comments+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omments/comment55.xml" ContentType="application/vnd.openxmlformats-officedocument.presentationml.comments+xml"/>
  <Override PartName="/ppt/comments/comment66.xml" ContentType="application/vnd.openxmlformats-officedocument.presentationml.comments+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Override PartName="/ppt/comments/comment91.xml" ContentType="application/vnd.openxmlformats-officedocument.presentationml.comment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comments/comment49.xml" ContentType="application/vnd.openxmlformats-officedocument.presentationml.comments+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57.xml" ContentType="application/vnd.openxmlformats-officedocument.presentationml.notesSlide+xml"/>
  <Override PartName="/ppt/comments/comment74.xml" ContentType="application/vnd.openxmlformats-officedocument.presentationml.comments+xml"/>
  <Override PartName="/ppt/comments/comment85.xml" ContentType="application/vnd.openxmlformats-officedocument.presentationml.comment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omments/comment52.xml" ContentType="application/vnd.openxmlformats-officedocument.presentationml.comments+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notesSlides/notesSlide4.xml" ContentType="application/vnd.openxmlformats-officedocument.presentationml.notesSlide+xml"/>
  <Override PartName="/ppt/comments/comment79.xml" ContentType="application/vnd.openxmlformats-officedocument.presentationml.comments+xml"/>
  <Override PartName="/ppt/slides/slide38.xml" ContentType="application/vnd.openxmlformats-officedocument.presentationml.slide+xml"/>
  <Override PartName="/ppt/slides/slide85.xml" ContentType="application/vnd.openxmlformats-officedocument.presentationml.slide+xml"/>
  <Override PartName="/ppt/comments/comment57.xml" ContentType="application/vnd.openxmlformats-officedocument.presentationml.comments+xml"/>
  <Override PartName="/ppt/comments/comment68.xml" ContentType="application/vnd.openxmlformats-officedocument.presentationml.comments+xml"/>
  <Override PartName="/ppt/notesSlides/notesSlide8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comments/comment82.xml" ContentType="application/vnd.openxmlformats-officedocument.presentationml.comments+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comments/comment71.xml" ContentType="application/vnd.openxmlformats-officedocument.presentationml.comments+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omments/comment69.xml" ContentType="application/vnd.openxmlformats-officedocument.presentationml.comment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comments/comment29.xml" ContentType="application/vnd.openxmlformats-officedocument.presentationml.comments+xml"/>
  <Override PartName="/ppt/comments/comment58.xml" ContentType="application/vnd.openxmlformats-officedocument.presentationml.comments+xml"/>
  <Override PartName="/ppt/notesSlides/notesSlide59.xml" ContentType="application/vnd.openxmlformats-officedocument.presentationml.notesSlide+xml"/>
  <Override PartName="/ppt/comments/comment76.xml" ContentType="application/vnd.openxmlformats-officedocument.presentationml.comments+xml"/>
  <Override PartName="/ppt/comments/comment87.xml" ContentType="application/vnd.openxmlformats-officedocument.presentationml.comments+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83.xml" ContentType="application/vnd.openxmlformats-officedocument.presentationml.comment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3.xml" ContentType="application/vnd.openxmlformats-officedocument.presentationml.tags+xml"/>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55.xml" ContentType="application/vnd.openxmlformats-officedocument.presentationml.notesSlide+xml"/>
  <Override PartName="/ppt/comments/comment72.xml" ContentType="application/vnd.openxmlformats-officedocument.presentationml.comments+xml"/>
  <Override PartName="/ppt/notesSlides/notesSlide84.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comments/comment14.xml" ContentType="application/vnd.openxmlformats-officedocument.presentationml.comment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comments/comment90.xml" ContentType="application/vnd.openxmlformats-officedocument.presentationml.comments+xml"/>
  <Override PartName="/ppt/notesSlides/notesSlide91.xml" ContentType="application/vnd.openxmlformats-officedocument.presentationml.notesSlide+xml"/>
  <Override PartName="/ppt/slides/slide20.xml" ContentType="application/vnd.openxmlformats-officedocument.presentationml.slide+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comments/comment59.xml" ContentType="application/vnd.openxmlformats-officedocument.presentationml.comments+xml"/>
  <Override PartName="/ppt/comments/comment88.xml" ContentType="application/vnd.openxmlformats-officedocument.presentationml.comment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comments/comment37.xml" ContentType="application/vnd.openxmlformats-officedocument.presentationml.comments+xml"/>
  <Override PartName="/ppt/notesSlides/notesSlide67.xml" ContentType="application/vnd.openxmlformats-officedocument.presentationml.notesSlide+xml"/>
  <Override PartName="/ppt/comments/comment84.xml" ContentType="application/vnd.openxmlformats-officedocument.presentationml.comment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comments/comment73.xml" ContentType="application/vnd.openxmlformats-officedocument.presentationml.comments+xml"/>
  <Override PartName="/ppt/notesSlides/notesSlide92.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comments/comment78.xml" ContentType="application/vnd.openxmlformats-officedocument.presentationml.comments+xml"/>
  <Override PartName="/ppt/comments/comment89.xml" ContentType="application/vnd.openxmlformats-officedocument.presentationml.comments+xml"/>
  <Override PartName="/ppt/slides/slide48.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81.xml" ContentType="application/vnd.openxmlformats-officedocument.presentationml.comments+xml"/>
  <Override PartName="/ppt/comments/comment92.xml" ContentType="application/vnd.openxmlformats-officedocument.presentationml.comments+xml"/>
  <Override PartName="/ppt/slides/slide51.xml" ContentType="application/vnd.openxmlformats-officedocument.presentationml.slide+xml"/>
  <Override PartName="/ppt/tags/tag1.xml" ContentType="application/vnd.openxmlformats-officedocument.presentationml.tags+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comments/comment39.xml" ContentType="application/vnd.openxmlformats-officedocument.presentationml.comments+xml"/>
  <Override PartName="/ppt/notesSlides/notesSlide69.xml" ContentType="application/vnd.openxmlformats-officedocument.presentationml.notesSlide+xml"/>
  <Override PartName="/ppt/comments/comment86.xml" ContentType="application/vnd.openxmlformats-officedocument.presentationml.comment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comments/comment75.xml" ContentType="application/vnd.openxmlformats-officedocument.presentationml.comments+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4"/>
  </p:notesMasterIdLst>
  <p:handoutMasterIdLst>
    <p:handoutMasterId r:id="rId95"/>
  </p:handoutMasterIdLst>
  <p:sldIdLst>
    <p:sldId id="358" r:id="rId2"/>
    <p:sldId id="260" r:id="rId3"/>
    <p:sldId id="361" r:id="rId4"/>
    <p:sldId id="359" r:id="rId5"/>
    <p:sldId id="362" r:id="rId6"/>
    <p:sldId id="257" r:id="rId7"/>
    <p:sldId id="348" r:id="rId8"/>
    <p:sldId id="349" r:id="rId9"/>
    <p:sldId id="350" r:id="rId10"/>
    <p:sldId id="351" r:id="rId11"/>
    <p:sldId id="352" r:id="rId12"/>
    <p:sldId id="353" r:id="rId13"/>
    <p:sldId id="354" r:id="rId14"/>
    <p:sldId id="355" r:id="rId15"/>
    <p:sldId id="356" r:id="rId16"/>
    <p:sldId id="357" r:id="rId17"/>
    <p:sldId id="265" r:id="rId18"/>
    <p:sldId id="266" r:id="rId19"/>
    <p:sldId id="267" r:id="rId20"/>
    <p:sldId id="268" r:id="rId21"/>
    <p:sldId id="264" r:id="rId22"/>
    <p:sldId id="269" r:id="rId23"/>
    <p:sldId id="263" r:id="rId24"/>
    <p:sldId id="270" r:id="rId25"/>
    <p:sldId id="302" r:id="rId26"/>
    <p:sldId id="303" r:id="rId27"/>
    <p:sldId id="262" r:id="rId28"/>
    <p:sldId id="280" r:id="rId29"/>
    <p:sldId id="282" r:id="rId30"/>
    <p:sldId id="281" r:id="rId31"/>
    <p:sldId id="283" r:id="rId32"/>
    <p:sldId id="285" r:id="rId33"/>
    <p:sldId id="286" r:id="rId34"/>
    <p:sldId id="290" r:id="rId35"/>
    <p:sldId id="294" r:id="rId36"/>
    <p:sldId id="293" r:id="rId37"/>
    <p:sldId id="291" r:id="rId38"/>
    <p:sldId id="295" r:id="rId39"/>
    <p:sldId id="296" r:id="rId40"/>
    <p:sldId id="289" r:id="rId41"/>
    <p:sldId id="288" r:id="rId42"/>
    <p:sldId id="297" r:id="rId43"/>
    <p:sldId id="298" r:id="rId44"/>
    <p:sldId id="299" r:id="rId45"/>
    <p:sldId id="301" r:id="rId46"/>
    <p:sldId id="300" r:id="rId47"/>
    <p:sldId id="287" r:id="rId48"/>
    <p:sldId id="284" r:id="rId49"/>
    <p:sldId id="327" r:id="rId50"/>
    <p:sldId id="271" r:id="rId51"/>
    <p:sldId id="305" r:id="rId52"/>
    <p:sldId id="306" r:id="rId53"/>
    <p:sldId id="307" r:id="rId54"/>
    <p:sldId id="308" r:id="rId55"/>
    <p:sldId id="309" r:id="rId56"/>
    <p:sldId id="310" r:id="rId57"/>
    <p:sldId id="311" r:id="rId58"/>
    <p:sldId id="312" r:id="rId59"/>
    <p:sldId id="313" r:id="rId60"/>
    <p:sldId id="330" r:id="rId61"/>
    <p:sldId id="329" r:id="rId62"/>
    <p:sldId id="328" r:id="rId63"/>
    <p:sldId id="314" r:id="rId64"/>
    <p:sldId id="331" r:id="rId65"/>
    <p:sldId id="333" r:id="rId66"/>
    <p:sldId id="332" r:id="rId67"/>
    <p:sldId id="334" r:id="rId68"/>
    <p:sldId id="335" r:id="rId69"/>
    <p:sldId id="336" r:id="rId70"/>
    <p:sldId id="337" r:id="rId71"/>
    <p:sldId id="338" r:id="rId72"/>
    <p:sldId id="339" r:id="rId73"/>
    <p:sldId id="315" r:id="rId74"/>
    <p:sldId id="316" r:id="rId75"/>
    <p:sldId id="340" r:id="rId76"/>
    <p:sldId id="341" r:id="rId77"/>
    <p:sldId id="342" r:id="rId78"/>
    <p:sldId id="344" r:id="rId79"/>
    <p:sldId id="343" r:id="rId80"/>
    <p:sldId id="345" r:id="rId81"/>
    <p:sldId id="317" r:id="rId82"/>
    <p:sldId id="318" r:id="rId83"/>
    <p:sldId id="346" r:id="rId84"/>
    <p:sldId id="319" r:id="rId85"/>
    <p:sldId id="320" r:id="rId86"/>
    <p:sldId id="321" r:id="rId87"/>
    <p:sldId id="322" r:id="rId88"/>
    <p:sldId id="323" r:id="rId89"/>
    <p:sldId id="324" r:id="rId90"/>
    <p:sldId id="360" r:id="rId91"/>
    <p:sldId id="272" r:id="rId92"/>
    <p:sldId id="273" r:id="rId9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02" clrIdx="0"/>
  <p:cmAuthor id="1" name="Michael Yap" initials="mby"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B200"/>
    <a:srgbClr val="FFC91D"/>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86689" autoAdjust="0"/>
  </p:normalViewPr>
  <p:slideViewPr>
    <p:cSldViewPr snapToGrid="0" snapToObjects="1">
      <p:cViewPr varScale="1">
        <p:scale>
          <a:sx n="100" d="100"/>
          <a:sy n="100" d="100"/>
        </p:scale>
        <p:origin x="-2094" y="-102"/>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3-07T15:58:13.028" idx="96">
    <p:pos x="1070" y="46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4-03-10T13:54:59.824" idx="17">
    <p:pos x="1176" y="436"/>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03-10T13:55:12.954" idx="18">
    <p:pos x="1346" y="429"/>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03-10T13:55:21.860" idx="19">
    <p:pos x="876" y="429"/>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03-10T13:55:29.683" idx="20">
    <p:pos x="1176" y="429"/>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03-10T13:55:38.221" idx="21">
    <p:pos x="1340" y="429"/>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03-10T13:55:44.444" idx="22">
    <p:pos x="946" y="429"/>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03-10T13:55:51.748" idx="23">
    <p:pos x="1340" y="429"/>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4-03-10T13:56:00.127" idx="24">
    <p:pos x="1217" y="447"/>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4-03-07T15:46:23.801" idx="25">
    <p:pos x="1293" y="447"/>
    <p:text>H1S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03-07T15:46:28.555" idx="26">
    <p:pos x="999" y="447"/>
    <p:text>H1S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03-07T15:44:02.755" idx="11">
    <p:pos x="2363" y="447"/>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03-07T15:46:38.090" idx="27">
    <p:pos x="1146" y="440"/>
    <p:text>H1S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03-10T13:56:21.481" idx="28">
    <p:pos x="888" y="447"/>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03-07T15:47:39.983" idx="29">
    <p:pos x="5472" y="383"/>
    <p:text>H1S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03-10T13:56:39.871" idx="30">
    <p:pos x="982" y="447"/>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03-07T15:48:21.588" idx="31">
    <p:pos x="811" y="447"/>
    <p:text>H1S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03-10T13:56:55.227" idx="32">
    <p:pos x="1293" y="454"/>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4-03-07T15:48:40.085" idx="33">
    <p:pos x="888" y="447"/>
    <p:text>H1S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4-03-10T13:57:15.716" idx="34">
    <p:pos x="1293" y="447"/>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4-03-07T15:49:19.108" idx="35">
    <p:pos x="4496" y="447"/>
    <p:text>H1S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4-03-07T15:49:26.128" idx="36">
    <p:pos x="4496" y="454"/>
    <p:text>H1S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3-10T13:53:05.194" idx="101">
    <p:pos x="925" y="447"/>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4-03-07T15:49:36.191" idx="37">
    <p:pos x="4496" y="447"/>
    <p:text>H1S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4-03-07T15:49:52.185" idx="38">
    <p:pos x="4496" y="447"/>
    <p:text>H1S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4-03-07T15:50:00.753" idx="39">
    <p:pos x="4496" y="447"/>
    <p:text>H1S</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4-03-07T15:50:16.854" idx="40">
    <p:pos x="4496" y="447"/>
    <p:text>H1S</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4-03-07T15:50:26.925" idx="41">
    <p:pos x="741" y="447"/>
    <p:text>H1S</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4-03-07T15:50:37.560" idx="42">
    <p:pos x="1081" y="447"/>
    <p:text>H1S</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4-03-07T15:50:46.343" idx="43">
    <p:pos x="741" y="447"/>
    <p:text>H1S</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4-03-07T15:50:58.386" idx="44">
    <p:pos x="4496" y="447"/>
    <p:text>H1S</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4-03-07T15:51:06.795" idx="45">
    <p:pos x="1081" y="447"/>
    <p:text>H1S</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03-07T15:51:14.795" idx="46">
    <p:pos x="1081" y="447"/>
    <p:text>H1S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3-10T13:53:10.920" idx="12">
    <p:pos x="647" y="447"/>
    <p:text>H2</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03-07T15:51:24.039" idx="47">
    <p:pos x="1081" y="447"/>
    <p:text>H1S</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4-03-07T15:51:50.734" idx="48">
    <p:pos x="911" y="447"/>
    <p:text>H1S</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4-03-07T15:52:02.367" idx="49">
    <p:pos x="911" y="447"/>
    <p:text>H1S</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4-03-07T15:52:31.236" idx="50">
    <p:pos x="4496" y="447"/>
    <p:text>H1S</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4-03-07T15:52:38.817" idx="51">
    <p:pos x="911" y="447"/>
    <p:text>H1S</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4-03-07T15:52:59.254" idx="52">
    <p:pos x="911" y="447"/>
    <p:text>H1S</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4-03-07T15:53:15.051" idx="53">
    <p:pos x="911" y="447"/>
    <p:text>H1S</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4-03-07T15:53:28.918" idx="54">
    <p:pos x="911" y="447"/>
    <p:text>H1S</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4-03-10T13:57:59.281" idx="55">
    <p:pos x="1293" y="453"/>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4-03-07T15:54:13.998" idx="56">
    <p:pos x="1469" y="447"/>
    <p:text>H1S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3-10T13:53:59.558" idx="102">
    <p:pos x="1294" y="447"/>
    <p:text>H1</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4-03-07T15:54:17.941" idx="57">
    <p:pos x="1940" y="447"/>
    <p:text>H1S</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4-03-07T15:54:21.737" idx="58">
    <p:pos x="1293" y="447"/>
    <p:text>H1S</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4-03-07T15:54:27.077" idx="59">
    <p:pos x="699" y="447"/>
    <p:text>H1S</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4-03-07T15:54:33.739" idx="60">
    <p:pos x="1052" y="447"/>
    <p:text>H1S</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4-03-07T15:54:37.904" idx="61">
    <p:pos x="888" y="447"/>
    <p:text>H1S</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4-03-07T15:54:41.692" idx="62">
    <p:pos x="811" y="447"/>
    <p:text>H1S</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4-03-07T15:54:46.820" idx="63">
    <p:pos x="1052" y="447"/>
    <p:text>H1S</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4-03-07T15:54:57.659" idx="64">
    <p:pos x="699" y="447"/>
    <p:text>H1S</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4-03-07T15:55:01.530" idx="65">
    <p:pos x="888" y="447"/>
    <p:text>H1S</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4-03-07T15:55:05.672" idx="66">
    <p:pos x="1293" y="447"/>
    <p:text>H1S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3-10T13:54:12.267" idx="13">
    <p:pos x="2862" y="447"/>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4-03-07T15:55:09.686" idx="67">
    <p:pos x="1293" y="447"/>
    <p:text>H1S</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4-03-07T15:55:17.806" idx="68">
    <p:pos x="888" y="447"/>
    <p:text>H1S</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4-03-07T15:55:22.388" idx="69">
    <p:pos x="811" y="447"/>
    <p:text>H1S</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4-03-07T15:55:26.685" idx="70">
    <p:pos x="1052" y="447"/>
    <p:text>H1S</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4-03-07T15:55:32.960" idx="71">
    <p:pos x="1052" y="447"/>
    <p:text>H1S</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4-03-07T15:55:36.956" idx="72">
    <p:pos x="888" y="447"/>
    <p:text>H1S</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4-03-07T15:55:42.976" idx="73">
    <p:pos x="888" y="447"/>
    <p:text>H1S</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4-03-07T15:55:51.283" idx="74">
    <p:pos x="811" y="447"/>
    <p:text>H1S</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4-03-07T15:55:56.951" idx="75">
    <p:pos x="1293" y="447"/>
    <p:text>H1S</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4-03-07T15:56:03.441" idx="76">
    <p:pos x="811" y="447"/>
    <p:text>H1S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4-03-10T13:54:24.560" idx="14">
    <p:pos x="570" y="429"/>
    <p:text>H2</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4-03-07T15:56:07.728" idx="77">
    <p:pos x="1293" y="447"/>
    <p:text>H1S</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4-03-07T15:56:11.872" idx="78">
    <p:pos x="1293" y="447"/>
    <p:text>H1S</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4-03-07T15:56:18.031" idx="79">
    <p:pos x="888" y="447"/>
    <p:text>H1S</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4-03-07T15:56:21.971" idx="80">
    <p:pos x="1293" y="447"/>
    <p:text>H1S</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4-03-07T15:56:27.088" idx="81">
    <p:pos x="1052" y="447"/>
    <p:text>H1S</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4-03-07T15:56:34.555" idx="82">
    <p:pos x="699" y="447"/>
    <p:text>H1S</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4-03-07T15:56:39.176" idx="83">
    <p:pos x="811" y="447"/>
    <p:text>H1S</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4-03-07T15:56:43.450" idx="84">
    <p:pos x="888" y="447"/>
    <p:text>H1S</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4-03-07T15:56:47.616" idx="85">
    <p:pos x="699" y="447"/>
    <p:text>H1S</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4-03-10T09:34:35.761" idx="97">
    <p:pos x="887" y="447"/>
    <p:text>H2S
</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03-10T13:54:38.893" idx="15">
    <p:pos x="876" y="429"/>
    <p:text>H2S</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4-03-10T09:34:40.805" idx="98">
    <p:pos x="1055" y="447"/>
    <p:text>H2S</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4-03-10T09:34:45.055" idx="99">
    <p:pos x="1055" y="447"/>
    <p:text>H2S</p:text>
  </p:cm>
</p:cmLst>
</file>

<file path=ppt/comments/comment82.xml><?xml version="1.0" encoding="utf-8"?>
<p:cmLst xmlns:a="http://schemas.openxmlformats.org/drawingml/2006/main" xmlns:r="http://schemas.openxmlformats.org/officeDocument/2006/relationships" xmlns:p="http://schemas.openxmlformats.org/presentationml/2006/main">
  <p:cm authorId="0" dt="2014-03-10T09:34:50.875" idx="100">
    <p:pos x="887" y="447"/>
    <p:text>H2S</p:text>
  </p:cm>
</p:cmLst>
</file>

<file path=ppt/comments/comment83.xml><?xml version="1.0" encoding="utf-8"?>
<p:cmLst xmlns:a="http://schemas.openxmlformats.org/drawingml/2006/main" xmlns:r="http://schemas.openxmlformats.org/officeDocument/2006/relationships" xmlns:p="http://schemas.openxmlformats.org/presentationml/2006/main">
  <p:cm authorId="0" dt="2014-03-07T15:56:53.457" idx="86">
    <p:pos x="888" y="447"/>
    <p:text>H1S</p:text>
  </p:cm>
</p:cmLst>
</file>

<file path=ppt/comments/comment84.xml><?xml version="1.0" encoding="utf-8"?>
<p:cmLst xmlns:a="http://schemas.openxmlformats.org/drawingml/2006/main" xmlns:r="http://schemas.openxmlformats.org/officeDocument/2006/relationships" xmlns:p="http://schemas.openxmlformats.org/presentationml/2006/main">
  <p:cm authorId="0" dt="2014-03-07T15:56:57.722" idx="87">
    <p:pos x="811" y="447"/>
    <p:text>H1S</p:text>
  </p:cm>
</p:cmLst>
</file>

<file path=ppt/comments/comment85.xml><?xml version="1.0" encoding="utf-8"?>
<p:cmLst xmlns:a="http://schemas.openxmlformats.org/drawingml/2006/main" xmlns:r="http://schemas.openxmlformats.org/officeDocument/2006/relationships" xmlns:p="http://schemas.openxmlformats.org/presentationml/2006/main">
  <p:cm authorId="0" dt="2014-03-07T15:57:02.066" idx="88">
    <p:pos x="811" y="447"/>
    <p:text>H1S</p:text>
  </p:cm>
</p:cmLst>
</file>

<file path=ppt/comments/comment86.xml><?xml version="1.0" encoding="utf-8"?>
<p:cmLst xmlns:a="http://schemas.openxmlformats.org/drawingml/2006/main" xmlns:r="http://schemas.openxmlformats.org/officeDocument/2006/relationships" xmlns:p="http://schemas.openxmlformats.org/presentationml/2006/main">
  <p:cm authorId="0" dt="2014-03-07T15:57:08.688" idx="89">
    <p:pos x="811" y="447"/>
    <p:text>H1S</p:text>
  </p:cm>
</p:cmLst>
</file>

<file path=ppt/comments/comment87.xml><?xml version="1.0" encoding="utf-8"?>
<p:cmLst xmlns:a="http://schemas.openxmlformats.org/drawingml/2006/main" xmlns:r="http://schemas.openxmlformats.org/officeDocument/2006/relationships" xmlns:p="http://schemas.openxmlformats.org/presentationml/2006/main">
  <p:cm authorId="0" dt="2014-03-07T15:57:15.760" idx="90">
    <p:pos x="811" y="447"/>
    <p:text>H1S</p:text>
  </p:cm>
</p:cmLst>
</file>

<file path=ppt/comments/comment88.xml><?xml version="1.0" encoding="utf-8"?>
<p:cmLst xmlns:a="http://schemas.openxmlformats.org/drawingml/2006/main" xmlns:r="http://schemas.openxmlformats.org/officeDocument/2006/relationships" xmlns:p="http://schemas.openxmlformats.org/presentationml/2006/main">
  <p:cm authorId="0" dt="2014-03-07T15:57:20.397" idx="91">
    <p:pos x="811" y="447"/>
    <p:text>H1S</p:text>
  </p:cm>
</p:cmLst>
</file>

<file path=ppt/comments/comment89.xml><?xml version="1.0" encoding="utf-8"?>
<p:cmLst xmlns:a="http://schemas.openxmlformats.org/drawingml/2006/main" xmlns:r="http://schemas.openxmlformats.org/officeDocument/2006/relationships" xmlns:p="http://schemas.openxmlformats.org/presentationml/2006/main">
  <p:cm authorId="0" dt="2014-03-07T15:57:27.562" idx="92">
    <p:pos x="811" y="447"/>
    <p:text>H1S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4-03-10T13:54:47.649" idx="16">
    <p:pos x="1176" y="429"/>
    <p:text>H2S</p:text>
  </p:cm>
</p:cmLst>
</file>

<file path=ppt/comments/comment90.xml><?xml version="1.0" encoding="utf-8"?>
<p:cmLst xmlns:a="http://schemas.openxmlformats.org/drawingml/2006/main" xmlns:r="http://schemas.openxmlformats.org/officeDocument/2006/relationships" xmlns:p="http://schemas.openxmlformats.org/presentationml/2006/main">
  <p:cm authorId="0" dt="2014-03-07T15:57:31.535" idx="93">
    <p:pos x="888" y="447"/>
    <p:text>H1S</p:text>
  </p:cm>
</p:cmLst>
</file>

<file path=ppt/comments/comment91.xml><?xml version="1.0" encoding="utf-8"?>
<p:cmLst xmlns:a="http://schemas.openxmlformats.org/drawingml/2006/main" xmlns:r="http://schemas.openxmlformats.org/officeDocument/2006/relationships" xmlns:p="http://schemas.openxmlformats.org/presentationml/2006/main">
  <p:cm authorId="0" dt="2014-03-07T15:57:35.700" idx="94">
    <p:pos x="1052" y="447"/>
    <p:text>H1S</p:text>
  </p:cm>
</p:cmLst>
</file>

<file path=ppt/comments/comment92.xml><?xml version="1.0" encoding="utf-8"?>
<p:cmLst xmlns:a="http://schemas.openxmlformats.org/drawingml/2006/main" xmlns:r="http://schemas.openxmlformats.org/officeDocument/2006/relationships" xmlns:p="http://schemas.openxmlformats.org/presentationml/2006/main">
  <p:cm authorId="0" dt="2014-03-10T13:58:52.533" idx="95">
    <p:pos x="458" y="447"/>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378DE1AA-5EFB-49FE-AAF3-1BCC0D545D2F}" type="datetimeFigureOut">
              <a:rPr lang="en-US"/>
              <a:pPr>
                <a:defRPr/>
              </a:pPr>
              <a:t>3/13/2014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2EA7A0BB-FBC8-4915-987D-8424F935FFB0}"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108F29F7-28F9-4F0E-815C-66DE265A8902}" type="datetimeFigureOut">
              <a:rPr lang="en-US"/>
              <a:pPr>
                <a:defRPr/>
              </a:pPr>
              <a:t>3/13/2014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01EFA580-B7BC-421C-A4B0-74948B67E86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TextEdit="1"/>
          </p:cNvSpPr>
          <p:nvPr>
            <p:ph type="sldImg"/>
          </p:nvPr>
        </p:nvSpPr>
        <p:spPr bwMode="auto">
          <a:noFill/>
          <a:ln>
            <a:solidFill>
              <a:srgbClr val="000000"/>
            </a:solidFill>
            <a:miter lim="800000"/>
            <a:headEnd/>
            <a:tailEnd/>
          </a:ln>
        </p:spPr>
      </p:sp>
      <p:sp>
        <p:nvSpPr>
          <p:cNvPr id="1536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24E9DE6-8DF2-462A-8BE0-466A6A4D4901}"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see that it initially says that existing objects will be replaced.</a:t>
            </a:r>
            <a:endParaRPr lang="en-US" dirty="0"/>
          </a:p>
        </p:txBody>
      </p:sp>
      <p:sp>
        <p:nvSpPr>
          <p:cNvPr id="4" name="Slide Number Placeholder 3"/>
          <p:cNvSpPr>
            <a:spLocks noGrp="1"/>
          </p:cNvSpPr>
          <p:nvPr>
            <p:ph type="sldNum" sz="quarter" idx="10"/>
          </p:nvPr>
        </p:nvSpPr>
        <p:spPr/>
        <p:txBody>
          <a:bodyPr/>
          <a:lstStyle/>
          <a:p>
            <a:pPr>
              <a:defRPr/>
            </a:pPr>
            <a:fld id="{724E9DE6-8DF2-462A-8BE0-466A6A4D4901}"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24E9DE6-8DF2-462A-8BE0-466A6A4D4901}"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24E9DE6-8DF2-462A-8BE0-466A6A4D4901}"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the patch was applied, we had selected to not change existing table, only alter them. Why are the other columns gone? </a:t>
            </a:r>
            <a:endParaRPr lang="en-US" dirty="0"/>
          </a:p>
        </p:txBody>
      </p:sp>
      <p:sp>
        <p:nvSpPr>
          <p:cNvPr id="4" name="Slide Number Placeholder 3"/>
          <p:cNvSpPr>
            <a:spLocks noGrp="1"/>
          </p:cNvSpPr>
          <p:nvPr>
            <p:ph type="sldNum" sz="quarter" idx="10"/>
          </p:nvPr>
        </p:nvSpPr>
        <p:spPr/>
        <p:txBody>
          <a:bodyPr/>
          <a:lstStyle/>
          <a:p>
            <a:pPr>
              <a:defRPr/>
            </a:pPr>
            <a:fld id="{724E9DE6-8DF2-462A-8BE0-466A6A4D4901}"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Since the new columns were added to the table and the table was not dropped, the custom columns still would contain their data, but would no longer be updated by the new procedure. A SQL Query against the table would confirm this.</a:t>
            </a:r>
          </a:p>
        </p:txBody>
      </p:sp>
      <p:sp>
        <p:nvSpPr>
          <p:cNvPr id="4" name="Slide Number Placeholder 3"/>
          <p:cNvSpPr>
            <a:spLocks noGrp="1"/>
          </p:cNvSpPr>
          <p:nvPr>
            <p:ph type="sldNum" sz="quarter" idx="10"/>
          </p:nvPr>
        </p:nvSpPr>
        <p:spPr/>
        <p:txBody>
          <a:bodyPr/>
          <a:lstStyle/>
          <a:p>
            <a:pPr>
              <a:defRPr/>
            </a:pPr>
            <a:fld id="{724E9DE6-8DF2-462A-8BE0-466A6A4D4901}"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As one can see, implementing patches and upgrades to tables that have any custom work done to them is not a straight forward process and likely requires a fair amount of follow up work to get the customizations back in place in the DWD metadata (the underlying SQL table can remain unchanged). It is for this reason that </a:t>
            </a:r>
            <a:r>
              <a:rPr lang="en-US" sz="1200" b="1" kern="1200" dirty="0" smtClean="0">
                <a:solidFill>
                  <a:schemeClr val="tx1"/>
                </a:solidFill>
                <a:latin typeface="+mn-lt"/>
                <a:ea typeface="+mn-ea"/>
                <a:cs typeface="+mn-cs"/>
              </a:rPr>
              <a:t>ideally</a:t>
            </a:r>
            <a:r>
              <a:rPr lang="en-US" sz="1200" kern="1200" dirty="0" smtClean="0">
                <a:solidFill>
                  <a:schemeClr val="tx1"/>
                </a:solidFill>
                <a:latin typeface="+mn-lt"/>
                <a:ea typeface="+mn-ea"/>
                <a:cs typeface="+mn-cs"/>
              </a:rPr>
              <a:t> custom work will not be done directly on standard release tables in the data warehouse or at the very least, the footprint of the customized work will mostly fall outside of the baseline code. </a:t>
            </a:r>
          </a:p>
        </p:txBody>
      </p:sp>
      <p:sp>
        <p:nvSpPr>
          <p:cNvPr id="4" name="Slide Number Placeholder 3"/>
          <p:cNvSpPr>
            <a:spLocks noGrp="1"/>
          </p:cNvSpPr>
          <p:nvPr>
            <p:ph type="sldNum" sz="quarter" idx="10"/>
          </p:nvPr>
        </p:nvSpPr>
        <p:spPr/>
        <p:txBody>
          <a:bodyPr/>
          <a:lstStyle/>
          <a:p>
            <a:pPr>
              <a:defRPr/>
            </a:pPr>
            <a:fld id="{724E9DE6-8DF2-462A-8BE0-466A6A4D4901}"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a:t>
            </a:r>
            <a:r>
              <a:rPr lang="en-US" baseline="0" dirty="0" smtClean="0"/>
              <a:t> dimension tables, the only tables that should get modified are load tables and dimension tables. Load tables can have additional columns added and so can dimension tables, but the new column in a dimension should only be updated by an outside procedure that is run after the table is loaded, not the code built by the wizard.</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For</a:t>
            </a:r>
            <a:r>
              <a:rPr lang="en-US" baseline="0" dirty="0" smtClean="0"/>
              <a:t> non-history fact tables, the only tables that should get modified are load tables, the stage table prior to a perm table, perm tables and the fact tables. Any new columns in the fact table should only be updated by an outside procedure that is run after the table is loaded, not the code built by the wizard.</a:t>
            </a:r>
            <a:endParaRPr lang="en-US" dirty="0" smtClean="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For</a:t>
            </a:r>
            <a:r>
              <a:rPr lang="en-US" baseline="0" dirty="0" smtClean="0"/>
              <a:t> history fact tables, the only tables that should get modified are load tables, the stage table prior to a perm table, perm tables, the last stage table prior to the fact and the fact table. Any new columns in the fact table should only be updated by the prior staging table. The new column in the prior staging table should be updated by an outside procedure that is run after the table is loaded, not the code built by the wizard. The reason we allow this is that the logic involved in getting data right in the </a:t>
            </a:r>
            <a:r>
              <a:rPr lang="en-US" baseline="0" dirty="0" err="1" smtClean="0"/>
              <a:t>fact_om_order_history</a:t>
            </a:r>
            <a:r>
              <a:rPr lang="en-US" baseline="0" dirty="0" smtClean="0"/>
              <a:t> table is incredibly complex and by inserting it into the staging table prior, we can insure that the logic for the fact table does its thing as it should and people building customizations don’t have to attempt to emulate all that logic with an update procedure for a customization.</a:t>
            </a:r>
            <a:endParaRPr lang="en-US" dirty="0" smtClean="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TextEdit="1"/>
          </p:cNvSpPr>
          <p:nvPr>
            <p:ph type="sldImg"/>
          </p:nvPr>
        </p:nvSpPr>
        <p:spPr bwMode="auto">
          <a:noFill/>
          <a:ln>
            <a:solidFill>
              <a:srgbClr val="000000"/>
            </a:solidFill>
            <a:miter lim="800000"/>
            <a:headEnd/>
            <a:tailEnd/>
          </a:ln>
        </p:spPr>
      </p:sp>
      <p:sp>
        <p:nvSpPr>
          <p:cNvPr id="3174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INSTRUCTOR NOTES ONLY: Go through the customization document introduction that shows how customizations get over written. If</a:t>
            </a:r>
            <a:r>
              <a:rPr lang="en-US" baseline="0" dirty="0" smtClean="0"/>
              <a:t> the students don’t grasp the difficulties with directly customizing existing code, take them through an example where they add one custom column to a table, then install a patch over that table.</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To determine if the column is fed further into the data stream and maybe renamed, we find the next table in the track back/track forward diagram and then look at that table in the Builder/Browser pane, and look for the source column list and confirm whether it exists or not. You can click on the source column header to sort to make finding it easier.</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TextEdit="1"/>
          </p:cNvSpPr>
          <p:nvPr>
            <p:ph type="sldImg"/>
          </p:nvPr>
        </p:nvSpPr>
        <p:spPr bwMode="auto">
          <a:noFill/>
          <a:ln>
            <a:solidFill>
              <a:srgbClr val="000000"/>
            </a:solidFill>
            <a:miter lim="800000"/>
            <a:headEnd/>
            <a:tailEnd/>
          </a:ln>
        </p:spPr>
      </p:sp>
      <p:sp>
        <p:nvSpPr>
          <p:cNvPr id="31746"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In earlier versions of the QAD</a:t>
            </a:r>
            <a:r>
              <a:rPr lang="en-US" baseline="0" dirty="0" smtClean="0"/>
              <a:t> Designer (DWD), the Builder window is called the Browser window.</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Also referred to as:</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  Object Pane = Object Browser Pane</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  Browser Pane = Source Browser Pane</a:t>
            </a:r>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the steps from</a:t>
            </a:r>
            <a:r>
              <a:rPr lang="en-US" baseline="0" dirty="0" smtClean="0"/>
              <a:t> the prior slides to add this column to the data warehouse.</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instance the column only appears as far as </a:t>
            </a:r>
            <a:r>
              <a:rPr lang="en-US" dirty="0" err="1" smtClean="0"/>
              <a:t>load_cm_mstr</a:t>
            </a:r>
            <a:r>
              <a:rPr lang="en-US" dirty="0" smtClean="0"/>
              <a:t>. It does</a:t>
            </a:r>
            <a:r>
              <a:rPr lang="en-US" baseline="0" dirty="0" smtClean="0"/>
              <a:t> not appear in the subsequent </a:t>
            </a:r>
            <a:r>
              <a:rPr lang="en-US" baseline="0" dirty="0" err="1" smtClean="0"/>
              <a:t>stage_customer_master</a:t>
            </a:r>
            <a:r>
              <a:rPr lang="en-US" baseline="0" dirty="0" smtClean="0"/>
              <a:t> table.</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24E9DE6-8DF2-462A-8BE0-466A6A4D4901}"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INSTRUCTOR NOTES ONLY: In our QPC training environment, there was no data in the </a:t>
            </a:r>
            <a:r>
              <a:rPr lang="en-US" dirty="0" err="1" smtClean="0"/>
              <a:t>cm_mstr.cm_resale</a:t>
            </a:r>
            <a:r>
              <a:rPr lang="en-US" dirty="0" smtClean="0"/>
              <a:t> column. As a result we had to connect</a:t>
            </a:r>
            <a:r>
              <a:rPr lang="en-US" baseline="0" dirty="0" smtClean="0"/>
              <a:t> to the Progress database using the SQL editor from the Source browser and add data to that column so we could see that our efforts were successful when we completed our customization.</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By confirming</a:t>
            </a:r>
            <a:r>
              <a:rPr lang="en-US" baseline="0" dirty="0" smtClean="0"/>
              <a:t> results, for instance, you shouldn’t expect to see more results in your results sets than the count of the records in the target table.</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it is difficult </a:t>
            </a:r>
            <a:r>
              <a:rPr lang="en-US" dirty="0" smtClean="0"/>
              <a:t>to place the new custom column(s) to the end of the column list, an alternate option is to go to the last column, copy the order number of that column, paste it  in</a:t>
            </a:r>
            <a:r>
              <a:rPr lang="en-US" baseline="0" dirty="0" smtClean="0"/>
              <a:t> to the custom column order number and then add a number to it, thereby ensuring that the numbers of the custom column(s) is/are the highest.</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dirty="0" smtClean="0">
                <a:solidFill>
                  <a:srgbClr val="4F4F4F"/>
                </a:solidFill>
                <a:latin typeface="Century Gothic" pitchFamily="34" charset="0"/>
              </a:rPr>
              <a:t>This can easily be accomplished by dragging the column over from the final staging table the custom update procedure is going to utilize.</a:t>
            </a:r>
            <a:br>
              <a:rPr lang="en-US" dirty="0" smtClean="0">
                <a:solidFill>
                  <a:srgbClr val="4F4F4F"/>
                </a:solidFill>
                <a:latin typeface="Century Gothic" pitchFamily="34" charset="0"/>
              </a:rPr>
            </a:br>
            <a:r>
              <a:rPr lang="en-US" dirty="0" smtClean="0">
                <a:solidFill>
                  <a:srgbClr val="4F4F4F"/>
                </a:solidFill>
                <a:latin typeface="Century Gothic" pitchFamily="34" charset="0"/>
              </a:rPr>
              <a:t>First find the target table in the Builder/Browser pane and click on it once</a:t>
            </a:r>
            <a:r>
              <a:rPr lang="en-US" baseline="0" dirty="0" smtClean="0">
                <a:solidFill>
                  <a:srgbClr val="4F4F4F"/>
                </a:solidFill>
                <a:latin typeface="Century Gothic" pitchFamily="34" charset="0"/>
              </a:rPr>
              <a:t> so it’s columns show up in the Target pane. Then in the Source pane, find the final stage table to be referenced by the custom update procedure.</a:t>
            </a:r>
            <a:r>
              <a:rPr lang="en-US" dirty="0" smtClean="0">
                <a:solidFill>
                  <a:srgbClr val="4F4F4F"/>
                </a:solidFill>
                <a:latin typeface="Century Gothic" pitchFamily="34" charset="0"/>
              </a:rPr>
              <a:t> If you don’t see that last stage table in the Source pane, try Refreshing the Connection from the Connection button. Once the table is found</a:t>
            </a:r>
            <a:r>
              <a:rPr lang="en-US" baseline="0" dirty="0" smtClean="0">
                <a:solidFill>
                  <a:srgbClr val="4F4F4F"/>
                </a:solidFill>
                <a:latin typeface="Century Gothic" pitchFamily="34" charset="0"/>
              </a:rPr>
              <a:t> in the Source pane, double click on it to find the columns to be added and drag and drop them into the target pane. Make sure to place them at the end of the column list.</a:t>
            </a:r>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Create(Recreate) on fact/dim/perm tables in systems that are already populated with data will create all sorts of headaches as the data in the table gets truncated and the table rebuilt. Dimensions</a:t>
            </a:r>
            <a:r>
              <a:rPr lang="en-US" baseline="0" dirty="0" smtClean="0"/>
              <a:t> are the worst since they are referenced by multiple fact tables and may not populate the same way, so all the keys will be broken.</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a:t>
            </a:r>
            <a:r>
              <a:rPr lang="en-US" baseline="0" dirty="0" smtClean="0"/>
              <a:t> that when adding columns to some types of tables like </a:t>
            </a:r>
            <a:r>
              <a:rPr lang="en-US" baseline="0" dirty="0" err="1" smtClean="0"/>
              <a:t>dim_tables</a:t>
            </a:r>
            <a:r>
              <a:rPr lang="en-US" baseline="0" dirty="0" smtClean="0"/>
              <a:t> using the Validate against database option, the Alter table commands window will sometimes include problematic command logic like dropping all the columns except for the new custom column. This would be completely disastrous for the dim as we would then have a dim table with only one column. Remove all the other logic here so that all that remains is the ALTER TABLE ADD column command.</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Here’s the layout for the </a:t>
            </a:r>
            <a:r>
              <a:rPr lang="en-US" sz="1200" kern="1200" dirty="0" err="1" smtClean="0">
                <a:solidFill>
                  <a:schemeClr val="tx1"/>
                </a:solidFill>
                <a:latin typeface="+mn-lt"/>
                <a:ea typeface="+mn-ea"/>
                <a:cs typeface="+mn-cs"/>
              </a:rPr>
              <a:t>dim_item</a:t>
            </a:r>
            <a:r>
              <a:rPr lang="en-US" sz="1200" kern="1200" dirty="0" smtClean="0">
                <a:solidFill>
                  <a:schemeClr val="tx1"/>
                </a:solidFill>
                <a:latin typeface="+mn-lt"/>
                <a:ea typeface="+mn-ea"/>
                <a:cs typeface="+mn-cs"/>
              </a:rPr>
              <a:t> table for a customer that has a 3.3 customized version of the modules that not only has the easily identifiable custom columns that begin with an x_ prefix (our preferred prefix for custom columns now is xx_), but also note that they have some other columns that don’t match our 3.4.1 </a:t>
            </a:r>
            <a:r>
              <a:rPr lang="en-US" sz="1200" kern="1200" dirty="0" err="1" smtClean="0">
                <a:solidFill>
                  <a:schemeClr val="tx1"/>
                </a:solidFill>
                <a:latin typeface="+mn-lt"/>
                <a:ea typeface="+mn-ea"/>
                <a:cs typeface="+mn-cs"/>
              </a:rPr>
              <a:t>dim_item</a:t>
            </a:r>
            <a:r>
              <a:rPr lang="en-US" sz="1200" kern="1200" dirty="0" smtClean="0">
                <a:solidFill>
                  <a:schemeClr val="tx1"/>
                </a:solidFill>
                <a:latin typeface="+mn-lt"/>
                <a:ea typeface="+mn-ea"/>
                <a:cs typeface="+mn-cs"/>
              </a:rPr>
              <a:t> table. These had been added at time of installation with the belief that these same columns would be added to the code base. That ended up not yet happening, so an upgrade to 3.4.1 is likely going to require even more work and investigation. Unless columns are already in the code base, treat any additions as custom.</a:t>
            </a:r>
          </a:p>
        </p:txBody>
      </p:sp>
      <p:sp>
        <p:nvSpPr>
          <p:cNvPr id="4" name="Slide Number Placeholder 3"/>
          <p:cNvSpPr>
            <a:spLocks noGrp="1"/>
          </p:cNvSpPr>
          <p:nvPr>
            <p:ph type="sldNum" sz="quarter" idx="10"/>
          </p:nvPr>
        </p:nvSpPr>
        <p:spPr/>
        <p:txBody>
          <a:bodyPr/>
          <a:lstStyle/>
          <a:p>
            <a:pPr>
              <a:defRPr/>
            </a:pPr>
            <a:fld id="{724E9DE6-8DF2-462A-8BE0-466A6A4D4901}" type="slidenum">
              <a:rPr lang="en-US" smtClean="0"/>
              <a:pPr>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Things to be replaced in the procedure includes</a:t>
            </a:r>
            <a:r>
              <a:rPr lang="en-US" baseline="0" dirty="0" smtClean="0"/>
              <a:t> the comments at the top of the page, the procedure name, the table truncate portion, the insert script (replace with the update script), the </a:t>
            </a:r>
            <a:r>
              <a:rPr lang="en-US" baseline="0" dirty="0" err="1" smtClean="0"/>
              <a:t>insert_count</a:t>
            </a:r>
            <a:r>
              <a:rPr lang="en-US" baseline="0" dirty="0" smtClean="0"/>
              <a:t> variable which needs to be replaced with the </a:t>
            </a:r>
            <a:r>
              <a:rPr lang="en-US" baseline="0" dirty="0" err="1" smtClean="0"/>
              <a:t>update_count</a:t>
            </a:r>
            <a:r>
              <a:rPr lang="en-US" baseline="0" dirty="0" smtClean="0"/>
              <a:t> variable, and any comments so they properly refer to the </a:t>
            </a:r>
            <a:r>
              <a:rPr lang="en-US" baseline="0" dirty="0" err="1" smtClean="0"/>
              <a:t>dim_customer</a:t>
            </a:r>
            <a:r>
              <a:rPr lang="en-US" baseline="0" dirty="0" smtClean="0"/>
              <a:t> table (instead of work_om_change_list1).</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 sure as you go through the old code that was copied to change the procedure name, any reference to that procedure or table to point to the correct procedure name or table. Also remove any</a:t>
            </a:r>
            <a:r>
              <a:rPr lang="en-US" baseline="0" dirty="0" smtClean="0"/>
              <a:t> truncates if this is an update script and point the post update record count (after error check) to point at the update variable, not the insert variable. Clean up any other update notes to make sure everything is relevant (for instance, there is a warning message for updates on the update_work_om_change_list1 procedure that can be completely removed for our new update procedure).</a:t>
            </a:r>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solidFill>
                  <a:srgbClr val="4F4F4F"/>
                </a:solidFill>
                <a:latin typeface="Century Gothic" pitchFamily="34" charset="0"/>
              </a:rPr>
              <a:t>For instance the custom update procedure for the new target table column should come after all other tasks relative to that table.</a:t>
            </a:r>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24E9DE6-8DF2-462A-8BE0-466A6A4D4901}" type="slidenum">
              <a:rPr lang="en-US" smtClean="0"/>
              <a:pPr>
                <a:defRPr/>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INSTRUCTOR</a:t>
            </a:r>
            <a:r>
              <a:rPr lang="en-US" baseline="0" dirty="0" smtClean="0"/>
              <a:t> NOTES ONLY: </a:t>
            </a:r>
            <a:r>
              <a:rPr lang="en-US" dirty="0" smtClean="0"/>
              <a:t>Work with support to find another existing issue and take the class through the troubleshooting of that issue</a:t>
            </a:r>
            <a:r>
              <a:rPr lang="en-US" baseline="0" dirty="0" smtClean="0"/>
              <a:t> by remotely accessing the customer environment, ideally with support on the line as well, so everybody benefits.</a:t>
            </a:r>
          </a:p>
        </p:txBody>
      </p:sp>
      <p:sp>
        <p:nvSpPr>
          <p:cNvPr id="4" name="Slide Number Placeholder 3"/>
          <p:cNvSpPr>
            <a:spLocks noGrp="1"/>
          </p:cNvSpPr>
          <p:nvPr>
            <p:ph type="sldNum" sz="quarter" idx="10"/>
          </p:nvPr>
        </p:nvSpPr>
        <p:spPr/>
        <p:txBody>
          <a:bodyPr/>
          <a:lstStyle/>
          <a:p>
            <a:pPr>
              <a:defRPr/>
            </a:pPr>
            <a:fld id="{01EFA580-B7BC-421C-A4B0-74948B67E862}" type="slidenum">
              <a:rPr lang="en-US" smtClean="0"/>
              <a:pPr>
                <a:defRPr/>
              </a:pPr>
              <a:t>92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AC91BB1B-F084-4385-9C5B-5D444D27F18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81C6CFD2-C69D-4576-86B1-D44B1F843666}"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E79E6514-B579-4B73-9F67-AF0DF2F9CFDF}"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p:txBody>
          <a:bodyPr/>
          <a:lstStyle>
            <a:lvl1pPr>
              <a:defRPr/>
            </a:lvl1pPr>
          </a:lstStyle>
          <a:p>
            <a:pPr>
              <a:defRPr/>
            </a:pPr>
            <a:fld id="{41D565EF-49C2-4E50-9F23-0A3C3D2E068E}"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p:txBody>
          <a:bodyPr/>
          <a:lstStyle>
            <a:lvl1pPr>
              <a:defRPr/>
            </a:lvl1pPr>
          </a:lstStyle>
          <a:p>
            <a:pPr>
              <a:defRPr/>
            </a:pPr>
            <a:fld id="{8BBE666A-7D60-4FCD-9051-86C3F9AB0F3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p:txBody>
          <a:bodyPr/>
          <a:lstStyle>
            <a:lvl1pPr>
              <a:defRPr/>
            </a:lvl1pPr>
          </a:lstStyle>
          <a:p>
            <a:pPr>
              <a:defRPr/>
            </a:pPr>
            <a:fld id="{60BA6D37-F802-4177-A77C-6FE157A31C8F}"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p:txBody>
          <a:bodyPr/>
          <a:lstStyle>
            <a:lvl1pPr>
              <a:defRPr/>
            </a:lvl1pPr>
          </a:lstStyle>
          <a:p>
            <a:pPr>
              <a:defRPr/>
            </a:pPr>
            <a:fld id="{28EA0771-899E-461C-B16A-8BDE4FD4A7AF}"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22B597DC-B12E-464A-87A8-171FD242ABB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p:txBody>
          <a:bodyPr/>
          <a:lstStyle>
            <a:lvl1pPr>
              <a:defRPr/>
            </a:lvl1pPr>
          </a:lstStyle>
          <a:p>
            <a:pPr>
              <a:defRPr/>
            </a:pPr>
            <a:fld id="{A95DA567-2362-42AE-8EBF-B44822AFB21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2"/>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lIns="91440" tIns="45720" rIns="91440" bIns="45720" rtlCol="0" anchor="ctr"/>
          <a:lstStyle>
            <a:lvl1pPr algn="r" fontAlgn="auto">
              <a:spcBef>
                <a:spcPts val="0"/>
              </a:spcBef>
              <a:spcAft>
                <a:spcPts val="0"/>
              </a:spcAft>
              <a:defRPr sz="2000" b="0" smtClean="0">
                <a:solidFill>
                  <a:schemeClr val="bg1"/>
                </a:solidFill>
                <a:latin typeface="Century Gothic"/>
                <a:cs typeface="Century Gothic"/>
              </a:defRPr>
            </a:lvl1pPr>
          </a:lstStyle>
          <a:p>
            <a:pPr>
              <a:defRPr/>
            </a:pPr>
            <a:fld id="{B1553A39-D1A4-4135-9D01-FDBAD996037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58" r:id="rId1"/>
    <p:sldLayoutId id="2147483657" r:id="rId2"/>
    <p:sldLayoutId id="2147483656" r:id="rId3"/>
    <p:sldLayoutId id="2147483655" r:id="rId4"/>
    <p:sldLayoutId id="2147483654" r:id="rId5"/>
    <p:sldLayoutId id="2147483653" r:id="rId6"/>
    <p:sldLayoutId id="2147483652" r:id="rId7"/>
    <p:sldLayoutId id="2147483651" r:id="rId8"/>
    <p:sldLayoutId id="2147483650" r:id="rId9"/>
    <p:sldLayoutId id="2147483659" r:id="rId10"/>
  </p:sldLayoutIdLst>
  <p:timing>
    <p:tnLst>
      <p:par>
        <p:cTn id="1" dur="indefinite" restart="never" nodeType="tmRoot"/>
      </p:par>
    </p:tnLst>
  </p:timing>
  <p:hf hdr="0" ftr="0" dt="0"/>
  <p:txStyles>
    <p:titleStyle>
      <a:lvl1pPr algn="l" defTabSz="457200" rtl="0" fontAlgn="base">
        <a:spcBef>
          <a:spcPct val="0"/>
        </a:spcBef>
        <a:spcAft>
          <a:spcPct val="0"/>
        </a:spcAft>
        <a:defRPr sz="3200" b="1" kern="1200">
          <a:solidFill>
            <a:srgbClr val="4F4F4F"/>
          </a:solidFill>
          <a:latin typeface="Century Gothic"/>
          <a:ea typeface="+mj-ea"/>
          <a:cs typeface="Century Gothic"/>
        </a:defRPr>
      </a:lvl1pPr>
      <a:lvl2pPr algn="l" defTabSz="457200" rtl="0" fontAlgn="base">
        <a:spcBef>
          <a:spcPct val="0"/>
        </a:spcBef>
        <a:spcAft>
          <a:spcPct val="0"/>
        </a:spcAft>
        <a:defRPr sz="3200" b="1">
          <a:solidFill>
            <a:srgbClr val="4F4F4F"/>
          </a:solidFill>
          <a:latin typeface="Century Gothic" pitchFamily="34" charset="0"/>
        </a:defRPr>
      </a:lvl2pPr>
      <a:lvl3pPr algn="l" defTabSz="457200" rtl="0" fontAlgn="base">
        <a:spcBef>
          <a:spcPct val="0"/>
        </a:spcBef>
        <a:spcAft>
          <a:spcPct val="0"/>
        </a:spcAft>
        <a:defRPr sz="3200" b="1">
          <a:solidFill>
            <a:srgbClr val="4F4F4F"/>
          </a:solidFill>
          <a:latin typeface="Century Gothic" pitchFamily="34" charset="0"/>
        </a:defRPr>
      </a:lvl3pPr>
      <a:lvl4pPr algn="l" defTabSz="457200" rtl="0" fontAlgn="base">
        <a:spcBef>
          <a:spcPct val="0"/>
        </a:spcBef>
        <a:spcAft>
          <a:spcPct val="0"/>
        </a:spcAft>
        <a:defRPr sz="3200" b="1">
          <a:solidFill>
            <a:srgbClr val="4F4F4F"/>
          </a:solidFill>
          <a:latin typeface="Century Gothic" pitchFamily="34" charset="0"/>
        </a:defRPr>
      </a:lvl4pPr>
      <a:lvl5pPr algn="l" defTabSz="457200" rtl="0" fontAlgn="base">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fontAlgn="base">
        <a:spcBef>
          <a:spcPct val="20000"/>
        </a:spcBef>
        <a:spcAft>
          <a:spcPct val="0"/>
        </a:spcAft>
        <a:buClr>
          <a:srgbClr val="F79646"/>
        </a:buClr>
        <a:buFont typeface="Arial" charset="0"/>
        <a:buChar char="•"/>
        <a:defRPr sz="2800" kern="1200">
          <a:solidFill>
            <a:srgbClr val="4F4F4F"/>
          </a:solidFill>
          <a:latin typeface="Century Gothic"/>
          <a:ea typeface="+mn-ea"/>
          <a:cs typeface="Century Gothic"/>
        </a:defRPr>
      </a:lvl1pPr>
      <a:lvl2pPr marL="742950" indent="-285750" algn="l" defTabSz="457200" rtl="0" fontAlgn="base">
        <a:spcBef>
          <a:spcPct val="20000"/>
        </a:spcBef>
        <a:spcAft>
          <a:spcPct val="0"/>
        </a:spcAft>
        <a:buClr>
          <a:srgbClr val="F79646"/>
        </a:buClr>
        <a:buFont typeface="Lucida Grande"/>
        <a:buChar char="-"/>
        <a:defRPr sz="2400" kern="1200">
          <a:solidFill>
            <a:srgbClr val="4F4F4F"/>
          </a:solidFill>
          <a:latin typeface="Century Gothic"/>
          <a:ea typeface="+mn-ea"/>
          <a:cs typeface="Century Gothic"/>
        </a:defRPr>
      </a:lvl2pPr>
      <a:lvl3pPr marL="1143000" indent="-228600" algn="l" defTabSz="457200" rtl="0" fontAlgn="base">
        <a:spcBef>
          <a:spcPct val="20000"/>
        </a:spcBef>
        <a:spcAft>
          <a:spcPct val="0"/>
        </a:spcAft>
        <a:buClr>
          <a:srgbClr val="F79646"/>
        </a:buClr>
        <a:buFont typeface="Arial" charset="0"/>
        <a:buChar char="•"/>
        <a:defRPr sz="2000" kern="1200">
          <a:solidFill>
            <a:srgbClr val="4F4F4F"/>
          </a:solidFill>
          <a:latin typeface="Century Gothic"/>
          <a:ea typeface="+mn-ea"/>
          <a:cs typeface="Century Gothic"/>
        </a:defRPr>
      </a:lvl3pPr>
      <a:lvl4pPr marL="1600200" indent="-228600" algn="l" defTabSz="457200" rtl="0" fontAlgn="base">
        <a:spcBef>
          <a:spcPct val="20000"/>
        </a:spcBef>
        <a:spcAft>
          <a:spcPct val="0"/>
        </a:spcAft>
        <a:buClr>
          <a:srgbClr val="F79646"/>
        </a:buClr>
        <a:buFont typeface="Lucida Grande"/>
        <a:buChar char="-"/>
        <a:defRPr kern="1200">
          <a:solidFill>
            <a:srgbClr val="4F4F4F"/>
          </a:solidFill>
          <a:latin typeface="Century Gothic"/>
          <a:ea typeface="+mn-ea"/>
          <a:cs typeface="Century Gothic"/>
        </a:defRPr>
      </a:lvl4pPr>
      <a:lvl5pPr marL="2057400" indent="-228600" algn="l" defTabSz="457200" rtl="0" fontAlgn="base">
        <a:spcBef>
          <a:spcPct val="20000"/>
        </a:spcBef>
        <a:spcAft>
          <a:spcPct val="0"/>
        </a:spcAft>
        <a:buClr>
          <a:srgbClr val="F79646"/>
        </a:buClr>
        <a:buFont typeface="Arial" charset="0"/>
        <a:buChar char="•"/>
        <a:defRPr kern="1200">
          <a:solidFill>
            <a:srgbClr val="4F4F4F"/>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8" Type="http://schemas.openxmlformats.org/officeDocument/2006/relationships/comments" Target="../comments/comment2.xml"/><Relationship Id="rId3" Type="http://schemas.openxmlformats.org/officeDocument/2006/relationships/tags" Target="../tags/tag3.xml"/><Relationship Id="rId7" Type="http://schemas.openxmlformats.org/officeDocument/2006/relationships/notesSlide" Target="../notesSlides/notesSlide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8.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27.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38.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comments" Target="../comments/comment4.xml"/><Relationship Id="rId3" Type="http://schemas.openxmlformats.org/officeDocument/2006/relationships/tags" Target="../tags/tag8.xml"/><Relationship Id="rId7" Type="http://schemas.openxmlformats.org/officeDocument/2006/relationships/image" Target="../media/image3.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4.xml"/><Relationship Id="rId5" Type="http://schemas.openxmlformats.org/officeDocument/2006/relationships/slideLayout" Target="../slideLayouts/slideLayout8.xml"/><Relationship Id="rId4" Type="http://schemas.openxmlformats.org/officeDocument/2006/relationships/tags" Target="../tags/tag9.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42.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omments" Target="../comments/comment43.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omments" Target="../comments/comment45.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omments" Target="../comments/comment46.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omments" Target="../comments/comment48.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comments" Target="../comments/comment50.xml"/><Relationship Id="rId5" Type="http://schemas.openxmlformats.org/officeDocument/2006/relationships/image" Target="../media/image17.png"/><Relationship Id="rId4" Type="http://schemas.openxmlformats.org/officeDocument/2006/relationships/image" Target="../media/image16.png"/></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comments" Target="../comments/comment51.xml"/><Relationship Id="rId4" Type="http://schemas.openxmlformats.org/officeDocument/2006/relationships/image" Target="../media/image19.png"/></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comments" Target="../comments/comment52.xml"/></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comments" Target="../comments/comment53.xml"/></Relationships>
</file>

<file path=ppt/slides/_rels/slide5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comments" Target="../comments/comment54.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comments" Target="../comments/comment55.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comments" Target="../comments/comment56.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comments" Target="../comments/comment57.xml"/></Relationships>
</file>

<file path=ppt/slides/_rels/slide58.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comments" Target="../comments/comment59.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comments" Target="../comments/comment60.xml"/></Relationships>
</file>

<file path=ppt/slides/_rels/slide6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comments" Target="../comments/comment61.xml"/></Relationships>
</file>

<file path=ppt/slides/_rels/slide6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comments" Target="../comments/comment62.xml"/></Relationships>
</file>

<file path=ppt/slides/_rels/slide6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comments" Target="../comments/comment63.xml"/></Relationships>
</file>

<file path=ppt/slides/_rels/slide6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comments" Target="../comments/comment64.xml"/></Relationships>
</file>

<file path=ppt/slides/_rels/slide6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comments" Target="../comments/comment65.xml"/><Relationship Id="rId4" Type="http://schemas.openxmlformats.org/officeDocument/2006/relationships/image" Target="../media/image33.png"/></Relationships>
</file>

<file path=ppt/slides/_rels/slide6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comments" Target="../comments/comment66.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comments" Target="../comments/comment67.xml"/></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comments" Target="../comments/comment68.xml"/></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comments" Target="../comments/comment6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comments" Target="../comments/comment70.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comments" Target="../comments/comment71.xml"/></Relationships>
</file>

<file path=ppt/slides/_rels/slide7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comments" Target="../comments/comment72.xml"/></Relationships>
</file>

<file path=ppt/slides/_rels/slide73.xml.rels><?xml version="1.0" encoding="UTF-8" standalone="yes"?>
<Relationships xmlns="http://schemas.openxmlformats.org/package/2006/relationships"><Relationship Id="rId3" Type="http://schemas.openxmlformats.org/officeDocument/2006/relationships/comments" Target="../comments/comment73.xm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comments" Target="../comments/comment74.xml"/></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comments" Target="../comments/comment75.xml"/></Relationships>
</file>

<file path=ppt/slides/_rels/slide7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comments" Target="../comments/comment76.xml"/></Relationships>
</file>

<file path=ppt/slides/_rels/slide7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comments" Target="../comments/comment77.xml"/></Relationships>
</file>

<file path=ppt/slides/_rels/slide7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comments" Target="../comments/comment78.xml"/></Relationships>
</file>

<file path=ppt/slides/_rels/slide7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comments" Target="../comments/comment79.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comments" Target="../comments/comment8.xml"/></Relationships>
</file>

<file path=ppt/slides/_rels/slide8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comments" Target="../comments/comment80.xml"/></Relationships>
</file>

<file path=ppt/slides/_rels/slide81.xml.rels><?xml version="1.0" encoding="UTF-8" standalone="yes"?>
<Relationships xmlns="http://schemas.openxmlformats.org/package/2006/relationships"><Relationship Id="rId3" Type="http://schemas.openxmlformats.org/officeDocument/2006/relationships/comments" Target="../comments/comment81.xml"/><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comments" Target="../comments/comment82.xml"/><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comments" Target="../comments/comment83.xml"/><Relationship Id="rId4" Type="http://schemas.openxmlformats.org/officeDocument/2006/relationships/image" Target="../media/image49.png"/></Relationships>
</file>

<file path=ppt/slides/_rels/slide8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comments" Target="../comments/comment84.xml"/></Relationships>
</file>

<file path=ppt/slides/_rels/slide8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comments" Target="../comments/comment85.xml"/></Relationships>
</file>

<file path=ppt/slides/_rels/slide8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comments" Target="../comments/comment86.xml"/></Relationships>
</file>

<file path=ppt/slides/_rels/slide8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comments" Target="../comments/comment87.xml"/><Relationship Id="rId5" Type="http://schemas.openxmlformats.org/officeDocument/2006/relationships/image" Target="../media/image55.png"/><Relationship Id="rId4" Type="http://schemas.openxmlformats.org/officeDocument/2006/relationships/image" Target="../media/image54.png"/></Relationships>
</file>

<file path=ppt/slides/_rels/slide8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comments" Target="../comments/comment88.xml"/><Relationship Id="rId5" Type="http://schemas.openxmlformats.org/officeDocument/2006/relationships/image" Target="../media/image58.png"/><Relationship Id="rId4" Type="http://schemas.openxmlformats.org/officeDocument/2006/relationships/image" Target="../media/image57.png"/></Relationships>
</file>

<file path=ppt/slides/_rels/slide89.xml.rels><?xml version="1.0" encoding="UTF-8" standalone="yes"?>
<Relationships xmlns="http://schemas.openxmlformats.org/package/2006/relationships"><Relationship Id="rId3" Type="http://schemas.openxmlformats.org/officeDocument/2006/relationships/comments" Target="../comments/comment89.xml"/><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comments" Target="../comments/comment9.xml"/></Relationships>
</file>

<file path=ppt/slides/_rels/slide9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comments" Target="../comments/comment90.xml"/><Relationship Id="rId5" Type="http://schemas.openxmlformats.org/officeDocument/2006/relationships/image" Target="../media/image61.png"/><Relationship Id="rId4" Type="http://schemas.openxmlformats.org/officeDocument/2006/relationships/image" Target="../media/image60.png"/></Relationships>
</file>

<file path=ppt/slides/_rels/slide91.xml.rels><?xml version="1.0" encoding="UTF-8" standalone="yes"?>
<Relationships xmlns="http://schemas.openxmlformats.org/package/2006/relationships"><Relationship Id="rId3" Type="http://schemas.openxmlformats.org/officeDocument/2006/relationships/comments" Target="../comments/comment91.xm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comments" Target="../comments/comment92.xml"/><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457200" y="607452"/>
            <a:ext cx="5657850" cy="705411"/>
          </a:xfrm>
        </p:spPr>
        <p:txBody>
          <a:bodyPr>
            <a:normAutofit fontScale="90000"/>
          </a:bodyPr>
          <a:lstStyle/>
          <a:p>
            <a:pPr eaLnBrk="1" hangingPunct="1"/>
            <a:r>
              <a:rPr lang="en-US" dirty="0" smtClean="0">
                <a:latin typeface="Century Gothic" pitchFamily="34" charset="0"/>
              </a:rPr>
              <a:t>QAD BI v3 – Technical Level II </a:t>
            </a:r>
            <a:r>
              <a:rPr lang="en-US" dirty="0" smtClean="0">
                <a:latin typeface="Century Gothic" pitchFamily="34" charset="0"/>
              </a:rPr>
              <a:t>Certification </a:t>
            </a:r>
            <a:r>
              <a:rPr lang="en-US" dirty="0" smtClean="0">
                <a:latin typeface="Century Gothic" pitchFamily="34" charset="0"/>
              </a:rPr>
              <a:t>Class – Part 3</a:t>
            </a:r>
          </a:p>
        </p:txBody>
      </p:sp>
      <p:sp>
        <p:nvSpPr>
          <p:cNvPr id="3" name="Text Placeholder 2"/>
          <p:cNvSpPr>
            <a:spLocks noGrp="1"/>
          </p:cNvSpPr>
          <p:nvPr>
            <p:ph type="body" sz="quarter" idx="10"/>
          </p:nvPr>
        </p:nvSpPr>
        <p:spPr/>
        <p:txBody>
          <a:bodyPr/>
          <a:lstStyle/>
          <a:p>
            <a:endParaRPr lang="en-US" dirty="0"/>
          </a:p>
        </p:txBody>
      </p:sp>
      <p:sp>
        <p:nvSpPr>
          <p:cNvPr id="4" name="Text Placeholder 3"/>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302380"/>
            <a:ext cx="8229600" cy="5004758"/>
          </a:xfrm>
        </p:spPr>
        <p:txBody>
          <a:bodyPr/>
          <a:lstStyle/>
          <a:p>
            <a:r>
              <a:rPr lang="en-US" dirty="0" smtClean="0"/>
              <a:t>And if we open the affiliated procedure, in the DWD, we can see what columns are being inserted into and that they match the columns listed in the DWD.</a:t>
            </a:r>
            <a:endParaRPr lang="en-US" dirty="0"/>
          </a:p>
        </p:txBody>
      </p:sp>
      <p:pic>
        <p:nvPicPr>
          <p:cNvPr id="5122" name="Picture 2"/>
          <p:cNvPicPr>
            <a:picLocks noChangeAspect="1" noChangeArrowheads="1"/>
          </p:cNvPicPr>
          <p:nvPr/>
        </p:nvPicPr>
        <p:blipFill>
          <a:blip r:embed="rId3"/>
          <a:srcRect/>
          <a:stretch>
            <a:fillRect/>
          </a:stretch>
        </p:blipFill>
        <p:spPr bwMode="auto">
          <a:xfrm>
            <a:off x="660397" y="3311626"/>
            <a:ext cx="7844972" cy="3016598"/>
          </a:xfrm>
          <a:prstGeom prst="rect">
            <a:avLst/>
          </a:prstGeom>
          <a:noFill/>
          <a:ln w="9525">
            <a:noFill/>
            <a:miter lim="800000"/>
            <a:headEnd/>
            <a:tailEnd/>
          </a:ln>
        </p:spPr>
      </p:pic>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8" name="Rectangle 2"/>
          <p:cNvSpPr>
            <a:spLocks noGrp="1"/>
          </p:cNvSpPr>
          <p:nvPr>
            <p:ph type="title"/>
          </p:nvPr>
        </p:nvSpPr>
        <p:spPr>
          <a:xfrm>
            <a:off x="457200" y="608013"/>
            <a:ext cx="8229600" cy="640080"/>
          </a:xfrm>
        </p:spPr>
        <p:txBody>
          <a:bodyPr/>
          <a:lstStyle/>
          <a:p>
            <a:r>
              <a:rPr lang="en-US" dirty="0" smtClean="0">
                <a:latin typeface="Century Gothic" pitchFamily="34" charset="0"/>
                <a:cs typeface="Century Gothic" pitchFamily="34" charset="0"/>
              </a:rPr>
              <a:t>Why We Chose Our Methodology (4)</a:t>
            </a:r>
          </a:p>
        </p:txBody>
      </p:sp>
      <p:sp>
        <p:nvSpPr>
          <p:cNvPr id="9" name="Text Placeholder 4"/>
          <p:cNvSpPr txBox="1">
            <a:spLocks/>
          </p:cNvSpPr>
          <p:nvPr/>
        </p:nvSpPr>
        <p:spPr>
          <a:xfrm>
            <a:off x="457200" y="179388"/>
            <a:ext cx="8229600" cy="428625"/>
          </a:xfrm>
          <a:prstGeom prst="rect">
            <a:avLst/>
          </a:prstGeom>
        </p:spPr>
        <p:txBody>
          <a:bodyPr/>
          <a:lstStyle/>
          <a:p>
            <a:pPr marR="0" lvl="0" eaLnBrk="1" latinLnBrk="0" hangingPunct="1">
              <a:lnSpc>
                <a:spcPct val="100000"/>
              </a:lnSpc>
              <a:spcBef>
                <a:spcPct val="20000"/>
              </a:spcBef>
              <a:buClr>
                <a:srgbClr val="F79646"/>
              </a:buClr>
              <a:buSzTx/>
              <a:tabLst/>
              <a:defRPr/>
            </a:pPr>
            <a:r>
              <a:rPr lang="en-US" sz="2000" b="1" dirty="0" smtClean="0">
                <a:solidFill>
                  <a:srgbClr val="4F81BD"/>
                </a:solidFill>
                <a:latin typeface="Century Gothic" pitchFamily="34" charset="0"/>
                <a:cs typeface="Century Gothic"/>
              </a:rPr>
              <a:t>Customizations of BI 3</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302378"/>
            <a:ext cx="8229600" cy="5004760"/>
          </a:xfrm>
        </p:spPr>
        <p:txBody>
          <a:bodyPr/>
          <a:lstStyle/>
          <a:p>
            <a:r>
              <a:rPr lang="en-US" dirty="0" smtClean="0"/>
              <a:t>A patch is then applied via the QAD Administrator to fix some issue with the table or to upgrade the table to the version 3.4.1.</a:t>
            </a:r>
            <a:endParaRPr lang="en-US" dirty="0"/>
          </a:p>
        </p:txBody>
      </p:sp>
      <p:pic>
        <p:nvPicPr>
          <p:cNvPr id="6146" name="Picture 2"/>
          <p:cNvPicPr>
            <a:picLocks noChangeAspect="1" noChangeArrowheads="1"/>
          </p:cNvPicPr>
          <p:nvPr/>
        </p:nvPicPr>
        <p:blipFill>
          <a:blip r:embed="rId3"/>
          <a:srcRect/>
          <a:stretch>
            <a:fillRect/>
          </a:stretch>
        </p:blipFill>
        <p:spPr bwMode="auto">
          <a:xfrm>
            <a:off x="1001484" y="2964876"/>
            <a:ext cx="7488945" cy="2962208"/>
          </a:xfrm>
          <a:prstGeom prst="rect">
            <a:avLst/>
          </a:prstGeom>
          <a:noFill/>
          <a:ln w="9525">
            <a:noFill/>
            <a:miter lim="800000"/>
            <a:headEnd/>
            <a:tailEnd/>
          </a:ln>
        </p:spPr>
      </p:pic>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Rectangle 2"/>
          <p:cNvSpPr>
            <a:spLocks noGrp="1"/>
          </p:cNvSpPr>
          <p:nvPr>
            <p:ph type="title"/>
          </p:nvPr>
        </p:nvSpPr>
        <p:spPr>
          <a:xfrm>
            <a:off x="457200" y="608013"/>
            <a:ext cx="8229600" cy="640080"/>
          </a:xfrm>
        </p:spPr>
        <p:txBody>
          <a:bodyPr/>
          <a:lstStyle/>
          <a:p>
            <a:r>
              <a:rPr lang="en-US" dirty="0" smtClean="0">
                <a:latin typeface="Century Gothic" pitchFamily="34" charset="0"/>
                <a:cs typeface="Century Gothic" pitchFamily="34" charset="0"/>
              </a:rPr>
              <a:t>Why We Chose Our Methodology (5)</a:t>
            </a:r>
          </a:p>
        </p:txBody>
      </p:sp>
      <p:sp>
        <p:nvSpPr>
          <p:cNvPr id="8" name="Text Placeholder 4"/>
          <p:cNvSpPr txBox="1">
            <a:spLocks/>
          </p:cNvSpPr>
          <p:nvPr/>
        </p:nvSpPr>
        <p:spPr>
          <a:xfrm>
            <a:off x="457200" y="179388"/>
            <a:ext cx="8229600" cy="428625"/>
          </a:xfrm>
          <a:prstGeom prst="rect">
            <a:avLst/>
          </a:prstGeom>
        </p:spPr>
        <p:txBody>
          <a:bodyPr/>
          <a:lstStyle/>
          <a:p>
            <a:pPr marR="0" lvl="0" eaLnBrk="1" latinLnBrk="0" hangingPunct="1">
              <a:lnSpc>
                <a:spcPct val="100000"/>
              </a:lnSpc>
              <a:spcBef>
                <a:spcPct val="20000"/>
              </a:spcBef>
              <a:buClr>
                <a:srgbClr val="F79646"/>
              </a:buClr>
              <a:buSzTx/>
              <a:tabLst/>
              <a:defRPr/>
            </a:pPr>
            <a:r>
              <a:rPr lang="en-US" sz="2000" b="1" dirty="0" smtClean="0">
                <a:solidFill>
                  <a:srgbClr val="4F81BD"/>
                </a:solidFill>
                <a:latin typeface="Century Gothic" pitchFamily="34" charset="0"/>
                <a:cs typeface="Century Gothic"/>
              </a:rPr>
              <a:t>Customizations of BI 3</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302378"/>
            <a:ext cx="8229600" cy="5004760"/>
          </a:xfrm>
        </p:spPr>
        <p:txBody>
          <a:bodyPr/>
          <a:lstStyle/>
          <a:p>
            <a:r>
              <a:rPr lang="en-US" dirty="0" smtClean="0"/>
              <a:t>However, the default setting for each object during application installation ensures that the dim, perm and fact tables are only altered by changes and the updates proceed successfully.</a:t>
            </a:r>
          </a:p>
          <a:p>
            <a:endParaRPr lang="en-US" dirty="0" smtClean="0"/>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Rectangle 2"/>
          <p:cNvSpPr>
            <a:spLocks noGrp="1"/>
          </p:cNvSpPr>
          <p:nvPr>
            <p:ph type="title"/>
          </p:nvPr>
        </p:nvSpPr>
        <p:spPr>
          <a:xfrm>
            <a:off x="457200" y="608013"/>
            <a:ext cx="8229600" cy="640080"/>
          </a:xfrm>
        </p:spPr>
        <p:txBody>
          <a:bodyPr/>
          <a:lstStyle/>
          <a:p>
            <a:r>
              <a:rPr lang="en-US" dirty="0" smtClean="0">
                <a:latin typeface="Century Gothic" pitchFamily="34" charset="0"/>
                <a:cs typeface="Century Gothic" pitchFamily="34" charset="0"/>
              </a:rPr>
              <a:t>Why We Chose Our Methodology (6)</a:t>
            </a:r>
          </a:p>
        </p:txBody>
      </p:sp>
      <p:sp>
        <p:nvSpPr>
          <p:cNvPr id="8" name="Text Placeholder 4"/>
          <p:cNvSpPr txBox="1">
            <a:spLocks/>
          </p:cNvSpPr>
          <p:nvPr/>
        </p:nvSpPr>
        <p:spPr>
          <a:xfrm>
            <a:off x="457200" y="179388"/>
            <a:ext cx="8229600" cy="428625"/>
          </a:xfrm>
          <a:prstGeom prst="rect">
            <a:avLst/>
          </a:prstGeom>
        </p:spPr>
        <p:txBody>
          <a:bodyPr/>
          <a:lstStyle/>
          <a:p>
            <a:pPr marR="0" lvl="0" eaLnBrk="1" latinLnBrk="0" hangingPunct="1">
              <a:lnSpc>
                <a:spcPct val="100000"/>
              </a:lnSpc>
              <a:spcBef>
                <a:spcPct val="20000"/>
              </a:spcBef>
              <a:buClr>
                <a:srgbClr val="F79646"/>
              </a:buClr>
              <a:buSzTx/>
              <a:tabLst/>
              <a:defRPr/>
            </a:pPr>
            <a:r>
              <a:rPr lang="en-US" sz="2000" b="1" dirty="0" smtClean="0">
                <a:solidFill>
                  <a:srgbClr val="4F81BD"/>
                </a:solidFill>
                <a:latin typeface="Century Gothic" pitchFamily="34" charset="0"/>
                <a:cs typeface="Century Gothic"/>
              </a:rPr>
              <a:t>Customizations of BI 3</a:t>
            </a:r>
          </a:p>
        </p:txBody>
      </p:sp>
      <p:pic>
        <p:nvPicPr>
          <p:cNvPr id="4098" name="Picture 2"/>
          <p:cNvPicPr>
            <a:picLocks noChangeAspect="1" noChangeArrowheads="1"/>
          </p:cNvPicPr>
          <p:nvPr/>
        </p:nvPicPr>
        <p:blipFill>
          <a:blip r:embed="rId3"/>
          <a:srcRect/>
          <a:stretch>
            <a:fillRect/>
          </a:stretch>
        </p:blipFill>
        <p:spPr bwMode="auto">
          <a:xfrm>
            <a:off x="252413" y="3724275"/>
            <a:ext cx="8637587" cy="184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302380"/>
            <a:ext cx="8229600" cy="5004758"/>
          </a:xfrm>
        </p:spPr>
        <p:txBody>
          <a:bodyPr/>
          <a:lstStyle/>
          <a:p>
            <a:r>
              <a:rPr lang="en-US" dirty="0" smtClean="0"/>
              <a:t>A refresh of the DWD Builder Pane to review the changes to </a:t>
            </a:r>
            <a:r>
              <a:rPr lang="en-US" dirty="0" err="1" smtClean="0"/>
              <a:t>dim_item</a:t>
            </a:r>
            <a:r>
              <a:rPr lang="en-US" dirty="0" smtClean="0"/>
              <a:t> then reveals that the data in the tables looks exactly like 3.4.1 version of </a:t>
            </a:r>
            <a:r>
              <a:rPr lang="en-US" dirty="0" err="1" smtClean="0"/>
              <a:t>dim_item</a:t>
            </a:r>
            <a:r>
              <a:rPr lang="en-US" dirty="0" smtClean="0"/>
              <a:t>. Any other columns that had existed for this table in the DWD’s metadata are no longer shown.</a:t>
            </a:r>
            <a:endParaRPr lang="en-US" dirty="0"/>
          </a:p>
        </p:txBody>
      </p:sp>
      <p:pic>
        <p:nvPicPr>
          <p:cNvPr id="8194" name="Picture 2"/>
          <p:cNvPicPr>
            <a:picLocks noChangeAspect="1" noChangeArrowheads="1"/>
          </p:cNvPicPr>
          <p:nvPr/>
        </p:nvPicPr>
        <p:blipFill>
          <a:blip r:embed="rId3"/>
          <a:srcRect/>
          <a:stretch>
            <a:fillRect/>
          </a:stretch>
        </p:blipFill>
        <p:spPr bwMode="auto">
          <a:xfrm>
            <a:off x="203200" y="4630056"/>
            <a:ext cx="8813761" cy="1483859"/>
          </a:xfrm>
          <a:prstGeom prst="rect">
            <a:avLst/>
          </a:prstGeom>
          <a:noFill/>
          <a:ln w="9525">
            <a:noFill/>
            <a:miter lim="800000"/>
            <a:headEnd/>
            <a:tailEnd/>
          </a:ln>
        </p:spPr>
      </p:pic>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13</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Rectangle 2"/>
          <p:cNvSpPr>
            <a:spLocks noGrp="1"/>
          </p:cNvSpPr>
          <p:nvPr>
            <p:ph type="title"/>
          </p:nvPr>
        </p:nvSpPr>
        <p:spPr>
          <a:xfrm>
            <a:off x="457200" y="608013"/>
            <a:ext cx="8229600" cy="640080"/>
          </a:xfrm>
        </p:spPr>
        <p:txBody>
          <a:bodyPr/>
          <a:lstStyle/>
          <a:p>
            <a:r>
              <a:rPr lang="en-US" dirty="0" smtClean="0">
                <a:latin typeface="Century Gothic" pitchFamily="34" charset="0"/>
                <a:cs typeface="Century Gothic" pitchFamily="34" charset="0"/>
              </a:rPr>
              <a:t>Why We Chose Our Methodology (7)</a:t>
            </a:r>
          </a:p>
        </p:txBody>
      </p:sp>
      <p:sp>
        <p:nvSpPr>
          <p:cNvPr id="8" name="Text Placeholder 4"/>
          <p:cNvSpPr txBox="1">
            <a:spLocks/>
          </p:cNvSpPr>
          <p:nvPr/>
        </p:nvSpPr>
        <p:spPr>
          <a:xfrm>
            <a:off x="457200" y="179388"/>
            <a:ext cx="8229600" cy="428625"/>
          </a:xfrm>
          <a:prstGeom prst="rect">
            <a:avLst/>
          </a:prstGeom>
        </p:spPr>
        <p:txBody>
          <a:bodyPr/>
          <a:lstStyle/>
          <a:p>
            <a:pPr marR="0" lvl="0" eaLnBrk="1" latinLnBrk="0" hangingPunct="1">
              <a:lnSpc>
                <a:spcPct val="100000"/>
              </a:lnSpc>
              <a:spcBef>
                <a:spcPct val="20000"/>
              </a:spcBef>
              <a:buClr>
                <a:srgbClr val="F79646"/>
              </a:buClr>
              <a:buSzTx/>
              <a:tabLst/>
              <a:defRPr/>
            </a:pPr>
            <a:r>
              <a:rPr lang="en-US" sz="2000" b="1" dirty="0" smtClean="0">
                <a:solidFill>
                  <a:srgbClr val="4F81BD"/>
                </a:solidFill>
                <a:latin typeface="Century Gothic" pitchFamily="34" charset="0"/>
                <a:cs typeface="Century Gothic"/>
              </a:rPr>
              <a:t>Customizations of BI 3</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199" y="1302379"/>
            <a:ext cx="4448629" cy="5004759"/>
          </a:xfrm>
        </p:spPr>
        <p:txBody>
          <a:bodyPr/>
          <a:lstStyle/>
          <a:p>
            <a:r>
              <a:rPr lang="en-US" dirty="0" smtClean="0"/>
              <a:t>Going to SQL Server reveals that the columns still exist in the database and that any new columns that were found when the patch was applied were added at the end of the table column list.</a:t>
            </a:r>
          </a:p>
        </p:txBody>
      </p:sp>
      <p:pic>
        <p:nvPicPr>
          <p:cNvPr id="9218" name="Picture 2"/>
          <p:cNvPicPr>
            <a:picLocks noChangeAspect="1" noChangeArrowheads="1"/>
          </p:cNvPicPr>
          <p:nvPr/>
        </p:nvPicPr>
        <p:blipFill>
          <a:blip r:embed="rId3"/>
          <a:srcRect/>
          <a:stretch>
            <a:fillRect/>
          </a:stretch>
        </p:blipFill>
        <p:spPr bwMode="auto">
          <a:xfrm>
            <a:off x="4847760" y="1640121"/>
            <a:ext cx="4257204" cy="4304167"/>
          </a:xfrm>
          <a:prstGeom prst="rect">
            <a:avLst/>
          </a:prstGeom>
          <a:noFill/>
          <a:ln w="9525">
            <a:noFill/>
            <a:miter lim="800000"/>
            <a:headEnd/>
            <a:tailEnd/>
          </a:ln>
        </p:spPr>
      </p:pic>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Rectangle 2"/>
          <p:cNvSpPr>
            <a:spLocks noGrp="1"/>
          </p:cNvSpPr>
          <p:nvPr>
            <p:ph type="title"/>
          </p:nvPr>
        </p:nvSpPr>
        <p:spPr>
          <a:xfrm>
            <a:off x="457200" y="608013"/>
            <a:ext cx="8229600" cy="640080"/>
          </a:xfrm>
        </p:spPr>
        <p:txBody>
          <a:bodyPr/>
          <a:lstStyle/>
          <a:p>
            <a:r>
              <a:rPr lang="en-US" dirty="0" smtClean="0">
                <a:latin typeface="Century Gothic" pitchFamily="34" charset="0"/>
                <a:cs typeface="Century Gothic" pitchFamily="34" charset="0"/>
              </a:rPr>
              <a:t>Why We Chose Our Methodology (8)</a:t>
            </a:r>
          </a:p>
        </p:txBody>
      </p:sp>
      <p:sp>
        <p:nvSpPr>
          <p:cNvPr id="8" name="Text Placeholder 4"/>
          <p:cNvSpPr txBox="1">
            <a:spLocks/>
          </p:cNvSpPr>
          <p:nvPr/>
        </p:nvSpPr>
        <p:spPr>
          <a:xfrm>
            <a:off x="457200" y="179388"/>
            <a:ext cx="8229600" cy="428625"/>
          </a:xfrm>
          <a:prstGeom prst="rect">
            <a:avLst/>
          </a:prstGeom>
        </p:spPr>
        <p:txBody>
          <a:bodyPr/>
          <a:lstStyle/>
          <a:p>
            <a:pPr marR="0" lvl="0" eaLnBrk="1" latinLnBrk="0" hangingPunct="1">
              <a:lnSpc>
                <a:spcPct val="100000"/>
              </a:lnSpc>
              <a:spcBef>
                <a:spcPct val="20000"/>
              </a:spcBef>
              <a:buClr>
                <a:srgbClr val="F79646"/>
              </a:buClr>
              <a:buSzTx/>
              <a:tabLst/>
              <a:defRPr/>
            </a:pPr>
            <a:r>
              <a:rPr lang="en-US" sz="2000" b="1" dirty="0" smtClean="0">
                <a:solidFill>
                  <a:srgbClr val="4F81BD"/>
                </a:solidFill>
                <a:latin typeface="Century Gothic" pitchFamily="34" charset="0"/>
                <a:cs typeface="Century Gothic"/>
              </a:rPr>
              <a:t>Customizations of BI 3</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302378"/>
            <a:ext cx="8229600" cy="5004760"/>
          </a:xfrm>
        </p:spPr>
        <p:txBody>
          <a:bodyPr/>
          <a:lstStyle/>
          <a:p>
            <a:r>
              <a:rPr lang="en-US" dirty="0" smtClean="0"/>
              <a:t>Reviewing the affiliated procedure in the DWD shows that all the logic referencing the custom columns has been removed and the new logic only reflects the columns that exist in the 3.4.1 version that was applied.</a:t>
            </a:r>
            <a:endParaRPr lang="en-US" dirty="0"/>
          </a:p>
        </p:txBody>
      </p:sp>
      <p:pic>
        <p:nvPicPr>
          <p:cNvPr id="10242" name="Picture 2"/>
          <p:cNvPicPr>
            <a:picLocks noChangeAspect="1" noChangeArrowheads="1"/>
          </p:cNvPicPr>
          <p:nvPr/>
        </p:nvPicPr>
        <p:blipFill>
          <a:blip r:embed="rId3"/>
          <a:srcRect/>
          <a:stretch>
            <a:fillRect/>
          </a:stretch>
        </p:blipFill>
        <p:spPr bwMode="auto">
          <a:xfrm>
            <a:off x="740217" y="3770312"/>
            <a:ext cx="7852229" cy="2526527"/>
          </a:xfrm>
          <a:prstGeom prst="rect">
            <a:avLst/>
          </a:prstGeom>
          <a:noFill/>
          <a:ln w="9525">
            <a:noFill/>
            <a:miter lim="800000"/>
            <a:headEnd/>
            <a:tailEnd/>
          </a:ln>
        </p:spPr>
      </p:pic>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Rectangle 2"/>
          <p:cNvSpPr>
            <a:spLocks noGrp="1"/>
          </p:cNvSpPr>
          <p:nvPr>
            <p:ph type="title"/>
          </p:nvPr>
        </p:nvSpPr>
        <p:spPr>
          <a:xfrm>
            <a:off x="457200" y="608013"/>
            <a:ext cx="8229600" cy="640080"/>
          </a:xfrm>
        </p:spPr>
        <p:txBody>
          <a:bodyPr/>
          <a:lstStyle/>
          <a:p>
            <a:r>
              <a:rPr lang="en-US" dirty="0" smtClean="0">
                <a:latin typeface="Century Gothic" pitchFamily="34" charset="0"/>
                <a:cs typeface="Century Gothic" pitchFamily="34" charset="0"/>
              </a:rPr>
              <a:t>Why We Chose Our Methodology (9)</a:t>
            </a:r>
          </a:p>
        </p:txBody>
      </p:sp>
      <p:sp>
        <p:nvSpPr>
          <p:cNvPr id="8" name="Text Placeholder 4"/>
          <p:cNvSpPr txBox="1">
            <a:spLocks/>
          </p:cNvSpPr>
          <p:nvPr/>
        </p:nvSpPr>
        <p:spPr>
          <a:xfrm>
            <a:off x="457200" y="179388"/>
            <a:ext cx="8229600" cy="428625"/>
          </a:xfrm>
          <a:prstGeom prst="rect">
            <a:avLst/>
          </a:prstGeom>
        </p:spPr>
        <p:txBody>
          <a:bodyPr/>
          <a:lstStyle/>
          <a:p>
            <a:pPr marR="0" lvl="0" eaLnBrk="1" latinLnBrk="0" hangingPunct="1">
              <a:lnSpc>
                <a:spcPct val="100000"/>
              </a:lnSpc>
              <a:spcBef>
                <a:spcPct val="20000"/>
              </a:spcBef>
              <a:buClr>
                <a:srgbClr val="F79646"/>
              </a:buClr>
              <a:buSzTx/>
              <a:tabLst/>
              <a:defRPr/>
            </a:pPr>
            <a:r>
              <a:rPr lang="en-US" sz="2000" b="1" dirty="0" smtClean="0">
                <a:solidFill>
                  <a:srgbClr val="4F81BD"/>
                </a:solidFill>
                <a:latin typeface="Century Gothic" pitchFamily="34" charset="0"/>
                <a:cs typeface="Century Gothic"/>
              </a:rPr>
              <a:t>Customizations of BI 3</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302377"/>
            <a:ext cx="8229600" cy="5004761"/>
          </a:xfrm>
        </p:spPr>
        <p:txBody>
          <a:bodyPr/>
          <a:lstStyle/>
          <a:p>
            <a:r>
              <a:rPr lang="en-US" dirty="0" smtClean="0"/>
              <a:t>From this example, it is clear that implementing patches and upgrades to tables with customizations can be a difficult process, if customizations occur to the baseline code.</a:t>
            </a:r>
          </a:p>
          <a:p>
            <a:r>
              <a:rPr lang="en-US" dirty="0" smtClean="0"/>
              <a:t>Our preferred solution is to touch as little of the baseline code as possible for customizations.</a:t>
            </a:r>
            <a:endParaRPr lang="en-US" dirty="0"/>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16</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Rectangle 2"/>
          <p:cNvSpPr>
            <a:spLocks noGrp="1"/>
          </p:cNvSpPr>
          <p:nvPr>
            <p:ph type="title"/>
          </p:nvPr>
        </p:nvSpPr>
        <p:spPr>
          <a:xfrm>
            <a:off x="457200" y="608013"/>
            <a:ext cx="8229600" cy="640080"/>
          </a:xfrm>
        </p:spPr>
        <p:txBody>
          <a:bodyPr/>
          <a:lstStyle/>
          <a:p>
            <a:r>
              <a:rPr lang="en-US" dirty="0" smtClean="0">
                <a:latin typeface="Century Gothic" pitchFamily="34" charset="0"/>
                <a:cs typeface="Century Gothic" pitchFamily="34" charset="0"/>
              </a:rPr>
              <a:t>Why We Chose Our Methodology (10)</a:t>
            </a:r>
          </a:p>
        </p:txBody>
      </p:sp>
      <p:sp>
        <p:nvSpPr>
          <p:cNvPr id="8" name="Text Placeholder 4"/>
          <p:cNvSpPr txBox="1">
            <a:spLocks/>
          </p:cNvSpPr>
          <p:nvPr/>
        </p:nvSpPr>
        <p:spPr>
          <a:xfrm>
            <a:off x="457200" y="179388"/>
            <a:ext cx="8229600" cy="428625"/>
          </a:xfrm>
          <a:prstGeom prst="rect">
            <a:avLst/>
          </a:prstGeom>
        </p:spPr>
        <p:txBody>
          <a:bodyPr/>
          <a:lstStyle/>
          <a:p>
            <a:pPr marR="0" lvl="0" eaLnBrk="1" latinLnBrk="0" hangingPunct="1">
              <a:lnSpc>
                <a:spcPct val="100000"/>
              </a:lnSpc>
              <a:spcBef>
                <a:spcPct val="20000"/>
              </a:spcBef>
              <a:buClr>
                <a:srgbClr val="F79646"/>
              </a:buClr>
              <a:buSzTx/>
              <a:tabLst/>
              <a:defRPr/>
            </a:pPr>
            <a:r>
              <a:rPr lang="en-US" sz="2000" b="1" dirty="0" smtClean="0">
                <a:solidFill>
                  <a:srgbClr val="4F81BD"/>
                </a:solidFill>
                <a:latin typeface="Century Gothic" pitchFamily="34" charset="0"/>
                <a:cs typeface="Century Gothic"/>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17</a:t>
            </a:fld>
            <a:endParaRPr lang="en-US">
              <a:latin typeface="Century Gothic" pitchFamily="34" charset="0"/>
            </a:endParaRPr>
          </a:p>
        </p:txBody>
      </p:sp>
      <p:sp>
        <p:nvSpPr>
          <p:cNvPr id="14338" name="Content Placeholder 2"/>
          <p:cNvSpPr>
            <a:spLocks noGrp="1"/>
          </p:cNvSpPr>
          <p:nvPr>
            <p:ph idx="1"/>
          </p:nvPr>
        </p:nvSpPr>
        <p:spPr>
          <a:xfrm>
            <a:off x="457200" y="1167788"/>
            <a:ext cx="8229600" cy="5148875"/>
          </a:xfrm>
        </p:spPr>
        <p:txBody>
          <a:bodyPr/>
          <a:lstStyle/>
          <a:p>
            <a:r>
              <a:rPr lang="en-US" dirty="0" smtClean="0">
                <a:solidFill>
                  <a:srgbClr val="4F4F4F"/>
                </a:solidFill>
                <a:latin typeface="Century Gothic" pitchFamily="34" charset="0"/>
              </a:rPr>
              <a:t>There are three primary approaches to customizing dim and fact tables using our Custom Path approach.</a:t>
            </a:r>
          </a:p>
          <a:p>
            <a:r>
              <a:rPr lang="en-US" dirty="0" smtClean="0">
                <a:solidFill>
                  <a:srgbClr val="4F4F4F"/>
                </a:solidFill>
                <a:latin typeface="Century Gothic" pitchFamily="34" charset="0"/>
              </a:rPr>
              <a:t>Dimension table customization</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QAD BI 3 Customization Methodology</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1027" name="Picture 3"/>
          <p:cNvPicPr>
            <a:picLocks noChangeAspect="1" noChangeArrowheads="1"/>
          </p:cNvPicPr>
          <p:nvPr/>
        </p:nvPicPr>
        <p:blipFill>
          <a:blip r:embed="rId3"/>
          <a:srcRect/>
          <a:stretch>
            <a:fillRect/>
          </a:stretch>
        </p:blipFill>
        <p:spPr bwMode="auto">
          <a:xfrm>
            <a:off x="870335" y="2975154"/>
            <a:ext cx="7755876" cy="344031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18</a:t>
            </a:fld>
            <a:endParaRPr lang="en-US">
              <a:latin typeface="Century Gothic" pitchFamily="34" charset="0"/>
            </a:endParaRPr>
          </a:p>
        </p:txBody>
      </p:sp>
      <p:sp>
        <p:nvSpPr>
          <p:cNvPr id="14338" name="Content Placeholder 2"/>
          <p:cNvSpPr>
            <a:spLocks noGrp="1"/>
          </p:cNvSpPr>
          <p:nvPr>
            <p:ph idx="1"/>
          </p:nvPr>
        </p:nvSpPr>
        <p:spPr>
          <a:xfrm>
            <a:off x="457200" y="1167788"/>
            <a:ext cx="8229600" cy="5148875"/>
          </a:xfrm>
        </p:spPr>
        <p:txBody>
          <a:bodyPr/>
          <a:lstStyle/>
          <a:p>
            <a:r>
              <a:rPr lang="en-US" dirty="0" smtClean="0">
                <a:solidFill>
                  <a:srgbClr val="4F4F4F"/>
                </a:solidFill>
                <a:latin typeface="Century Gothic" pitchFamily="34" charset="0"/>
              </a:rPr>
              <a:t>Non-history fact table customization</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QAD BI 3 Customization Methodology</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2050" name="Picture 2"/>
          <p:cNvPicPr>
            <a:picLocks noChangeAspect="1" noChangeArrowheads="1"/>
          </p:cNvPicPr>
          <p:nvPr/>
        </p:nvPicPr>
        <p:blipFill>
          <a:blip r:embed="rId3"/>
          <a:srcRect/>
          <a:stretch>
            <a:fillRect/>
          </a:stretch>
        </p:blipFill>
        <p:spPr bwMode="auto">
          <a:xfrm>
            <a:off x="267522" y="1795749"/>
            <a:ext cx="8675161" cy="4454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19</a:t>
            </a:fld>
            <a:endParaRPr lang="en-US">
              <a:latin typeface="Century Gothic" pitchFamily="34" charset="0"/>
            </a:endParaRPr>
          </a:p>
        </p:txBody>
      </p:sp>
      <p:sp>
        <p:nvSpPr>
          <p:cNvPr id="14338" name="Content Placeholder 2"/>
          <p:cNvSpPr>
            <a:spLocks noGrp="1"/>
          </p:cNvSpPr>
          <p:nvPr>
            <p:ph idx="1"/>
          </p:nvPr>
        </p:nvSpPr>
        <p:spPr>
          <a:xfrm>
            <a:off x="457200" y="1167788"/>
            <a:ext cx="8229600" cy="5148875"/>
          </a:xfrm>
        </p:spPr>
        <p:txBody>
          <a:bodyPr/>
          <a:lstStyle/>
          <a:p>
            <a:r>
              <a:rPr lang="en-US" dirty="0" smtClean="0">
                <a:solidFill>
                  <a:srgbClr val="4F4F4F"/>
                </a:solidFill>
                <a:latin typeface="Century Gothic" pitchFamily="34" charset="0"/>
              </a:rPr>
              <a:t>History fact table customization</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QAD BI 3 Customization Methodology</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3074" name="Picture 2"/>
          <p:cNvPicPr>
            <a:picLocks noChangeAspect="1" noChangeArrowheads="1"/>
          </p:cNvPicPr>
          <p:nvPr/>
        </p:nvPicPr>
        <p:blipFill>
          <a:blip r:embed="rId3"/>
          <a:srcRect/>
          <a:stretch>
            <a:fillRect/>
          </a:stretch>
        </p:blipFill>
        <p:spPr bwMode="auto">
          <a:xfrm>
            <a:off x="151577" y="1788756"/>
            <a:ext cx="8905111" cy="38406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7C8270A5-0F1A-4AC9-B950-F3F1A6EF5CFB}" type="slidenum">
              <a:rPr lang="en-US" sz="2000">
                <a:solidFill>
                  <a:schemeClr val="bg1"/>
                </a:solidFill>
                <a:latin typeface="Century Gothic" pitchFamily="34" charset="0"/>
              </a:rPr>
              <a:pPr algn="r"/>
              <a:t>2</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Day 2 Review</a:t>
            </a:r>
          </a:p>
          <a:p>
            <a:pPr eaLnBrk="1" hangingPunct="1"/>
            <a:r>
              <a:rPr lang="en-US" dirty="0" smtClean="0">
                <a:latin typeface="Century Gothic" pitchFamily="34" charset="0"/>
              </a:rPr>
              <a:t>Customization techniques</a:t>
            </a:r>
          </a:p>
          <a:p>
            <a:pPr eaLnBrk="1" hangingPunct="1"/>
            <a:r>
              <a:rPr lang="en-US" dirty="0" smtClean="0">
                <a:latin typeface="Century Gothic" pitchFamily="34" charset="0"/>
              </a:rPr>
              <a:t>More live customer cases</a:t>
            </a:r>
          </a:p>
          <a:p>
            <a:pPr lvl="1" eaLnBrk="1" hangingPunct="1">
              <a:buFont typeface="Lucida Grande"/>
              <a:buNone/>
            </a:pPr>
            <a:endParaRPr lang="en-US" dirty="0" smtClean="0">
              <a:latin typeface="Century Gothic" pitchFamily="34" charset="0"/>
            </a:endParaRPr>
          </a:p>
        </p:txBody>
      </p:sp>
      <p:sp>
        <p:nvSpPr>
          <p:cNvPr id="30723"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Day 3 Schedule</a:t>
            </a:r>
          </a:p>
        </p:txBody>
      </p:sp>
      <p:sp>
        <p:nvSpPr>
          <p:cNvPr id="30724"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smtClean="0">
                <a:solidFill>
                  <a:srgbClr val="4F81BD"/>
                </a:solidFill>
                <a:latin typeface="Century Gothic" pitchFamily="34" charset="0"/>
              </a:rPr>
              <a:t>Agenda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20</a:t>
            </a:fld>
            <a:endParaRPr lang="en-US">
              <a:latin typeface="Century Gothic" pitchFamily="34" charset="0"/>
            </a:endParaRPr>
          </a:p>
        </p:txBody>
      </p:sp>
      <p:sp>
        <p:nvSpPr>
          <p:cNvPr id="14338" name="Content Placeholder 2"/>
          <p:cNvSpPr>
            <a:spLocks noGrp="1"/>
          </p:cNvSpPr>
          <p:nvPr>
            <p:ph idx="1"/>
          </p:nvPr>
        </p:nvSpPr>
        <p:spPr>
          <a:xfrm>
            <a:off x="457200" y="1167788"/>
            <a:ext cx="8229600" cy="5148875"/>
          </a:xfrm>
        </p:spPr>
        <p:txBody>
          <a:bodyPr/>
          <a:lstStyle/>
          <a:p>
            <a:r>
              <a:rPr lang="en-US" dirty="0" smtClean="0">
                <a:solidFill>
                  <a:srgbClr val="4F4F4F"/>
                </a:solidFill>
                <a:latin typeface="Century Gothic" pitchFamily="34" charset="0"/>
              </a:rPr>
              <a:t>In incredibly complex situations, it’s ok to modify existing code outside of the guidelines, but do so only as a last resort. Double check with R&amp;D before doing so.</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QAD BI 3 Customization Methodology</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21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PROS</a:t>
            </a:r>
          </a:p>
          <a:p>
            <a:pPr lvl="1"/>
            <a:r>
              <a:rPr lang="en-NZ" sz="2000" dirty="0" smtClean="0"/>
              <a:t>Any existing reports would continue to work as the dimension only has additional fields added.</a:t>
            </a:r>
            <a:endParaRPr lang="en-US" sz="2000" dirty="0" smtClean="0"/>
          </a:p>
          <a:p>
            <a:pPr lvl="1"/>
            <a:r>
              <a:rPr lang="en-NZ" sz="2000" dirty="0" smtClean="0"/>
              <a:t>Separation of baseline and customized tables and stored procedures are maintained throughout the processing making upgrades much easier.</a:t>
            </a:r>
            <a:endParaRPr lang="en-US" sz="2000" dirty="0" smtClean="0"/>
          </a:p>
          <a:p>
            <a:pPr lvl="1"/>
            <a:r>
              <a:rPr lang="en-NZ" sz="2000" dirty="0" smtClean="0"/>
              <a:t>There is a fairly low risk of data loss with this method of integration because the core dimension and fact tables only have extra columns added to them by the customizations that are populated by stored procedures. In the event of a patch or upgrade, the columns need to be restored in the QAD BI Designer, and the custom column update procedures re-added to any jobs it may have been lost from.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 Path Methodology – Pros/Cons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22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CONS</a:t>
            </a:r>
          </a:p>
          <a:p>
            <a:pPr lvl="1"/>
            <a:r>
              <a:rPr lang="en-NZ" sz="2000" dirty="0" smtClean="0"/>
              <a:t>This method of customization requires custom columns be added directly to the dimension and/or fact table – custom columns would need to be re-applied in the QAD BI Designer after an application upgrade or patch, so they would still be visible to end-users.</a:t>
            </a:r>
            <a:endParaRPr lang="en-US" sz="2000" dirty="0" smtClean="0"/>
          </a:p>
          <a:p>
            <a:pPr lvl="1"/>
            <a:r>
              <a:rPr lang="en-NZ" sz="2000" dirty="0" smtClean="0"/>
              <a:t>Performance time-wise, could be impacted by having this parallel path and by running a separate procedure to update dimension or fact tables that were just populated by their normal insert/update processes.</a:t>
            </a:r>
            <a:endParaRPr lang="en-US" sz="2000" dirty="0" smtClean="0"/>
          </a:p>
          <a:p>
            <a:pPr lvl="1"/>
            <a:r>
              <a:rPr lang="en-NZ" sz="2000" dirty="0" smtClean="0"/>
              <a:t>There is more upfront work in creating the parallel table path (instead of just adding columns to existing infrastructure). </a:t>
            </a:r>
            <a:endParaRPr lang="en-US" sz="2000" dirty="0" smtClean="0"/>
          </a:p>
          <a:p>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 Path Methodology – Pros/Cons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23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PROS</a:t>
            </a:r>
          </a:p>
          <a:p>
            <a:pPr lvl="1"/>
            <a:r>
              <a:rPr lang="en-NZ" dirty="0" smtClean="0"/>
              <a:t>Easier to do an initial implementation.</a:t>
            </a:r>
            <a:endParaRPr lang="en-US" dirty="0" smtClean="0"/>
          </a:p>
          <a:p>
            <a:pPr lvl="1"/>
            <a:r>
              <a:rPr lang="en-NZ" dirty="0" smtClean="0"/>
              <a:t>Ensures the customization follows the same path that like data is moving through, eliminating risk of somehow getting the data connections wrong.</a:t>
            </a:r>
            <a:endParaRPr lang="en-US" dirty="0" smtClean="0"/>
          </a:p>
          <a:p>
            <a:pPr lvl="1"/>
            <a:r>
              <a:rPr lang="en-NZ" dirty="0" smtClean="0"/>
              <a:t>No need for keeping a separate set of views or separate set of staging tables.</a:t>
            </a: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Integrated Methodology (Non-Preferred)</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24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CONS </a:t>
            </a:r>
          </a:p>
          <a:p>
            <a:pPr lvl="1"/>
            <a:r>
              <a:rPr lang="en-NZ" dirty="0" smtClean="0"/>
              <a:t>Far more difficult to do upgrades or install patches as customization work needs to be re-done after the patch is applied. </a:t>
            </a:r>
            <a:endParaRPr lang="en-US" dirty="0" smtClean="0"/>
          </a:p>
          <a:p>
            <a:pPr lvl="1"/>
            <a:r>
              <a:rPr lang="en-NZ" dirty="0" smtClean="0"/>
              <a:t>Creates difficulties to support in trying to determine how to resolve issues with the custom code.</a:t>
            </a:r>
            <a:endParaRPr lang="en-US" dirty="0" smtClean="0"/>
          </a:p>
          <a:p>
            <a:pPr lvl="1"/>
            <a:r>
              <a:rPr lang="en-NZ" dirty="0" smtClean="0"/>
              <a:t>There is some risk of disrupting existing logic if custom work isn’t done right. Implementer needs to be aware of Cartesian Product joins.</a:t>
            </a:r>
            <a:endParaRPr lang="en-US" dirty="0" smtClean="0"/>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Integrated Methodology (Non-Preferred)</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New custom tables</a:t>
            </a:r>
          </a:p>
          <a:p>
            <a:pPr lvl="1"/>
            <a:r>
              <a:rPr lang="en-US" sz="2000" dirty="0" err="1" smtClean="0">
                <a:solidFill>
                  <a:srgbClr val="4F4F4F"/>
                </a:solidFill>
                <a:latin typeface="Century Gothic" pitchFamily="34" charset="0"/>
              </a:rPr>
              <a:t>loadx</a:t>
            </a:r>
            <a:r>
              <a:rPr lang="en-US" sz="2000" dirty="0" smtClean="0">
                <a:solidFill>
                  <a:srgbClr val="4F4F4F"/>
                </a:solidFill>
                <a:latin typeface="Century Gothic" pitchFamily="34" charset="0"/>
              </a:rPr>
              <a:t>_</a:t>
            </a:r>
          </a:p>
          <a:p>
            <a:pPr lvl="1"/>
            <a:r>
              <a:rPr lang="en-US" sz="2000" dirty="0" err="1" smtClean="0">
                <a:solidFill>
                  <a:srgbClr val="4F4F4F"/>
                </a:solidFill>
                <a:latin typeface="Century Gothic" pitchFamily="34" charset="0"/>
              </a:rPr>
              <a:t>stagex</a:t>
            </a:r>
            <a:r>
              <a:rPr lang="en-US" sz="2000" dirty="0" smtClean="0">
                <a:solidFill>
                  <a:srgbClr val="4F4F4F"/>
                </a:solidFill>
                <a:latin typeface="Century Gothic" pitchFamily="34" charset="0"/>
              </a:rPr>
              <a:t>_</a:t>
            </a:r>
          </a:p>
          <a:p>
            <a:pPr lvl="1"/>
            <a:r>
              <a:rPr lang="en-US" sz="2000" dirty="0" err="1" smtClean="0">
                <a:solidFill>
                  <a:srgbClr val="4F4F4F"/>
                </a:solidFill>
                <a:latin typeface="Century Gothic" pitchFamily="34" charset="0"/>
              </a:rPr>
              <a:t>permx</a:t>
            </a:r>
            <a:r>
              <a:rPr lang="en-US" sz="2000" dirty="0" smtClean="0">
                <a:solidFill>
                  <a:srgbClr val="4F4F4F"/>
                </a:solidFill>
                <a:latin typeface="Century Gothic" pitchFamily="34" charset="0"/>
              </a:rPr>
              <a:t>_ 	</a:t>
            </a:r>
          </a:p>
          <a:p>
            <a:pPr lvl="1"/>
            <a:r>
              <a:rPr lang="en-US" sz="2000" dirty="0" err="1" smtClean="0">
                <a:solidFill>
                  <a:srgbClr val="4F4F4F"/>
                </a:solidFill>
                <a:latin typeface="Century Gothic" pitchFamily="34" charset="0"/>
              </a:rPr>
              <a:t>factx</a:t>
            </a:r>
            <a:r>
              <a:rPr lang="en-US" sz="2000" dirty="0" smtClean="0">
                <a:solidFill>
                  <a:srgbClr val="4F4F4F"/>
                </a:solidFill>
                <a:latin typeface="Century Gothic" pitchFamily="34" charset="0"/>
              </a:rPr>
              <a:t>_</a:t>
            </a:r>
          </a:p>
          <a:p>
            <a:pPr lvl="1"/>
            <a:r>
              <a:rPr lang="en-US" sz="2000" dirty="0" err="1" smtClean="0">
                <a:solidFill>
                  <a:srgbClr val="4F4F4F"/>
                </a:solidFill>
                <a:latin typeface="Century Gothic" pitchFamily="34" charset="0"/>
              </a:rPr>
              <a:t>dimx</a:t>
            </a:r>
            <a:r>
              <a:rPr lang="en-US" sz="2000" dirty="0" smtClean="0">
                <a:solidFill>
                  <a:srgbClr val="4F4F4F"/>
                </a:solidFill>
                <a:latin typeface="Century Gothic" pitchFamily="34" charset="0"/>
              </a:rPr>
              <a:t>_</a:t>
            </a:r>
          </a:p>
          <a:p>
            <a:pPr lvl="1"/>
            <a:r>
              <a:rPr lang="en-US" sz="2000" dirty="0" err="1" smtClean="0">
                <a:solidFill>
                  <a:srgbClr val="4F4F4F"/>
                </a:solidFill>
                <a:latin typeface="Century Gothic" pitchFamily="34" charset="0"/>
              </a:rPr>
              <a:t>workx</a:t>
            </a:r>
            <a:r>
              <a:rPr lang="en-US" sz="2000" dirty="0" smtClean="0">
                <a:solidFill>
                  <a:srgbClr val="4F4F4F"/>
                </a:solidFill>
                <a:latin typeface="Century Gothic" pitchFamily="34" charset="0"/>
              </a:rPr>
              <a:t>_</a:t>
            </a:r>
          </a:p>
          <a:p>
            <a:pPr lvl="1"/>
            <a:r>
              <a:rPr lang="en-US" sz="2000" dirty="0" err="1" smtClean="0">
                <a:solidFill>
                  <a:srgbClr val="4F4F4F"/>
                </a:solidFill>
                <a:latin typeface="Century Gothic" pitchFamily="34" charset="0"/>
              </a:rPr>
              <a:t>extractx</a:t>
            </a:r>
            <a:r>
              <a:rPr lang="en-US" sz="2000" dirty="0" smtClean="0">
                <a:solidFill>
                  <a:srgbClr val="4F4F4F"/>
                </a:solidFill>
                <a:latin typeface="Century Gothic" pitchFamily="34" charset="0"/>
              </a:rPr>
              <a:t>_</a:t>
            </a:r>
          </a:p>
          <a:p>
            <a:r>
              <a:rPr lang="en-US" dirty="0" smtClean="0">
                <a:solidFill>
                  <a:srgbClr val="4F4F4F"/>
                </a:solidFill>
                <a:latin typeface="Century Gothic" pitchFamily="34" charset="0"/>
              </a:rPr>
              <a:t>New custom procedures</a:t>
            </a:r>
          </a:p>
          <a:p>
            <a:pPr lvl="1"/>
            <a:r>
              <a:rPr lang="en-US" sz="2000" dirty="0" err="1" smtClean="0">
                <a:solidFill>
                  <a:srgbClr val="4F4F4F"/>
                </a:solidFill>
                <a:latin typeface="Century Gothic" pitchFamily="34" charset="0"/>
              </a:rPr>
              <a:t>xx_procedure_name</a:t>
            </a:r>
            <a:endParaRPr lang="en-US" sz="2000" dirty="0" smtClean="0">
              <a:solidFill>
                <a:srgbClr val="4F4F4F"/>
              </a:solidFill>
              <a:latin typeface="Century Gothic" pitchFamily="34" charset="0"/>
            </a:endParaRPr>
          </a:p>
          <a:p>
            <a:r>
              <a:rPr lang="en-US" dirty="0" smtClean="0">
                <a:solidFill>
                  <a:srgbClr val="4F4F4F"/>
                </a:solidFill>
                <a:latin typeface="Century Gothic" pitchFamily="34" charset="0"/>
              </a:rPr>
              <a:t>New custom columns (for existing tables)</a:t>
            </a:r>
          </a:p>
          <a:p>
            <a:pPr lvl="1"/>
            <a:r>
              <a:rPr lang="en-US" sz="2000" dirty="0" err="1" smtClean="0">
                <a:solidFill>
                  <a:srgbClr val="4F4F4F"/>
                </a:solidFill>
                <a:latin typeface="Century Gothic" pitchFamily="34" charset="0"/>
              </a:rPr>
              <a:t>xx_column_name</a:t>
            </a:r>
            <a:endParaRPr lang="en-US" dirty="0" smtClean="0">
              <a:solidFill>
                <a:srgbClr val="4F4F4F"/>
              </a:solidFill>
              <a:latin typeface="Century Gothic" pitchFamily="34" charset="0"/>
            </a:endParaRPr>
          </a:p>
        </p:txBody>
      </p:sp>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25</a:t>
            </a:fld>
            <a:endParaRPr lang="en-US">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Naming Conventions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33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33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338">
                                            <p:txEl>
                                              <p:pRg st="8" end="8"/>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4338">
                                            <p:txEl>
                                              <p:pRg st="9" end="9"/>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4338">
                                            <p:txEl>
                                              <p:pRg st="10" end="10"/>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433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26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For columns in new custom tables that are NOT to be fed into the existing data stream, it is ok to not prefix those columns with xx_.</a:t>
            </a:r>
          </a:p>
          <a:p>
            <a:r>
              <a:rPr lang="en-US" dirty="0" smtClean="0">
                <a:solidFill>
                  <a:srgbClr val="4F4F4F"/>
                </a:solidFill>
                <a:latin typeface="Century Gothic" pitchFamily="34" charset="0"/>
              </a:rPr>
              <a:t>For columns in new custom tables that are to be fed into the existing data stream, please prefix those columns with xx_.</a:t>
            </a:r>
          </a:p>
          <a:p>
            <a:endParaRPr lang="en-US" dirty="0" smtClean="0">
              <a:solidFill>
                <a:srgbClr val="4F4F4F"/>
              </a:solidFill>
              <a:latin typeface="Century Gothic" pitchFamily="34" charset="0"/>
            </a:endParaRPr>
          </a:p>
          <a:p>
            <a:pPr lvl="1">
              <a:buNone/>
            </a:pPr>
            <a:endParaRPr lang="en-US" dirty="0" smtClean="0">
              <a:solidFill>
                <a:srgbClr val="4F4F4F"/>
              </a:solidFill>
              <a:latin typeface="Century Gothic" pitchFamily="34" charset="0"/>
            </a:endParaRPr>
          </a:p>
          <a:p>
            <a:pPr lvl="1"/>
            <a:endParaRPr lang="en-US" dirty="0" smtClean="0">
              <a:solidFill>
                <a:srgbClr val="4F4F4F"/>
              </a:solidFill>
              <a:latin typeface="Century Gothic" pitchFamily="34" charset="0"/>
            </a:endParaRP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Naming Conventions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27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When a new column is to be added to a dimension and/or fact table, a series of steps need to be undertaken to determine how this new data will be added to the data warehouse.</a:t>
            </a:r>
          </a:p>
          <a:p>
            <a:r>
              <a:rPr lang="en-US" dirty="0" smtClean="0">
                <a:solidFill>
                  <a:srgbClr val="4F4F4F"/>
                </a:solidFill>
                <a:latin typeface="Century Gothic" pitchFamily="34" charset="0"/>
              </a:rPr>
              <a:t>Step 1 – Find out what the source table and column needs to be added, plus determine which dimension or fact table this data will be added to.</a:t>
            </a: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28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2 – Determine if the source table and column are already being referenced in the data warehouse (use </a:t>
            </a:r>
            <a:r>
              <a:rPr lang="en-US" dirty="0" smtClean="0">
                <a:solidFill>
                  <a:srgbClr val="C00000"/>
                </a:solidFill>
                <a:latin typeface="Century Gothic" pitchFamily="34" charset="0"/>
              </a:rPr>
              <a:t>Search for String </a:t>
            </a:r>
            <a:r>
              <a:rPr lang="en-US" dirty="0" smtClean="0">
                <a:solidFill>
                  <a:srgbClr val="4F4F4F"/>
                </a:solidFill>
                <a:latin typeface="Century Gothic" pitchFamily="34" charset="0"/>
              </a:rPr>
              <a:t>from Tools menu or check the load_ table list).</a:t>
            </a:r>
          </a:p>
          <a:p>
            <a:r>
              <a:rPr lang="en-US" dirty="0" smtClean="0">
                <a:solidFill>
                  <a:srgbClr val="4F4F4F"/>
                </a:solidFill>
                <a:latin typeface="Century Gothic" pitchFamily="34" charset="0"/>
              </a:rPr>
              <a:t>Step 3 – Determine if the target dimension or fact table is referencing the source table (use diagram track back on the target table and track forward on the source table). Do both directions in the Diagram Viewer. You can use Notepad to write the data path. </a:t>
            </a:r>
          </a:p>
          <a:p>
            <a:pPr>
              <a:buNone/>
            </a:pPr>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29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4 – Determine how far the new column exists in the data warehouse data path (if it exists at all). Use the list from the track forward diagram as a reference and check each table in the Builder window from the source, to see if it still references the column from it’s prior table.</a:t>
            </a: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QAD Data Warehouse Designer</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30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5 – Determine if other columns from the source table is already being fed to the target dimension or fact table. With luck, this can easily be done using the column track back report. If no useful results are easily found, a more manual process of looking through each table from the source table onwards, may be necessary.</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31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6 – Find the business key for the target table. In the Builder window, right click on the table name and review the Indexes. Note the index key in Notepad along with the other information there.</a:t>
            </a: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32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7 – Determine how many elements from the business key can be referenced in the source table for the new column. Use the Column Track Back report for each non-obvious column (columns other than </a:t>
            </a:r>
            <a:r>
              <a:rPr lang="en-US" dirty="0" err="1" smtClean="0">
                <a:solidFill>
                  <a:srgbClr val="4F4F4F"/>
                </a:solidFill>
                <a:latin typeface="Century Gothic" pitchFamily="34" charset="0"/>
              </a:rPr>
              <a:t>source_system_code</a:t>
            </a:r>
            <a:r>
              <a:rPr lang="en-US" dirty="0" smtClean="0">
                <a:solidFill>
                  <a:srgbClr val="4F4F4F"/>
                </a:solidFill>
                <a:latin typeface="Century Gothic" pitchFamily="34" charset="0"/>
              </a:rPr>
              <a:t> and </a:t>
            </a:r>
            <a:r>
              <a:rPr lang="en-US" dirty="0" err="1" smtClean="0">
                <a:solidFill>
                  <a:srgbClr val="4F4F4F"/>
                </a:solidFill>
                <a:latin typeface="Century Gothic" pitchFamily="34" charset="0"/>
              </a:rPr>
              <a:t>domain_code</a:t>
            </a:r>
            <a:r>
              <a:rPr lang="en-US" dirty="0" smtClean="0">
                <a:solidFill>
                  <a:srgbClr val="4F4F4F"/>
                </a:solidFill>
                <a:latin typeface="Century Gothic" pitchFamily="34" charset="0"/>
              </a:rPr>
              <a:t>). Note the data path from the column track back in Notepad.</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33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8 – For any columns that are part of the business key that do not exist in the new custom column’s source table, figure out how and where those column’s tables would be linked to the new source. Review the track forward and track back diagrams table results in Notepad and compare to the column track backs to see if there are any table that intersects.</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34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9 – If a potential join point is found in Step 8, review the procedure to see how the tables are joined together. This logic would need to be emulated for either the new staging tables or possibly for custom procedures.</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35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10 – If necessary, add the new custom column to the load table </a:t>
            </a:r>
          </a:p>
          <a:p>
            <a:pPr lvl="1"/>
            <a:r>
              <a:rPr lang="en-US" dirty="0" smtClean="0">
                <a:solidFill>
                  <a:srgbClr val="4F4F4F"/>
                </a:solidFill>
                <a:latin typeface="Century Gothic" pitchFamily="34" charset="0"/>
              </a:rPr>
              <a:t>If for fact tables, add also to the first stage table and perm table (if the data is to flow through a perm table).</a:t>
            </a: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36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11 – Build out any custom staging tables as necessary. Confirm that they populate correctly with data loads.</a:t>
            </a:r>
          </a:p>
          <a:p>
            <a:pPr>
              <a:buNone/>
            </a:pPr>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37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12 – Create a SQL query that would produce the results that are intended for the new custom column in the target table and confirm the results look correct.</a:t>
            </a: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38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13 – Prior to adding the new custom column to target tables, it’s a good idea to back up the table (especially dimension tables) prior to making modifications.</a:t>
            </a:r>
          </a:p>
          <a:p>
            <a:r>
              <a:rPr lang="en-US" dirty="0" smtClean="0">
                <a:solidFill>
                  <a:srgbClr val="4F4F4F"/>
                </a:solidFill>
                <a:latin typeface="Century Gothic" pitchFamily="34" charset="0"/>
              </a:rPr>
              <a:t>In SQL Server, you can use something like:</a:t>
            </a:r>
          </a:p>
          <a:p>
            <a:pPr lvl="1">
              <a:buNone/>
            </a:pPr>
            <a:endParaRPr lang="en-US" dirty="0" smtClean="0">
              <a:solidFill>
                <a:srgbClr val="4F4F4F"/>
              </a:solidFill>
              <a:latin typeface="Century Gothic" pitchFamily="34" charset="0"/>
            </a:endParaRPr>
          </a:p>
          <a:p>
            <a:pPr lvl="1">
              <a:buNone/>
            </a:pPr>
            <a:r>
              <a:rPr lang="en-US" dirty="0" smtClean="0">
                <a:solidFill>
                  <a:srgbClr val="4F4F4F"/>
                </a:solidFill>
                <a:latin typeface="Century Gothic" pitchFamily="34" charset="0"/>
              </a:rPr>
              <a:t>SELECT *</a:t>
            </a:r>
          </a:p>
          <a:p>
            <a:pPr lvl="1">
              <a:buNone/>
            </a:pPr>
            <a:r>
              <a:rPr lang="en-US" dirty="0" smtClean="0">
                <a:solidFill>
                  <a:srgbClr val="4F4F4F"/>
                </a:solidFill>
                <a:latin typeface="Century Gothic" pitchFamily="34" charset="0"/>
              </a:rPr>
              <a:t>INTO dim_&lt;</a:t>
            </a:r>
            <a:r>
              <a:rPr lang="en-US" dirty="0" err="1" smtClean="0">
                <a:solidFill>
                  <a:srgbClr val="4F4F4F"/>
                </a:solidFill>
                <a:latin typeface="Century Gothic" pitchFamily="34" charset="0"/>
              </a:rPr>
              <a:t>table_name</a:t>
            </a:r>
            <a:r>
              <a:rPr lang="en-US" dirty="0" smtClean="0">
                <a:solidFill>
                  <a:srgbClr val="4F4F4F"/>
                </a:solidFill>
                <a:latin typeface="Century Gothic" pitchFamily="34" charset="0"/>
              </a:rPr>
              <a:t>&gt;_</a:t>
            </a:r>
            <a:r>
              <a:rPr lang="en-US" dirty="0" err="1" smtClean="0">
                <a:solidFill>
                  <a:srgbClr val="4F4F4F"/>
                </a:solidFill>
                <a:latin typeface="Century Gothic" pitchFamily="34" charset="0"/>
              </a:rPr>
              <a:t>bkup</a:t>
            </a:r>
            <a:r>
              <a:rPr lang="en-US" dirty="0" smtClean="0">
                <a:solidFill>
                  <a:srgbClr val="4F4F4F"/>
                </a:solidFill>
                <a:latin typeface="Century Gothic" pitchFamily="34" charset="0"/>
              </a:rPr>
              <a:t>_&lt;today’s date&gt;</a:t>
            </a:r>
          </a:p>
          <a:p>
            <a:pPr lvl="1">
              <a:buNone/>
            </a:pPr>
            <a:r>
              <a:rPr lang="en-US" dirty="0" smtClean="0">
                <a:solidFill>
                  <a:srgbClr val="4F4F4F"/>
                </a:solidFill>
                <a:latin typeface="Century Gothic" pitchFamily="34" charset="0"/>
              </a:rPr>
              <a:t>FROM dim_&lt;</a:t>
            </a:r>
            <a:r>
              <a:rPr lang="en-US" dirty="0" err="1" smtClean="0">
                <a:solidFill>
                  <a:srgbClr val="4F4F4F"/>
                </a:solidFill>
                <a:latin typeface="Century Gothic" pitchFamily="34" charset="0"/>
              </a:rPr>
              <a:t>table_name</a:t>
            </a:r>
            <a:r>
              <a:rPr lang="en-US" dirty="0" smtClean="0">
                <a:solidFill>
                  <a:srgbClr val="4F4F4F"/>
                </a:solidFill>
                <a:latin typeface="Century Gothic" pitchFamily="34" charset="0"/>
              </a:rPr>
              <a:t>&gt;</a:t>
            </a: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38">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33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39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14 – Add the new custom column xx_&lt;</a:t>
            </a:r>
            <a:r>
              <a:rPr lang="en-US" dirty="0" err="1" smtClean="0">
                <a:solidFill>
                  <a:srgbClr val="4F4F4F"/>
                </a:solidFill>
                <a:latin typeface="Century Gothic" pitchFamily="34" charset="0"/>
              </a:rPr>
              <a:t>column_name</a:t>
            </a:r>
            <a:r>
              <a:rPr lang="en-US" dirty="0" smtClean="0">
                <a:solidFill>
                  <a:srgbClr val="4F4F4F"/>
                </a:solidFill>
                <a:latin typeface="Century Gothic" pitchFamily="34" charset="0"/>
              </a:rPr>
              <a:t>&gt; in the target table.</a:t>
            </a:r>
          </a:p>
          <a:p>
            <a:pPr lvl="1"/>
            <a:r>
              <a:rPr lang="en-US" dirty="0" smtClean="0">
                <a:solidFill>
                  <a:srgbClr val="4F4F4F"/>
                </a:solidFill>
                <a:latin typeface="Century Gothic" pitchFamily="34" charset="0"/>
              </a:rPr>
              <a:t>***IMPORTANT***</a:t>
            </a:r>
          </a:p>
          <a:p>
            <a:pPr lvl="1"/>
            <a:r>
              <a:rPr lang="en-US" dirty="0" smtClean="0">
                <a:solidFill>
                  <a:srgbClr val="4F4F4F"/>
                </a:solidFill>
                <a:latin typeface="Century Gothic" pitchFamily="34" charset="0"/>
              </a:rPr>
              <a:t>Make sure that custom columns are last in the column list.</a:t>
            </a:r>
          </a:p>
          <a:p>
            <a:pPr lvl="1"/>
            <a:r>
              <a:rPr lang="en-US" b="1" dirty="0" smtClean="0">
                <a:solidFill>
                  <a:srgbClr val="4F4F4F"/>
                </a:solidFill>
                <a:latin typeface="Century Gothic" pitchFamily="34" charset="0"/>
              </a:rPr>
              <a:t>DO NOT</a:t>
            </a:r>
            <a:r>
              <a:rPr lang="en-US" dirty="0" smtClean="0">
                <a:solidFill>
                  <a:srgbClr val="4F4F4F"/>
                </a:solidFill>
                <a:latin typeface="Century Gothic" pitchFamily="34" charset="0"/>
              </a:rPr>
              <a:t> use </a:t>
            </a:r>
            <a:r>
              <a:rPr lang="en-US" dirty="0" smtClean="0">
                <a:solidFill>
                  <a:srgbClr val="C00000"/>
                </a:solidFill>
                <a:latin typeface="Century Gothic" pitchFamily="34" charset="0"/>
              </a:rPr>
              <a:t>Create (Recreate) </a:t>
            </a:r>
            <a:r>
              <a:rPr lang="en-US" dirty="0" smtClean="0">
                <a:solidFill>
                  <a:srgbClr val="4F4F4F"/>
                </a:solidFill>
                <a:latin typeface="Century Gothic" pitchFamily="34" charset="0"/>
              </a:rPr>
              <a:t>the table.</a:t>
            </a:r>
          </a:p>
          <a:p>
            <a:pPr lvl="1"/>
            <a:r>
              <a:rPr lang="en-US" dirty="0" smtClean="0">
                <a:solidFill>
                  <a:srgbClr val="4F4F4F"/>
                </a:solidFill>
                <a:latin typeface="Century Gothic" pitchFamily="34" charset="0"/>
              </a:rPr>
              <a:t>When using the </a:t>
            </a:r>
            <a:r>
              <a:rPr lang="en-US" dirty="0" smtClean="0">
                <a:solidFill>
                  <a:srgbClr val="C00000"/>
                </a:solidFill>
                <a:latin typeface="Century Gothic" pitchFamily="34" charset="0"/>
              </a:rPr>
              <a:t>Validate Against the Database </a:t>
            </a:r>
            <a:r>
              <a:rPr lang="en-US" dirty="0" smtClean="0">
                <a:solidFill>
                  <a:srgbClr val="4F4F4F"/>
                </a:solidFill>
                <a:latin typeface="Century Gothic" pitchFamily="34" charset="0"/>
              </a:rPr>
              <a:t>option, make sure that the Alter Table script created is only adding the new columns. Remove any code that is dropping columns or indexes before proceeding.</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7C8270A5-0F1A-4AC9-B950-F3F1A6EF5CFB}" type="slidenum">
              <a:rPr lang="en-US" sz="2000">
                <a:solidFill>
                  <a:schemeClr val="bg1"/>
                </a:solidFill>
                <a:latin typeface="Century Gothic" pitchFamily="34" charset="0"/>
              </a:rPr>
              <a:pPr algn="r"/>
              <a:t>4</a:t>
            </a:fld>
            <a:endParaRPr lang="en-US" sz="2000">
              <a:solidFill>
                <a:schemeClr val="bg1"/>
              </a:solidFill>
              <a:latin typeface="Century Gothic" pitchFamily="34" charset="0"/>
            </a:endParaRPr>
          </a:p>
        </p:txBody>
      </p:sp>
      <p:sp>
        <p:nvSpPr>
          <p:cNvPr id="30723"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Builder Window</a:t>
            </a:r>
          </a:p>
        </p:txBody>
      </p:sp>
      <p:sp>
        <p:nvSpPr>
          <p:cNvPr id="30724" name="Text Placeholder 4"/>
          <p:cNvSpPr>
            <a:spLocks noGrp="1"/>
          </p:cNvSpPr>
          <p:nvPr>
            <p:ph type="body" sz="quarter" idx="4294967295"/>
            <p:custDataLst>
              <p:tags r:id="rId4"/>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QAD Data Warehouse Designer</a:t>
            </a:r>
          </a:p>
        </p:txBody>
      </p:sp>
      <p:pic>
        <p:nvPicPr>
          <p:cNvPr id="7170" name="Picture 2"/>
          <p:cNvPicPr>
            <a:picLocks noGrp="1" noChangeAspect="1" noChangeArrowheads="1"/>
          </p:cNvPicPr>
          <p:nvPr>
            <p:ph idx="4294967295"/>
          </p:nvPr>
        </p:nvPicPr>
        <p:blipFill>
          <a:blip r:embed="rId7"/>
          <a:srcRect/>
          <a:stretch>
            <a:fillRect/>
          </a:stretch>
        </p:blipFill>
        <p:spPr bwMode="auto">
          <a:xfrm>
            <a:off x="962025" y="1330325"/>
            <a:ext cx="7219950" cy="49720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40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14 – Add the new custom column xx_&lt;</a:t>
            </a:r>
            <a:r>
              <a:rPr lang="en-US" dirty="0" err="1" smtClean="0">
                <a:solidFill>
                  <a:srgbClr val="4F4F4F"/>
                </a:solidFill>
                <a:latin typeface="Century Gothic" pitchFamily="34" charset="0"/>
              </a:rPr>
              <a:t>column_name</a:t>
            </a:r>
            <a:r>
              <a:rPr lang="en-US" dirty="0" smtClean="0">
                <a:solidFill>
                  <a:srgbClr val="4F4F4F"/>
                </a:solidFill>
                <a:latin typeface="Century Gothic" pitchFamily="34" charset="0"/>
              </a:rPr>
              <a:t>&gt; in the target table.</a:t>
            </a:r>
          </a:p>
          <a:p>
            <a:pPr lvl="1"/>
            <a:r>
              <a:rPr lang="en-US" dirty="0" smtClean="0">
                <a:solidFill>
                  <a:srgbClr val="4F4F4F"/>
                </a:solidFill>
                <a:latin typeface="Century Gothic" pitchFamily="34" charset="0"/>
              </a:rPr>
              <a:t>***IMPORTANT*** - continued </a:t>
            </a:r>
          </a:p>
          <a:p>
            <a:pPr lvl="1"/>
            <a:r>
              <a:rPr lang="en-US" dirty="0" smtClean="0">
                <a:solidFill>
                  <a:srgbClr val="4F4F4F"/>
                </a:solidFill>
                <a:latin typeface="Century Gothic" pitchFamily="34" charset="0"/>
              </a:rPr>
              <a:t>If this is NOT for a history fact table, ensure that there is NO Source Table on the custom column definition and that a static value is assigned in the Transformation tab for that column.</a:t>
            </a:r>
          </a:p>
          <a:p>
            <a:pPr lvl="1"/>
            <a:r>
              <a:rPr lang="en-US" dirty="0" smtClean="0">
                <a:solidFill>
                  <a:srgbClr val="4F4F4F"/>
                </a:solidFill>
                <a:latin typeface="Century Gothic" pitchFamily="34" charset="0"/>
              </a:rPr>
              <a:t>For a history fact table, first add the column to the stage table prior to the fact (with no Source Table, static transformation value), then drag and drop the custom column from the stage table to the fact table.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41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15 – Using the SQL query created in Step 12, create an UPDATE script that will update the target table custom column(s). Presuming there is data in the underlying tables, test the script to make sure it is updating the records properly.</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42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16 – Copy a procedure from a stage table that will be converted into a custom script for updating the target table using the UPDATE script created at Step 15. </a:t>
            </a:r>
          </a:p>
          <a:p>
            <a:pPr lvl="1"/>
            <a:r>
              <a:rPr lang="en-US" dirty="0" smtClean="0">
                <a:solidFill>
                  <a:srgbClr val="4F4F4F"/>
                </a:solidFill>
                <a:latin typeface="Century Gothic" pitchFamily="34" charset="0"/>
              </a:rPr>
              <a:t>A good example of a script to copy is </a:t>
            </a:r>
            <a:r>
              <a:rPr lang="en-US" dirty="0" smtClean="0">
                <a:solidFill>
                  <a:srgbClr val="C00000"/>
                </a:solidFill>
                <a:latin typeface="Century Gothic" pitchFamily="34" charset="0"/>
              </a:rPr>
              <a:t>update_work_om_change_list1</a:t>
            </a:r>
            <a:r>
              <a:rPr lang="en-US" dirty="0" smtClean="0">
                <a:solidFill>
                  <a:srgbClr val="4F4F4F"/>
                </a:solidFill>
                <a:latin typeface="Century Gothic" pitchFamily="34" charset="0"/>
              </a:rPr>
              <a:t>.</a:t>
            </a:r>
          </a:p>
          <a:p>
            <a:pPr lvl="1"/>
            <a:r>
              <a:rPr lang="en-US" dirty="0" smtClean="0">
                <a:solidFill>
                  <a:srgbClr val="4F4F4F"/>
                </a:solidFill>
                <a:latin typeface="Century Gothic" pitchFamily="34" charset="0"/>
              </a:rPr>
              <a:t>Be sure to change the procedure name and change any feedback messages to provide appropriate information for the new table that is being updated.</a:t>
            </a:r>
          </a:p>
          <a:p>
            <a:pPr lvl="1"/>
            <a:r>
              <a:rPr lang="en-US" dirty="0" smtClean="0">
                <a:solidFill>
                  <a:srgbClr val="4F4F4F"/>
                </a:solidFill>
                <a:latin typeface="Century Gothic" pitchFamily="34" charset="0"/>
              </a:rPr>
              <a:t>Save, compile then run the procedure upon completion.</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43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17 – Find which Job(s) currently update this table.</a:t>
            </a:r>
          </a:p>
          <a:p>
            <a:pPr lvl="1"/>
            <a:r>
              <a:rPr lang="en-US" dirty="0" smtClean="0">
                <a:solidFill>
                  <a:srgbClr val="4F4F4F"/>
                </a:solidFill>
                <a:latin typeface="Century Gothic" pitchFamily="34" charset="0"/>
              </a:rPr>
              <a:t>Use the </a:t>
            </a:r>
            <a:r>
              <a:rPr lang="en-US" dirty="0" smtClean="0">
                <a:solidFill>
                  <a:srgbClr val="C00000"/>
                </a:solidFill>
                <a:latin typeface="Century Gothic" pitchFamily="34" charset="0"/>
              </a:rPr>
              <a:t>Reports/Job Reports/Jobs with an Object </a:t>
            </a:r>
            <a:r>
              <a:rPr lang="en-US" dirty="0" smtClean="0">
                <a:solidFill>
                  <a:srgbClr val="4F4F4F"/>
                </a:solidFill>
                <a:latin typeface="Century Gothic" pitchFamily="34" charset="0"/>
              </a:rPr>
              <a:t>option to do this.</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44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18 – Add any new tasks or procedures to the appropriate jobs in the right location relative to the sequence of other tasks.</a:t>
            </a:r>
          </a:p>
          <a:p>
            <a:pPr lvl="1"/>
            <a:r>
              <a:rPr lang="en-US" dirty="0" smtClean="0">
                <a:solidFill>
                  <a:srgbClr val="4F4F4F"/>
                </a:solidFill>
                <a:latin typeface="Century Gothic" pitchFamily="34" charset="0"/>
              </a:rPr>
              <a:t>For instance, the custom update procedure for the new target table column should come after all other tasks relative to that table.</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45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19 – If there are any views that reference the target table (would have been seen in track forward diagram), add the custom column(s) to those views.</a:t>
            </a:r>
          </a:p>
          <a:p>
            <a:pPr lvl="1"/>
            <a:r>
              <a:rPr lang="en-US" dirty="0" smtClean="0">
                <a:solidFill>
                  <a:srgbClr val="4F4F4F"/>
                </a:solidFill>
                <a:latin typeface="Century Gothic" pitchFamily="34" charset="0"/>
              </a:rPr>
              <a:t>select </a:t>
            </a:r>
            <a:r>
              <a:rPr lang="en-US" dirty="0" smtClean="0">
                <a:solidFill>
                  <a:srgbClr val="C00000"/>
                </a:solidFill>
                <a:latin typeface="Century Gothic" pitchFamily="34" charset="0"/>
              </a:rPr>
              <a:t>Create (Replace) </a:t>
            </a:r>
            <a:r>
              <a:rPr lang="en-US" dirty="0" smtClean="0">
                <a:solidFill>
                  <a:srgbClr val="4F4F4F"/>
                </a:solidFill>
                <a:latin typeface="Century Gothic" pitchFamily="34" charset="0"/>
              </a:rPr>
              <a:t>then</a:t>
            </a:r>
            <a:r>
              <a:rPr lang="en-US" dirty="0" smtClean="0">
                <a:solidFill>
                  <a:srgbClr val="C00000"/>
                </a:solidFill>
                <a:latin typeface="Century Gothic" pitchFamily="34" charset="0"/>
              </a:rPr>
              <a:t> Recreate </a:t>
            </a:r>
            <a:r>
              <a:rPr lang="en-US" dirty="0" smtClean="0">
                <a:solidFill>
                  <a:srgbClr val="4F4F4F"/>
                </a:solidFill>
                <a:latin typeface="Century Gothic" pitchFamily="34" charset="0"/>
              </a:rPr>
              <a:t>to update the Dimension View</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46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20 – Create a new Object Group in the Builder window called </a:t>
            </a:r>
            <a:r>
              <a:rPr lang="en-US" dirty="0" smtClean="0">
                <a:solidFill>
                  <a:srgbClr val="C00000"/>
                </a:solidFill>
                <a:latin typeface="Century Gothic" pitchFamily="34" charset="0"/>
              </a:rPr>
              <a:t>Custom Work</a:t>
            </a:r>
            <a:r>
              <a:rPr lang="en-US" dirty="0" smtClean="0">
                <a:solidFill>
                  <a:srgbClr val="4F4F4F"/>
                </a:solidFill>
                <a:latin typeface="Century Gothic" pitchFamily="34" charset="0"/>
              </a:rPr>
              <a:t>.</a:t>
            </a:r>
          </a:p>
          <a:p>
            <a:r>
              <a:rPr lang="en-US" dirty="0" smtClean="0">
                <a:solidFill>
                  <a:srgbClr val="4F4F4F"/>
                </a:solidFill>
                <a:latin typeface="Century Gothic" pitchFamily="34" charset="0"/>
              </a:rPr>
              <a:t>Step 21 – Create two new Projects under the</a:t>
            </a:r>
            <a:r>
              <a:rPr lang="en-US" i="1" dirty="0" smtClean="0">
                <a:solidFill>
                  <a:srgbClr val="4F4F4F"/>
                </a:solidFill>
                <a:latin typeface="Century Gothic" pitchFamily="34" charset="0"/>
              </a:rPr>
              <a:t> </a:t>
            </a:r>
            <a:r>
              <a:rPr lang="en-US" dirty="0" smtClean="0">
                <a:solidFill>
                  <a:srgbClr val="4F4F4F"/>
                </a:solidFill>
                <a:latin typeface="Century Gothic" pitchFamily="34" charset="0"/>
              </a:rPr>
              <a:t>Custom Work Group</a:t>
            </a:r>
          </a:p>
          <a:p>
            <a:pPr lvl="1"/>
            <a:r>
              <a:rPr lang="en-US" dirty="0" smtClean="0">
                <a:solidFill>
                  <a:srgbClr val="4F4F4F"/>
                </a:solidFill>
                <a:latin typeface="Century Gothic" pitchFamily="34" charset="0"/>
              </a:rPr>
              <a:t> </a:t>
            </a:r>
            <a:r>
              <a:rPr lang="en-US" dirty="0" smtClean="0">
                <a:solidFill>
                  <a:srgbClr val="C00000"/>
                </a:solidFill>
                <a:latin typeface="Century Gothic" pitchFamily="34" charset="0"/>
              </a:rPr>
              <a:t>Custom Work – New Objects</a:t>
            </a:r>
          </a:p>
          <a:p>
            <a:pPr lvl="1"/>
            <a:r>
              <a:rPr lang="en-US" dirty="0" smtClean="0">
                <a:solidFill>
                  <a:srgbClr val="4F4F4F"/>
                </a:solidFill>
                <a:latin typeface="Century Gothic" pitchFamily="34" charset="0"/>
              </a:rPr>
              <a:t> </a:t>
            </a:r>
            <a:r>
              <a:rPr lang="en-US" dirty="0" smtClean="0">
                <a:solidFill>
                  <a:srgbClr val="C00000"/>
                </a:solidFill>
                <a:latin typeface="Century Gothic" pitchFamily="34" charset="0"/>
              </a:rPr>
              <a:t>Custom Work – Modified Objects</a:t>
            </a:r>
          </a:p>
          <a:p>
            <a:r>
              <a:rPr lang="en-US" dirty="0" smtClean="0">
                <a:solidFill>
                  <a:srgbClr val="4F4F4F"/>
                </a:solidFill>
                <a:latin typeface="Century Gothic" pitchFamily="34" charset="0"/>
              </a:rPr>
              <a:t>Step 22 – In the Builder window, find any new objects created by this effort, right click on them and add them to the Custom Work – New Objects project. Do the same for the modified objects.</a:t>
            </a: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47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23 – Create a </a:t>
            </a:r>
            <a:r>
              <a:rPr lang="en-US" dirty="0" smtClean="0">
                <a:solidFill>
                  <a:srgbClr val="C00000"/>
                </a:solidFill>
                <a:latin typeface="Century Gothic" pitchFamily="34" charset="0"/>
              </a:rPr>
              <a:t>Host Script </a:t>
            </a:r>
            <a:r>
              <a:rPr lang="en-US" dirty="0" smtClean="0">
                <a:solidFill>
                  <a:srgbClr val="4F4F4F"/>
                </a:solidFill>
                <a:latin typeface="Century Gothic" pitchFamily="34" charset="0"/>
              </a:rPr>
              <a:t>named </a:t>
            </a:r>
            <a:r>
              <a:rPr lang="en-US" dirty="0" err="1" smtClean="0">
                <a:solidFill>
                  <a:srgbClr val="C00000"/>
                </a:solidFill>
                <a:latin typeface="Century Gothic" pitchFamily="34" charset="0"/>
              </a:rPr>
              <a:t>CustomWorkReadMe</a:t>
            </a:r>
            <a:r>
              <a:rPr lang="en-US" dirty="0" smtClean="0">
                <a:solidFill>
                  <a:srgbClr val="4F4F4F"/>
                </a:solidFill>
                <a:latin typeface="Century Gothic" pitchFamily="34" charset="0"/>
              </a:rPr>
              <a:t> to document the modifications for reference.  Add to both Custom Work Projects.</a:t>
            </a:r>
          </a:p>
          <a:p>
            <a:r>
              <a:rPr lang="en-US" dirty="0" smtClean="0">
                <a:solidFill>
                  <a:srgbClr val="4F4F4F"/>
                </a:solidFill>
                <a:latin typeface="Century Gothic" pitchFamily="34" charset="0"/>
              </a:rPr>
              <a:t>Step 24 – After the next run of the job that populates the target table, confirm that it’s being updated properly.</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Mapping Out Customization Path</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48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Customer has requested that a column they call Resale Number needs to be added to the data warehouse.</a:t>
            </a:r>
          </a:p>
          <a:p>
            <a:r>
              <a:rPr lang="en-US" dirty="0" smtClean="0">
                <a:solidFill>
                  <a:srgbClr val="4F4F4F"/>
                </a:solidFill>
                <a:latin typeface="Century Gothic" pitchFamily="34" charset="0"/>
              </a:rPr>
              <a:t>Use the following 23 steps as a means of working through the exercise and comprehending the role of each step.</a:t>
            </a: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 1</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49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 – Customer hasn’t provided details yet of where this is from or where they want it to go. Will go to Step 2 to try to figure out for ourselves.</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Customizations of BI v3</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50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2 – Determine if we already have the table and column in the data warehouse. </a:t>
            </a:r>
          </a:p>
          <a:p>
            <a:r>
              <a:rPr lang="en-US" dirty="0" smtClean="0">
                <a:solidFill>
                  <a:srgbClr val="4F4F4F"/>
                </a:solidFill>
                <a:latin typeface="Century Gothic" pitchFamily="34" charset="0"/>
              </a:rPr>
              <a:t>In this case using </a:t>
            </a:r>
            <a:r>
              <a:rPr lang="en-US" dirty="0" smtClean="0">
                <a:solidFill>
                  <a:srgbClr val="C00000"/>
                </a:solidFill>
                <a:latin typeface="Century Gothic" pitchFamily="34" charset="0"/>
              </a:rPr>
              <a:t>Search for String </a:t>
            </a:r>
            <a:r>
              <a:rPr lang="en-US" dirty="0" smtClean="0">
                <a:solidFill>
                  <a:srgbClr val="4F4F4F"/>
                </a:solidFill>
                <a:latin typeface="Century Gothic" pitchFamily="34" charset="0"/>
              </a:rPr>
              <a:t>reveals a </a:t>
            </a:r>
            <a:r>
              <a:rPr lang="en-US" dirty="0" err="1" smtClean="0">
                <a:solidFill>
                  <a:srgbClr val="4F4F4F"/>
                </a:solidFill>
                <a:latin typeface="Century Gothic" pitchFamily="34" charset="0"/>
              </a:rPr>
              <a:t>cm_resale</a:t>
            </a:r>
            <a:r>
              <a:rPr lang="en-US" dirty="0" smtClean="0">
                <a:solidFill>
                  <a:srgbClr val="4F4F4F"/>
                </a:solidFill>
                <a:latin typeface="Century Gothic" pitchFamily="34" charset="0"/>
              </a:rPr>
              <a:t> column in the </a:t>
            </a:r>
            <a:r>
              <a:rPr lang="en-US" dirty="0" err="1" smtClean="0">
                <a:solidFill>
                  <a:srgbClr val="4F4F4F"/>
                </a:solidFill>
                <a:latin typeface="Century Gothic" pitchFamily="34" charset="0"/>
              </a:rPr>
              <a:t>load_cm_mstr</a:t>
            </a:r>
            <a:r>
              <a:rPr lang="en-US" dirty="0" smtClean="0">
                <a:solidFill>
                  <a:srgbClr val="4F4F4F"/>
                </a:solidFill>
                <a:latin typeface="Century Gothic" pitchFamily="34" charset="0"/>
              </a:rPr>
              <a:t> table. Customer confirms that it is the column and table they were referring to.</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13" name="Group 12"/>
          <p:cNvGrpSpPr/>
          <p:nvPr/>
        </p:nvGrpSpPr>
        <p:grpSpPr>
          <a:xfrm>
            <a:off x="457200" y="4136763"/>
            <a:ext cx="8467003" cy="2179900"/>
            <a:chOff x="457200" y="4136763"/>
            <a:chExt cx="8467003" cy="2179900"/>
          </a:xfrm>
        </p:grpSpPr>
        <p:pic>
          <p:nvPicPr>
            <p:cNvPr id="87042" name="Picture 2" descr="C:\Users\mby\AppData\Local\Temp\SNAGHTML22c00baa.PNG"/>
            <p:cNvPicPr>
              <a:picLocks noChangeAspect="1" noChangeArrowheads="1"/>
            </p:cNvPicPr>
            <p:nvPr/>
          </p:nvPicPr>
          <p:blipFill>
            <a:blip r:embed="rId3"/>
            <a:srcRect/>
            <a:stretch>
              <a:fillRect/>
            </a:stretch>
          </p:blipFill>
          <p:spPr bwMode="auto">
            <a:xfrm>
              <a:off x="4572000" y="4136763"/>
              <a:ext cx="4352203" cy="2179900"/>
            </a:xfrm>
            <a:prstGeom prst="rect">
              <a:avLst/>
            </a:prstGeom>
            <a:noFill/>
          </p:spPr>
        </p:pic>
        <p:pic>
          <p:nvPicPr>
            <p:cNvPr id="87043" name="Picture 3"/>
            <p:cNvPicPr>
              <a:picLocks noChangeAspect="1" noChangeArrowheads="1"/>
            </p:cNvPicPr>
            <p:nvPr/>
          </p:nvPicPr>
          <p:blipFill>
            <a:blip r:embed="rId4"/>
            <a:srcRect/>
            <a:stretch>
              <a:fillRect/>
            </a:stretch>
          </p:blipFill>
          <p:spPr bwMode="auto">
            <a:xfrm>
              <a:off x="457200" y="4136763"/>
              <a:ext cx="3667125" cy="1104900"/>
            </a:xfrm>
            <a:prstGeom prst="rect">
              <a:avLst/>
            </a:prstGeom>
            <a:noFill/>
            <a:ln w="9525">
              <a:noFill/>
              <a:miter lim="800000"/>
              <a:headEnd/>
              <a:tailEnd/>
            </a:ln>
          </p:spPr>
        </p:pic>
        <p:pic>
          <p:nvPicPr>
            <p:cNvPr id="87044" name="Picture 4"/>
            <p:cNvPicPr>
              <a:picLocks noChangeAspect="1" noChangeArrowheads="1"/>
            </p:cNvPicPr>
            <p:nvPr/>
          </p:nvPicPr>
          <p:blipFill>
            <a:blip r:embed="rId5"/>
            <a:srcRect/>
            <a:stretch>
              <a:fillRect/>
            </a:stretch>
          </p:blipFill>
          <p:spPr bwMode="auto">
            <a:xfrm>
              <a:off x="688109" y="5378883"/>
              <a:ext cx="3752850" cy="77152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734486" y="3467013"/>
            <a:ext cx="8063583" cy="2849650"/>
            <a:chOff x="734486" y="3467013"/>
            <a:chExt cx="8063583" cy="2849650"/>
          </a:xfrm>
        </p:grpSpPr>
        <p:pic>
          <p:nvPicPr>
            <p:cNvPr id="84996" name="Picture 4"/>
            <p:cNvPicPr>
              <a:picLocks noChangeAspect="1" noChangeArrowheads="1"/>
            </p:cNvPicPr>
            <p:nvPr/>
          </p:nvPicPr>
          <p:blipFill>
            <a:blip r:embed="rId3"/>
            <a:srcRect/>
            <a:stretch>
              <a:fillRect/>
            </a:stretch>
          </p:blipFill>
          <p:spPr bwMode="auto">
            <a:xfrm>
              <a:off x="1311564" y="3467013"/>
              <a:ext cx="7486505" cy="1531171"/>
            </a:xfrm>
            <a:prstGeom prst="rect">
              <a:avLst/>
            </a:prstGeom>
            <a:noFill/>
            <a:ln w="9525">
              <a:noFill/>
              <a:miter lim="800000"/>
              <a:headEnd/>
              <a:tailEnd/>
            </a:ln>
          </p:spPr>
        </p:pic>
        <p:pic>
          <p:nvPicPr>
            <p:cNvPr id="84997" name="Picture 5"/>
            <p:cNvPicPr>
              <a:picLocks noChangeAspect="1" noChangeArrowheads="1"/>
            </p:cNvPicPr>
            <p:nvPr/>
          </p:nvPicPr>
          <p:blipFill>
            <a:blip r:embed="rId4"/>
            <a:srcRect/>
            <a:stretch>
              <a:fillRect/>
            </a:stretch>
          </p:blipFill>
          <p:spPr bwMode="auto">
            <a:xfrm>
              <a:off x="734486" y="4521461"/>
              <a:ext cx="2244003" cy="1795202"/>
            </a:xfrm>
            <a:prstGeom prst="rect">
              <a:avLst/>
            </a:prstGeom>
            <a:noFill/>
            <a:ln w="9525">
              <a:noFill/>
              <a:miter lim="800000"/>
              <a:headEnd/>
              <a:tailEnd/>
            </a:ln>
          </p:spPr>
        </p:pic>
      </p:grpSp>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51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3 – Try to determine the destination of the </a:t>
            </a:r>
            <a:r>
              <a:rPr lang="en-US" dirty="0" err="1" smtClean="0">
                <a:solidFill>
                  <a:srgbClr val="4F4F4F"/>
                </a:solidFill>
                <a:latin typeface="Century Gothic" pitchFamily="34" charset="0"/>
              </a:rPr>
              <a:t>load_cm_mstr</a:t>
            </a:r>
            <a:r>
              <a:rPr lang="en-US" dirty="0" smtClean="0">
                <a:solidFill>
                  <a:srgbClr val="4F4F4F"/>
                </a:solidFill>
                <a:latin typeface="Century Gothic" pitchFamily="34" charset="0"/>
              </a:rPr>
              <a:t> table since it already exists in our data warehouse. Do a track forward on </a:t>
            </a:r>
            <a:r>
              <a:rPr lang="en-US" dirty="0" err="1" smtClean="0">
                <a:solidFill>
                  <a:srgbClr val="4F4F4F"/>
                </a:solidFill>
                <a:latin typeface="Century Gothic" pitchFamily="34" charset="0"/>
              </a:rPr>
              <a:t>load_cm_mstr</a:t>
            </a:r>
            <a:r>
              <a:rPr lang="en-US" dirty="0" smtClean="0">
                <a:solidFill>
                  <a:srgbClr val="4F4F4F"/>
                </a:solidFill>
                <a:latin typeface="Century Gothic" pitchFamily="34" charset="0"/>
              </a:rPr>
              <a:t> and note the path in Notepad. Also do track back for later review.</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52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4 – Using the list from the track forward diagram, determine how far into the data warehouse the columns exist. Look at each table and check the source tables and columns for each. By clicking on the column header, you can sort for easy searching.</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10" name="Group 9"/>
          <p:cNvGrpSpPr/>
          <p:nvPr/>
        </p:nvGrpSpPr>
        <p:grpSpPr>
          <a:xfrm>
            <a:off x="738910" y="3971635"/>
            <a:ext cx="7748116" cy="2345027"/>
            <a:chOff x="738910" y="3971635"/>
            <a:chExt cx="7748116" cy="2345027"/>
          </a:xfrm>
        </p:grpSpPr>
        <p:pic>
          <p:nvPicPr>
            <p:cNvPr id="82945" name="Picture 1"/>
            <p:cNvPicPr>
              <a:picLocks noChangeAspect="1" noChangeArrowheads="1"/>
            </p:cNvPicPr>
            <p:nvPr/>
          </p:nvPicPr>
          <p:blipFill>
            <a:blip r:embed="rId3"/>
            <a:srcRect/>
            <a:stretch>
              <a:fillRect/>
            </a:stretch>
          </p:blipFill>
          <p:spPr bwMode="auto">
            <a:xfrm>
              <a:off x="738910" y="3971635"/>
              <a:ext cx="7748116" cy="2345027"/>
            </a:xfrm>
            <a:prstGeom prst="rect">
              <a:avLst/>
            </a:prstGeom>
            <a:noFill/>
            <a:ln w="9525">
              <a:noFill/>
              <a:miter lim="800000"/>
              <a:headEnd/>
              <a:tailEnd/>
            </a:ln>
          </p:spPr>
        </p:pic>
        <p:sp>
          <p:nvSpPr>
            <p:cNvPr id="8" name="Rounded Rectangle 7"/>
            <p:cNvSpPr/>
            <p:nvPr/>
          </p:nvSpPr>
          <p:spPr>
            <a:xfrm>
              <a:off x="3620655" y="5006109"/>
              <a:ext cx="1163781" cy="803564"/>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le 8"/>
            <p:cNvSpPr/>
            <p:nvPr/>
          </p:nvSpPr>
          <p:spPr>
            <a:xfrm>
              <a:off x="1320800" y="4481944"/>
              <a:ext cx="1246909" cy="198582"/>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53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5 – Use column track back for another column in </a:t>
            </a:r>
            <a:r>
              <a:rPr lang="en-US" dirty="0" err="1" smtClean="0">
                <a:solidFill>
                  <a:srgbClr val="4F4F4F"/>
                </a:solidFill>
                <a:latin typeface="Century Gothic" pitchFamily="34" charset="0"/>
              </a:rPr>
              <a:t>dim_customer</a:t>
            </a:r>
            <a:r>
              <a:rPr lang="en-US" dirty="0" smtClean="0">
                <a:solidFill>
                  <a:srgbClr val="4F4F4F"/>
                </a:solidFill>
                <a:latin typeface="Century Gothic" pitchFamily="34" charset="0"/>
              </a:rPr>
              <a:t> that tracks back to </a:t>
            </a:r>
            <a:r>
              <a:rPr lang="en-US" dirty="0" err="1" smtClean="0">
                <a:solidFill>
                  <a:srgbClr val="4F4F4F"/>
                </a:solidFill>
                <a:latin typeface="Century Gothic" pitchFamily="34" charset="0"/>
              </a:rPr>
              <a:t>load_cm_mstr</a:t>
            </a:r>
            <a:r>
              <a:rPr lang="en-US" dirty="0" smtClean="0">
                <a:solidFill>
                  <a:srgbClr val="4F4F4F"/>
                </a:solidFill>
                <a:latin typeface="Century Gothic" pitchFamily="34" charset="0"/>
              </a:rPr>
              <a:t> to double check the data path.</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80897" name="Picture 1"/>
          <p:cNvPicPr>
            <a:picLocks noChangeAspect="1" noChangeArrowheads="1"/>
          </p:cNvPicPr>
          <p:nvPr/>
        </p:nvPicPr>
        <p:blipFill>
          <a:blip r:embed="rId3"/>
          <a:srcRect/>
          <a:stretch>
            <a:fillRect/>
          </a:stretch>
        </p:blipFill>
        <p:spPr bwMode="auto">
          <a:xfrm>
            <a:off x="268016" y="3466235"/>
            <a:ext cx="8626602" cy="1629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54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6 – To find the business key of the target </a:t>
            </a:r>
            <a:r>
              <a:rPr lang="en-US" dirty="0" err="1" smtClean="0">
                <a:solidFill>
                  <a:srgbClr val="4F4F4F"/>
                </a:solidFill>
                <a:latin typeface="Century Gothic" pitchFamily="34" charset="0"/>
              </a:rPr>
              <a:t>dim_customer</a:t>
            </a:r>
            <a:r>
              <a:rPr lang="en-US" dirty="0" smtClean="0">
                <a:solidFill>
                  <a:srgbClr val="4F4F4F"/>
                </a:solidFill>
                <a:latin typeface="Century Gothic" pitchFamily="34" charset="0"/>
              </a:rPr>
              <a:t> table, in the Builder window, right click on the table and choose </a:t>
            </a:r>
            <a:r>
              <a:rPr lang="en-US" dirty="0" smtClean="0">
                <a:solidFill>
                  <a:srgbClr val="C00000"/>
                </a:solidFill>
                <a:latin typeface="Century Gothic" pitchFamily="34" charset="0"/>
              </a:rPr>
              <a:t>Display Indexes</a:t>
            </a:r>
            <a:r>
              <a:rPr lang="en-US" dirty="0" smtClean="0">
                <a:solidFill>
                  <a:srgbClr val="4F4F4F"/>
                </a:solidFill>
                <a:latin typeface="Century Gothic" pitchFamily="34" charset="0"/>
              </a:rPr>
              <a:t>. Note the columns in Notepad.</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78849" name="Picture 1"/>
          <p:cNvPicPr>
            <a:picLocks noChangeAspect="1" noChangeArrowheads="1"/>
          </p:cNvPicPr>
          <p:nvPr/>
        </p:nvPicPr>
        <p:blipFill>
          <a:blip r:embed="rId3"/>
          <a:srcRect/>
          <a:stretch>
            <a:fillRect/>
          </a:stretch>
        </p:blipFill>
        <p:spPr bwMode="auto">
          <a:xfrm>
            <a:off x="1402746" y="3103427"/>
            <a:ext cx="6382068" cy="31436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55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7 – Determine how many columns in the </a:t>
            </a:r>
            <a:r>
              <a:rPr lang="en-US" dirty="0" err="1" smtClean="0">
                <a:solidFill>
                  <a:srgbClr val="4F4F4F"/>
                </a:solidFill>
                <a:latin typeface="Century Gothic" pitchFamily="34" charset="0"/>
              </a:rPr>
              <a:t>dim_customer</a:t>
            </a:r>
            <a:r>
              <a:rPr lang="en-US" dirty="0" smtClean="0">
                <a:solidFill>
                  <a:srgbClr val="4F4F4F"/>
                </a:solidFill>
                <a:latin typeface="Century Gothic" pitchFamily="34" charset="0"/>
              </a:rPr>
              <a:t> table business key can be referenced in the </a:t>
            </a:r>
            <a:r>
              <a:rPr lang="en-US" dirty="0" err="1" smtClean="0">
                <a:solidFill>
                  <a:srgbClr val="4F4F4F"/>
                </a:solidFill>
                <a:latin typeface="Century Gothic" pitchFamily="34" charset="0"/>
              </a:rPr>
              <a:t>load_cm_mstr</a:t>
            </a:r>
            <a:r>
              <a:rPr lang="en-US" dirty="0" smtClean="0">
                <a:solidFill>
                  <a:srgbClr val="4F4F4F"/>
                </a:solidFill>
                <a:latin typeface="Century Gothic" pitchFamily="34" charset="0"/>
              </a:rPr>
              <a:t> table. We know we already have </a:t>
            </a:r>
            <a:r>
              <a:rPr lang="en-US" dirty="0" err="1" smtClean="0">
                <a:solidFill>
                  <a:srgbClr val="4F4F4F"/>
                </a:solidFill>
                <a:latin typeface="Century Gothic" pitchFamily="34" charset="0"/>
              </a:rPr>
              <a:t>source_system_code</a:t>
            </a:r>
            <a:r>
              <a:rPr lang="en-US" dirty="0" smtClean="0">
                <a:solidFill>
                  <a:srgbClr val="4F4F4F"/>
                </a:solidFill>
                <a:latin typeface="Century Gothic" pitchFamily="34" charset="0"/>
              </a:rPr>
              <a:t> and </a:t>
            </a:r>
            <a:r>
              <a:rPr lang="en-US" dirty="0" err="1" smtClean="0">
                <a:solidFill>
                  <a:srgbClr val="4F4F4F"/>
                </a:solidFill>
                <a:latin typeface="Century Gothic" pitchFamily="34" charset="0"/>
              </a:rPr>
              <a:t>domain_code</a:t>
            </a:r>
            <a:r>
              <a:rPr lang="en-US" dirty="0" smtClean="0">
                <a:solidFill>
                  <a:srgbClr val="4F4F4F"/>
                </a:solidFill>
                <a:latin typeface="Century Gothic" pitchFamily="34" charset="0"/>
              </a:rPr>
              <a:t>. Doing a column track back on </a:t>
            </a:r>
            <a:r>
              <a:rPr lang="en-US" dirty="0" err="1" smtClean="0">
                <a:solidFill>
                  <a:srgbClr val="4F4F4F"/>
                </a:solidFill>
                <a:latin typeface="Century Gothic" pitchFamily="34" charset="0"/>
              </a:rPr>
              <a:t>customer_code</a:t>
            </a:r>
            <a:r>
              <a:rPr lang="en-US" dirty="0" smtClean="0">
                <a:solidFill>
                  <a:srgbClr val="4F4F4F"/>
                </a:solidFill>
                <a:latin typeface="Century Gothic" pitchFamily="34" charset="0"/>
              </a:rPr>
              <a:t> reveals it is sourced from </a:t>
            </a:r>
            <a:r>
              <a:rPr lang="en-US" dirty="0" err="1" smtClean="0">
                <a:solidFill>
                  <a:srgbClr val="4F4F4F"/>
                </a:solidFill>
                <a:latin typeface="Century Gothic" pitchFamily="34" charset="0"/>
              </a:rPr>
              <a:t>ad_mstr.ad_addr</a:t>
            </a:r>
            <a:r>
              <a:rPr lang="en-US" dirty="0" smtClean="0">
                <a:solidFill>
                  <a:srgbClr val="4F4F4F"/>
                </a:solidFill>
                <a:latin typeface="Century Gothic" pitchFamily="34" charset="0"/>
              </a:rPr>
              <a:t>. Note the column data path in your Notepad.</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76801" name="Picture 1"/>
          <p:cNvPicPr>
            <a:picLocks noChangeAspect="1" noChangeArrowheads="1"/>
          </p:cNvPicPr>
          <p:nvPr/>
        </p:nvPicPr>
        <p:blipFill>
          <a:blip r:embed="rId3"/>
          <a:srcRect/>
          <a:stretch>
            <a:fillRect/>
          </a:stretch>
        </p:blipFill>
        <p:spPr bwMode="auto">
          <a:xfrm>
            <a:off x="657225" y="4811713"/>
            <a:ext cx="7827963" cy="1504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56</a:t>
            </a:fld>
            <a:endParaRPr lang="en-US">
              <a:latin typeface="Century Gothic" pitchFamily="34" charset="0"/>
            </a:endParaRPr>
          </a:p>
        </p:txBody>
      </p:sp>
      <p:sp>
        <p:nvSpPr>
          <p:cNvPr id="14338" name="Content Placeholder 2"/>
          <p:cNvSpPr>
            <a:spLocks noGrp="1"/>
          </p:cNvSpPr>
          <p:nvPr>
            <p:ph idx="1"/>
          </p:nvPr>
        </p:nvSpPr>
        <p:spPr>
          <a:xfrm>
            <a:off x="457200" y="1316038"/>
            <a:ext cx="8435340" cy="5000625"/>
          </a:xfrm>
        </p:spPr>
        <p:txBody>
          <a:bodyPr/>
          <a:lstStyle/>
          <a:p>
            <a:r>
              <a:rPr lang="en-US" dirty="0" smtClean="0">
                <a:solidFill>
                  <a:srgbClr val="4F4F4F"/>
                </a:solidFill>
                <a:latin typeface="Century Gothic" pitchFamily="34" charset="0"/>
              </a:rPr>
              <a:t>Step 8 – Looking at the track forward diagram for </a:t>
            </a:r>
            <a:r>
              <a:rPr lang="en-US" dirty="0" err="1" smtClean="0">
                <a:solidFill>
                  <a:srgbClr val="4F4F4F"/>
                </a:solidFill>
                <a:latin typeface="Century Gothic" pitchFamily="34" charset="0"/>
              </a:rPr>
              <a:t>load_cm_mstr</a:t>
            </a:r>
            <a:r>
              <a:rPr lang="en-US" dirty="0" smtClean="0">
                <a:solidFill>
                  <a:srgbClr val="4F4F4F"/>
                </a:solidFill>
                <a:latin typeface="Century Gothic" pitchFamily="34" charset="0"/>
              </a:rPr>
              <a:t> , column track back on </a:t>
            </a:r>
            <a:r>
              <a:rPr lang="en-US" dirty="0" err="1" smtClean="0">
                <a:solidFill>
                  <a:srgbClr val="4F4F4F"/>
                </a:solidFill>
                <a:latin typeface="Century Gothic" pitchFamily="34" charset="0"/>
              </a:rPr>
              <a:t>dim_customer.customer_code</a:t>
            </a:r>
            <a:r>
              <a:rPr lang="en-US" dirty="0" smtClean="0">
                <a:solidFill>
                  <a:srgbClr val="4F4F4F"/>
                </a:solidFill>
                <a:latin typeface="Century Gothic" pitchFamily="34" charset="0"/>
              </a:rPr>
              <a:t> which tracks back to </a:t>
            </a:r>
            <a:r>
              <a:rPr lang="en-US" dirty="0" err="1" smtClean="0">
                <a:solidFill>
                  <a:srgbClr val="4F4F4F"/>
                </a:solidFill>
                <a:latin typeface="Century Gothic" pitchFamily="34" charset="0"/>
              </a:rPr>
              <a:t>load_ad_mstr</a:t>
            </a:r>
            <a:r>
              <a:rPr lang="en-US" dirty="0" smtClean="0">
                <a:solidFill>
                  <a:srgbClr val="4F4F4F"/>
                </a:solidFill>
                <a:latin typeface="Century Gothic" pitchFamily="34" charset="0"/>
              </a:rPr>
              <a:t> and also looking at the track back diagram on </a:t>
            </a:r>
            <a:r>
              <a:rPr lang="en-US" dirty="0" err="1" smtClean="0">
                <a:solidFill>
                  <a:srgbClr val="4F4F4F"/>
                </a:solidFill>
                <a:latin typeface="Century Gothic" pitchFamily="34" charset="0"/>
              </a:rPr>
              <a:t>dim_customer</a:t>
            </a:r>
            <a:r>
              <a:rPr lang="en-US" dirty="0" smtClean="0">
                <a:solidFill>
                  <a:srgbClr val="4F4F4F"/>
                </a:solidFill>
                <a:latin typeface="Century Gothic" pitchFamily="34" charset="0"/>
              </a:rPr>
              <a:t>, it’s clear that the first place that the </a:t>
            </a:r>
            <a:r>
              <a:rPr lang="en-US" dirty="0" err="1" smtClean="0">
                <a:solidFill>
                  <a:srgbClr val="4F4F4F"/>
                </a:solidFill>
                <a:latin typeface="Century Gothic" pitchFamily="34" charset="0"/>
              </a:rPr>
              <a:t>cm_mstr</a:t>
            </a:r>
            <a:r>
              <a:rPr lang="en-US" dirty="0" smtClean="0">
                <a:solidFill>
                  <a:srgbClr val="4F4F4F"/>
                </a:solidFill>
                <a:latin typeface="Century Gothic" pitchFamily="34" charset="0"/>
              </a:rPr>
              <a:t> and </a:t>
            </a:r>
            <a:r>
              <a:rPr lang="en-US" dirty="0" err="1" smtClean="0">
                <a:solidFill>
                  <a:srgbClr val="4F4F4F"/>
                </a:solidFill>
                <a:latin typeface="Century Gothic" pitchFamily="34" charset="0"/>
              </a:rPr>
              <a:t>ad_mstr</a:t>
            </a:r>
            <a:r>
              <a:rPr lang="en-US" dirty="0" smtClean="0">
                <a:solidFill>
                  <a:srgbClr val="4F4F4F"/>
                </a:solidFill>
                <a:latin typeface="Century Gothic" pitchFamily="34" charset="0"/>
              </a:rPr>
              <a:t> data may be joined is in </a:t>
            </a:r>
            <a:r>
              <a:rPr lang="en-US" dirty="0" err="1" smtClean="0">
                <a:solidFill>
                  <a:srgbClr val="4F4F4F"/>
                </a:solidFill>
                <a:latin typeface="Century Gothic" pitchFamily="34" charset="0"/>
              </a:rPr>
              <a:t>stage_se_customer</a:t>
            </a:r>
            <a:r>
              <a:rPr lang="en-US" dirty="0" smtClean="0">
                <a:solidFill>
                  <a:srgbClr val="4F4F4F"/>
                </a:solidFill>
                <a:latin typeface="Century Gothic" pitchFamily="34" charset="0"/>
              </a:rPr>
              <a: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9" name="Group 8"/>
          <p:cNvGrpSpPr/>
          <p:nvPr/>
        </p:nvGrpSpPr>
        <p:grpSpPr>
          <a:xfrm>
            <a:off x="233176" y="5084499"/>
            <a:ext cx="8724016" cy="1095065"/>
            <a:chOff x="233176" y="5084499"/>
            <a:chExt cx="8724016" cy="1095065"/>
          </a:xfrm>
        </p:grpSpPr>
        <p:pic>
          <p:nvPicPr>
            <p:cNvPr id="74753" name="Picture 1"/>
            <p:cNvPicPr>
              <a:picLocks noChangeAspect="1" noChangeArrowheads="1"/>
            </p:cNvPicPr>
            <p:nvPr/>
          </p:nvPicPr>
          <p:blipFill>
            <a:blip r:embed="rId3"/>
            <a:srcRect/>
            <a:stretch>
              <a:fillRect/>
            </a:stretch>
          </p:blipFill>
          <p:spPr bwMode="auto">
            <a:xfrm>
              <a:off x="233176" y="5084499"/>
              <a:ext cx="8724016" cy="1095065"/>
            </a:xfrm>
            <a:prstGeom prst="rect">
              <a:avLst/>
            </a:prstGeom>
            <a:noFill/>
            <a:ln w="9525">
              <a:noFill/>
              <a:miter lim="800000"/>
              <a:headEnd/>
              <a:tailEnd/>
            </a:ln>
          </p:spPr>
        </p:pic>
        <p:sp>
          <p:nvSpPr>
            <p:cNvPr id="8" name="Rounded Rectangle 7"/>
            <p:cNvSpPr/>
            <p:nvPr/>
          </p:nvSpPr>
          <p:spPr>
            <a:xfrm>
              <a:off x="3759198" y="5310909"/>
              <a:ext cx="1708727" cy="628073"/>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57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9 – Having found the potential join point, check the stored procedure for that table to confirm how the two tables are joined. Copy the code from here into your Notepad.</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72705" name="Picture 1"/>
          <p:cNvPicPr>
            <a:picLocks noChangeAspect="1" noChangeArrowheads="1"/>
          </p:cNvPicPr>
          <p:nvPr/>
        </p:nvPicPr>
        <p:blipFill>
          <a:blip r:embed="rId3"/>
          <a:srcRect/>
          <a:stretch>
            <a:fillRect/>
          </a:stretch>
        </p:blipFill>
        <p:spPr bwMode="auto">
          <a:xfrm>
            <a:off x="282063" y="3833092"/>
            <a:ext cx="8598693" cy="2293505"/>
          </a:xfrm>
          <a:prstGeom prst="rect">
            <a:avLst/>
          </a:prstGeom>
          <a:noFill/>
          <a:ln w="9525">
            <a:noFill/>
            <a:miter lim="800000"/>
            <a:headEnd/>
            <a:tailEnd/>
          </a:ln>
        </p:spPr>
      </p:pic>
      <p:sp>
        <p:nvSpPr>
          <p:cNvPr id="8" name="Rounded Rectangle 7"/>
          <p:cNvSpPr/>
          <p:nvPr/>
        </p:nvSpPr>
        <p:spPr>
          <a:xfrm>
            <a:off x="581892" y="4572000"/>
            <a:ext cx="8077200" cy="803564"/>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58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10 – It was not necessary to add the requested custom column to the </a:t>
            </a:r>
            <a:r>
              <a:rPr lang="en-US" dirty="0" err="1" smtClean="0">
                <a:solidFill>
                  <a:srgbClr val="4F4F4F"/>
                </a:solidFill>
                <a:latin typeface="Century Gothic" pitchFamily="34" charset="0"/>
              </a:rPr>
              <a:t>load_cm_mstr</a:t>
            </a:r>
            <a:r>
              <a:rPr lang="en-US" dirty="0" smtClean="0">
                <a:solidFill>
                  <a:srgbClr val="4F4F4F"/>
                </a:solidFill>
                <a:latin typeface="Century Gothic" pitchFamily="34" charset="0"/>
              </a:rPr>
              <a:t> table as it already exists in the table. It is also not necessary to create a custom </a:t>
            </a:r>
            <a:r>
              <a:rPr lang="en-US" dirty="0" err="1" smtClean="0">
                <a:solidFill>
                  <a:srgbClr val="4F4F4F"/>
                </a:solidFill>
                <a:latin typeface="Century Gothic" pitchFamily="34" charset="0"/>
              </a:rPr>
              <a:t>loadx</a:t>
            </a:r>
            <a:r>
              <a:rPr lang="en-US" dirty="0" smtClean="0">
                <a:solidFill>
                  <a:srgbClr val="4F4F4F"/>
                </a:solidFill>
                <a:latin typeface="Century Gothic" pitchFamily="34" charset="0"/>
              </a:rPr>
              <a:t>_ table because we already are pulling the data from </a:t>
            </a:r>
            <a:r>
              <a:rPr lang="en-US" dirty="0" err="1" smtClean="0">
                <a:solidFill>
                  <a:srgbClr val="4F4F4F"/>
                </a:solidFill>
                <a:latin typeface="Century Gothic" pitchFamily="34" charset="0"/>
              </a:rPr>
              <a:t>cm_mstr</a:t>
            </a:r>
            <a:r>
              <a:rPr lang="en-US" dirty="0" smtClean="0">
                <a:solidFill>
                  <a:srgbClr val="4F4F4F"/>
                </a:solidFill>
                <a:latin typeface="Century Gothic" pitchFamily="34" charset="0"/>
              </a:rPr>
              <a:t> into a load table (we want to avoid redundant extracts from the ERP). Go to Step 11.</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1"/>
          <p:cNvPicPr>
            <a:picLocks noChangeAspect="1" noChangeArrowheads="1"/>
          </p:cNvPicPr>
          <p:nvPr/>
        </p:nvPicPr>
        <p:blipFill>
          <a:blip r:embed="rId3"/>
          <a:srcRect/>
          <a:stretch>
            <a:fillRect/>
          </a:stretch>
        </p:blipFill>
        <p:spPr bwMode="auto">
          <a:xfrm>
            <a:off x="472411" y="4188835"/>
            <a:ext cx="8214389" cy="1962583"/>
          </a:xfrm>
          <a:prstGeom prst="rect">
            <a:avLst/>
          </a:prstGeom>
          <a:noFill/>
          <a:ln w="9525">
            <a:noFill/>
            <a:miter lim="800000"/>
            <a:headEnd/>
            <a:tailEnd/>
          </a:ln>
        </p:spPr>
      </p:pic>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59</a:t>
            </a:fld>
            <a:endParaRPr lang="en-US">
              <a:latin typeface="Century Gothic" pitchFamily="34" charset="0"/>
            </a:endParaRPr>
          </a:p>
        </p:txBody>
      </p:sp>
      <p:sp>
        <p:nvSpPr>
          <p:cNvPr id="14338" name="Content Placeholder 2"/>
          <p:cNvSpPr>
            <a:spLocks noGrp="1"/>
          </p:cNvSpPr>
          <p:nvPr>
            <p:ph idx="1"/>
          </p:nvPr>
        </p:nvSpPr>
        <p:spPr>
          <a:xfrm>
            <a:off x="297180" y="1316038"/>
            <a:ext cx="8561070" cy="5000625"/>
          </a:xfrm>
        </p:spPr>
        <p:txBody>
          <a:bodyPr/>
          <a:lstStyle/>
          <a:p>
            <a:r>
              <a:rPr lang="en-US" dirty="0" smtClean="0">
                <a:solidFill>
                  <a:srgbClr val="4F4F4F"/>
                </a:solidFill>
                <a:latin typeface="Century Gothic" pitchFamily="34" charset="0"/>
              </a:rPr>
              <a:t>Step 11 – Build the necessary custom staging tables for getting our data to the point it can be referenced by our soon to be created custom update procedure.</a:t>
            </a:r>
          </a:p>
          <a:p>
            <a:pPr lvl="1"/>
            <a:r>
              <a:rPr lang="en-US" dirty="0" smtClean="0">
                <a:solidFill>
                  <a:srgbClr val="4F4F4F"/>
                </a:solidFill>
                <a:latin typeface="Century Gothic" pitchFamily="34" charset="0"/>
              </a:rPr>
              <a:t>In the Builder window, double click on </a:t>
            </a:r>
            <a:r>
              <a:rPr lang="en-US" dirty="0" smtClean="0">
                <a:solidFill>
                  <a:srgbClr val="C00000"/>
                </a:solidFill>
                <a:latin typeface="Century Gothic" pitchFamily="34" charset="0"/>
              </a:rPr>
              <a:t>Stage Table</a:t>
            </a:r>
            <a:r>
              <a:rPr lang="en-US" dirty="0" smtClean="0">
                <a:solidFill>
                  <a:srgbClr val="4F4F4F"/>
                </a:solidFill>
                <a:latin typeface="Century Gothic" pitchFamily="34" charset="0"/>
              </a:rPr>
              <a:t> to get the stage table list in the Drop Target Pane.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cxnSp>
        <p:nvCxnSpPr>
          <p:cNvPr id="8" name="Straight Arrow Connector 7"/>
          <p:cNvCxnSpPr/>
          <p:nvPr/>
        </p:nvCxnSpPr>
        <p:spPr>
          <a:xfrm flipH="1">
            <a:off x="1953491" y="4902431"/>
            <a:ext cx="928254" cy="49149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Straight Arrow Connector 9"/>
          <p:cNvCxnSpPr/>
          <p:nvPr/>
        </p:nvCxnSpPr>
        <p:spPr>
          <a:xfrm flipV="1">
            <a:off x="2881745" y="4532976"/>
            <a:ext cx="1413164" cy="3694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2" name="Straight Arrow Connector 11"/>
          <p:cNvCxnSpPr/>
          <p:nvPr/>
        </p:nvCxnSpPr>
        <p:spPr>
          <a:xfrm>
            <a:off x="2872509" y="4918248"/>
            <a:ext cx="4738255" cy="64008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WhereScape as a tool for building data warehouses is very powerful for people that use it to create and build their own data warehouse.</a:t>
            </a:r>
          </a:p>
          <a:p>
            <a:r>
              <a:rPr lang="en-US" dirty="0" smtClean="0">
                <a:solidFill>
                  <a:srgbClr val="4F4F4F"/>
                </a:solidFill>
                <a:latin typeface="Century Gothic" pitchFamily="34" charset="0"/>
              </a:rPr>
              <a:t>Many of it’s best features can’t be actualized due to the packaged nature of QAD’s data warehouse solution.</a:t>
            </a:r>
          </a:p>
          <a:p>
            <a:r>
              <a:rPr lang="en-US" dirty="0" smtClean="0">
                <a:solidFill>
                  <a:srgbClr val="4F4F4F"/>
                </a:solidFill>
                <a:latin typeface="Century Gothic" pitchFamily="34" charset="0"/>
              </a:rPr>
              <a:t>The example at the beginning of the customizations document highlights this.</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The Problem with Customizations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60</a:t>
            </a:fld>
            <a:endParaRPr lang="en-US">
              <a:latin typeface="Century Gothic" pitchFamily="34" charset="0"/>
            </a:endParaRPr>
          </a:p>
        </p:txBody>
      </p:sp>
      <p:sp>
        <p:nvSpPr>
          <p:cNvPr id="14338" name="Content Placeholder 2"/>
          <p:cNvSpPr>
            <a:spLocks noGrp="1"/>
          </p:cNvSpPr>
          <p:nvPr>
            <p:ph idx="1"/>
          </p:nvPr>
        </p:nvSpPr>
        <p:spPr>
          <a:xfrm>
            <a:off x="297180" y="1316038"/>
            <a:ext cx="856107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In the source Browser Pane, set the Connection to </a:t>
            </a:r>
            <a:r>
              <a:rPr lang="en-US" dirty="0" err="1" smtClean="0">
                <a:solidFill>
                  <a:srgbClr val="4F4F4F"/>
                </a:solidFill>
                <a:latin typeface="Century Gothic" pitchFamily="34" charset="0"/>
              </a:rPr>
              <a:t>DataWarehouse</a:t>
            </a:r>
            <a:r>
              <a:rPr lang="en-US" dirty="0" smtClean="0">
                <a:solidFill>
                  <a:srgbClr val="4F4F4F"/>
                </a:solidFill>
                <a:latin typeface="Century Gothic" pitchFamily="34" charset="0"/>
              </a:rPr>
              <a:t> (make sure the Schema is blank).</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16" name="Group 15"/>
          <p:cNvGrpSpPr/>
          <p:nvPr/>
        </p:nvGrpSpPr>
        <p:grpSpPr>
          <a:xfrm>
            <a:off x="1355483" y="2660073"/>
            <a:ext cx="6541610" cy="3651674"/>
            <a:chOff x="1355483" y="2660073"/>
            <a:chExt cx="6541610" cy="3651674"/>
          </a:xfrm>
        </p:grpSpPr>
        <p:pic>
          <p:nvPicPr>
            <p:cNvPr id="66561" name="Picture 1"/>
            <p:cNvPicPr>
              <a:picLocks noChangeAspect="1" noChangeArrowheads="1"/>
            </p:cNvPicPr>
            <p:nvPr/>
          </p:nvPicPr>
          <p:blipFill>
            <a:blip r:embed="rId3"/>
            <a:srcRect/>
            <a:stretch>
              <a:fillRect/>
            </a:stretch>
          </p:blipFill>
          <p:spPr bwMode="auto">
            <a:xfrm>
              <a:off x="1355483" y="2660073"/>
              <a:ext cx="6541610" cy="3651674"/>
            </a:xfrm>
            <a:prstGeom prst="rect">
              <a:avLst/>
            </a:prstGeom>
            <a:noFill/>
            <a:ln w="9525">
              <a:noFill/>
              <a:miter lim="800000"/>
              <a:headEnd/>
              <a:tailEnd/>
            </a:ln>
          </p:spPr>
        </p:pic>
        <p:sp>
          <p:nvSpPr>
            <p:cNvPr id="11" name="Rounded Rectangle 10"/>
            <p:cNvSpPr/>
            <p:nvPr/>
          </p:nvSpPr>
          <p:spPr>
            <a:xfrm>
              <a:off x="7208982" y="2757056"/>
              <a:ext cx="267854" cy="286327"/>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ounded Rectangle 13"/>
            <p:cNvSpPr/>
            <p:nvPr/>
          </p:nvSpPr>
          <p:spPr>
            <a:xfrm>
              <a:off x="2189017" y="3283531"/>
              <a:ext cx="3380509" cy="290943"/>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a:off x="2433784" y="4262583"/>
              <a:ext cx="3302000" cy="281709"/>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1"/>
          <p:cNvPicPr>
            <a:picLocks noChangeAspect="1" noChangeArrowheads="1"/>
          </p:cNvPicPr>
          <p:nvPr/>
        </p:nvPicPr>
        <p:blipFill>
          <a:blip r:embed="rId3"/>
          <a:srcRect/>
          <a:stretch>
            <a:fillRect/>
          </a:stretch>
        </p:blipFill>
        <p:spPr bwMode="auto">
          <a:xfrm>
            <a:off x="297180" y="3112655"/>
            <a:ext cx="8589963" cy="2095500"/>
          </a:xfrm>
          <a:prstGeom prst="rect">
            <a:avLst/>
          </a:prstGeom>
          <a:noFill/>
          <a:ln w="9525">
            <a:noFill/>
            <a:miter lim="800000"/>
            <a:headEnd/>
            <a:tailEnd/>
          </a:ln>
        </p:spPr>
      </p:pic>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61</a:t>
            </a:fld>
            <a:endParaRPr lang="en-US">
              <a:latin typeface="Century Gothic" pitchFamily="34" charset="0"/>
            </a:endParaRPr>
          </a:p>
        </p:txBody>
      </p:sp>
      <p:sp>
        <p:nvSpPr>
          <p:cNvPr id="14338" name="Content Placeholder 2"/>
          <p:cNvSpPr>
            <a:spLocks noGrp="1"/>
          </p:cNvSpPr>
          <p:nvPr>
            <p:ph idx="1"/>
          </p:nvPr>
        </p:nvSpPr>
        <p:spPr>
          <a:xfrm>
            <a:off x="297180" y="1316038"/>
            <a:ext cx="856107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Find the </a:t>
            </a:r>
            <a:r>
              <a:rPr lang="en-US" dirty="0" err="1" smtClean="0">
                <a:solidFill>
                  <a:srgbClr val="4F4F4F"/>
                </a:solidFill>
                <a:latin typeface="Century Gothic" pitchFamily="34" charset="0"/>
              </a:rPr>
              <a:t>load_cm_mstr</a:t>
            </a:r>
            <a:r>
              <a:rPr lang="en-US" dirty="0" smtClean="0">
                <a:solidFill>
                  <a:srgbClr val="4F4F4F"/>
                </a:solidFill>
                <a:latin typeface="Century Gothic" pitchFamily="34" charset="0"/>
              </a:rPr>
              <a:t> table in the Browser Pane and drag and drop it into the Drop Target Pane.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cxnSp>
        <p:nvCxnSpPr>
          <p:cNvPr id="9" name="Straight Arrow Connector 8"/>
          <p:cNvCxnSpPr/>
          <p:nvPr/>
        </p:nvCxnSpPr>
        <p:spPr>
          <a:xfrm flipH="1">
            <a:off x="4110186" y="4229794"/>
            <a:ext cx="2674362" cy="545406"/>
          </a:xfrm>
          <a:prstGeom prst="straightConnector1">
            <a:avLst/>
          </a:prstGeom>
          <a:ln w="25400">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Rounded Rectangle 11"/>
          <p:cNvSpPr/>
          <p:nvPr/>
        </p:nvSpPr>
        <p:spPr>
          <a:xfrm>
            <a:off x="6784548" y="4091710"/>
            <a:ext cx="1167967" cy="240145"/>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62</a:t>
            </a:fld>
            <a:endParaRPr lang="en-US">
              <a:latin typeface="Century Gothic" pitchFamily="34" charset="0"/>
            </a:endParaRPr>
          </a:p>
        </p:txBody>
      </p:sp>
      <p:sp>
        <p:nvSpPr>
          <p:cNvPr id="14338" name="Content Placeholder 2"/>
          <p:cNvSpPr>
            <a:spLocks noGrp="1"/>
          </p:cNvSpPr>
          <p:nvPr>
            <p:ph idx="1"/>
          </p:nvPr>
        </p:nvSpPr>
        <p:spPr>
          <a:xfrm>
            <a:off x="297180" y="1316038"/>
            <a:ext cx="856107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When prompted for the name of the new staging table, name it </a:t>
            </a:r>
            <a:r>
              <a:rPr lang="en-US" dirty="0" err="1" smtClean="0">
                <a:solidFill>
                  <a:srgbClr val="4F4F4F"/>
                </a:solidFill>
                <a:latin typeface="Century Gothic" pitchFamily="34" charset="0"/>
              </a:rPr>
              <a:t>stagex_customer_master</a:t>
            </a:r>
            <a:r>
              <a:rPr lang="en-US" dirty="0" smtClean="0">
                <a:solidFill>
                  <a:srgbClr val="4F4F4F"/>
                </a:solidFill>
                <a:latin typeface="Century Gothic" pitchFamily="34" charset="0"/>
              </a:rPr>
              <a:t>.</a:t>
            </a:r>
          </a:p>
          <a:p>
            <a:pPr lvl="1"/>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62465" name="Picture 1"/>
          <p:cNvPicPr>
            <a:picLocks noChangeAspect="1" noChangeArrowheads="1"/>
          </p:cNvPicPr>
          <p:nvPr/>
        </p:nvPicPr>
        <p:blipFill>
          <a:blip r:embed="rId3"/>
          <a:srcRect/>
          <a:stretch>
            <a:fillRect/>
          </a:stretch>
        </p:blipFill>
        <p:spPr bwMode="auto">
          <a:xfrm>
            <a:off x="2376200" y="3054350"/>
            <a:ext cx="3800475" cy="2171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In the Table Definition window, enter a description to explain why this table is being created.</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9" name="Group 8"/>
          <p:cNvGrpSpPr/>
          <p:nvPr/>
        </p:nvGrpSpPr>
        <p:grpSpPr>
          <a:xfrm>
            <a:off x="3195766" y="2614924"/>
            <a:ext cx="5331226" cy="3770726"/>
            <a:chOff x="3195766" y="2614924"/>
            <a:chExt cx="5331226" cy="3770726"/>
          </a:xfrm>
        </p:grpSpPr>
        <p:pic>
          <p:nvPicPr>
            <p:cNvPr id="60418" name="Picture 2" descr="C:\Users\mby\AppData\Local\Temp\SNAGHTML22ff8694.PNG"/>
            <p:cNvPicPr>
              <a:picLocks noChangeAspect="1" noChangeArrowheads="1"/>
            </p:cNvPicPr>
            <p:nvPr/>
          </p:nvPicPr>
          <p:blipFill>
            <a:blip r:embed="rId3"/>
            <a:srcRect/>
            <a:stretch>
              <a:fillRect/>
            </a:stretch>
          </p:blipFill>
          <p:spPr bwMode="auto">
            <a:xfrm>
              <a:off x="3195766" y="2614924"/>
              <a:ext cx="5331226" cy="3770726"/>
            </a:xfrm>
            <a:prstGeom prst="rect">
              <a:avLst/>
            </a:prstGeom>
            <a:noFill/>
          </p:spPr>
        </p:pic>
        <p:sp>
          <p:nvSpPr>
            <p:cNvPr id="8" name="Rounded Rectangle 7"/>
            <p:cNvSpPr/>
            <p:nvPr/>
          </p:nvSpPr>
          <p:spPr>
            <a:xfrm>
              <a:off x="5163127" y="3435927"/>
              <a:ext cx="3251200" cy="369455"/>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When the resulting list of columns for the new </a:t>
            </a:r>
            <a:r>
              <a:rPr lang="en-US" dirty="0" err="1" smtClean="0">
                <a:solidFill>
                  <a:srgbClr val="4F4F4F"/>
                </a:solidFill>
                <a:latin typeface="Century Gothic" pitchFamily="34" charset="0"/>
              </a:rPr>
              <a:t>stagex_customer_master</a:t>
            </a:r>
            <a:r>
              <a:rPr lang="en-US" dirty="0" smtClean="0">
                <a:solidFill>
                  <a:srgbClr val="4F4F4F"/>
                </a:solidFill>
                <a:latin typeface="Century Gothic" pitchFamily="34" charset="0"/>
              </a:rPr>
              <a:t> table appears, delete any unnecessary columns, leaving the business key columns, the new </a:t>
            </a:r>
            <a:r>
              <a:rPr lang="en-US" dirty="0" err="1" smtClean="0">
                <a:solidFill>
                  <a:srgbClr val="4F4F4F"/>
                </a:solidFill>
                <a:latin typeface="Century Gothic" pitchFamily="34" charset="0"/>
              </a:rPr>
              <a:t>xx_resale_number</a:t>
            </a:r>
            <a:r>
              <a:rPr lang="en-US" dirty="0" smtClean="0">
                <a:solidFill>
                  <a:srgbClr val="4F4F4F"/>
                </a:solidFill>
                <a:latin typeface="Century Gothic" pitchFamily="34" charset="0"/>
              </a:rPr>
              <a:t> column and the handful of timestamp related columns at the end of the table.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10" name="Group 9"/>
          <p:cNvGrpSpPr/>
          <p:nvPr/>
        </p:nvGrpSpPr>
        <p:grpSpPr>
          <a:xfrm>
            <a:off x="1290920" y="4233361"/>
            <a:ext cx="6465605" cy="1866900"/>
            <a:chOff x="1290920" y="4233361"/>
            <a:chExt cx="6465605" cy="1866900"/>
          </a:xfrm>
        </p:grpSpPr>
        <p:pic>
          <p:nvPicPr>
            <p:cNvPr id="1026" name="Picture 2"/>
            <p:cNvPicPr>
              <a:picLocks noChangeAspect="1" noChangeArrowheads="1"/>
            </p:cNvPicPr>
            <p:nvPr/>
          </p:nvPicPr>
          <p:blipFill>
            <a:blip r:embed="rId3"/>
            <a:srcRect/>
            <a:stretch>
              <a:fillRect/>
            </a:stretch>
          </p:blipFill>
          <p:spPr bwMode="auto">
            <a:xfrm>
              <a:off x="1385888" y="4233361"/>
              <a:ext cx="6370637" cy="1866900"/>
            </a:xfrm>
            <a:prstGeom prst="rect">
              <a:avLst/>
            </a:prstGeom>
            <a:noFill/>
            <a:ln w="9525">
              <a:noFill/>
              <a:miter lim="800000"/>
              <a:headEnd/>
              <a:tailEnd/>
            </a:ln>
          </p:spPr>
        </p:pic>
        <p:sp>
          <p:nvSpPr>
            <p:cNvPr id="8" name="Rounded Rectangle 7"/>
            <p:cNvSpPr/>
            <p:nvPr/>
          </p:nvSpPr>
          <p:spPr>
            <a:xfrm>
              <a:off x="1290920" y="4647304"/>
              <a:ext cx="1585024" cy="1075656"/>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11 – Build staging tables – continued</a:t>
            </a:r>
          </a:p>
          <a:p>
            <a:pPr lvl="1"/>
            <a:r>
              <a:rPr lang="en-US" dirty="0" smtClean="0">
                <a:solidFill>
                  <a:srgbClr val="C00000"/>
                </a:solidFill>
                <a:latin typeface="Century Gothic" pitchFamily="34" charset="0"/>
              </a:rPr>
              <a:t>Create (Recreate) </a:t>
            </a:r>
            <a:r>
              <a:rPr lang="en-US" dirty="0" smtClean="0">
                <a:solidFill>
                  <a:srgbClr val="4F4F4F"/>
                </a:solidFill>
                <a:latin typeface="Century Gothic" pitchFamily="34" charset="0"/>
              </a:rPr>
              <a:t>the table to add it in SQL Server database.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11" name="Group 10"/>
          <p:cNvGrpSpPr/>
          <p:nvPr/>
        </p:nvGrpSpPr>
        <p:grpSpPr>
          <a:xfrm>
            <a:off x="457200" y="2271790"/>
            <a:ext cx="8229600" cy="4044873"/>
            <a:chOff x="457200" y="2271790"/>
            <a:chExt cx="8229600" cy="4044873"/>
          </a:xfrm>
        </p:grpSpPr>
        <p:pic>
          <p:nvPicPr>
            <p:cNvPr id="56324" name="Picture 4"/>
            <p:cNvPicPr>
              <a:picLocks noChangeAspect="1" noChangeArrowheads="1"/>
            </p:cNvPicPr>
            <p:nvPr/>
          </p:nvPicPr>
          <p:blipFill>
            <a:blip r:embed="rId3"/>
            <a:srcRect/>
            <a:stretch>
              <a:fillRect/>
            </a:stretch>
          </p:blipFill>
          <p:spPr bwMode="auto">
            <a:xfrm>
              <a:off x="457200" y="4128077"/>
              <a:ext cx="6181725" cy="2019300"/>
            </a:xfrm>
            <a:prstGeom prst="rect">
              <a:avLst/>
            </a:prstGeom>
            <a:noFill/>
            <a:ln w="9525">
              <a:noFill/>
              <a:miter lim="800000"/>
              <a:headEnd/>
              <a:tailEnd/>
            </a:ln>
          </p:spPr>
        </p:pic>
        <p:pic>
          <p:nvPicPr>
            <p:cNvPr id="56321" name="Picture 1"/>
            <p:cNvPicPr>
              <a:picLocks noChangeAspect="1" noChangeArrowheads="1"/>
            </p:cNvPicPr>
            <p:nvPr/>
          </p:nvPicPr>
          <p:blipFill>
            <a:blip r:embed="rId4"/>
            <a:srcRect/>
            <a:stretch>
              <a:fillRect/>
            </a:stretch>
          </p:blipFill>
          <p:spPr bwMode="auto">
            <a:xfrm>
              <a:off x="4498109" y="2271790"/>
              <a:ext cx="4188691" cy="4044873"/>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Build the procedure for the table. In the Builder window, double click on the new table name and click </a:t>
            </a:r>
            <a:r>
              <a:rPr lang="en-US" dirty="0" smtClean="0">
                <a:solidFill>
                  <a:srgbClr val="C00000"/>
                </a:solidFill>
                <a:latin typeface="Century Gothic" pitchFamily="34" charset="0"/>
              </a:rPr>
              <a:t>Rebuild</a:t>
            </a:r>
            <a:r>
              <a:rPr lang="en-US" dirty="0" smtClean="0">
                <a:solidFill>
                  <a:srgbClr val="4F4F4F"/>
                </a:solidFill>
                <a:latin typeface="Century Gothic" pitchFamily="34" charset="0"/>
              </a:rPr>
              <a:t>.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54274" name="Picture 2" descr="C:\Users\mby\AppData\Local\Temp\SNAGHTML230ef435.PNG"/>
          <p:cNvPicPr>
            <a:picLocks noChangeAspect="1" noChangeArrowheads="1"/>
          </p:cNvPicPr>
          <p:nvPr/>
        </p:nvPicPr>
        <p:blipFill>
          <a:blip r:embed="rId3"/>
          <a:srcRect/>
          <a:stretch>
            <a:fillRect/>
          </a:stretch>
        </p:blipFill>
        <p:spPr bwMode="auto">
          <a:xfrm>
            <a:off x="201755" y="3284381"/>
            <a:ext cx="8753475" cy="2590800"/>
          </a:xfrm>
          <a:prstGeom prst="rect">
            <a:avLst/>
          </a:prstGeom>
          <a:noFill/>
        </p:spPr>
      </p:pic>
      <p:sp>
        <p:nvSpPr>
          <p:cNvPr id="8" name="Rounded Rectangle 7"/>
          <p:cNvSpPr/>
          <p:nvPr/>
        </p:nvSpPr>
        <p:spPr>
          <a:xfrm>
            <a:off x="6253017" y="5273964"/>
            <a:ext cx="572655" cy="332509"/>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Build the procedure for the table – continued. Choose the </a:t>
            </a:r>
            <a:r>
              <a:rPr lang="en-US" dirty="0" smtClean="0">
                <a:solidFill>
                  <a:srgbClr val="C00000"/>
                </a:solidFill>
                <a:latin typeface="Century Gothic" pitchFamily="34" charset="0"/>
              </a:rPr>
              <a:t>Set</a:t>
            </a:r>
            <a:r>
              <a:rPr lang="en-US" dirty="0" smtClean="0">
                <a:solidFill>
                  <a:srgbClr val="4F4F4F"/>
                </a:solidFill>
                <a:latin typeface="Century Gothic" pitchFamily="34" charset="0"/>
              </a:rPr>
              <a:t> option </a:t>
            </a:r>
          </a:p>
          <a:p>
            <a:pPr lvl="1">
              <a:buNone/>
            </a:pPr>
            <a:r>
              <a:rPr lang="en-US" dirty="0" smtClean="0">
                <a:solidFill>
                  <a:srgbClr val="4F4F4F"/>
                </a:solidFill>
                <a:latin typeface="Century Gothic" pitchFamily="34" charset="0"/>
              </a:rPr>
              <a:t>	(unless you are certain </a:t>
            </a:r>
          </a:p>
          <a:p>
            <a:pPr lvl="1">
              <a:buNone/>
            </a:pPr>
            <a:r>
              <a:rPr lang="en-US" dirty="0" smtClean="0">
                <a:solidFill>
                  <a:srgbClr val="4F4F4F"/>
                </a:solidFill>
                <a:latin typeface="Century Gothic" pitchFamily="34" charset="0"/>
              </a:rPr>
              <a:t>	you should be using a </a:t>
            </a:r>
          </a:p>
          <a:p>
            <a:pPr lvl="1">
              <a:buNone/>
            </a:pPr>
            <a:r>
              <a:rPr lang="en-US" dirty="0" smtClean="0">
                <a:solidFill>
                  <a:srgbClr val="4F4F4F"/>
                </a:solidFill>
                <a:latin typeface="Century Gothic" pitchFamily="34" charset="0"/>
              </a:rPr>
              <a:t>	different option).</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9" name="Group 8"/>
          <p:cNvGrpSpPr/>
          <p:nvPr/>
        </p:nvGrpSpPr>
        <p:grpSpPr>
          <a:xfrm>
            <a:off x="4864641" y="2355274"/>
            <a:ext cx="4043823" cy="3933681"/>
            <a:chOff x="4864641" y="2355274"/>
            <a:chExt cx="4043823" cy="3933681"/>
          </a:xfrm>
        </p:grpSpPr>
        <p:pic>
          <p:nvPicPr>
            <p:cNvPr id="52226" name="Picture 2" descr="C:\Users\mby\AppData\Local\Temp\SNAGHTML23105519.PNG"/>
            <p:cNvPicPr>
              <a:picLocks noChangeAspect="1" noChangeArrowheads="1"/>
            </p:cNvPicPr>
            <p:nvPr/>
          </p:nvPicPr>
          <p:blipFill>
            <a:blip r:embed="rId3"/>
            <a:srcRect/>
            <a:stretch>
              <a:fillRect/>
            </a:stretch>
          </p:blipFill>
          <p:spPr bwMode="auto">
            <a:xfrm>
              <a:off x="4864641" y="2355274"/>
              <a:ext cx="4043823" cy="3933681"/>
            </a:xfrm>
            <a:prstGeom prst="rect">
              <a:avLst/>
            </a:prstGeom>
            <a:noFill/>
          </p:spPr>
        </p:pic>
        <p:sp>
          <p:nvSpPr>
            <p:cNvPr id="8" name="Rounded Rectangle 7"/>
            <p:cNvSpPr/>
            <p:nvPr/>
          </p:nvSpPr>
          <p:spPr>
            <a:xfrm>
              <a:off x="8081820" y="3888510"/>
              <a:ext cx="771228" cy="267854"/>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Build the procedure for the table – continued. Add any appropriate parameters, if any.</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50178" name="Picture 2" descr="C:\Users\mby\AppData\Local\Temp\SNAGHTML2313fcdc.PNG"/>
          <p:cNvPicPr>
            <a:picLocks noChangeAspect="1" noChangeArrowheads="1"/>
          </p:cNvPicPr>
          <p:nvPr/>
        </p:nvPicPr>
        <p:blipFill>
          <a:blip r:embed="rId3"/>
          <a:srcRect/>
          <a:stretch>
            <a:fillRect/>
          </a:stretch>
        </p:blipFill>
        <p:spPr bwMode="auto">
          <a:xfrm>
            <a:off x="595740" y="2827479"/>
            <a:ext cx="8010525" cy="3105150"/>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69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Build the procedure for the table – continued. Add any table JOIN(s) or WHERE clause constraints. In this case there weren’t any to add.</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48130" name="Picture 2" descr="C:\Users\mby\AppData\Local\Temp\SNAGHTML2314d88b.PNG"/>
          <p:cNvPicPr>
            <a:picLocks noChangeAspect="1" noChangeArrowheads="1"/>
          </p:cNvPicPr>
          <p:nvPr/>
        </p:nvPicPr>
        <p:blipFill>
          <a:blip r:embed="rId3"/>
          <a:srcRect/>
          <a:stretch>
            <a:fillRect/>
          </a:stretch>
        </p:blipFill>
        <p:spPr bwMode="auto">
          <a:xfrm>
            <a:off x="1256145" y="3076569"/>
            <a:ext cx="6911381" cy="316620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281869"/>
            <a:ext cx="8229600" cy="5034264"/>
          </a:xfrm>
        </p:spPr>
        <p:txBody>
          <a:bodyPr/>
          <a:lstStyle/>
          <a:p>
            <a:r>
              <a:rPr lang="en-US" dirty="0" smtClean="0"/>
              <a:t>As an example, let’s look at a customized </a:t>
            </a:r>
            <a:r>
              <a:rPr lang="en-US" dirty="0" err="1" smtClean="0"/>
              <a:t>dim_item</a:t>
            </a:r>
            <a:r>
              <a:rPr lang="en-US" dirty="0" smtClean="0"/>
              <a:t> table that then will have a patch (without the customizations) applied to it.</a:t>
            </a:r>
          </a:p>
          <a:p>
            <a:r>
              <a:rPr lang="en-US" dirty="0" smtClean="0"/>
              <a:t>Here’s the layout for the </a:t>
            </a:r>
            <a:r>
              <a:rPr lang="en-US" dirty="0" err="1" smtClean="0"/>
              <a:t>dim_item</a:t>
            </a:r>
            <a:r>
              <a:rPr lang="en-US" dirty="0" smtClean="0"/>
              <a:t> table from the 3.4.1 release. The last several columns are circled for reference purposes.</a:t>
            </a:r>
          </a:p>
          <a:p>
            <a:endParaRPr lang="en-US" dirty="0" smtClean="0"/>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11" name="Rectangle 2"/>
          <p:cNvSpPr>
            <a:spLocks noGrp="1"/>
          </p:cNvSpPr>
          <p:nvPr>
            <p:ph type="title"/>
          </p:nvPr>
        </p:nvSpPr>
        <p:spPr>
          <a:xfrm>
            <a:off x="457200" y="608013"/>
            <a:ext cx="8229600" cy="640080"/>
          </a:xfrm>
        </p:spPr>
        <p:txBody>
          <a:bodyPr/>
          <a:lstStyle/>
          <a:p>
            <a:r>
              <a:rPr lang="en-US" dirty="0" smtClean="0">
                <a:latin typeface="Century Gothic" pitchFamily="34" charset="0"/>
                <a:cs typeface="Century Gothic" pitchFamily="34" charset="0"/>
              </a:rPr>
              <a:t>Why We Chose Our Methodology</a:t>
            </a:r>
          </a:p>
        </p:txBody>
      </p:sp>
      <p:sp>
        <p:nvSpPr>
          <p:cNvPr id="12" name="Text Placeholder 4"/>
          <p:cNvSpPr txBox="1">
            <a:spLocks/>
          </p:cNvSpPr>
          <p:nvPr/>
        </p:nvSpPr>
        <p:spPr>
          <a:xfrm>
            <a:off x="457200" y="179388"/>
            <a:ext cx="8229600" cy="428625"/>
          </a:xfrm>
          <a:prstGeom prst="rect">
            <a:avLst/>
          </a:prstGeom>
        </p:spPr>
        <p:txBody>
          <a:bodyPr/>
          <a:lstStyle/>
          <a:p>
            <a:pPr marR="0" lvl="0" eaLnBrk="1" latinLnBrk="0" hangingPunct="1">
              <a:lnSpc>
                <a:spcPct val="100000"/>
              </a:lnSpc>
              <a:spcBef>
                <a:spcPct val="20000"/>
              </a:spcBef>
              <a:buClr>
                <a:srgbClr val="F79646"/>
              </a:buClr>
              <a:buSzTx/>
              <a:tabLst/>
              <a:defRPr/>
            </a:pPr>
            <a:r>
              <a:rPr lang="en-US" sz="2000" b="1" dirty="0" smtClean="0">
                <a:solidFill>
                  <a:srgbClr val="4F81BD"/>
                </a:solidFill>
                <a:latin typeface="Century Gothic" pitchFamily="34" charset="0"/>
                <a:cs typeface="Century Gothic"/>
              </a:rPr>
              <a:t>Customizations of BI 3</a:t>
            </a:r>
          </a:p>
        </p:txBody>
      </p:sp>
      <p:pic>
        <p:nvPicPr>
          <p:cNvPr id="23" name="Picture 2"/>
          <p:cNvPicPr>
            <a:picLocks noChangeAspect="1" noChangeArrowheads="1"/>
          </p:cNvPicPr>
          <p:nvPr/>
        </p:nvPicPr>
        <p:blipFill>
          <a:blip r:embed="rId3"/>
          <a:srcRect/>
          <a:stretch>
            <a:fillRect/>
          </a:stretch>
        </p:blipFill>
        <p:spPr bwMode="auto">
          <a:xfrm>
            <a:off x="148972" y="4412818"/>
            <a:ext cx="8907716" cy="149967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70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Execute the update procedure to populate the table.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46081" name="Picture 1"/>
          <p:cNvPicPr>
            <a:picLocks noChangeAspect="1" noChangeArrowheads="1"/>
          </p:cNvPicPr>
          <p:nvPr/>
        </p:nvPicPr>
        <p:blipFill>
          <a:blip r:embed="rId3"/>
          <a:srcRect/>
          <a:stretch>
            <a:fillRect/>
          </a:stretch>
        </p:blipFill>
        <p:spPr bwMode="auto">
          <a:xfrm>
            <a:off x="3169394" y="2277052"/>
            <a:ext cx="4141187" cy="40396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71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11 – Build staging tables – continued </a:t>
            </a:r>
          </a:p>
          <a:p>
            <a:pPr lvl="1"/>
            <a:r>
              <a:rPr lang="en-US" dirty="0" smtClean="0">
                <a:solidFill>
                  <a:srgbClr val="4F4F4F"/>
                </a:solidFill>
                <a:latin typeface="Century Gothic" pitchFamily="34" charset="0"/>
              </a:rPr>
              <a:t>Confirm that data gets into the new staging table, by right clicking on the table name and choosing </a:t>
            </a:r>
            <a:r>
              <a:rPr lang="en-US" dirty="0" smtClean="0">
                <a:solidFill>
                  <a:srgbClr val="C00000"/>
                </a:solidFill>
                <a:latin typeface="Century Gothic" pitchFamily="34" charset="0"/>
              </a:rPr>
              <a:t>Display Data</a:t>
            </a:r>
            <a:r>
              <a:rPr lang="en-US" dirty="0" smtClean="0">
                <a:solidFill>
                  <a:srgbClr val="4F4F4F"/>
                </a:solidFill>
                <a:latin typeface="Century Gothic" pitchFamily="34" charset="0"/>
              </a:rPr>
              <a: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44033" name="Picture 1"/>
          <p:cNvPicPr>
            <a:picLocks noChangeAspect="1" noChangeArrowheads="1"/>
          </p:cNvPicPr>
          <p:nvPr/>
        </p:nvPicPr>
        <p:blipFill>
          <a:blip r:embed="rId3"/>
          <a:srcRect/>
          <a:stretch>
            <a:fillRect/>
          </a:stretch>
        </p:blipFill>
        <p:spPr bwMode="auto">
          <a:xfrm>
            <a:off x="685800" y="3225800"/>
            <a:ext cx="7770813" cy="2533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72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12 – Write a SQL query linking the final custom stage table to the target dimension table. Confirm that the results produced meet expectations.</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41985" name="Picture 1"/>
          <p:cNvPicPr>
            <a:picLocks noChangeAspect="1" noChangeArrowheads="1"/>
          </p:cNvPicPr>
          <p:nvPr/>
        </p:nvPicPr>
        <p:blipFill>
          <a:blip r:embed="rId3"/>
          <a:srcRect/>
          <a:stretch>
            <a:fillRect/>
          </a:stretch>
        </p:blipFill>
        <p:spPr bwMode="auto">
          <a:xfrm>
            <a:off x="692735" y="3162877"/>
            <a:ext cx="7915564" cy="31537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73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13 – Create a back-up of the target table prior to adding new columns.</a:t>
            </a:r>
          </a:p>
          <a:p>
            <a:pPr lvl="1"/>
            <a:r>
              <a:rPr lang="en-US" dirty="0" smtClean="0">
                <a:solidFill>
                  <a:srgbClr val="4F4F4F"/>
                </a:solidFill>
                <a:latin typeface="Century Gothic" pitchFamily="34" charset="0"/>
              </a:rPr>
              <a:t>This simple SQL query will create an exact copy of the target table. Use whatever date is current at the time of backup.</a:t>
            </a:r>
          </a:p>
          <a:p>
            <a:pPr lvl="1">
              <a:buNone/>
            </a:pPr>
            <a:endParaRPr lang="en-US" dirty="0" smtClean="0">
              <a:solidFill>
                <a:srgbClr val="4F4F4F"/>
              </a:solidFill>
              <a:latin typeface="Century Gothic" pitchFamily="34" charset="0"/>
            </a:endParaRPr>
          </a:p>
          <a:p>
            <a:pPr lvl="1">
              <a:buNone/>
            </a:pPr>
            <a:r>
              <a:rPr lang="en-US" dirty="0" smtClean="0">
                <a:solidFill>
                  <a:srgbClr val="4F4F4F"/>
                </a:solidFill>
                <a:latin typeface="Century Gothic" pitchFamily="34" charset="0"/>
              </a:rPr>
              <a:t>SELECT *</a:t>
            </a:r>
          </a:p>
          <a:p>
            <a:pPr lvl="1">
              <a:buNone/>
            </a:pPr>
            <a:r>
              <a:rPr lang="en-US" dirty="0" smtClean="0">
                <a:solidFill>
                  <a:srgbClr val="4F4F4F"/>
                </a:solidFill>
                <a:latin typeface="Century Gothic" pitchFamily="34" charset="0"/>
              </a:rPr>
              <a:t>INTO dim_customer_bkup_20140101</a:t>
            </a:r>
          </a:p>
          <a:p>
            <a:pPr lvl="1">
              <a:buNone/>
            </a:pPr>
            <a:r>
              <a:rPr lang="en-US" dirty="0" smtClean="0">
                <a:solidFill>
                  <a:srgbClr val="4F4F4F"/>
                </a:solidFill>
                <a:latin typeface="Century Gothic" pitchFamily="34" charset="0"/>
              </a:rPr>
              <a:t>FROM </a:t>
            </a:r>
            <a:r>
              <a:rPr lang="en-US" dirty="0" err="1" smtClean="0">
                <a:solidFill>
                  <a:srgbClr val="4F4F4F"/>
                </a:solidFill>
                <a:latin typeface="Century Gothic" pitchFamily="34" charset="0"/>
              </a:rPr>
              <a:t>dim_customer</a:t>
            </a: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74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14 – Add the new custom column(s) to the target table. </a:t>
            </a:r>
          </a:p>
          <a:p>
            <a:pPr lvl="1"/>
            <a:r>
              <a:rPr lang="en-US" dirty="0" smtClean="0">
                <a:solidFill>
                  <a:srgbClr val="4F4F4F"/>
                </a:solidFill>
                <a:latin typeface="Century Gothic" pitchFamily="34" charset="0"/>
              </a:rPr>
              <a:t>This can easily be accomplished by going to the Browser Pane and dragging the column over from the final staging table the custom update procedure is going to utilize. Make sure the column is at the end of the column list.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37889" name="Picture 1"/>
          <p:cNvPicPr>
            <a:picLocks noChangeAspect="1" noChangeArrowheads="1"/>
          </p:cNvPicPr>
          <p:nvPr/>
        </p:nvPicPr>
        <p:blipFill>
          <a:blip r:embed="rId3"/>
          <a:srcRect/>
          <a:stretch>
            <a:fillRect/>
          </a:stretch>
        </p:blipFill>
        <p:spPr bwMode="auto">
          <a:xfrm>
            <a:off x="169956" y="4341086"/>
            <a:ext cx="8748552" cy="14593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75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14 – Add the new custom column(s) to the target table – continued.</a:t>
            </a:r>
          </a:p>
          <a:p>
            <a:pPr lvl="1"/>
            <a:r>
              <a:rPr lang="en-US" dirty="0" smtClean="0">
                <a:solidFill>
                  <a:srgbClr val="4F4F4F"/>
                </a:solidFill>
                <a:latin typeface="Century Gothic" pitchFamily="34" charset="0"/>
              </a:rPr>
              <a:t>Remove the </a:t>
            </a:r>
            <a:r>
              <a:rPr lang="en-US" dirty="0" smtClean="0">
                <a:solidFill>
                  <a:srgbClr val="C00000"/>
                </a:solidFill>
                <a:latin typeface="Century Gothic" pitchFamily="34" charset="0"/>
              </a:rPr>
              <a:t>Source Table </a:t>
            </a:r>
            <a:r>
              <a:rPr lang="en-US" dirty="0" smtClean="0">
                <a:solidFill>
                  <a:srgbClr val="4F4F4F"/>
                </a:solidFill>
                <a:latin typeface="Century Gothic" pitchFamily="34" charset="0"/>
              </a:rPr>
              <a:t>from the custom column definition (the column will be updated by a procedure, if this does not get removed, it will create problems if the wizard is used to rebuild the procedure).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11" name="Group 10"/>
          <p:cNvGrpSpPr/>
          <p:nvPr/>
        </p:nvGrpSpPr>
        <p:grpSpPr>
          <a:xfrm>
            <a:off x="354013" y="4516402"/>
            <a:ext cx="8332787" cy="1314450"/>
            <a:chOff x="354013" y="4516402"/>
            <a:chExt cx="8332787" cy="1314450"/>
          </a:xfrm>
        </p:grpSpPr>
        <p:pic>
          <p:nvPicPr>
            <p:cNvPr id="2051" name="Picture 3"/>
            <p:cNvPicPr>
              <a:picLocks noChangeAspect="1" noChangeArrowheads="1"/>
            </p:cNvPicPr>
            <p:nvPr/>
          </p:nvPicPr>
          <p:blipFill>
            <a:blip r:embed="rId3"/>
            <a:srcRect/>
            <a:stretch>
              <a:fillRect/>
            </a:stretch>
          </p:blipFill>
          <p:spPr bwMode="auto">
            <a:xfrm>
              <a:off x="354013" y="4516402"/>
              <a:ext cx="8332787" cy="1314450"/>
            </a:xfrm>
            <a:prstGeom prst="rect">
              <a:avLst/>
            </a:prstGeom>
            <a:noFill/>
            <a:ln w="9525">
              <a:noFill/>
              <a:miter lim="800000"/>
              <a:headEnd/>
              <a:tailEnd/>
            </a:ln>
          </p:spPr>
        </p:pic>
        <p:sp>
          <p:nvSpPr>
            <p:cNvPr id="7" name="Rounded Rectangle 6"/>
            <p:cNvSpPr/>
            <p:nvPr/>
          </p:nvSpPr>
          <p:spPr>
            <a:xfrm>
              <a:off x="2512021" y="5606583"/>
              <a:ext cx="5470154" cy="224269"/>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76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14 – Add the new custom column(s) to the target table – continued.</a:t>
            </a:r>
          </a:p>
          <a:p>
            <a:pPr lvl="1"/>
            <a:r>
              <a:rPr lang="en-US" dirty="0" smtClean="0">
                <a:solidFill>
                  <a:srgbClr val="4F4F4F"/>
                </a:solidFill>
                <a:latin typeface="Century Gothic" pitchFamily="34" charset="0"/>
              </a:rPr>
              <a:t>In the new custom column’s Transformation tab, set the value to NULL.</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33794" name="Picture 2" descr="C:\Users\mby\AppData\Local\Temp\SNAGHTML2330c1f0.PNG"/>
          <p:cNvPicPr>
            <a:picLocks noChangeAspect="1" noChangeArrowheads="1"/>
          </p:cNvPicPr>
          <p:nvPr/>
        </p:nvPicPr>
        <p:blipFill>
          <a:blip r:embed="rId3"/>
          <a:srcRect/>
          <a:stretch>
            <a:fillRect/>
          </a:stretch>
        </p:blipFill>
        <p:spPr bwMode="auto">
          <a:xfrm>
            <a:off x="332507" y="3193663"/>
            <a:ext cx="8465705" cy="1643744"/>
          </a:xfrm>
          <a:prstGeom prst="rect">
            <a:avLst/>
          </a:prstGeom>
          <a:noFill/>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77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14 – Add the new custom column(s) to the target table – continued.</a:t>
            </a:r>
          </a:p>
          <a:p>
            <a:pPr lvl="1"/>
            <a:r>
              <a:rPr lang="en-US" b="1" dirty="0" smtClean="0">
                <a:solidFill>
                  <a:srgbClr val="4F4F4F"/>
                </a:solidFill>
                <a:latin typeface="Century Gothic" pitchFamily="34" charset="0"/>
              </a:rPr>
              <a:t>DO NOT</a:t>
            </a:r>
            <a:r>
              <a:rPr lang="en-US" dirty="0" smtClean="0">
                <a:solidFill>
                  <a:srgbClr val="4F4F4F"/>
                </a:solidFill>
                <a:latin typeface="Century Gothic" pitchFamily="34" charset="0"/>
              </a:rPr>
              <a:t> use </a:t>
            </a:r>
            <a:r>
              <a:rPr lang="en-US" dirty="0" smtClean="0">
                <a:solidFill>
                  <a:srgbClr val="C00000"/>
                </a:solidFill>
                <a:latin typeface="Century Gothic" pitchFamily="34" charset="0"/>
              </a:rPr>
              <a:t>Create (Recreate)</a:t>
            </a:r>
            <a:r>
              <a:rPr lang="en-US" dirty="0" smtClean="0">
                <a:solidFill>
                  <a:srgbClr val="4F4F4F"/>
                </a:solidFill>
                <a:latin typeface="Century Gothic" pitchFamily="34" charset="0"/>
              </a:rPr>
              <a:t> </a:t>
            </a:r>
          </a:p>
          <a:p>
            <a:pPr lvl="1"/>
            <a:r>
              <a:rPr lang="en-US" dirty="0" smtClean="0">
                <a:solidFill>
                  <a:srgbClr val="4F4F4F"/>
                </a:solidFill>
                <a:latin typeface="Century Gothic" pitchFamily="34" charset="0"/>
              </a:rPr>
              <a:t>To add the new column to </a:t>
            </a:r>
          </a:p>
          <a:p>
            <a:pPr lvl="1">
              <a:buNone/>
            </a:pPr>
            <a:r>
              <a:rPr lang="en-US" dirty="0" smtClean="0">
                <a:solidFill>
                  <a:srgbClr val="4F4F4F"/>
                </a:solidFill>
                <a:latin typeface="Century Gothic" pitchFamily="34" charset="0"/>
              </a:rPr>
              <a:t>	the table in the SQL Server </a:t>
            </a:r>
          </a:p>
          <a:p>
            <a:pPr lvl="1">
              <a:buNone/>
            </a:pPr>
            <a:r>
              <a:rPr lang="en-US" dirty="0" smtClean="0">
                <a:solidFill>
                  <a:srgbClr val="4F4F4F"/>
                </a:solidFill>
                <a:latin typeface="Century Gothic" pitchFamily="34" charset="0"/>
              </a:rPr>
              <a:t>	database, use the </a:t>
            </a:r>
            <a:r>
              <a:rPr lang="en-US" dirty="0" smtClean="0">
                <a:solidFill>
                  <a:srgbClr val="C00000"/>
                </a:solidFill>
                <a:latin typeface="Century Gothic" pitchFamily="34" charset="0"/>
              </a:rPr>
              <a:t>Validate </a:t>
            </a:r>
          </a:p>
          <a:p>
            <a:pPr lvl="1">
              <a:buNone/>
            </a:pPr>
            <a:r>
              <a:rPr lang="en-US" dirty="0" smtClean="0">
                <a:solidFill>
                  <a:srgbClr val="C00000"/>
                </a:solidFill>
                <a:latin typeface="Century Gothic" pitchFamily="34" charset="0"/>
              </a:rPr>
              <a:t>	Against the Database </a:t>
            </a:r>
          </a:p>
          <a:p>
            <a:pPr lvl="1">
              <a:buNone/>
            </a:pPr>
            <a:r>
              <a:rPr lang="en-US" dirty="0" smtClean="0">
                <a:solidFill>
                  <a:srgbClr val="C00000"/>
                </a:solidFill>
                <a:latin typeface="Century Gothic" pitchFamily="34" charset="0"/>
              </a:rPr>
              <a:t>	</a:t>
            </a:r>
            <a:r>
              <a:rPr lang="en-US" dirty="0" smtClean="0">
                <a:solidFill>
                  <a:srgbClr val="4F4F4F"/>
                </a:solidFill>
                <a:latin typeface="Century Gothic" pitchFamily="34" charset="0"/>
              </a:rPr>
              <a:t>option.</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31745" name="Picture 1"/>
          <p:cNvPicPr>
            <a:picLocks noChangeAspect="1" noChangeArrowheads="1"/>
          </p:cNvPicPr>
          <p:nvPr/>
        </p:nvPicPr>
        <p:blipFill>
          <a:blip r:embed="rId3"/>
          <a:srcRect/>
          <a:stretch>
            <a:fillRect/>
          </a:stretch>
        </p:blipFill>
        <p:spPr bwMode="auto">
          <a:xfrm>
            <a:off x="5366329" y="2877785"/>
            <a:ext cx="3588043" cy="30150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78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14 – Add the new custom column(s) to the target table – continued.</a:t>
            </a:r>
          </a:p>
          <a:p>
            <a:pPr lvl="1"/>
            <a:r>
              <a:rPr lang="en-US" dirty="0" smtClean="0">
                <a:solidFill>
                  <a:srgbClr val="4F4F4F"/>
                </a:solidFill>
                <a:latin typeface="Century Gothic" pitchFamily="34" charset="0"/>
              </a:rPr>
              <a:t>When the </a:t>
            </a:r>
            <a:r>
              <a:rPr lang="en-US" dirty="0" smtClean="0">
                <a:solidFill>
                  <a:srgbClr val="C00000"/>
                </a:solidFill>
                <a:latin typeface="Century Gothic" pitchFamily="34" charset="0"/>
              </a:rPr>
              <a:t>Table validation list </a:t>
            </a:r>
            <a:r>
              <a:rPr lang="en-US" dirty="0" smtClean="0">
                <a:solidFill>
                  <a:srgbClr val="4F4F4F"/>
                </a:solidFill>
                <a:latin typeface="Century Gothic" pitchFamily="34" charset="0"/>
              </a:rPr>
              <a:t>appears, it will display any columns that are in the DWD’s metadata, but not in the SQL Server database.</a:t>
            </a:r>
          </a:p>
          <a:p>
            <a:pPr lvl="1"/>
            <a:r>
              <a:rPr lang="en-US" dirty="0" smtClean="0">
                <a:solidFill>
                  <a:srgbClr val="4F4F4F"/>
                </a:solidFill>
                <a:latin typeface="Century Gothic" pitchFamily="34" charset="0"/>
              </a:rPr>
              <a:t>Right click on the table name and pick the </a:t>
            </a:r>
            <a:r>
              <a:rPr lang="en-US" dirty="0" smtClean="0">
                <a:solidFill>
                  <a:srgbClr val="C00000"/>
                </a:solidFill>
                <a:latin typeface="Century Gothic" pitchFamily="34" charset="0"/>
              </a:rPr>
              <a:t>Alter Table</a:t>
            </a:r>
            <a:r>
              <a:rPr lang="en-US" dirty="0" smtClean="0">
                <a:solidFill>
                  <a:srgbClr val="4F4F4F"/>
                </a:solidFill>
                <a:latin typeface="Century Gothic" pitchFamily="34" charset="0"/>
              </a:rPr>
              <a:t> option.</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29697" name="Picture 1"/>
          <p:cNvPicPr>
            <a:picLocks noChangeAspect="1" noChangeArrowheads="1"/>
          </p:cNvPicPr>
          <p:nvPr/>
        </p:nvPicPr>
        <p:blipFill>
          <a:blip r:embed="rId3"/>
          <a:srcRect/>
          <a:stretch>
            <a:fillRect/>
          </a:stretch>
        </p:blipFill>
        <p:spPr bwMode="auto">
          <a:xfrm>
            <a:off x="1520248" y="4497100"/>
            <a:ext cx="5734050"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79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14 – Add the new custom column(s) to the target table – continued.</a:t>
            </a:r>
          </a:p>
          <a:p>
            <a:pPr lvl="1"/>
            <a:r>
              <a:rPr lang="en-US" dirty="0" smtClean="0">
                <a:solidFill>
                  <a:srgbClr val="4F4F4F"/>
                </a:solidFill>
                <a:latin typeface="Century Gothic" pitchFamily="34" charset="0"/>
              </a:rPr>
              <a:t>The </a:t>
            </a:r>
            <a:r>
              <a:rPr lang="en-US" dirty="0" smtClean="0">
                <a:solidFill>
                  <a:srgbClr val="C00000"/>
                </a:solidFill>
                <a:latin typeface="Century Gothic" pitchFamily="34" charset="0"/>
              </a:rPr>
              <a:t>Alter table commands </a:t>
            </a:r>
            <a:r>
              <a:rPr lang="en-US" dirty="0" smtClean="0">
                <a:solidFill>
                  <a:srgbClr val="4F4F4F"/>
                </a:solidFill>
                <a:latin typeface="Century Gothic" pitchFamily="34" charset="0"/>
              </a:rPr>
              <a:t>window will appear.</a:t>
            </a:r>
          </a:p>
          <a:p>
            <a:pPr lvl="1"/>
            <a:r>
              <a:rPr lang="en-US" dirty="0" smtClean="0">
                <a:solidFill>
                  <a:srgbClr val="4F4F4F"/>
                </a:solidFill>
                <a:latin typeface="Century Gothic" pitchFamily="34" charset="0"/>
              </a:rPr>
              <a:t>***CRITICAL*** - </a:t>
            </a:r>
            <a:r>
              <a:rPr lang="en-US" b="1" dirty="0" smtClean="0">
                <a:solidFill>
                  <a:srgbClr val="4F4F4F"/>
                </a:solidFill>
                <a:latin typeface="Century Gothic" pitchFamily="34" charset="0"/>
              </a:rPr>
              <a:t>DO NOT</a:t>
            </a:r>
            <a:r>
              <a:rPr lang="en-US" dirty="0" smtClean="0">
                <a:solidFill>
                  <a:srgbClr val="4F4F4F"/>
                </a:solidFill>
                <a:latin typeface="Century Gothic" pitchFamily="34" charset="0"/>
              </a:rPr>
              <a:t> click yet the Alter Table.</a:t>
            </a:r>
          </a:p>
          <a:p>
            <a:pPr lvl="1"/>
            <a:r>
              <a:rPr lang="en-US" dirty="0" smtClean="0">
                <a:solidFill>
                  <a:srgbClr val="4F4F4F"/>
                </a:solidFill>
                <a:latin typeface="Century Gothic" pitchFamily="34" charset="0"/>
              </a:rPr>
              <a:t>Verify the code.</a:t>
            </a:r>
          </a:p>
          <a:p>
            <a:pPr lvl="1"/>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5122" name="Picture 2"/>
          <p:cNvPicPr>
            <a:picLocks noChangeAspect="1" noChangeArrowheads="1"/>
          </p:cNvPicPr>
          <p:nvPr/>
        </p:nvPicPr>
        <p:blipFill>
          <a:blip r:embed="rId3"/>
          <a:srcRect/>
          <a:stretch>
            <a:fillRect/>
          </a:stretch>
        </p:blipFill>
        <p:spPr bwMode="auto">
          <a:xfrm>
            <a:off x="4371975" y="3106738"/>
            <a:ext cx="4314825" cy="3209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272893"/>
            <a:ext cx="8229600" cy="5034245"/>
          </a:xfrm>
        </p:spPr>
        <p:txBody>
          <a:bodyPr/>
          <a:lstStyle/>
          <a:p>
            <a:r>
              <a:rPr lang="en-US" dirty="0" smtClean="0"/>
              <a:t>Here is a customer’s installation with different columns, some almost properly labeled.</a:t>
            </a:r>
          </a:p>
        </p:txBody>
      </p:sp>
      <p:sp>
        <p:nvSpPr>
          <p:cNvPr id="5" name="Rectangle 4"/>
          <p:cNvSpPr/>
          <p:nvPr/>
        </p:nvSpPr>
        <p:spPr>
          <a:xfrm>
            <a:off x="2286000" y="1166843"/>
            <a:ext cx="4572000" cy="369332"/>
          </a:xfrm>
          <a:prstGeom prst="rect">
            <a:avLst/>
          </a:prstGeom>
        </p:spPr>
        <p:txBody>
          <a:bodyPr>
            <a:spAutoFit/>
          </a:bodyPr>
          <a:lstStyle/>
          <a:p>
            <a:endParaRPr lang="en-US" dirty="0"/>
          </a:p>
        </p:txBody>
      </p:sp>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8" name="Rectangle 2"/>
          <p:cNvSpPr>
            <a:spLocks noGrp="1"/>
          </p:cNvSpPr>
          <p:nvPr>
            <p:ph type="title"/>
          </p:nvPr>
        </p:nvSpPr>
        <p:spPr>
          <a:xfrm>
            <a:off x="457200" y="608013"/>
            <a:ext cx="8229600" cy="640080"/>
          </a:xfrm>
        </p:spPr>
        <p:txBody>
          <a:bodyPr/>
          <a:lstStyle/>
          <a:p>
            <a:r>
              <a:rPr lang="en-US" dirty="0" smtClean="0">
                <a:latin typeface="Century Gothic" pitchFamily="34" charset="0"/>
                <a:cs typeface="Century Gothic" pitchFamily="34" charset="0"/>
              </a:rPr>
              <a:t>Why We Chose Our Methodology (2)</a:t>
            </a:r>
          </a:p>
        </p:txBody>
      </p:sp>
      <p:sp>
        <p:nvSpPr>
          <p:cNvPr id="9" name="Text Placeholder 4"/>
          <p:cNvSpPr txBox="1">
            <a:spLocks/>
          </p:cNvSpPr>
          <p:nvPr/>
        </p:nvSpPr>
        <p:spPr>
          <a:xfrm>
            <a:off x="457200" y="179388"/>
            <a:ext cx="8229600" cy="428625"/>
          </a:xfrm>
          <a:prstGeom prst="rect">
            <a:avLst/>
          </a:prstGeom>
        </p:spPr>
        <p:txBody>
          <a:bodyPr/>
          <a:lstStyle/>
          <a:p>
            <a:pPr marR="0" lvl="0" eaLnBrk="1" latinLnBrk="0" hangingPunct="1">
              <a:lnSpc>
                <a:spcPct val="100000"/>
              </a:lnSpc>
              <a:spcBef>
                <a:spcPct val="20000"/>
              </a:spcBef>
              <a:buClr>
                <a:srgbClr val="F79646"/>
              </a:buClr>
              <a:buSzTx/>
              <a:tabLst/>
              <a:defRPr/>
            </a:pPr>
            <a:r>
              <a:rPr lang="en-US" sz="2000" b="1" dirty="0" smtClean="0">
                <a:solidFill>
                  <a:srgbClr val="4F81BD"/>
                </a:solidFill>
                <a:latin typeface="Century Gothic" pitchFamily="34" charset="0"/>
                <a:cs typeface="Century Gothic"/>
              </a:rPr>
              <a:t>Customizations of BI 3</a:t>
            </a:r>
          </a:p>
        </p:txBody>
      </p:sp>
      <p:pic>
        <p:nvPicPr>
          <p:cNvPr id="17" name="Picture 2"/>
          <p:cNvPicPr>
            <a:picLocks noChangeAspect="1" noChangeArrowheads="1"/>
          </p:cNvPicPr>
          <p:nvPr/>
        </p:nvPicPr>
        <p:blipFill>
          <a:blip r:embed="rId3"/>
          <a:srcRect/>
          <a:stretch>
            <a:fillRect/>
          </a:stretch>
        </p:blipFill>
        <p:spPr bwMode="auto">
          <a:xfrm>
            <a:off x="194870" y="2848128"/>
            <a:ext cx="8686800" cy="33277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80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14 – Add the new custom column(s) to the target table – continued.</a:t>
            </a:r>
          </a:p>
          <a:p>
            <a:pPr lvl="1"/>
            <a:r>
              <a:rPr lang="en-US" dirty="0" smtClean="0">
                <a:solidFill>
                  <a:srgbClr val="4F4F4F"/>
                </a:solidFill>
                <a:latin typeface="Century Gothic" pitchFamily="34" charset="0"/>
              </a:rPr>
              <a:t>With the commands </a:t>
            </a:r>
          </a:p>
          <a:p>
            <a:pPr lvl="1">
              <a:buNone/>
            </a:pPr>
            <a:r>
              <a:rPr lang="en-US" dirty="0" smtClean="0">
                <a:solidFill>
                  <a:srgbClr val="4F4F4F"/>
                </a:solidFill>
                <a:latin typeface="Century Gothic" pitchFamily="34" charset="0"/>
              </a:rPr>
              <a:t>	verified, click the </a:t>
            </a:r>
          </a:p>
          <a:p>
            <a:pPr lvl="1">
              <a:buNone/>
            </a:pPr>
            <a:r>
              <a:rPr lang="en-US" dirty="0" smtClean="0">
                <a:solidFill>
                  <a:srgbClr val="C00000"/>
                </a:solidFill>
                <a:latin typeface="Century Gothic" pitchFamily="34" charset="0"/>
              </a:rPr>
              <a:t>	Alter Table</a:t>
            </a:r>
            <a:r>
              <a:rPr lang="en-US" dirty="0" smtClean="0">
                <a:solidFill>
                  <a:srgbClr val="4F4F4F"/>
                </a:solidFill>
                <a:latin typeface="Century Gothic" pitchFamily="34" charset="0"/>
              </a:rPr>
              <a:t> button. </a:t>
            </a:r>
          </a:p>
          <a:p>
            <a:pPr lvl="1">
              <a:buNone/>
            </a:pPr>
            <a:r>
              <a:rPr lang="en-US" dirty="0" smtClean="0">
                <a:solidFill>
                  <a:srgbClr val="4F4F4F"/>
                </a:solidFill>
                <a:latin typeface="Century Gothic" pitchFamily="34" charset="0"/>
              </a:rPr>
              <a:t>	The new custom </a:t>
            </a:r>
          </a:p>
          <a:p>
            <a:pPr lvl="1">
              <a:buNone/>
            </a:pPr>
            <a:r>
              <a:rPr lang="en-US" dirty="0" smtClean="0">
                <a:solidFill>
                  <a:srgbClr val="4F4F4F"/>
                </a:solidFill>
                <a:latin typeface="Century Gothic" pitchFamily="34" charset="0"/>
              </a:rPr>
              <a:t>	column now also </a:t>
            </a:r>
          </a:p>
          <a:p>
            <a:pPr lvl="1">
              <a:buNone/>
            </a:pPr>
            <a:r>
              <a:rPr lang="en-US" dirty="0" smtClean="0">
                <a:solidFill>
                  <a:srgbClr val="4F4F4F"/>
                </a:solidFill>
                <a:latin typeface="Century Gothic" pitchFamily="34" charset="0"/>
              </a:rPr>
              <a:t>	resides in the SQL </a:t>
            </a:r>
          </a:p>
          <a:p>
            <a:pPr lvl="1">
              <a:buNone/>
            </a:pPr>
            <a:r>
              <a:rPr lang="en-US" dirty="0" smtClean="0">
                <a:solidFill>
                  <a:srgbClr val="4F4F4F"/>
                </a:solidFill>
                <a:latin typeface="Century Gothic" pitchFamily="34" charset="0"/>
              </a:rPr>
              <a:t>	Server database.</a:t>
            </a:r>
          </a:p>
          <a:p>
            <a:pPr lvl="1"/>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25602" name="Picture 2" descr="C:\Users\mby\AppData\Local\Temp\SNAGHTML2336d956.PNG"/>
          <p:cNvPicPr>
            <a:picLocks noChangeAspect="1" noChangeArrowheads="1"/>
          </p:cNvPicPr>
          <p:nvPr/>
        </p:nvPicPr>
        <p:blipFill>
          <a:blip r:embed="rId3"/>
          <a:srcRect/>
          <a:stretch>
            <a:fillRect/>
          </a:stretch>
        </p:blipFill>
        <p:spPr bwMode="auto">
          <a:xfrm>
            <a:off x="4510707" y="2272145"/>
            <a:ext cx="4365511" cy="4044518"/>
          </a:xfrm>
          <a:prstGeom prst="rect">
            <a:avLst/>
          </a:prstGeom>
          <a:noFill/>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81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15 – Create an UPDATE script, based on the SQL query created in Step 12.</a:t>
            </a:r>
          </a:p>
          <a:p>
            <a:endParaRPr lang="en-US" dirty="0" smtClean="0">
              <a:solidFill>
                <a:srgbClr val="4F4F4F"/>
              </a:solidFill>
              <a:latin typeface="Century Gothic" pitchFamily="34" charset="0"/>
            </a:endParaRPr>
          </a:p>
          <a:p>
            <a:pPr lvl="1">
              <a:buNone/>
            </a:pPr>
            <a:r>
              <a:rPr lang="en-US" sz="2000" dirty="0" smtClean="0">
                <a:solidFill>
                  <a:srgbClr val="4F4F4F"/>
                </a:solidFill>
                <a:latin typeface="Century Gothic" pitchFamily="34" charset="0"/>
              </a:rPr>
              <a:t>UPDATE </a:t>
            </a:r>
            <a:r>
              <a:rPr lang="en-US" sz="2000" dirty="0" err="1" smtClean="0">
                <a:solidFill>
                  <a:srgbClr val="4F4F4F"/>
                </a:solidFill>
                <a:latin typeface="Century Gothic" pitchFamily="34" charset="0"/>
              </a:rPr>
              <a:t>dim_customer</a:t>
            </a:r>
            <a:endParaRPr lang="en-US" sz="2000" dirty="0" smtClean="0">
              <a:solidFill>
                <a:srgbClr val="4F4F4F"/>
              </a:solidFill>
              <a:latin typeface="Century Gothic" pitchFamily="34" charset="0"/>
            </a:endParaRPr>
          </a:p>
          <a:p>
            <a:pPr lvl="1">
              <a:buNone/>
            </a:pPr>
            <a:r>
              <a:rPr lang="en-US" sz="2000" dirty="0" smtClean="0">
                <a:solidFill>
                  <a:srgbClr val="4F4F4F"/>
                </a:solidFill>
                <a:latin typeface="Century Gothic" pitchFamily="34" charset="0"/>
              </a:rPr>
              <a:t>SET </a:t>
            </a:r>
            <a:r>
              <a:rPr lang="en-US" sz="2000" dirty="0" err="1" smtClean="0">
                <a:solidFill>
                  <a:srgbClr val="4F4F4F"/>
                </a:solidFill>
                <a:latin typeface="Century Gothic" pitchFamily="34" charset="0"/>
              </a:rPr>
              <a:t>xx_resale_number</a:t>
            </a:r>
            <a:r>
              <a:rPr lang="en-US" sz="2000" dirty="0" smtClean="0">
                <a:solidFill>
                  <a:srgbClr val="4F4F4F"/>
                </a:solidFill>
                <a:latin typeface="Century Gothic" pitchFamily="34" charset="0"/>
              </a:rPr>
              <a:t> =  </a:t>
            </a:r>
            <a:r>
              <a:rPr lang="en-US" sz="2000" dirty="0" err="1" smtClean="0">
                <a:solidFill>
                  <a:srgbClr val="4F4F4F"/>
                </a:solidFill>
                <a:latin typeface="Century Gothic" pitchFamily="34" charset="0"/>
              </a:rPr>
              <a:t>scm</a:t>
            </a:r>
            <a:r>
              <a:rPr lang="en-US" sz="2000" dirty="0" smtClean="0">
                <a:solidFill>
                  <a:srgbClr val="4F4F4F"/>
                </a:solidFill>
                <a:latin typeface="Century Gothic" pitchFamily="34" charset="0"/>
              </a:rPr>
              <a:t>. </a:t>
            </a:r>
            <a:r>
              <a:rPr lang="en-US" sz="2000" dirty="0" err="1" smtClean="0">
                <a:solidFill>
                  <a:srgbClr val="4F4F4F"/>
                </a:solidFill>
                <a:latin typeface="Century Gothic" pitchFamily="34" charset="0"/>
              </a:rPr>
              <a:t>resale_number</a:t>
            </a:r>
            <a:endParaRPr lang="en-US" sz="2000" dirty="0" smtClean="0">
              <a:solidFill>
                <a:srgbClr val="4F4F4F"/>
              </a:solidFill>
              <a:latin typeface="Century Gothic" pitchFamily="34" charset="0"/>
            </a:endParaRPr>
          </a:p>
          <a:p>
            <a:pPr lvl="1">
              <a:buNone/>
            </a:pPr>
            <a:r>
              <a:rPr lang="en-US" sz="2000" dirty="0" smtClean="0">
                <a:solidFill>
                  <a:srgbClr val="4F4F4F"/>
                </a:solidFill>
                <a:latin typeface="Century Gothic" pitchFamily="34" charset="0"/>
              </a:rPr>
              <a:t>FROM </a:t>
            </a:r>
            <a:r>
              <a:rPr lang="en-US" sz="2000" dirty="0" err="1" smtClean="0">
                <a:solidFill>
                  <a:srgbClr val="4F4F4F"/>
                </a:solidFill>
                <a:latin typeface="Century Gothic" pitchFamily="34" charset="0"/>
              </a:rPr>
              <a:t>dim_customer</a:t>
            </a:r>
            <a:r>
              <a:rPr lang="en-US" sz="2000" dirty="0" smtClean="0">
                <a:solidFill>
                  <a:srgbClr val="4F4F4F"/>
                </a:solidFill>
                <a:latin typeface="Century Gothic" pitchFamily="34" charset="0"/>
              </a:rPr>
              <a:t> dc,</a:t>
            </a:r>
          </a:p>
          <a:p>
            <a:pPr lvl="1">
              <a:buNone/>
            </a:pPr>
            <a:r>
              <a:rPr lang="en-US" sz="2000" dirty="0" smtClean="0">
                <a:solidFill>
                  <a:srgbClr val="4F4F4F"/>
                </a:solidFill>
                <a:latin typeface="Century Gothic" pitchFamily="34" charset="0"/>
              </a:rPr>
              <a:t>           </a:t>
            </a:r>
            <a:r>
              <a:rPr lang="en-US" sz="2000" dirty="0" err="1" smtClean="0">
                <a:solidFill>
                  <a:srgbClr val="4F4F4F"/>
                </a:solidFill>
                <a:latin typeface="Century Gothic" pitchFamily="34" charset="0"/>
              </a:rPr>
              <a:t>stagex_customer_master</a:t>
            </a:r>
            <a:r>
              <a:rPr lang="en-US" sz="2000" dirty="0" smtClean="0">
                <a:solidFill>
                  <a:srgbClr val="4F4F4F"/>
                </a:solidFill>
                <a:latin typeface="Century Gothic" pitchFamily="34" charset="0"/>
              </a:rPr>
              <a:t> </a:t>
            </a:r>
            <a:r>
              <a:rPr lang="en-US" sz="2000" dirty="0" err="1" smtClean="0">
                <a:solidFill>
                  <a:srgbClr val="4F4F4F"/>
                </a:solidFill>
                <a:latin typeface="Century Gothic" pitchFamily="34" charset="0"/>
              </a:rPr>
              <a:t>scm</a:t>
            </a:r>
            <a:endParaRPr lang="en-US" sz="2000" dirty="0" smtClean="0">
              <a:solidFill>
                <a:srgbClr val="4F4F4F"/>
              </a:solidFill>
              <a:latin typeface="Century Gothic" pitchFamily="34" charset="0"/>
            </a:endParaRPr>
          </a:p>
          <a:p>
            <a:pPr lvl="1">
              <a:buNone/>
            </a:pPr>
            <a:r>
              <a:rPr lang="en-US" sz="2000" dirty="0" smtClean="0">
                <a:solidFill>
                  <a:srgbClr val="4F4F4F"/>
                </a:solidFill>
                <a:latin typeface="Century Gothic" pitchFamily="34" charset="0"/>
              </a:rPr>
              <a:t>WHERE </a:t>
            </a:r>
            <a:r>
              <a:rPr lang="en-US" sz="2000" dirty="0" err="1" smtClean="0">
                <a:solidFill>
                  <a:srgbClr val="4F4F4F"/>
                </a:solidFill>
                <a:latin typeface="Century Gothic" pitchFamily="34" charset="0"/>
              </a:rPr>
              <a:t>dc.source_system_code</a:t>
            </a:r>
            <a:r>
              <a:rPr lang="en-US" sz="2000" dirty="0" smtClean="0">
                <a:solidFill>
                  <a:srgbClr val="4F4F4F"/>
                </a:solidFill>
                <a:latin typeface="Century Gothic" pitchFamily="34" charset="0"/>
              </a:rPr>
              <a:t> = </a:t>
            </a:r>
            <a:r>
              <a:rPr lang="en-US" sz="2000" dirty="0" err="1" smtClean="0">
                <a:solidFill>
                  <a:srgbClr val="4F4F4F"/>
                </a:solidFill>
                <a:latin typeface="Century Gothic" pitchFamily="34" charset="0"/>
              </a:rPr>
              <a:t>scm.source_system_code</a:t>
            </a:r>
            <a:endParaRPr lang="en-US" sz="2000" dirty="0" smtClean="0">
              <a:solidFill>
                <a:srgbClr val="4F4F4F"/>
              </a:solidFill>
              <a:latin typeface="Century Gothic" pitchFamily="34" charset="0"/>
            </a:endParaRPr>
          </a:p>
          <a:p>
            <a:pPr lvl="1">
              <a:buNone/>
            </a:pPr>
            <a:r>
              <a:rPr lang="en-US" sz="2000" dirty="0" smtClean="0">
                <a:solidFill>
                  <a:srgbClr val="4F4F4F"/>
                </a:solidFill>
                <a:latin typeface="Century Gothic" pitchFamily="34" charset="0"/>
              </a:rPr>
              <a:t>AND </a:t>
            </a:r>
            <a:r>
              <a:rPr lang="en-US" sz="2000" dirty="0" err="1" smtClean="0">
                <a:solidFill>
                  <a:srgbClr val="4F4F4F"/>
                </a:solidFill>
                <a:latin typeface="Century Gothic" pitchFamily="34" charset="0"/>
              </a:rPr>
              <a:t>dc.domain_code</a:t>
            </a:r>
            <a:r>
              <a:rPr lang="en-US" sz="2000" dirty="0" smtClean="0">
                <a:solidFill>
                  <a:srgbClr val="4F4F4F"/>
                </a:solidFill>
                <a:latin typeface="Century Gothic" pitchFamily="34" charset="0"/>
              </a:rPr>
              <a:t> = </a:t>
            </a:r>
            <a:r>
              <a:rPr lang="en-US" sz="2000" dirty="0" err="1" smtClean="0">
                <a:solidFill>
                  <a:srgbClr val="4F4F4F"/>
                </a:solidFill>
                <a:latin typeface="Century Gothic" pitchFamily="34" charset="0"/>
              </a:rPr>
              <a:t>scm.domain_code</a:t>
            </a:r>
            <a:endParaRPr lang="en-US" sz="2000" dirty="0" smtClean="0">
              <a:solidFill>
                <a:srgbClr val="4F4F4F"/>
              </a:solidFill>
              <a:latin typeface="Century Gothic" pitchFamily="34" charset="0"/>
            </a:endParaRPr>
          </a:p>
          <a:p>
            <a:pPr lvl="1">
              <a:buNone/>
            </a:pPr>
            <a:r>
              <a:rPr lang="en-US" sz="2000" dirty="0" smtClean="0">
                <a:solidFill>
                  <a:srgbClr val="4F4F4F"/>
                </a:solidFill>
                <a:latin typeface="Century Gothic" pitchFamily="34" charset="0"/>
              </a:rPr>
              <a:t>AND </a:t>
            </a:r>
            <a:r>
              <a:rPr lang="en-US" sz="2000" dirty="0" err="1" smtClean="0">
                <a:solidFill>
                  <a:srgbClr val="4F4F4F"/>
                </a:solidFill>
                <a:latin typeface="Century Gothic" pitchFamily="34" charset="0"/>
              </a:rPr>
              <a:t>dc.customer_code</a:t>
            </a:r>
            <a:r>
              <a:rPr lang="en-US" sz="2000" dirty="0" smtClean="0">
                <a:solidFill>
                  <a:srgbClr val="4F4F4F"/>
                </a:solidFill>
                <a:latin typeface="Century Gothic" pitchFamily="34" charset="0"/>
              </a:rPr>
              <a:t> = </a:t>
            </a:r>
            <a:r>
              <a:rPr lang="en-US" sz="2000" dirty="0" err="1" smtClean="0">
                <a:solidFill>
                  <a:srgbClr val="4F4F4F"/>
                </a:solidFill>
                <a:latin typeface="Century Gothic" pitchFamily="34" charset="0"/>
              </a:rPr>
              <a:t>scm.customer_code</a:t>
            </a:r>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82</a:t>
            </a:fld>
            <a:endParaRPr lang="en-US">
              <a:latin typeface="Century Gothic" pitchFamily="34" charset="0"/>
            </a:endParaRPr>
          </a:p>
        </p:txBody>
      </p:sp>
      <p:sp>
        <p:nvSpPr>
          <p:cNvPr id="14338" name="Content Placeholder 2"/>
          <p:cNvSpPr>
            <a:spLocks noGrp="1"/>
          </p:cNvSpPr>
          <p:nvPr>
            <p:ph idx="1"/>
          </p:nvPr>
        </p:nvSpPr>
        <p:spPr>
          <a:xfrm>
            <a:off x="457200" y="1154430"/>
            <a:ext cx="8229600" cy="5305108"/>
          </a:xfrm>
        </p:spPr>
        <p:txBody>
          <a:bodyPr/>
          <a:lstStyle/>
          <a:p>
            <a:r>
              <a:rPr lang="en-US" dirty="0" smtClean="0">
                <a:solidFill>
                  <a:srgbClr val="4F4F4F"/>
                </a:solidFill>
                <a:latin typeface="Century Gothic" pitchFamily="34" charset="0"/>
              </a:rPr>
              <a:t>Step 16 – Create custom procedure</a:t>
            </a:r>
          </a:p>
          <a:p>
            <a:pPr lvl="1"/>
            <a:r>
              <a:rPr lang="en-US" dirty="0" smtClean="0">
                <a:solidFill>
                  <a:srgbClr val="4F4F4F"/>
                </a:solidFill>
                <a:latin typeface="Century Gothic" pitchFamily="34" charset="0"/>
              </a:rPr>
              <a:t>Copy the </a:t>
            </a:r>
            <a:r>
              <a:rPr lang="en-US" dirty="0" smtClean="0">
                <a:solidFill>
                  <a:srgbClr val="C00000"/>
                </a:solidFill>
                <a:latin typeface="Century Gothic" pitchFamily="34" charset="0"/>
              </a:rPr>
              <a:t>update_work_om_change_list1</a:t>
            </a:r>
            <a:r>
              <a:rPr lang="en-US" dirty="0" smtClean="0">
                <a:solidFill>
                  <a:srgbClr val="4F4F4F"/>
                </a:solidFill>
                <a:latin typeface="Century Gothic" pitchFamily="34" charset="0"/>
              </a:rPr>
              <a:t> script as basis for the custom script to update the target table using the UPDATE script in Step 15.</a:t>
            </a:r>
          </a:p>
          <a:p>
            <a:pPr lvl="1"/>
            <a:r>
              <a:rPr lang="en-US" dirty="0" smtClean="0">
                <a:solidFill>
                  <a:srgbClr val="4F4F4F"/>
                </a:solidFill>
                <a:latin typeface="Century Gothic" pitchFamily="34" charset="0"/>
              </a:rPr>
              <a:t>In the Builder window, under All Objects, right click the Procedure folder then select </a:t>
            </a:r>
            <a:r>
              <a:rPr lang="en-US" dirty="0" smtClean="0">
                <a:solidFill>
                  <a:srgbClr val="C00000"/>
                </a:solidFill>
                <a:latin typeface="Century Gothic" pitchFamily="34" charset="0"/>
              </a:rPr>
              <a:t>New Object</a:t>
            </a:r>
            <a:r>
              <a:rPr lang="en-US" dirty="0" smtClean="0">
                <a:solidFill>
                  <a:srgbClr val="4F4F4F"/>
                </a:solidFill>
                <a:latin typeface="Century Gothic" pitchFamily="34" charset="0"/>
              </a:rPr>
              <a:t> to create a new procedure.</a:t>
            </a:r>
          </a:p>
          <a:p>
            <a:pPr lvl="1"/>
            <a:r>
              <a:rPr lang="en-US" dirty="0" smtClean="0">
                <a:solidFill>
                  <a:srgbClr val="4F4F4F"/>
                </a:solidFill>
                <a:latin typeface="Century Gothic" pitchFamily="34" charset="0"/>
              </a:rPr>
              <a:t>Name the procedure with an xx_ prefix. In this case, use </a:t>
            </a:r>
            <a:r>
              <a:rPr lang="en-US" dirty="0" err="1" smtClean="0">
                <a:solidFill>
                  <a:srgbClr val="C00000"/>
                </a:solidFill>
                <a:latin typeface="Century Gothic" pitchFamily="34" charset="0"/>
              </a:rPr>
              <a:t>xx_update_dim_customer</a:t>
            </a:r>
            <a:r>
              <a:rPr lang="en-US" dirty="0" smtClean="0">
                <a:solidFill>
                  <a:srgbClr val="4F4F4F"/>
                </a:solidFill>
                <a:latin typeface="Century Gothic" pitchFamily="34" charset="0"/>
              </a:rPr>
              <a:t>.</a:t>
            </a:r>
          </a:p>
          <a:p>
            <a:pPr lvl="1"/>
            <a:r>
              <a:rPr lang="en-US" dirty="0" smtClean="0">
                <a:solidFill>
                  <a:srgbClr val="4F4F4F"/>
                </a:solidFill>
                <a:latin typeface="Century Gothic" pitchFamily="34" charset="0"/>
              </a:rPr>
              <a:t>Copy and paste, then modify the script to reference the correct tables, remove the truncate section and replace the INSERT with UPDATE accordingly.</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83</a:t>
            </a:fld>
            <a:endParaRPr lang="en-US">
              <a:latin typeface="Century Gothic" pitchFamily="34" charset="0"/>
            </a:endParaRPr>
          </a:p>
        </p:txBody>
      </p:sp>
      <p:sp>
        <p:nvSpPr>
          <p:cNvPr id="14338" name="Content Placeholder 2"/>
          <p:cNvSpPr>
            <a:spLocks noGrp="1"/>
          </p:cNvSpPr>
          <p:nvPr>
            <p:ph idx="1"/>
          </p:nvPr>
        </p:nvSpPr>
        <p:spPr>
          <a:xfrm>
            <a:off x="457200" y="1316038"/>
            <a:ext cx="8229600" cy="5143500"/>
          </a:xfrm>
        </p:spPr>
        <p:txBody>
          <a:bodyPr/>
          <a:lstStyle/>
          <a:p>
            <a:r>
              <a:rPr lang="en-US" dirty="0" smtClean="0">
                <a:solidFill>
                  <a:srgbClr val="4F4F4F"/>
                </a:solidFill>
                <a:latin typeface="Century Gothic" pitchFamily="34" charset="0"/>
              </a:rPr>
              <a:t>Step 16 – Create custom procedure </a:t>
            </a:r>
          </a:p>
          <a:p>
            <a:pPr>
              <a:buNone/>
            </a:pPr>
            <a:endParaRPr lang="en-US" dirty="0" smtClean="0">
              <a:solidFill>
                <a:srgbClr val="4F4F4F"/>
              </a:solidFill>
              <a:latin typeface="Century Gothic" pitchFamily="34" charset="0"/>
            </a:endParaRPr>
          </a:p>
          <a:p>
            <a:pPr>
              <a:buNone/>
            </a:pPr>
            <a:r>
              <a:rPr lang="en-US" dirty="0" smtClean="0">
                <a:solidFill>
                  <a:srgbClr val="4F4F4F"/>
                </a:solidFill>
                <a:latin typeface="Century Gothic" pitchFamily="34" charset="0"/>
              </a:rPr>
              <a:t>Original						     New</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19457" name="Picture 1"/>
          <p:cNvPicPr>
            <a:picLocks noChangeAspect="1" noChangeArrowheads="1"/>
          </p:cNvPicPr>
          <p:nvPr/>
        </p:nvPicPr>
        <p:blipFill>
          <a:blip r:embed="rId3"/>
          <a:srcRect/>
          <a:stretch>
            <a:fillRect/>
          </a:stretch>
        </p:blipFill>
        <p:spPr bwMode="auto">
          <a:xfrm>
            <a:off x="235536" y="2826327"/>
            <a:ext cx="4179896" cy="3263755"/>
          </a:xfrm>
          <a:prstGeom prst="rect">
            <a:avLst/>
          </a:prstGeom>
          <a:noFill/>
          <a:ln w="9525">
            <a:noFill/>
            <a:miter lim="800000"/>
            <a:headEnd/>
            <a:tailEnd/>
          </a:ln>
        </p:spPr>
      </p:pic>
      <p:pic>
        <p:nvPicPr>
          <p:cNvPr id="19458" name="Picture 2"/>
          <p:cNvPicPr>
            <a:picLocks noChangeAspect="1" noChangeArrowheads="1"/>
          </p:cNvPicPr>
          <p:nvPr/>
        </p:nvPicPr>
        <p:blipFill>
          <a:blip r:embed="rId4"/>
          <a:srcRect/>
          <a:stretch>
            <a:fillRect/>
          </a:stretch>
        </p:blipFill>
        <p:spPr bwMode="auto">
          <a:xfrm>
            <a:off x="4655569" y="2814217"/>
            <a:ext cx="4179897" cy="3257393"/>
          </a:xfrm>
          <a:prstGeom prst="rect">
            <a:avLst/>
          </a:prstGeom>
          <a:noFill/>
          <a:ln w="9525">
            <a:noFill/>
            <a:miter lim="800000"/>
            <a:headEnd/>
            <a:tailEnd/>
          </a:ln>
        </p:spPr>
      </p:pic>
      <p:sp>
        <p:nvSpPr>
          <p:cNvPr id="11" name="Rounded Rectangle 10"/>
          <p:cNvSpPr/>
          <p:nvPr/>
        </p:nvSpPr>
        <p:spPr>
          <a:xfrm>
            <a:off x="4839856" y="3140363"/>
            <a:ext cx="3949430" cy="212436"/>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ounded Rectangle 11"/>
          <p:cNvSpPr/>
          <p:nvPr/>
        </p:nvSpPr>
        <p:spPr>
          <a:xfrm>
            <a:off x="4715176" y="3828451"/>
            <a:ext cx="2082788" cy="212436"/>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84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17 – Find which Job(s) currently update this table.</a:t>
            </a:r>
          </a:p>
          <a:p>
            <a:pPr lvl="1"/>
            <a:r>
              <a:rPr lang="en-US" dirty="0" smtClean="0">
                <a:solidFill>
                  <a:srgbClr val="4F4F4F"/>
                </a:solidFill>
                <a:latin typeface="Century Gothic" pitchFamily="34" charset="0"/>
              </a:rPr>
              <a:t>Use the </a:t>
            </a:r>
            <a:r>
              <a:rPr lang="en-US" dirty="0" smtClean="0">
                <a:solidFill>
                  <a:srgbClr val="C00000"/>
                </a:solidFill>
                <a:latin typeface="Century Gothic" pitchFamily="34" charset="0"/>
              </a:rPr>
              <a:t>Reports/Job Reports/Jobs with an Object </a:t>
            </a:r>
            <a:r>
              <a:rPr lang="en-US" dirty="0" smtClean="0">
                <a:solidFill>
                  <a:srgbClr val="4F4F4F"/>
                </a:solidFill>
                <a:latin typeface="Century Gothic" pitchFamily="34" charset="0"/>
              </a:rPr>
              <a:t>option to do this.</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pic>
        <p:nvPicPr>
          <p:cNvPr id="17410" name="Picture 2"/>
          <p:cNvPicPr>
            <a:picLocks noChangeAspect="1" noChangeArrowheads="1"/>
          </p:cNvPicPr>
          <p:nvPr/>
        </p:nvPicPr>
        <p:blipFill>
          <a:blip r:embed="rId3"/>
          <a:srcRect/>
          <a:stretch>
            <a:fillRect/>
          </a:stretch>
        </p:blipFill>
        <p:spPr bwMode="auto">
          <a:xfrm>
            <a:off x="2001550" y="3429000"/>
            <a:ext cx="5311844" cy="13554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85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18 – In the Scheduler window, add any new tasks or procedures to the appropriate job(s) in the correct location relative to the sequence of other tasks.</a:t>
            </a: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10" name="Group 9"/>
          <p:cNvGrpSpPr/>
          <p:nvPr/>
        </p:nvGrpSpPr>
        <p:grpSpPr>
          <a:xfrm>
            <a:off x="951345" y="3103416"/>
            <a:ext cx="7378558" cy="3277899"/>
            <a:chOff x="951345" y="3103416"/>
            <a:chExt cx="7378558" cy="3277899"/>
          </a:xfrm>
        </p:grpSpPr>
        <p:pic>
          <p:nvPicPr>
            <p:cNvPr id="15362" name="Picture 2" descr="C:\Users\mby\AppData\Local\Temp\SNAGHTML23b78688.PNG"/>
            <p:cNvPicPr>
              <a:picLocks noChangeAspect="1" noChangeArrowheads="1"/>
            </p:cNvPicPr>
            <p:nvPr/>
          </p:nvPicPr>
          <p:blipFill>
            <a:blip r:embed="rId3"/>
            <a:srcRect/>
            <a:stretch>
              <a:fillRect/>
            </a:stretch>
          </p:blipFill>
          <p:spPr bwMode="auto">
            <a:xfrm>
              <a:off x="951345" y="3103416"/>
              <a:ext cx="7378558" cy="3277899"/>
            </a:xfrm>
            <a:prstGeom prst="rect">
              <a:avLst/>
            </a:prstGeom>
            <a:noFill/>
          </p:spPr>
        </p:pic>
        <p:sp>
          <p:nvSpPr>
            <p:cNvPr id="8" name="Rounded Rectangle 7"/>
            <p:cNvSpPr/>
            <p:nvPr/>
          </p:nvSpPr>
          <p:spPr>
            <a:xfrm>
              <a:off x="4267201" y="5902036"/>
              <a:ext cx="3574472" cy="414627"/>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 name="Rounded Rectangle 10"/>
          <p:cNvSpPr/>
          <p:nvPr/>
        </p:nvSpPr>
        <p:spPr>
          <a:xfrm>
            <a:off x="1708728" y="3103416"/>
            <a:ext cx="1071418" cy="203202"/>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86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sz="2400" dirty="0" smtClean="0">
                <a:solidFill>
                  <a:srgbClr val="4F4F4F"/>
                </a:solidFill>
                <a:latin typeface="Century Gothic" pitchFamily="34" charset="0"/>
              </a:rPr>
              <a:t>Step 19 – If there are any views that reference the target table (would have been seen in track forward diagram), add the custom column(s) to those views by dragging and dropping the custom column from the target table to the dimension view and invoking the </a:t>
            </a:r>
            <a:r>
              <a:rPr lang="en-US" sz="2400" dirty="0" smtClean="0">
                <a:solidFill>
                  <a:srgbClr val="C00000"/>
                </a:solidFill>
                <a:latin typeface="Century Gothic" pitchFamily="34" charset="0"/>
              </a:rPr>
              <a:t>Create (Replace)</a:t>
            </a:r>
            <a:r>
              <a:rPr lang="en-US" sz="2400" dirty="0" smtClean="0">
                <a:solidFill>
                  <a:srgbClr val="4F4F4F"/>
                </a:solidFill>
                <a:latin typeface="Century Gothic" pitchFamily="34" charset="0"/>
              </a:rPr>
              <a: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23" name="Group 22"/>
          <p:cNvGrpSpPr/>
          <p:nvPr/>
        </p:nvGrpSpPr>
        <p:grpSpPr>
          <a:xfrm>
            <a:off x="181516" y="3883049"/>
            <a:ext cx="8708916" cy="1751148"/>
            <a:chOff x="181516" y="3883049"/>
            <a:chExt cx="8708916" cy="1751148"/>
          </a:xfrm>
        </p:grpSpPr>
        <p:pic>
          <p:nvPicPr>
            <p:cNvPr id="13317" name="Picture 5"/>
            <p:cNvPicPr>
              <a:picLocks noChangeAspect="1" noChangeArrowheads="1"/>
            </p:cNvPicPr>
            <p:nvPr/>
          </p:nvPicPr>
          <p:blipFill>
            <a:blip r:embed="rId3"/>
            <a:srcRect/>
            <a:stretch>
              <a:fillRect/>
            </a:stretch>
          </p:blipFill>
          <p:spPr bwMode="auto">
            <a:xfrm>
              <a:off x="181516" y="3883049"/>
              <a:ext cx="8708916" cy="1751148"/>
            </a:xfrm>
            <a:prstGeom prst="rect">
              <a:avLst/>
            </a:prstGeom>
            <a:noFill/>
            <a:ln w="9525">
              <a:noFill/>
              <a:miter lim="800000"/>
              <a:headEnd/>
              <a:tailEnd/>
            </a:ln>
          </p:spPr>
        </p:pic>
        <p:sp>
          <p:nvSpPr>
            <p:cNvPr id="19" name="Rounded Rectangle 18"/>
            <p:cNvSpPr/>
            <p:nvPr/>
          </p:nvSpPr>
          <p:spPr>
            <a:xfrm>
              <a:off x="692728" y="4424218"/>
              <a:ext cx="1080655" cy="489527"/>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ounded Rectangle 19"/>
            <p:cNvSpPr/>
            <p:nvPr/>
          </p:nvSpPr>
          <p:spPr>
            <a:xfrm>
              <a:off x="2059709" y="4073236"/>
              <a:ext cx="1274618" cy="182880"/>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ounded Rectangle 20"/>
            <p:cNvSpPr/>
            <p:nvPr/>
          </p:nvSpPr>
          <p:spPr>
            <a:xfrm>
              <a:off x="2041237" y="5394037"/>
              <a:ext cx="4433455" cy="221688"/>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ounded Rectangle 21"/>
            <p:cNvSpPr/>
            <p:nvPr/>
          </p:nvSpPr>
          <p:spPr>
            <a:xfrm>
              <a:off x="7176655" y="5153892"/>
              <a:ext cx="1713777" cy="212437"/>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87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20 – Create a new Object Group in the Builder window called </a:t>
            </a:r>
            <a:r>
              <a:rPr lang="en-US" dirty="0" smtClean="0">
                <a:solidFill>
                  <a:srgbClr val="C00000"/>
                </a:solidFill>
                <a:latin typeface="Century Gothic" pitchFamily="34" charset="0"/>
              </a:rPr>
              <a:t>Custom Work</a:t>
            </a:r>
            <a:r>
              <a:rPr lang="en-US" dirty="0" smtClean="0">
                <a:solidFill>
                  <a:srgbClr val="4F4F4F"/>
                </a:solidFill>
                <a:latin typeface="Century Gothic" pitchFamily="34" charset="0"/>
              </a:rPr>
              <a:t>.</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14" name="Group 13"/>
          <p:cNvGrpSpPr/>
          <p:nvPr/>
        </p:nvGrpSpPr>
        <p:grpSpPr>
          <a:xfrm>
            <a:off x="225281" y="2329584"/>
            <a:ext cx="8060170" cy="3819670"/>
            <a:chOff x="225281" y="2329584"/>
            <a:chExt cx="8060170" cy="3819670"/>
          </a:xfrm>
        </p:grpSpPr>
        <p:pic>
          <p:nvPicPr>
            <p:cNvPr id="11265" name="Picture 1"/>
            <p:cNvPicPr>
              <a:picLocks noChangeAspect="1" noChangeArrowheads="1"/>
            </p:cNvPicPr>
            <p:nvPr/>
          </p:nvPicPr>
          <p:blipFill>
            <a:blip r:embed="rId3"/>
            <a:srcRect/>
            <a:stretch>
              <a:fillRect/>
            </a:stretch>
          </p:blipFill>
          <p:spPr bwMode="auto">
            <a:xfrm>
              <a:off x="225281" y="2329584"/>
              <a:ext cx="3114675" cy="2457450"/>
            </a:xfrm>
            <a:prstGeom prst="rect">
              <a:avLst/>
            </a:prstGeom>
            <a:noFill/>
            <a:ln w="9525">
              <a:noFill/>
              <a:miter lim="800000"/>
              <a:headEnd/>
              <a:tailEnd/>
            </a:ln>
          </p:spPr>
        </p:pic>
        <p:pic>
          <p:nvPicPr>
            <p:cNvPr id="11267" name="Picture 3" descr="C:\Users\mby\AppData\Local\Temp\SNAGHTML23d2cdc5.PNG"/>
            <p:cNvPicPr>
              <a:picLocks noChangeAspect="1" noChangeArrowheads="1"/>
            </p:cNvPicPr>
            <p:nvPr/>
          </p:nvPicPr>
          <p:blipFill>
            <a:blip r:embed="rId4"/>
            <a:srcRect/>
            <a:stretch>
              <a:fillRect/>
            </a:stretch>
          </p:blipFill>
          <p:spPr bwMode="auto">
            <a:xfrm>
              <a:off x="3591499" y="2841478"/>
              <a:ext cx="3686175" cy="1457326"/>
            </a:xfrm>
            <a:prstGeom prst="rect">
              <a:avLst/>
            </a:prstGeom>
            <a:noFill/>
          </p:spPr>
        </p:pic>
        <p:pic>
          <p:nvPicPr>
            <p:cNvPr id="11268" name="Picture 4"/>
            <p:cNvPicPr>
              <a:picLocks noChangeAspect="1" noChangeArrowheads="1"/>
            </p:cNvPicPr>
            <p:nvPr/>
          </p:nvPicPr>
          <p:blipFill>
            <a:blip r:embed="rId5"/>
            <a:srcRect/>
            <a:stretch>
              <a:fillRect/>
            </a:stretch>
          </p:blipFill>
          <p:spPr bwMode="auto">
            <a:xfrm>
              <a:off x="6085176" y="4520479"/>
              <a:ext cx="2200275" cy="1628775"/>
            </a:xfrm>
            <a:prstGeom prst="rect">
              <a:avLst/>
            </a:prstGeom>
            <a:noFill/>
            <a:ln w="9525">
              <a:noFill/>
              <a:miter lim="800000"/>
              <a:headEnd/>
              <a:tailEnd/>
            </a:ln>
          </p:spPr>
        </p:pic>
      </p:grpSp>
      <p:sp>
        <p:nvSpPr>
          <p:cNvPr id="13" name="Rounded Rectangle 12"/>
          <p:cNvSpPr/>
          <p:nvPr/>
        </p:nvSpPr>
        <p:spPr>
          <a:xfrm>
            <a:off x="6326909" y="5301673"/>
            <a:ext cx="950765" cy="203200"/>
          </a:xfrm>
          <a:prstGeom prst="round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88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21 – Create two new Projects under the Custom Work Group</a:t>
            </a:r>
          </a:p>
          <a:p>
            <a:pPr lvl="1"/>
            <a:r>
              <a:rPr lang="en-US" dirty="0" smtClean="0">
                <a:solidFill>
                  <a:srgbClr val="4F4F4F"/>
                </a:solidFill>
                <a:latin typeface="Century Gothic" pitchFamily="34" charset="0"/>
              </a:rPr>
              <a:t> Custom Work – New Objects</a:t>
            </a:r>
          </a:p>
          <a:p>
            <a:pPr lvl="1"/>
            <a:r>
              <a:rPr lang="en-US" dirty="0" smtClean="0">
                <a:solidFill>
                  <a:srgbClr val="4F4F4F"/>
                </a:solidFill>
                <a:latin typeface="Century Gothic" pitchFamily="34" charset="0"/>
              </a:rPr>
              <a:t> Custom Work – Modified Objects</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9" name="Group 8"/>
          <p:cNvGrpSpPr/>
          <p:nvPr/>
        </p:nvGrpSpPr>
        <p:grpSpPr>
          <a:xfrm>
            <a:off x="217051" y="3241589"/>
            <a:ext cx="8469749" cy="2760460"/>
            <a:chOff x="217051" y="3241589"/>
            <a:chExt cx="8469749" cy="2760460"/>
          </a:xfrm>
        </p:grpSpPr>
        <p:pic>
          <p:nvPicPr>
            <p:cNvPr id="9217" name="Picture 1"/>
            <p:cNvPicPr>
              <a:picLocks noChangeAspect="1" noChangeArrowheads="1"/>
            </p:cNvPicPr>
            <p:nvPr/>
          </p:nvPicPr>
          <p:blipFill>
            <a:blip r:embed="rId3"/>
            <a:srcRect/>
            <a:stretch>
              <a:fillRect/>
            </a:stretch>
          </p:blipFill>
          <p:spPr bwMode="auto">
            <a:xfrm>
              <a:off x="6286500" y="4125624"/>
              <a:ext cx="2400300" cy="1876425"/>
            </a:xfrm>
            <a:prstGeom prst="rect">
              <a:avLst/>
            </a:prstGeom>
            <a:noFill/>
            <a:ln w="9525">
              <a:noFill/>
              <a:miter lim="800000"/>
              <a:headEnd/>
              <a:tailEnd/>
            </a:ln>
          </p:spPr>
        </p:pic>
        <p:pic>
          <p:nvPicPr>
            <p:cNvPr id="9218" name="Picture 2"/>
            <p:cNvPicPr>
              <a:picLocks noChangeAspect="1" noChangeArrowheads="1"/>
            </p:cNvPicPr>
            <p:nvPr/>
          </p:nvPicPr>
          <p:blipFill>
            <a:blip r:embed="rId4"/>
            <a:srcRect/>
            <a:stretch>
              <a:fillRect/>
            </a:stretch>
          </p:blipFill>
          <p:spPr bwMode="auto">
            <a:xfrm>
              <a:off x="217051" y="3241589"/>
              <a:ext cx="2671763" cy="1922259"/>
            </a:xfrm>
            <a:prstGeom prst="rect">
              <a:avLst/>
            </a:prstGeom>
            <a:noFill/>
            <a:ln w="9525">
              <a:noFill/>
              <a:miter lim="800000"/>
              <a:headEnd/>
              <a:tailEnd/>
            </a:ln>
          </p:spPr>
        </p:pic>
        <p:pic>
          <p:nvPicPr>
            <p:cNvPr id="9220" name="Picture 4" descr="C:\Users\mby\AppData\Local\Temp\SNAGHTML23d807f8.PNG"/>
            <p:cNvPicPr>
              <a:picLocks noChangeAspect="1" noChangeArrowheads="1"/>
            </p:cNvPicPr>
            <p:nvPr/>
          </p:nvPicPr>
          <p:blipFill>
            <a:blip r:embed="rId5"/>
            <a:srcRect/>
            <a:stretch>
              <a:fillRect/>
            </a:stretch>
          </p:blipFill>
          <p:spPr bwMode="auto">
            <a:xfrm>
              <a:off x="3052185" y="3639787"/>
              <a:ext cx="3082188" cy="1218540"/>
            </a:xfrm>
            <a:prstGeom prst="rect">
              <a:avLst/>
            </a:prstGeom>
            <a:noFill/>
          </p:spPr>
        </p:pic>
      </p:grpSp>
      <p:sp>
        <p:nvSpPr>
          <p:cNvPr id="10" name="Rounded Rectangle 9"/>
          <p:cNvSpPr/>
          <p:nvPr/>
        </p:nvSpPr>
        <p:spPr>
          <a:xfrm>
            <a:off x="6400800" y="4858327"/>
            <a:ext cx="2105891" cy="572655"/>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89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22 – In the Builder window, locate the new objects created, right click on them and add them to the </a:t>
            </a:r>
            <a:r>
              <a:rPr lang="en-US" dirty="0" smtClean="0">
                <a:solidFill>
                  <a:srgbClr val="C00000"/>
                </a:solidFill>
                <a:latin typeface="Century Gothic" pitchFamily="34" charset="0"/>
              </a:rPr>
              <a:t>Custom Work – New Objects</a:t>
            </a:r>
            <a:r>
              <a:rPr lang="en-US" dirty="0" smtClean="0">
                <a:solidFill>
                  <a:srgbClr val="4F4F4F"/>
                </a:solidFill>
                <a:latin typeface="Century Gothic" pitchFamily="34" charset="0"/>
              </a:rPr>
              <a:t> project. Do the same for the modified objects and add them into the </a:t>
            </a:r>
            <a:r>
              <a:rPr lang="en-US" dirty="0" smtClean="0">
                <a:solidFill>
                  <a:srgbClr val="C00000"/>
                </a:solidFill>
                <a:latin typeface="Century Gothic" pitchFamily="34" charset="0"/>
              </a:rPr>
              <a:t>Custom Work – Modified Objects</a:t>
            </a:r>
            <a:r>
              <a:rPr lang="en-US" dirty="0" smtClean="0">
                <a:solidFill>
                  <a:srgbClr val="4F4F4F"/>
                </a:solidFill>
                <a:latin typeface="Century Gothic" pitchFamily="34" charset="0"/>
              </a:rPr>
              <a:t> project.</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302380"/>
            <a:ext cx="8465127" cy="5004758"/>
          </a:xfrm>
        </p:spPr>
        <p:txBody>
          <a:bodyPr/>
          <a:lstStyle/>
          <a:p>
            <a:r>
              <a:rPr lang="en-US" dirty="0" smtClean="0"/>
              <a:t>In SQL Server you can see that the table matches the metadata observed in the DWD.</a:t>
            </a:r>
            <a:endParaRPr lang="en-US" dirty="0"/>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8" name="Rectangle 2"/>
          <p:cNvSpPr>
            <a:spLocks noGrp="1"/>
          </p:cNvSpPr>
          <p:nvPr>
            <p:ph type="title"/>
          </p:nvPr>
        </p:nvSpPr>
        <p:spPr>
          <a:xfrm>
            <a:off x="457200" y="608013"/>
            <a:ext cx="8229600" cy="640080"/>
          </a:xfrm>
        </p:spPr>
        <p:txBody>
          <a:bodyPr/>
          <a:lstStyle/>
          <a:p>
            <a:r>
              <a:rPr lang="en-US" dirty="0" smtClean="0">
                <a:latin typeface="Century Gothic" pitchFamily="34" charset="0"/>
                <a:cs typeface="Century Gothic" pitchFamily="34" charset="0"/>
              </a:rPr>
              <a:t>Why We Chose Our Methodology (3)</a:t>
            </a:r>
          </a:p>
        </p:txBody>
      </p:sp>
      <p:sp>
        <p:nvSpPr>
          <p:cNvPr id="9" name="Text Placeholder 4"/>
          <p:cNvSpPr txBox="1">
            <a:spLocks/>
          </p:cNvSpPr>
          <p:nvPr/>
        </p:nvSpPr>
        <p:spPr>
          <a:xfrm>
            <a:off x="457200" y="179388"/>
            <a:ext cx="8229600" cy="428625"/>
          </a:xfrm>
          <a:prstGeom prst="rect">
            <a:avLst/>
          </a:prstGeom>
        </p:spPr>
        <p:txBody>
          <a:bodyPr/>
          <a:lstStyle/>
          <a:p>
            <a:pPr marR="0" lvl="0" eaLnBrk="1" latinLnBrk="0" hangingPunct="1">
              <a:lnSpc>
                <a:spcPct val="100000"/>
              </a:lnSpc>
              <a:spcBef>
                <a:spcPct val="20000"/>
              </a:spcBef>
              <a:buClr>
                <a:srgbClr val="F79646"/>
              </a:buClr>
              <a:buSzTx/>
              <a:tabLst/>
              <a:defRPr/>
            </a:pPr>
            <a:r>
              <a:rPr lang="en-US" sz="2000" b="1" dirty="0" smtClean="0">
                <a:solidFill>
                  <a:srgbClr val="4F81BD"/>
                </a:solidFill>
                <a:latin typeface="Century Gothic" pitchFamily="34" charset="0"/>
                <a:cs typeface="Century Gothic"/>
              </a:rPr>
              <a:t>Customizations of BI 3</a:t>
            </a:r>
          </a:p>
        </p:txBody>
      </p:sp>
      <p:pic>
        <p:nvPicPr>
          <p:cNvPr id="3077" name="Picture 5"/>
          <p:cNvPicPr>
            <a:picLocks noChangeAspect="1" noChangeArrowheads="1"/>
          </p:cNvPicPr>
          <p:nvPr/>
        </p:nvPicPr>
        <p:blipFill>
          <a:blip r:embed="rId3"/>
          <a:srcRect/>
          <a:stretch>
            <a:fillRect/>
          </a:stretch>
        </p:blipFill>
        <p:spPr bwMode="auto">
          <a:xfrm>
            <a:off x="2743200" y="2463079"/>
            <a:ext cx="3657600" cy="3705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90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Step 23 – Create a </a:t>
            </a:r>
            <a:r>
              <a:rPr lang="en-US" dirty="0" smtClean="0">
                <a:solidFill>
                  <a:srgbClr val="C00000"/>
                </a:solidFill>
                <a:latin typeface="Century Gothic" pitchFamily="34" charset="0"/>
              </a:rPr>
              <a:t>Host Script </a:t>
            </a:r>
            <a:r>
              <a:rPr lang="en-US" dirty="0" smtClean="0">
                <a:solidFill>
                  <a:srgbClr val="4F4F4F"/>
                </a:solidFill>
                <a:latin typeface="Century Gothic" pitchFamily="34" charset="0"/>
              </a:rPr>
              <a:t>named </a:t>
            </a:r>
            <a:r>
              <a:rPr lang="en-US" dirty="0" err="1" smtClean="0">
                <a:solidFill>
                  <a:srgbClr val="C00000"/>
                </a:solidFill>
                <a:latin typeface="Century Gothic" pitchFamily="34" charset="0"/>
              </a:rPr>
              <a:t>CustomWorkReadMe</a:t>
            </a:r>
            <a:r>
              <a:rPr lang="en-US" dirty="0" smtClean="0">
                <a:solidFill>
                  <a:srgbClr val="4F4F4F"/>
                </a:solidFill>
                <a:latin typeface="Century Gothic" pitchFamily="34" charset="0"/>
              </a:rPr>
              <a:t>.  Document the modifications for reference. Add it to both Custom Work Projects.</a:t>
            </a:r>
          </a:p>
          <a:p>
            <a:pPr>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grpSp>
        <p:nvGrpSpPr>
          <p:cNvPr id="9" name="Group 8"/>
          <p:cNvGrpSpPr/>
          <p:nvPr/>
        </p:nvGrpSpPr>
        <p:grpSpPr>
          <a:xfrm>
            <a:off x="316122" y="3112654"/>
            <a:ext cx="8647758" cy="3204009"/>
            <a:chOff x="316122" y="3112654"/>
            <a:chExt cx="8647758" cy="3204009"/>
          </a:xfrm>
        </p:grpSpPr>
        <p:pic>
          <p:nvPicPr>
            <p:cNvPr id="196610" name="Picture 2"/>
            <p:cNvPicPr>
              <a:picLocks noChangeAspect="1" noChangeArrowheads="1"/>
            </p:cNvPicPr>
            <p:nvPr/>
          </p:nvPicPr>
          <p:blipFill>
            <a:blip r:embed="rId3"/>
            <a:srcRect/>
            <a:stretch>
              <a:fillRect/>
            </a:stretch>
          </p:blipFill>
          <p:spPr bwMode="auto">
            <a:xfrm>
              <a:off x="316122" y="3112654"/>
              <a:ext cx="2477157" cy="2933268"/>
            </a:xfrm>
            <a:prstGeom prst="rect">
              <a:avLst/>
            </a:prstGeom>
            <a:noFill/>
            <a:ln w="9525">
              <a:noFill/>
              <a:miter lim="800000"/>
              <a:headEnd/>
              <a:tailEnd/>
            </a:ln>
          </p:spPr>
        </p:pic>
        <p:pic>
          <p:nvPicPr>
            <p:cNvPr id="196612" name="Picture 4" descr="C:\Users\mby\AppData\Local\Temp\SNAGHTML23ebe5a9.PNG"/>
            <p:cNvPicPr>
              <a:picLocks noChangeAspect="1" noChangeArrowheads="1"/>
            </p:cNvPicPr>
            <p:nvPr/>
          </p:nvPicPr>
          <p:blipFill>
            <a:blip r:embed="rId4"/>
            <a:srcRect/>
            <a:stretch>
              <a:fillRect/>
            </a:stretch>
          </p:blipFill>
          <p:spPr bwMode="auto">
            <a:xfrm>
              <a:off x="2991139" y="3149598"/>
              <a:ext cx="3169516" cy="1811153"/>
            </a:xfrm>
            <a:prstGeom prst="rect">
              <a:avLst/>
            </a:prstGeom>
            <a:noFill/>
          </p:spPr>
        </p:pic>
        <p:pic>
          <p:nvPicPr>
            <p:cNvPr id="196613" name="Picture 5"/>
            <p:cNvPicPr>
              <a:picLocks noChangeAspect="1" noChangeArrowheads="1"/>
            </p:cNvPicPr>
            <p:nvPr/>
          </p:nvPicPr>
          <p:blipFill>
            <a:blip r:embed="rId5"/>
            <a:srcRect/>
            <a:stretch>
              <a:fillRect/>
            </a:stretch>
          </p:blipFill>
          <p:spPr bwMode="auto">
            <a:xfrm>
              <a:off x="3392911" y="5149437"/>
              <a:ext cx="5570969" cy="1167226"/>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91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The customization is now complete!</a:t>
            </a:r>
          </a:p>
          <a:p>
            <a:r>
              <a:rPr lang="en-US" dirty="0" smtClean="0">
                <a:solidFill>
                  <a:srgbClr val="4F4F4F"/>
                </a:solidFill>
                <a:latin typeface="Century Gothic" pitchFamily="34" charset="0"/>
              </a:rPr>
              <a:t>Have the customer validate the results to their satisfaction.</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Customization Exercise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D3A4E5-80B5-4CCC-AD50-1E00B1491464}" type="slidenum">
              <a:rPr lang="en-US">
                <a:latin typeface="Century Gothic" pitchFamily="34" charset="0"/>
              </a:rPr>
              <a:pPr fontAlgn="base">
                <a:spcBef>
                  <a:spcPct val="0"/>
                </a:spcBef>
                <a:spcAft>
                  <a:spcPct val="0"/>
                </a:spcAft>
              </a:pPr>
              <a:t>92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&lt;list issue for today here&gt;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Live Support Issue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Customizations of BI 3</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2.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3.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5.xml><?xml version="1.0" encoding="utf-8"?>
<p:tagLst xmlns:a="http://schemas.openxmlformats.org/drawingml/2006/main" xmlns:r="http://schemas.openxmlformats.org/officeDocument/2006/relationships" xmlns:p="http://schemas.openxmlformats.org/presentationml/2006/main">
  <p:tag name="DVSHAPEID" val="wpGx2CVEbPeVfmn3FOG6il"/>
</p:tagLst>
</file>

<file path=ppt/tags/tag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7.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8.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9.xml><?xml version="1.0" encoding="utf-8"?>
<p:tagLst xmlns:a="http://schemas.openxmlformats.org/drawingml/2006/main" xmlns:r="http://schemas.openxmlformats.org/officeDocument/2006/relationships" xmlns:p="http://schemas.openxmlformats.org/presentationml/2006/main">
  <p:tag name="DVSHAPEID" val="wpGx2CVEbPeVfmn3FOG6il"/>
</p:tagLst>
</file>

<file path=ppt/theme/theme1.xml><?xml version="1.0" encoding="utf-8"?>
<a:theme xmlns:a="http://schemas.openxmlformats.org/drawingml/2006/main" name="QAD 2010 Templat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a:solidFill>
            <a:srgbClr val="C00000"/>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53364</TotalTime>
  <Words>5867</Words>
  <Application>Microsoft Office PowerPoint</Application>
  <PresentationFormat>On-screen Show (4:3)</PresentationFormat>
  <Paragraphs>595</Paragraphs>
  <Slides>92</Slides>
  <Notes>92</Notes>
  <HiddenSlides>0</HiddenSlides>
  <MMClips>0</MMClips>
  <ScaleCrop>false</ScaleCrop>
  <HeadingPairs>
    <vt:vector size="4" baseType="variant">
      <vt:variant>
        <vt:lpstr>Theme</vt:lpstr>
      </vt:variant>
      <vt:variant>
        <vt:i4>1</vt:i4>
      </vt:variant>
      <vt:variant>
        <vt:lpstr>Slide Titles</vt:lpstr>
      </vt:variant>
      <vt:variant>
        <vt:i4>92</vt:i4>
      </vt:variant>
    </vt:vector>
  </HeadingPairs>
  <TitlesOfParts>
    <vt:vector size="93" baseType="lpstr">
      <vt:lpstr>QAD 2010 Template</vt:lpstr>
      <vt:lpstr>QAD BI v3 – Technical Level II Certification Class – Part 3</vt:lpstr>
      <vt:lpstr>Day 3 Schedule</vt:lpstr>
      <vt:lpstr>QAD Data Warehouse Designer</vt:lpstr>
      <vt:lpstr>Builder Window</vt:lpstr>
      <vt:lpstr>Customizations of BI v3</vt:lpstr>
      <vt:lpstr>The Problem with Customizations</vt:lpstr>
      <vt:lpstr>Why We Chose Our Methodology</vt:lpstr>
      <vt:lpstr>Why We Chose Our Methodology (2)</vt:lpstr>
      <vt:lpstr>Why We Chose Our Methodology (3)</vt:lpstr>
      <vt:lpstr>Why We Chose Our Methodology (4)</vt:lpstr>
      <vt:lpstr>Why We Chose Our Methodology (5)</vt:lpstr>
      <vt:lpstr>Why We Chose Our Methodology (6)</vt:lpstr>
      <vt:lpstr>Why We Chose Our Methodology (7)</vt:lpstr>
      <vt:lpstr>Why We Chose Our Methodology (8)</vt:lpstr>
      <vt:lpstr>Why We Chose Our Methodology (9)</vt:lpstr>
      <vt:lpstr>Why We Chose Our Methodology (10)</vt:lpstr>
      <vt:lpstr>QAD BI 3 Customization Methodology</vt:lpstr>
      <vt:lpstr>QAD BI 3 Customization Methodology</vt:lpstr>
      <vt:lpstr>QAD BI 3 Customization Methodology</vt:lpstr>
      <vt:lpstr>QAD BI 3 Customization Methodology</vt:lpstr>
      <vt:lpstr>Custom Path Methodology – Pros/Cons</vt:lpstr>
      <vt:lpstr>Custom Path Methodology – Pros/Cons</vt:lpstr>
      <vt:lpstr>Integrated Methodology (Non-Preferred)</vt:lpstr>
      <vt:lpstr>Integrated Methodology (Non-Preferred)</vt:lpstr>
      <vt:lpstr>Customization Naming Conventions</vt:lpstr>
      <vt:lpstr>Customization Naming Conventions</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Mapping Out Customization Path</vt:lpstr>
      <vt:lpstr>Customization Exercise 1</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Customization Exercise</vt:lpstr>
      <vt:lpstr>Live Support Issue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1287</cp:revision>
  <dcterms:created xsi:type="dcterms:W3CDTF">2010-10-05T00:44:07Z</dcterms:created>
  <dcterms:modified xsi:type="dcterms:W3CDTF">2014-03-13T18:33:43Z</dcterms:modified>
</cp:coreProperties>
</file>