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4"/>
  </p:notesMasterIdLst>
  <p:sldIdLst>
    <p:sldId id="272" r:id="rId2"/>
    <p:sldId id="260" r:id="rId3"/>
    <p:sldId id="261" r:id="rId4"/>
    <p:sldId id="275" r:id="rId5"/>
    <p:sldId id="274" r:id="rId6"/>
    <p:sldId id="263" r:id="rId7"/>
    <p:sldId id="262" r:id="rId8"/>
    <p:sldId id="264" r:id="rId9"/>
    <p:sldId id="266" r:id="rId10"/>
    <p:sldId id="265" r:id="rId11"/>
    <p:sldId id="273" r:id="rId12"/>
    <p:sldId id="276" r:id="rId13"/>
    <p:sldId id="277" r:id="rId14"/>
    <p:sldId id="278" r:id="rId15"/>
    <p:sldId id="268" r:id="rId16"/>
    <p:sldId id="269" r:id="rId17"/>
    <p:sldId id="270" r:id="rId18"/>
    <p:sldId id="279" r:id="rId19"/>
    <p:sldId id="281" r:id="rId20"/>
    <p:sldId id="282" r:id="rId21"/>
    <p:sldId id="283" r:id="rId22"/>
    <p:sldId id="284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294" autoAdjust="0"/>
    <p:restoredTop sz="94068" autoAdjust="0"/>
  </p:normalViewPr>
  <p:slideViewPr>
    <p:cSldViewPr snapToGrid="0">
      <p:cViewPr>
        <p:scale>
          <a:sx n="90" d="100"/>
          <a:sy n="90" d="100"/>
        </p:scale>
        <p:origin x="-678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5126BA6-4274-4EA7-A91B-17E1F47D4E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QAD Configurator Fundamentals</a:t>
            </a:r>
            <a:endParaRPr lang="en-US" altLang="zh-CN" dirty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QAD Enterprise Applications</a:t>
            </a:r>
            <a:endParaRPr lang="en-US" altLang="zh-C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Integrated with the following QAD ERP functions:</a:t>
            </a:r>
          </a:p>
          <a:p>
            <a:pPr lvl="1"/>
            <a:r>
              <a:rPr lang="en-US" altLang="zh-CN" smtClean="0"/>
              <a:t>Sales Quote Maintenance (7.12.1)</a:t>
            </a:r>
          </a:p>
          <a:p>
            <a:pPr lvl="1"/>
            <a:r>
              <a:rPr lang="en-US" altLang="zh-CN" smtClean="0"/>
              <a:t>Sales Order Maintenance (7.1.1)</a:t>
            </a:r>
          </a:p>
          <a:p>
            <a:pPr lvl="1"/>
            <a:r>
              <a:rPr lang="en-US" altLang="zh-CN" smtClean="0"/>
              <a:t>Item Master Maintenance (1.4.1)</a:t>
            </a:r>
          </a:p>
          <a:p>
            <a:pPr lvl="1"/>
            <a:r>
              <a:rPr lang="en-US" altLang="zh-CN" smtClean="0"/>
              <a:t>Product Structure Maintenance (13.5)</a:t>
            </a:r>
          </a:p>
          <a:p>
            <a:pPr lvl="1"/>
            <a:r>
              <a:rPr lang="en-US" altLang="zh-CN" smtClean="0"/>
              <a:t>Routing Maintenance (14.13.1)</a:t>
            </a:r>
            <a:endParaRPr lang="en-US" altLang="zh-CN"/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Integration with QAD ERP</a:t>
            </a:r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QAD Configurator Workspace</a:t>
            </a:r>
            <a:endParaRPr lang="en-US" altLang="zh-CN"/>
          </a:p>
        </p:txBody>
      </p:sp>
      <p:pic>
        <p:nvPicPr>
          <p:cNvPr id="1218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103" y="1249802"/>
            <a:ext cx="8089900" cy="4881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615950" y="3232150"/>
            <a:ext cx="1957388" cy="2870200"/>
          </a:xfrm>
          <a:prstGeom prst="rect">
            <a:avLst/>
          </a:prstGeom>
          <a:noFill/>
          <a:ln w="571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QAD </a:t>
            </a:r>
            <a:r>
              <a:rPr lang="en-US" altLang="zh-CN" dirty="0" err="1" smtClean="0"/>
              <a:t>Configurator</a:t>
            </a:r>
            <a:endParaRPr lang="en-US" altLang="zh-CN" dirty="0" smtClean="0"/>
          </a:p>
          <a:p>
            <a:r>
              <a:rPr lang="en-US" altLang="zh-CN" b="1" dirty="0" err="1" smtClean="0"/>
              <a:t>Configurator</a:t>
            </a:r>
            <a:r>
              <a:rPr lang="en-US" altLang="zh-CN" b="1" dirty="0" smtClean="0"/>
              <a:t> Setup</a:t>
            </a:r>
          </a:p>
          <a:p>
            <a:r>
              <a:rPr lang="en-US" altLang="zh-CN" dirty="0" smtClean="0"/>
              <a:t>Sales Configuration</a:t>
            </a:r>
          </a:p>
          <a:p>
            <a:r>
              <a:rPr lang="en-US" altLang="zh-CN" dirty="0" smtClean="0"/>
              <a:t>Product Configuration</a:t>
            </a:r>
          </a:p>
          <a:p>
            <a:r>
              <a:rPr lang="en-US" altLang="zh-CN" dirty="0" smtClean="0"/>
              <a:t>Guided Sales</a:t>
            </a:r>
            <a:endParaRPr lang="en-US" altLang="zh-CN" dirty="0"/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mtClean="0"/>
              <a:t>Explain these key concepts: configurable item, Generic Product Structure, Generic Routing</a:t>
            </a:r>
          </a:p>
          <a:p>
            <a:r>
              <a:rPr lang="en-US" altLang="zh-CN" smtClean="0"/>
              <a:t>Understand the data flow between QAD Configurator and QAD ERP</a:t>
            </a:r>
          </a:p>
          <a:p>
            <a:r>
              <a:rPr lang="en-US" altLang="zh-CN" smtClean="0"/>
              <a:t>Describe the general setup process for QAD Configurator</a:t>
            </a:r>
          </a:p>
          <a:p>
            <a:r>
              <a:rPr lang="en-US" altLang="zh-CN" smtClean="0"/>
              <a:t>Set up a configurable item in QAD ERP, complete with generic BOM and generic routing data</a:t>
            </a:r>
          </a:p>
          <a:p>
            <a:r>
              <a:rPr lang="en-US" altLang="zh-CN" smtClean="0"/>
              <a:t>Use Configurator Control to configure general Configurator settings</a:t>
            </a:r>
          </a:p>
          <a:p>
            <a:r>
              <a:rPr lang="en-US" altLang="zh-CN" smtClean="0"/>
              <a:t>Set up master groups in Configurator</a:t>
            </a:r>
          </a:p>
          <a:p>
            <a:r>
              <a:rPr lang="en-US" altLang="zh-CN" smtClean="0"/>
              <a:t>Maintain External Entities in Configurator</a:t>
            </a:r>
            <a:endParaRPr lang="zh-CN" altLang="en-US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Learning Objectives</a:t>
            </a:r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Configurable Item, Generic Product Structure, and Generic Routing</a:t>
            </a:r>
            <a:endParaRPr lang="zh-CN" altLang="en-US"/>
          </a:p>
        </p:txBody>
      </p:sp>
      <p:pic>
        <p:nvPicPr>
          <p:cNvPr id="12698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1462789"/>
            <a:ext cx="6238875" cy="4695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Data Flow Btw. QAD ERP and Configurator</a:t>
            </a:r>
            <a:endParaRPr lang="en-US" altLang="zh-CN"/>
          </a:p>
        </p:txBody>
      </p:sp>
      <p:pic>
        <p:nvPicPr>
          <p:cNvPr id="1136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9079" y="1251282"/>
            <a:ext cx="5124450" cy="4629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a Configurable Item in QAD ERP</a:t>
            </a:r>
            <a:endParaRPr lang="en-US" altLang="zh-CN"/>
          </a:p>
        </p:txBody>
      </p:sp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127" y="992593"/>
            <a:ext cx="642461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Groups</a:t>
            </a:r>
            <a:endParaRPr lang="en-US" altLang="zh-CN"/>
          </a:p>
        </p:txBody>
      </p:sp>
      <p:pic>
        <p:nvPicPr>
          <p:cNvPr id="116742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13441" y="1458249"/>
            <a:ext cx="6095239" cy="442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smtClean="0"/>
              <a:t>Introduction to QAD Configurator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Configurator Setup</a:t>
            </a:r>
          </a:p>
          <a:p>
            <a:r>
              <a:rPr lang="en-US" altLang="zh-CN" b="1" smtClean="0"/>
              <a:t>Sales Configuration</a:t>
            </a:r>
          </a:p>
          <a:p>
            <a:r>
              <a:rPr lang="en-US" altLang="zh-CN" smtClean="0"/>
              <a:t>Product Configuration</a:t>
            </a:r>
          </a:p>
          <a:p>
            <a:r>
              <a:rPr lang="en-US" altLang="zh-CN" smtClean="0"/>
              <a:t>Guided Sales</a:t>
            </a:r>
            <a:endParaRPr lang="en-US" altLang="zh-CN" dirty="0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Variable and Feature Options</a:t>
            </a:r>
            <a:endParaRPr lang="en-US" altLang="zh-CN"/>
          </a:p>
        </p:txBody>
      </p:sp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2020" y="1581150"/>
            <a:ext cx="6962775" cy="3676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Introduction to QAD </a:t>
            </a:r>
            <a:r>
              <a:rPr lang="en-US" altLang="zh-CN" b="1" dirty="0" err="1" smtClean="0"/>
              <a:t>Configurator</a:t>
            </a:r>
            <a:endParaRPr lang="en-US" altLang="zh-CN" b="1" dirty="0" smtClean="0"/>
          </a:p>
          <a:p>
            <a:r>
              <a:rPr lang="en-US" altLang="zh-CN" dirty="0" err="1" smtClean="0"/>
              <a:t>Configurator</a:t>
            </a:r>
            <a:r>
              <a:rPr lang="en-US" altLang="zh-CN" dirty="0" smtClean="0"/>
              <a:t> Setup</a:t>
            </a:r>
          </a:p>
          <a:p>
            <a:r>
              <a:rPr lang="en-US" altLang="zh-CN" dirty="0" smtClean="0"/>
              <a:t>Sales Configuration</a:t>
            </a:r>
          </a:p>
          <a:p>
            <a:r>
              <a:rPr lang="en-US" altLang="zh-CN" dirty="0" smtClean="0"/>
              <a:t>Product Configuration</a:t>
            </a:r>
          </a:p>
          <a:p>
            <a:r>
              <a:rPr lang="en-US" altLang="zh-CN" dirty="0" smtClean="0"/>
              <a:t>Guided Sales</a:t>
            </a:r>
            <a:endParaRPr lang="en-US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>
                <a:ea typeface="宋体" pitchFamily="2" charset="-122"/>
              </a:rPr>
              <a:t>Group and Apply Sales Configuration Rules</a:t>
            </a:r>
          </a:p>
        </p:txBody>
      </p:sp>
      <p:pic>
        <p:nvPicPr>
          <p:cNvPr id="131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5350" y="1915116"/>
            <a:ext cx="4791075" cy="3152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smtClean="0"/>
              <a:t>Introduction to QAD Configurator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Configurator Setup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Sales Configuration</a:t>
            </a:r>
          </a:p>
          <a:p>
            <a:r>
              <a:rPr lang="en-US" altLang="zh-CN" b="1" smtClean="0"/>
              <a:t>Product Configuration</a:t>
            </a:r>
          </a:p>
          <a:p>
            <a:r>
              <a:rPr lang="en-US" altLang="zh-CN" smtClean="0"/>
              <a:t>Guided Sales</a:t>
            </a:r>
            <a:endParaRPr lang="en-US" altLang="zh-CN" dirty="0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Element Roll-Up</a:t>
            </a:r>
            <a:endParaRPr lang="en-US" altLang="zh-CN"/>
          </a:p>
        </p:txBody>
      </p:sp>
      <p:pic>
        <p:nvPicPr>
          <p:cNvPr id="133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826" y="1064105"/>
            <a:ext cx="7239000" cy="485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mtClean="0"/>
              <a:t>Understand the underlying business considerations behind product configuration</a:t>
            </a:r>
          </a:p>
          <a:p>
            <a:r>
              <a:rPr lang="en-US" altLang="zh-CN" smtClean="0"/>
              <a:t>Identify the manufacturing strategies QAD Configurator best fits into</a:t>
            </a:r>
          </a:p>
          <a:p>
            <a:r>
              <a:rPr lang="en-US" altLang="zh-CN" smtClean="0"/>
              <a:t>Describe the main features of QAD Configurator</a:t>
            </a:r>
          </a:p>
          <a:p>
            <a:r>
              <a:rPr lang="en-US" altLang="zh-CN" smtClean="0"/>
              <a:t>Enumerate the key benefits of using QAD Configurator</a:t>
            </a:r>
          </a:p>
          <a:p>
            <a:r>
              <a:rPr lang="en-US" altLang="zh-CN" smtClean="0"/>
              <a:t>Understand how QAD Configurator is integrated with QAD Enterprise Applications</a:t>
            </a:r>
          </a:p>
          <a:p>
            <a:r>
              <a:rPr lang="en-US" altLang="zh-CN" smtClean="0"/>
              <a:t>Describe the basic Configurator workflow</a:t>
            </a:r>
          </a:p>
          <a:p>
            <a:r>
              <a:rPr lang="en-US" altLang="zh-CN" smtClean="0"/>
              <a:t>Know your way around the QAD Configurator workspace</a:t>
            </a:r>
          </a:p>
          <a:p>
            <a:endParaRPr lang="en-US" altLang="zh-CN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Learning Objectives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  <a:endParaRPr lang="en-US" altLang="zh-CN"/>
          </a:p>
        </p:txBody>
      </p:sp>
      <p:pic>
        <p:nvPicPr>
          <p:cNvPr id="123910" name="Picture 6" descr="MCj014974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8496" y="3579850"/>
            <a:ext cx="2536825" cy="2443163"/>
          </a:xfrm>
          <a:prstGeom prst="rect">
            <a:avLst/>
          </a:prstGeom>
          <a:noFill/>
        </p:spPr>
      </p:pic>
      <p:pic>
        <p:nvPicPr>
          <p:cNvPr id="123913" name="Picture 9" descr="MCj0295851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459" y="1322425"/>
            <a:ext cx="2506662" cy="1766888"/>
          </a:xfrm>
          <a:prstGeom prst="rect">
            <a:avLst/>
          </a:prstGeom>
          <a:noFill/>
        </p:spPr>
      </p:pic>
      <p:pic>
        <p:nvPicPr>
          <p:cNvPr id="123925" name="Picture 21" descr="MCBD07178_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96" y="1439900"/>
            <a:ext cx="2573338" cy="2116138"/>
          </a:xfrm>
          <a:prstGeom prst="rect">
            <a:avLst/>
          </a:prstGeom>
          <a:noFill/>
        </p:spPr>
      </p:pic>
      <p:sp>
        <p:nvSpPr>
          <p:cNvPr id="123926" name="Text Box 22"/>
          <p:cNvSpPr txBox="1">
            <a:spLocks noChangeArrowheads="1"/>
          </p:cNvSpPr>
          <p:nvPr/>
        </p:nvSpPr>
        <p:spPr bwMode="auto">
          <a:xfrm>
            <a:off x="1565263" y="1127642"/>
            <a:ext cx="373371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altLang="zh-CN" dirty="0">
                <a:latin typeface="+mj-lt"/>
                <a:ea typeface="宋体" pitchFamily="2" charset="-122"/>
              </a:rPr>
              <a:t>More customizations</a:t>
            </a:r>
          </a:p>
        </p:txBody>
      </p:sp>
      <p:sp>
        <p:nvSpPr>
          <p:cNvPr id="123927" name="Text Box 23"/>
          <p:cNvSpPr txBox="1">
            <a:spLocks noChangeArrowheads="1"/>
          </p:cNvSpPr>
          <p:nvPr/>
        </p:nvSpPr>
        <p:spPr bwMode="auto">
          <a:xfrm>
            <a:off x="4980209" y="3104261"/>
            <a:ext cx="4078361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altLang="zh-CN" dirty="0">
                <a:latin typeface="+mj-lt"/>
                <a:ea typeface="宋体" pitchFamily="2" charset="-122"/>
              </a:rPr>
              <a:t>Less delivery lead time</a:t>
            </a:r>
          </a:p>
        </p:txBody>
      </p:sp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5334137" y="5219789"/>
            <a:ext cx="2563522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altLang="zh-CN" dirty="0">
                <a:latin typeface="+mj-lt"/>
                <a:ea typeface="宋体" pitchFamily="2" charset="-122"/>
              </a:rPr>
              <a:t>Less inventory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Manufacturing Strategies</a:t>
            </a:r>
            <a:endParaRPr lang="en-US" altLang="zh-CN"/>
          </a:p>
        </p:txBody>
      </p:sp>
      <p:pic>
        <p:nvPicPr>
          <p:cNvPr id="122884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7216" y="1575391"/>
            <a:ext cx="7268590" cy="3685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>
                <a:ea typeface="宋体" pitchFamily="2" charset="-122"/>
              </a:rPr>
              <a:t>Variety and Volume Relationships</a:t>
            </a:r>
          </a:p>
        </p:txBody>
      </p:sp>
      <p:pic>
        <p:nvPicPr>
          <p:cNvPr id="10752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3983" y="1436872"/>
            <a:ext cx="5565775" cy="4314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Powerful and flexible questionnaire design</a:t>
            </a:r>
          </a:p>
          <a:p>
            <a:r>
              <a:rPr lang="en-US" altLang="zh-CN" smtClean="0"/>
              <a:t>Questionnaire-guided sales for customizable products</a:t>
            </a:r>
          </a:p>
          <a:p>
            <a:r>
              <a:rPr lang="en-US" altLang="zh-CN" smtClean="0"/>
              <a:t>Powerful and flexible price calculations</a:t>
            </a:r>
          </a:p>
          <a:p>
            <a:r>
              <a:rPr lang="en-US" altLang="zh-CN" smtClean="0"/>
              <a:t>Powerful and flexible product configuration rule definition capabilities</a:t>
            </a:r>
          </a:p>
          <a:p>
            <a:r>
              <a:rPr lang="en-US" altLang="zh-CN" smtClean="0"/>
              <a:t>Instant conversion of customer requirements into manufacturing requirements</a:t>
            </a:r>
          </a:p>
          <a:p>
            <a:r>
              <a:rPr lang="en-US" altLang="zh-CN" smtClean="0"/>
              <a:t>Seamless integration with QAD Enterprise Applications</a:t>
            </a:r>
          </a:p>
          <a:p>
            <a:endParaRPr lang="en-US" altLang="zh-CN" smtClean="0"/>
          </a:p>
          <a:p>
            <a:endParaRPr lang="en-US" altLang="zh-CN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QAD Configuator Key Features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Bridges the information and knowledge gap between sales and engineering</a:t>
            </a:r>
          </a:p>
          <a:p>
            <a:r>
              <a:rPr lang="en-US" altLang="zh-CN" smtClean="0"/>
              <a:t>Easily configure products to meet customers’ specific requirements</a:t>
            </a:r>
          </a:p>
          <a:p>
            <a:r>
              <a:rPr lang="en-US" altLang="zh-CN" smtClean="0"/>
              <a:t>Streamlined sales order and quotation entry process for configurable products</a:t>
            </a:r>
          </a:p>
          <a:p>
            <a:r>
              <a:rPr lang="en-US" altLang="zh-CN" smtClean="0"/>
              <a:t>Reduces lead time to fulfill orders for configured products</a:t>
            </a:r>
          </a:p>
          <a:p>
            <a:endParaRPr lang="en-US" altLang="zh-CN"/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QAD Configurator Key Benefits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Basic Configurator Workflow</a:t>
            </a:r>
            <a:endParaRPr lang="en-US" altLang="zh-CN"/>
          </a:p>
        </p:txBody>
      </p:sp>
      <p:pic>
        <p:nvPicPr>
          <p:cNvPr id="1116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6934" y="2280721"/>
            <a:ext cx="7362825" cy="2454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 - &amp;quot;Course Overview&amp;quot;&quot;/&gt;&lt;property id=&quot;20307&quot; value=&quot;260&quot;/&gt;&lt;/object&gt;&lt;object type=&quot;3&quot; unique_id=&quot;10070&quot;&gt;&lt;property id=&quot;20148&quot; value=&quot;5&quot;/&gt;&lt;property id=&quot;20300&quot; value=&quot;Slide 3 - &amp;quot;Learning Objectives&amp;quot;&quot;/&gt;&lt;property id=&quot;20307&quot; value=&quot;261&quot;/&gt;&lt;/object&gt;&lt;object type=&quot;3&quot; unique_id=&quot;10246&quot;&gt;&lt;property id=&quot;20148&quot; value=&quot;5&quot;/&gt;&lt;property id=&quot;20300&quot; value=&quot;Slide 7 - &amp;quot;QAD Configuator Key Features&amp;quot;&quot;/&gt;&lt;property id=&quot;20307&quot; value=&quot;262&quot;/&gt;&lt;/object&gt;&lt;object type=&quot;3&quot; unique_id=&quot;10301&quot;&gt;&lt;property id=&quot;20148&quot; value=&quot;5&quot;/&gt;&lt;property id=&quot;20300&quot; value=&quot;Slide 6 - &amp;quot;Variety and Volume Relationships&amp;quot;&quot;/&gt;&lt;property id=&quot;20307&quot; value=&quot;263&quot;/&gt;&lt;/object&gt;&lt;object type=&quot;3&quot; unique_id=&quot;10302&quot;&gt;&lt;property id=&quot;20148&quot; value=&quot;5&quot;/&gt;&lt;property id=&quot;20300&quot; value=&quot;Slide 8 - &amp;quot;QAD Configurator Key Benefits&amp;quot;&quot;/&gt;&lt;property id=&quot;20307&quot; value=&quot;264&quot;/&gt;&lt;/object&gt;&lt;object type=&quot;3&quot; unique_id=&quot;10303&quot;&gt;&lt;property id=&quot;20148&quot; value=&quot;5&quot;/&gt;&lt;property id=&quot;20300&quot; value=&quot;Slide 10 - &amp;quot;Integration with QAD ERP&amp;quot;&quot;/&gt;&lt;property id=&quot;20307&quot; value=&quot;265&quot;/&gt;&lt;/object&gt;&lt;object type=&quot;3&quot; unique_id=&quot;10673&quot;&gt;&lt;property id=&quot;20148&quot; value=&quot;5&quot;/&gt;&lt;property id=&quot;20300&quot; value=&quot;Slide 9 - &amp;quot;Basic Configurator Workflow&amp;quot;&quot;/&gt;&lt;property id=&quot;20307&quot; value=&quot;266&quot;/&gt;&lt;/object&gt;&lt;object type=&quot;3&quot; unique_id=&quot;10846&quot;&gt;&lt;property id=&quot;20148&quot; value=&quot;5&quot;/&gt;&lt;property id=&quot;20300&quot; value=&quot;Slide 15 - &amp;quot;Data Flow Btw. QAD ERP and Configurator&amp;quot;&quot;/&gt;&lt;property id=&quot;20307&quot; value=&quot;268&quot;/&gt;&lt;/object&gt;&lt;object type=&quot;3&quot; unique_id=&quot;10986&quot;&gt;&lt;property id=&quot;20148&quot; value=&quot;5&quot;/&gt;&lt;property id=&quot;20300&quot; value=&quot;Slide 16 - &amp;quot;Create a Configurable Item in QAD ERP&amp;quot;&quot;/&gt;&lt;property id=&quot;20307&quot; value=&quot;269&quot;/&gt;&lt;/object&gt;&lt;object type=&quot;3&quot; unique_id=&quot;11078&quot;&gt;&lt;property id=&quot;20148&quot; value=&quot;5&quot;/&gt;&lt;property id=&quot;20300&quot; value=&quot;Slide 17 - &amp;quot;Master Groups&amp;quot;&quot;/&gt;&lt;property id=&quot;20307&quot; value=&quot;270&quot;/&gt;&lt;/object&gt;&lt;object type=&quot;3&quot; unique_id=&quot;11433&quot;&gt;&lt;property id=&quot;20148&quot; value=&quot;5&quot;/&gt;&lt;property id=&quot;20300&quot; value=&quot;Slide 1 - &amp;quot;QAD Configurator Fundamentals&amp;quot;&quot;/&gt;&lt;property id=&quot;20307&quot; value=&quot;272&quot;/&gt;&lt;/object&gt;&lt;object type=&quot;3&quot; unique_id=&quot;11800&quot;&gt;&lt;property id=&quot;20148&quot; value=&quot;5&quot;/&gt;&lt;property id=&quot;20300&quot; value=&quot;Slide 11 - &amp;quot;QAD Configurator Workspace&amp;quot;&quot;/&gt;&lt;property id=&quot;20307&quot; value=&quot;273&quot;/&gt;&lt;/object&gt;&lt;object type=&quot;3&quot; unique_id=&quot;12446&quot;&gt;&lt;property id=&quot;20148&quot; value=&quot;5&quot;/&gt;&lt;property id=&quot;20300&quot; value=&quot;Slide 5 - &amp;quot;Manufacturing Strategies&amp;quot;&quot;/&gt;&lt;property id=&quot;20307&quot; value=&quot;274&quot;/&gt;&lt;/object&gt;&lt;object type=&quot;3&quot; unique_id=&quot;12511&quot;&gt;&lt;property id=&quot;20148&quot; value=&quot;5&quot;/&gt;&lt;property id=&quot;20300&quot; value=&quot;Slide 4 - &amp;quot;Business Considerations&amp;quot;&quot;/&gt;&lt;property id=&quot;20307&quot; value=&quot;275&quot;/&gt;&lt;/object&gt;&lt;object type=&quot;3&quot; unique_id=&quot;12818&quot;&gt;&lt;property id=&quot;20148&quot; value=&quot;5&quot;/&gt;&lt;property id=&quot;20300&quot; value=&quot;Slide 12 - &amp;quot;Course Overview&amp;quot;&quot;/&gt;&lt;property id=&quot;20307&quot; value=&quot;276&quot;/&gt;&lt;/object&gt;&lt;object type=&quot;3&quot; unique_id=&quot;12939&quot;&gt;&lt;property id=&quot;20148&quot; value=&quot;5&quot;/&gt;&lt;property id=&quot;20300&quot; value=&quot;Slide 13 - &amp;quot;Learning Objectives&amp;quot;&quot;/&gt;&lt;property id=&quot;20307&quot; value=&quot;277&quot;/&gt;&lt;/object&gt;&lt;object type=&quot;3&quot; unique_id=&quot;13030&quot;&gt;&lt;property id=&quot;20148&quot; value=&quot;5&quot;/&gt;&lt;property id=&quot;20300&quot; value=&quot;Slide 14 - &amp;quot;Configurable Item, Generic Product Structure, and Generic Routing&amp;quot;&quot;/&gt;&lt;property id=&quot;20307&quot; value=&quot;278&quot;/&gt;&lt;/object&gt;&lt;object type=&quot;3&quot; unique_id=&quot;13050&quot;&gt;&lt;property id=&quot;20148&quot; value=&quot;5&quot;/&gt;&lt;property id=&quot;20300&quot; value=&quot;Slide 18 - &amp;quot;Course Overview&amp;quot;&quot;/&gt;&lt;property id=&quot;20307&quot; value=&quot;279&quot;/&gt;&lt;/object&gt;&lt;object type=&quot;3&quot; unique_id=&quot;13092&quot;&gt;&lt;property id=&quot;20148&quot; value=&quot;5&quot;/&gt;&lt;property id=&quot;20300&quot; value=&quot;Slide 19 - &amp;quot;Variable and Feature Options&amp;quot;&quot;/&gt;&lt;property id=&quot;20307&quot; value=&quot;281&quot;/&gt;&lt;/object&gt;&lt;object type=&quot;3&quot; unique_id=&quot;13357&quot;&gt;&lt;property id=&quot;20148&quot; value=&quot;5&quot;/&gt;&lt;property id=&quot;20300&quot; value=&quot;Slide 20 - &amp;quot;Group and Apply Sales Configuration Rules&amp;quot;&quot;/&gt;&lt;property id=&quot;20307&quot; value=&quot;282&quot;/&gt;&lt;/object&gt;&lt;object type=&quot;3&quot; unique_id=&quot;13448&quot;&gt;&lt;property id=&quot;20148&quot; value=&quot;5&quot;/&gt;&lt;property id=&quot;20300&quot; value=&quot;Slide 21 - &amp;quot;Course Overview&amp;quot;&quot;/&gt;&lt;property id=&quot;20307&quot; value=&quot;283&quot;/&gt;&lt;/object&gt;&lt;object type=&quot;3&quot; unique_id=&quot;13564&quot;&gt;&lt;property id=&quot;20148&quot; value=&quot;5&quot;/&gt;&lt;property id=&quot;20300&quot; value=&quot;Slide 22 - &amp;quot;Element Roll-Up&amp;quot;&quot;/&gt;&lt;property id=&quot;20307&quot; value=&quot;28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1548</TotalTime>
  <Words>376</Words>
  <Application>Microsoft Office PowerPoint</Application>
  <PresentationFormat>On-screen Show (4:3)</PresentationFormat>
  <Paragraphs>77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QAD 2010 Template</vt:lpstr>
      <vt:lpstr>QAD Configurator Fundamentals</vt:lpstr>
      <vt:lpstr>Course Overview</vt:lpstr>
      <vt:lpstr>Learning Objectives</vt:lpstr>
      <vt:lpstr>Business Considerations</vt:lpstr>
      <vt:lpstr>Manufacturing Strategies</vt:lpstr>
      <vt:lpstr>Variety and Volume Relationships</vt:lpstr>
      <vt:lpstr>QAD Configuator Key Features</vt:lpstr>
      <vt:lpstr>QAD Configurator Key Benefits</vt:lpstr>
      <vt:lpstr>Basic Configurator Workflow</vt:lpstr>
      <vt:lpstr>Integration with QAD ERP</vt:lpstr>
      <vt:lpstr>QAD Configurator Workspace</vt:lpstr>
      <vt:lpstr>Course Overview</vt:lpstr>
      <vt:lpstr>Learning Objectives</vt:lpstr>
      <vt:lpstr>Configurable Item, Generic Product Structure, and Generic Routing</vt:lpstr>
      <vt:lpstr>Data Flow Btw. QAD ERP and Configurator</vt:lpstr>
      <vt:lpstr>Create a Configurable Item in QAD ERP</vt:lpstr>
      <vt:lpstr>Master Groups</vt:lpstr>
      <vt:lpstr>Course Overview</vt:lpstr>
      <vt:lpstr>Variable and Feature Options</vt:lpstr>
      <vt:lpstr>Group and Apply Sales Configuration Rules</vt:lpstr>
      <vt:lpstr>Course Overview</vt:lpstr>
      <vt:lpstr>Element Roll-Up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njm</cp:lastModifiedBy>
  <cp:revision>219</cp:revision>
  <dcterms:created xsi:type="dcterms:W3CDTF">2006-04-20T07:03:59Z</dcterms:created>
  <dcterms:modified xsi:type="dcterms:W3CDTF">2011-02-03T01:44:25Z</dcterms:modified>
</cp:coreProperties>
</file>