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215"/>
  </p:notesMasterIdLst>
  <p:sldIdLst>
    <p:sldId id="272"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508" r:id="rId23"/>
    <p:sldId id="306" r:id="rId24"/>
    <p:sldId id="307" r:id="rId25"/>
    <p:sldId id="308" r:id="rId26"/>
    <p:sldId id="509" r:id="rId27"/>
    <p:sldId id="310" r:id="rId28"/>
    <p:sldId id="311" r:id="rId29"/>
    <p:sldId id="312" r:id="rId30"/>
    <p:sldId id="313" r:id="rId31"/>
    <p:sldId id="510" r:id="rId32"/>
    <p:sldId id="315" r:id="rId33"/>
    <p:sldId id="316" r:id="rId34"/>
    <p:sldId id="317" r:id="rId35"/>
    <p:sldId id="318" r:id="rId36"/>
    <p:sldId id="319" r:id="rId37"/>
    <p:sldId id="320" r:id="rId38"/>
    <p:sldId id="321" r:id="rId39"/>
    <p:sldId id="322" r:id="rId40"/>
    <p:sldId id="511" r:id="rId41"/>
    <p:sldId id="324" r:id="rId42"/>
    <p:sldId id="325" r:id="rId43"/>
    <p:sldId id="326" r:id="rId44"/>
    <p:sldId id="327" r:id="rId45"/>
    <p:sldId id="512" r:id="rId46"/>
    <p:sldId id="329" r:id="rId47"/>
    <p:sldId id="513" r:id="rId48"/>
    <p:sldId id="331" r:id="rId49"/>
    <p:sldId id="332" r:id="rId50"/>
    <p:sldId id="333" r:id="rId51"/>
    <p:sldId id="334" r:id="rId52"/>
    <p:sldId id="335" r:id="rId53"/>
    <p:sldId id="336" r:id="rId54"/>
    <p:sldId id="514" r:id="rId55"/>
    <p:sldId id="338" r:id="rId56"/>
    <p:sldId id="339" r:id="rId57"/>
    <p:sldId id="340" r:id="rId58"/>
    <p:sldId id="341" r:id="rId59"/>
    <p:sldId id="342" r:id="rId60"/>
    <p:sldId id="515" r:id="rId61"/>
    <p:sldId id="344" r:id="rId62"/>
    <p:sldId id="345" r:id="rId63"/>
    <p:sldId id="346" r:id="rId64"/>
    <p:sldId id="347" r:id="rId65"/>
    <p:sldId id="348" r:id="rId66"/>
    <p:sldId id="349" r:id="rId67"/>
    <p:sldId id="516" r:id="rId68"/>
    <p:sldId id="351" r:id="rId69"/>
    <p:sldId id="352" r:id="rId70"/>
    <p:sldId id="517" r:id="rId71"/>
    <p:sldId id="354" r:id="rId72"/>
    <p:sldId id="355" r:id="rId73"/>
    <p:sldId id="519" r:id="rId74"/>
    <p:sldId id="518" r:id="rId75"/>
    <p:sldId id="358" r:id="rId76"/>
    <p:sldId id="520" r:id="rId77"/>
    <p:sldId id="360" r:id="rId78"/>
    <p:sldId id="361" r:id="rId79"/>
    <p:sldId id="521" r:id="rId80"/>
    <p:sldId id="363" r:id="rId81"/>
    <p:sldId id="364" r:id="rId82"/>
    <p:sldId id="365" r:id="rId83"/>
    <p:sldId id="522" r:id="rId84"/>
    <p:sldId id="367" r:id="rId85"/>
    <p:sldId id="368" r:id="rId86"/>
    <p:sldId id="523" r:id="rId87"/>
    <p:sldId id="370" r:id="rId88"/>
    <p:sldId id="371" r:id="rId89"/>
    <p:sldId id="524" r:id="rId90"/>
    <p:sldId id="373" r:id="rId91"/>
    <p:sldId id="374" r:id="rId92"/>
    <p:sldId id="525" r:id="rId93"/>
    <p:sldId id="376" r:id="rId94"/>
    <p:sldId id="377" r:id="rId95"/>
    <p:sldId id="378" r:id="rId96"/>
    <p:sldId id="379" r:id="rId97"/>
    <p:sldId id="380" r:id="rId98"/>
    <p:sldId id="381" r:id="rId99"/>
    <p:sldId id="382" r:id="rId100"/>
    <p:sldId id="383" r:id="rId101"/>
    <p:sldId id="384" r:id="rId102"/>
    <p:sldId id="526" r:id="rId103"/>
    <p:sldId id="386" r:id="rId104"/>
    <p:sldId id="387" r:id="rId105"/>
    <p:sldId id="527" r:id="rId106"/>
    <p:sldId id="389" r:id="rId107"/>
    <p:sldId id="390" r:id="rId108"/>
    <p:sldId id="528" r:id="rId109"/>
    <p:sldId id="392" r:id="rId110"/>
    <p:sldId id="393" r:id="rId111"/>
    <p:sldId id="529" r:id="rId112"/>
    <p:sldId id="395" r:id="rId113"/>
    <p:sldId id="396" r:id="rId114"/>
    <p:sldId id="530" r:id="rId115"/>
    <p:sldId id="398" r:id="rId116"/>
    <p:sldId id="507" r:id="rId117"/>
    <p:sldId id="531" r:id="rId118"/>
    <p:sldId id="400" r:id="rId119"/>
    <p:sldId id="401" r:id="rId120"/>
    <p:sldId id="402" r:id="rId121"/>
    <p:sldId id="403" r:id="rId122"/>
    <p:sldId id="404" r:id="rId123"/>
    <p:sldId id="405" r:id="rId124"/>
    <p:sldId id="532" r:id="rId125"/>
    <p:sldId id="407" r:id="rId126"/>
    <p:sldId id="408" r:id="rId127"/>
    <p:sldId id="409" r:id="rId128"/>
    <p:sldId id="410" r:id="rId129"/>
    <p:sldId id="411" r:id="rId130"/>
    <p:sldId id="412" r:id="rId131"/>
    <p:sldId id="413" r:id="rId132"/>
    <p:sldId id="414" r:id="rId133"/>
    <p:sldId id="415" r:id="rId134"/>
    <p:sldId id="416" r:id="rId135"/>
    <p:sldId id="533" r:id="rId136"/>
    <p:sldId id="418" r:id="rId137"/>
    <p:sldId id="419" r:id="rId138"/>
    <p:sldId id="420" r:id="rId139"/>
    <p:sldId id="421" r:id="rId140"/>
    <p:sldId id="534" r:id="rId141"/>
    <p:sldId id="424" r:id="rId142"/>
    <p:sldId id="425" r:id="rId143"/>
    <p:sldId id="426" r:id="rId144"/>
    <p:sldId id="427" r:id="rId145"/>
    <p:sldId id="428" r:id="rId146"/>
    <p:sldId id="535" r:id="rId147"/>
    <p:sldId id="536" r:id="rId148"/>
    <p:sldId id="537" r:id="rId149"/>
    <p:sldId id="433" r:id="rId150"/>
    <p:sldId id="538" r:id="rId151"/>
    <p:sldId id="435" r:id="rId152"/>
    <p:sldId id="436" r:id="rId153"/>
    <p:sldId id="437" r:id="rId154"/>
    <p:sldId id="438" r:id="rId155"/>
    <p:sldId id="439" r:id="rId156"/>
    <p:sldId id="440" r:id="rId157"/>
    <p:sldId id="539" r:id="rId158"/>
    <p:sldId id="442" r:id="rId159"/>
    <p:sldId id="443" r:id="rId160"/>
    <p:sldId id="540" r:id="rId161"/>
    <p:sldId id="541" r:id="rId162"/>
    <p:sldId id="542" r:id="rId163"/>
    <p:sldId id="455" r:id="rId164"/>
    <p:sldId id="456" r:id="rId165"/>
    <p:sldId id="457" r:id="rId166"/>
    <p:sldId id="543" r:id="rId167"/>
    <p:sldId id="459" r:id="rId168"/>
    <p:sldId id="544" r:id="rId169"/>
    <p:sldId id="461" r:id="rId170"/>
    <p:sldId id="462" r:id="rId171"/>
    <p:sldId id="463" r:id="rId172"/>
    <p:sldId id="545" r:id="rId173"/>
    <p:sldId id="465" r:id="rId174"/>
    <p:sldId id="466" r:id="rId175"/>
    <p:sldId id="467" r:id="rId176"/>
    <p:sldId id="468" r:id="rId177"/>
    <p:sldId id="469" r:id="rId178"/>
    <p:sldId id="470" r:id="rId179"/>
    <p:sldId id="546" r:id="rId180"/>
    <p:sldId id="472" r:id="rId181"/>
    <p:sldId id="473" r:id="rId182"/>
    <p:sldId id="474" r:id="rId183"/>
    <p:sldId id="475" r:id="rId184"/>
    <p:sldId id="476" r:id="rId185"/>
    <p:sldId id="477" r:id="rId186"/>
    <p:sldId id="478" r:id="rId187"/>
    <p:sldId id="479" r:id="rId188"/>
    <p:sldId id="480" r:id="rId189"/>
    <p:sldId id="547" r:id="rId190"/>
    <p:sldId id="482" r:id="rId191"/>
    <p:sldId id="483" r:id="rId192"/>
    <p:sldId id="484" r:id="rId193"/>
    <p:sldId id="548" r:id="rId194"/>
    <p:sldId id="486" r:id="rId195"/>
    <p:sldId id="487" r:id="rId196"/>
    <p:sldId id="488" r:id="rId197"/>
    <p:sldId id="489" r:id="rId198"/>
    <p:sldId id="490" r:id="rId199"/>
    <p:sldId id="491" r:id="rId200"/>
    <p:sldId id="492" r:id="rId201"/>
    <p:sldId id="549" r:id="rId202"/>
    <p:sldId id="494" r:id="rId203"/>
    <p:sldId id="495" r:id="rId204"/>
    <p:sldId id="496" r:id="rId205"/>
    <p:sldId id="497" r:id="rId206"/>
    <p:sldId id="498" r:id="rId207"/>
    <p:sldId id="499" r:id="rId208"/>
    <p:sldId id="500" r:id="rId209"/>
    <p:sldId id="501" r:id="rId210"/>
    <p:sldId id="502" r:id="rId211"/>
    <p:sldId id="503" r:id="rId212"/>
    <p:sldId id="505" r:id="rId213"/>
    <p:sldId id="506" r:id="rId214"/>
  </p:sldIdLst>
  <p:sldSz cx="9144000" cy="6858000" type="screen4x3"/>
  <p:notesSz cx="6858000" cy="9144000"/>
  <p:custDataLst>
    <p:tags r:id="rId216"/>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3" autoAdjust="0"/>
    <p:restoredTop sz="96812" autoAdjust="0"/>
  </p:normalViewPr>
  <p:slideViewPr>
    <p:cSldViewPr snapToGrid="0">
      <p:cViewPr>
        <p:scale>
          <a:sx n="75" d="100"/>
          <a:sy n="75" d="100"/>
        </p:scale>
        <p:origin x="-787"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ags" Target="tags/tag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heme" Target="theme/theme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ltLang="zh-CN"/>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A5126BA6-4274-4EA7-A91B-17E1F47D4E63}"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62500" lnSpcReduction="20000"/>
          </a:bodyPr>
          <a:lstStyle/>
          <a:p>
            <a:pPr eaLnBrk="1" hangingPunct="1">
              <a:defRPr/>
            </a:pPr>
            <a:r>
              <a:rPr lang="en-US" b="1" dirty="0" smtClean="0"/>
              <a:t>Challenges for Complex Manufacturers</a:t>
            </a:r>
          </a:p>
          <a:p>
            <a:pPr eaLnBrk="1" hangingPunct="1">
              <a:defRPr/>
            </a:pPr>
            <a:endParaRPr lang="en-US" dirty="0" smtClean="0"/>
          </a:p>
          <a:p>
            <a:pPr eaLnBrk="1" hangingPunct="1">
              <a:defRPr/>
            </a:pPr>
            <a:r>
              <a:rPr lang="en-US" dirty="0" smtClean="0"/>
              <a:t>The competitive landscape of manufacturing is in flux.  Mass production of identical products – the business model for the industry in the past – is no longer viable for many sectors. Customers demand products with lower prices, higher quality, and faster delivery, but they also want the products customized to match their specific needs.</a:t>
            </a:r>
          </a:p>
          <a:p>
            <a:pPr eaLnBrk="1" hangingPunct="1">
              <a:defRPr/>
            </a:pPr>
            <a:endParaRPr lang="en-US" dirty="0" smtClean="0"/>
          </a:p>
          <a:p>
            <a:pPr eaLnBrk="1" hangingPunct="1">
              <a:defRPr/>
            </a:pPr>
            <a:r>
              <a:rPr lang="en-US" dirty="0" smtClean="0"/>
              <a:t>To cope with these demands, companies are racing to embrace mass customization:  “the development, production, marketing, and delivery of customized products and services on a mass basis,” according to Joseph Pine at MIT (Massachusetts Institute of Technology).  Mass customization means that customers can select, order, and receive a specially configured product, often choosing from among hundreds of product options to meet their specific needs.  Complex manufacturers face the challenge to produce products that are of high variation, have complex features and options, and vary in end-user configuration.</a:t>
            </a:r>
          </a:p>
          <a:p>
            <a:pPr eaLnBrk="1" hangingPunct="1">
              <a:defRPr/>
            </a:pPr>
            <a:endParaRPr lang="en-US" dirty="0" smtClean="0"/>
          </a:p>
          <a:p>
            <a:pPr eaLnBrk="1" hangingPunct="1">
              <a:defRPr/>
            </a:pPr>
            <a:r>
              <a:rPr lang="en-US" dirty="0" smtClean="0"/>
              <a:t>These manufacturers are struggling with the complexity that mass customization adds to their existing processes, and the effect of adding more time, people, and errors to the mix. </a:t>
            </a:r>
          </a:p>
          <a:p>
            <a:pPr eaLnBrk="1" hangingPunct="1">
              <a:defRPr/>
            </a:pPr>
            <a:endParaRPr lang="en-US" dirty="0" smtClean="0"/>
          </a:p>
          <a:p>
            <a:pPr eaLnBrk="1" hangingPunct="1">
              <a:defRPr/>
            </a:pPr>
            <a:r>
              <a:rPr lang="en-US" b="1" dirty="0" smtClean="0"/>
              <a:t>Opportunities</a:t>
            </a:r>
          </a:p>
          <a:p>
            <a:pPr eaLnBrk="1" hangingPunct="1">
              <a:defRPr/>
            </a:pPr>
            <a:endParaRPr lang="en-US" dirty="0" smtClean="0"/>
          </a:p>
          <a:p>
            <a:pPr eaLnBrk="1" hangingPunct="1">
              <a:lnSpc>
                <a:spcPct val="80000"/>
              </a:lnSpc>
              <a:defRPr/>
            </a:pPr>
            <a:r>
              <a:rPr lang="en-US" sz="2400" dirty="0" smtClean="0"/>
              <a:t>Competitive advantage can be gained by allowing customers to select, order and receive a specially configured product, to meet their specific needs.</a:t>
            </a:r>
          </a:p>
          <a:p>
            <a:pPr eaLnBrk="1" hangingPunct="1">
              <a:lnSpc>
                <a:spcPct val="80000"/>
              </a:lnSpc>
              <a:defRPr/>
            </a:pPr>
            <a:r>
              <a:rPr lang="en-US" sz="2400" dirty="0" smtClean="0"/>
              <a:t>A key technology is the implementation of a software tool that:</a:t>
            </a:r>
          </a:p>
          <a:p>
            <a:pPr eaLnBrk="1" hangingPunct="1">
              <a:lnSpc>
                <a:spcPct val="80000"/>
              </a:lnSpc>
              <a:buFont typeface="Arial" pitchFamily="34" charset="0"/>
              <a:buChar char="•"/>
              <a:defRPr/>
            </a:pPr>
            <a:r>
              <a:rPr lang="en-US" sz="1600" dirty="0" smtClean="0"/>
              <a:t>streamlines the order entry process by asking the customer to select from a set of predefined options associated with a configurable product line</a:t>
            </a:r>
          </a:p>
          <a:p>
            <a:pPr eaLnBrk="1" hangingPunct="1">
              <a:lnSpc>
                <a:spcPct val="80000"/>
              </a:lnSpc>
              <a:buFont typeface="Arial" pitchFamily="34" charset="0"/>
              <a:buChar char="•"/>
              <a:defRPr/>
            </a:pPr>
            <a:r>
              <a:rPr lang="en-US" sz="1600" dirty="0" smtClean="0"/>
              <a:t>applies predefined rules with constraints to correctly configure the particular end product</a:t>
            </a:r>
          </a:p>
          <a:p>
            <a:pPr eaLnBrk="1" hangingPunct="1">
              <a:lnSpc>
                <a:spcPct val="80000"/>
              </a:lnSpc>
              <a:buFont typeface="Arial" pitchFamily="34" charset="0"/>
              <a:buChar char="•"/>
              <a:defRPr/>
            </a:pPr>
            <a:r>
              <a:rPr lang="en-US" sz="1600" dirty="0" smtClean="0"/>
              <a:t>populates the attributes of the newly configured end item (Variant product)</a:t>
            </a:r>
          </a:p>
          <a:p>
            <a:pPr eaLnBrk="1" hangingPunct="1">
              <a:lnSpc>
                <a:spcPct val="80000"/>
              </a:lnSpc>
              <a:buFont typeface="Arial" pitchFamily="34" charset="0"/>
              <a:buChar char="•"/>
              <a:defRPr/>
            </a:pPr>
            <a:r>
              <a:rPr lang="en-US" sz="1600" dirty="0" smtClean="0"/>
              <a:t>tests for any conflicts</a:t>
            </a:r>
          </a:p>
          <a:p>
            <a:pPr eaLnBrk="1" hangingPunct="1">
              <a:lnSpc>
                <a:spcPct val="80000"/>
              </a:lnSpc>
              <a:buFont typeface="Arial" pitchFamily="34" charset="0"/>
              <a:buChar char="•"/>
              <a:defRPr/>
            </a:pPr>
            <a:r>
              <a:rPr lang="en-US" sz="1600" dirty="0" smtClean="0"/>
              <a:t>automatically generates the Variant product with appropriate Product Structure (BOM), routing, pricing, available inventory, and a promise date based on preconceived rules and calculations.</a:t>
            </a:r>
          </a:p>
          <a:p>
            <a:pPr eaLnBrk="1" hangingPunct="1">
              <a:defRPr/>
            </a:pPr>
            <a:endParaRPr lang="en-US" dirty="0" smtClean="0"/>
          </a:p>
          <a:p>
            <a:pPr eaLnBrk="1" hangingPunct="1">
              <a:defRPr/>
            </a:pPr>
            <a:endParaRPr lang="en-US" dirty="0" smtClean="0"/>
          </a:p>
        </p:txBody>
      </p:sp>
      <p:sp>
        <p:nvSpPr>
          <p:cNvPr id="234500" name="Slide Number Placeholder 3"/>
          <p:cNvSpPr>
            <a:spLocks noGrp="1"/>
          </p:cNvSpPr>
          <p:nvPr>
            <p:ph type="sldNum" sz="quarter" idx="5"/>
          </p:nvPr>
        </p:nvSpPr>
        <p:spPr>
          <a:noFill/>
        </p:spPr>
        <p:txBody>
          <a:bodyPr/>
          <a:lstStyle/>
          <a:p>
            <a:fld id="{9399B423-BBF1-4FB2-9E67-636B5BE712DA}" type="slidenum">
              <a:rPr lang="zh-CN" altLang="en-US" smtClean="0"/>
              <a:pPr/>
              <a:t>4</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2952D2C2-AEBF-49C5-B214-57BB43127DD6}" type="slidenum">
              <a:rPr lang="en-US" smtClean="0"/>
              <a:pPr/>
              <a:t>25</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2ACE2ADC-0C57-4C0D-8372-0F45B9C56C6F}" type="slidenum">
              <a:rPr lang="en-US" smtClean="0"/>
              <a:pPr/>
              <a:t>131</a:t>
            </a:fld>
            <a:endParaRPr lang="en-US" smtClean="0"/>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p>
            <a:fld id="{9E997622-7F62-4441-9032-C4BDB97D217E}" type="slidenum">
              <a:rPr lang="en-US" smtClean="0"/>
              <a:pPr/>
              <a:t>132</a:t>
            </a:fld>
            <a:endParaRPr lang="en-US" smtClean="0"/>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6431BD16-71F5-4BA5-88AE-E86D510DBE51}" type="slidenum">
              <a:rPr lang="en-US" smtClean="0"/>
              <a:pPr/>
              <a:t>133</a:t>
            </a:fld>
            <a:endParaRPr lang="en-US" smtClean="0"/>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p>
            <a:fld id="{61773A5F-BA10-44EE-88C2-441BDDC4AB97}" type="slidenum">
              <a:rPr lang="en-US" smtClean="0"/>
              <a:pPr/>
              <a:t>134</a:t>
            </a:fld>
            <a:endParaRPr lang="en-US" smtClean="0"/>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135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9F2C2AC9-2825-404D-8A14-503B79C1F1C7}" type="slidenum">
              <a:rPr lang="en-US" smtClean="0"/>
              <a:pPr/>
              <a:t>139</a:t>
            </a:fld>
            <a:endParaRPr lang="en-US" smtClean="0"/>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p>
            <a:fld id="{22AB9F50-D246-41B2-9011-618379D5DAE6}" type="slidenum">
              <a:rPr lang="en-US" smtClean="0"/>
              <a:pPr/>
              <a:t>141</a:t>
            </a:fld>
            <a:endParaRPr lang="en-US" smtClean="0"/>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p>
            <a:fld id="{3E7A4109-0449-4058-974F-253B41950E76}" type="slidenum">
              <a:rPr lang="en-US" smtClean="0"/>
              <a:pPr/>
              <a:t>142</a:t>
            </a:fld>
            <a:endParaRPr lang="en-US" smtClean="0"/>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p>
            <a:fld id="{2C30DBE6-6357-470F-928F-A7C846649ECB}" type="slidenum">
              <a:rPr lang="en-US" smtClean="0"/>
              <a:pPr/>
              <a:t>143</a:t>
            </a:fld>
            <a:endParaRPr lang="en-US" smtClean="0"/>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p>
            <a:fld id="{DAE71D01-1AC4-4C06-B3EC-8F410C490F2A}" type="slidenum">
              <a:rPr lang="en-US" smtClean="0"/>
              <a:pPr/>
              <a:t>144</a:t>
            </a:fld>
            <a:endParaRPr lang="en-US" smtClean="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p>
            <a:fld id="{F38E84B1-4B89-4E2A-BC4F-9BCB681A6213}" type="slidenum">
              <a:rPr lang="en-US" smtClean="0"/>
              <a:pPr/>
              <a:t>145</a:t>
            </a:fld>
            <a:endParaRPr lang="en-US" smtClean="0"/>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1A2CB78E-25CD-4B76-9A6F-58A2DBBA7B96}" type="slidenum">
              <a:rPr lang="en-US" smtClean="0"/>
              <a:pPr/>
              <a:t>149</a:t>
            </a:fld>
            <a:endParaRPr lang="en-US" smtClean="0"/>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0FA91EEE-9548-470F-9349-104E4B4940C2}" type="slidenum">
              <a:rPr lang="en-US" smtClean="0"/>
              <a:pPr/>
              <a:t>152</a:t>
            </a:fld>
            <a:endParaRPr lang="en-US" smtClean="0"/>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7F4C0C5C-AC07-4737-9E55-B4FBD1985740}" type="slidenum">
              <a:rPr lang="en-US" smtClean="0"/>
              <a:pPr/>
              <a:t>153</a:t>
            </a:fld>
            <a:endParaRPr lang="en-US" smtClean="0"/>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A1A36FB0-76F8-47E6-9EC4-626EA0BCDF58}" type="slidenum">
              <a:rPr lang="en-US" smtClean="0"/>
              <a:pPr/>
              <a:t>154</a:t>
            </a:fld>
            <a:endParaRPr lang="en-US" smtClean="0"/>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31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AB3EAAE3-638A-4AF3-89F6-D7C93834979E}" type="slidenum">
              <a:rPr lang="en-US" smtClean="0"/>
              <a:pPr/>
              <a:t>158</a:t>
            </a:fld>
            <a:endParaRPr lang="en-US" smtClean="0"/>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A9B2A190-E008-4C2B-8B21-142E8BCF47EA}" type="slidenum">
              <a:rPr lang="en-US" smtClean="0"/>
              <a:pPr/>
              <a:t>163</a:t>
            </a:fld>
            <a:endParaRPr lang="en-US" smtClean="0"/>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8C5C9999-6EB7-4D7C-9C56-CA62A5A36579}" type="slidenum">
              <a:rPr lang="en-US" smtClean="0"/>
              <a:pPr/>
              <a:t>164</a:t>
            </a:fld>
            <a:endParaRPr lang="en-US" smtClean="0"/>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485A61EE-B3BE-4DDB-8726-EDCD1D728B26}" type="slidenum">
              <a:rPr lang="en-US" smtClean="0"/>
              <a:pPr/>
              <a:t>165</a:t>
            </a:fld>
            <a:endParaRPr lang="en-US" smtClean="0"/>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DAA52C0F-42FD-4839-88D1-40E1C0A4DD9C}" type="slidenum">
              <a:rPr lang="en-US" smtClean="0"/>
              <a:pPr/>
              <a:t>167</a:t>
            </a:fld>
            <a:endParaRPr lang="en-US" smtClean="0"/>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909A97C7-0A54-4AD2-84B3-155378033F5F}" type="slidenum">
              <a:rPr lang="en-US" smtClean="0"/>
              <a:pPr/>
              <a:t>32</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912F430E-A3ED-4303-A30D-E83474A6A2A0}" type="slidenum">
              <a:rPr lang="en-US" smtClean="0"/>
              <a:pPr/>
              <a:t>169</a:t>
            </a:fld>
            <a:endParaRPr lang="en-US" smtClean="0"/>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0D38C0C4-1E21-46D0-9684-C9AD279084F8}" type="slidenum">
              <a:rPr lang="en-US" smtClean="0"/>
              <a:pPr/>
              <a:t>170</a:t>
            </a:fld>
            <a:endParaRPr lang="en-US" smtClean="0"/>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F7B3269C-137D-4A2D-A0C6-949470DD1A0A}" type="slidenum">
              <a:rPr lang="en-US" smtClean="0"/>
              <a:pPr/>
              <a:t>171</a:t>
            </a:fld>
            <a:endParaRPr lang="en-US" smtClean="0"/>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B350BA90-0DA9-4E2D-BD3C-9384968C321A}" type="slidenum">
              <a:rPr lang="en-US" smtClean="0"/>
              <a:pPr/>
              <a:t>173</a:t>
            </a:fld>
            <a:endParaRPr lang="en-US" smtClean="0"/>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2200E36F-598A-4CBF-BDD8-634B719FD6A1}" type="slidenum">
              <a:rPr lang="en-US" smtClean="0"/>
              <a:pPr/>
              <a:t>174</a:t>
            </a:fld>
            <a:endParaRPr lang="en-US" smtClean="0"/>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7314D27C-FE6C-4799-9873-EF769B338A4B}" type="slidenum">
              <a:rPr lang="en-US" smtClean="0"/>
              <a:pPr/>
              <a:t>175</a:t>
            </a:fld>
            <a:endParaRPr lang="en-US" smtClean="0"/>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D8FBFF4B-D3AB-4FEC-A0E2-2509AC456719}" type="slidenum">
              <a:rPr lang="en-US" smtClean="0"/>
              <a:pPr/>
              <a:t>176</a:t>
            </a:fld>
            <a:endParaRPr lang="en-US" smtClean="0"/>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A2068249-2790-441C-8E48-5ECB37E3BAAE}" type="slidenum">
              <a:rPr lang="en-US" smtClean="0"/>
              <a:pPr/>
              <a:t>177</a:t>
            </a:fld>
            <a:endParaRPr lang="en-US" smtClean="0"/>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BBDC23BE-6AB7-4EF0-8281-F402A22A9F27}" type="slidenum">
              <a:rPr lang="en-US" smtClean="0"/>
              <a:pPr/>
              <a:t>33</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73D97A99-1F0C-4020-9A44-D554FF96C01B}" type="slidenum">
              <a:rPr lang="en-US" smtClean="0"/>
              <a:pPr/>
              <a:t>178</a:t>
            </a:fld>
            <a:endParaRPr lang="en-US" smtClean="0"/>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D606BEB4-4BFC-4A1E-B97B-056FA004B853}" type="slidenum">
              <a:rPr lang="en-US" smtClean="0"/>
              <a:pPr/>
              <a:t>180</a:t>
            </a:fld>
            <a:endParaRPr lang="en-US" smtClean="0"/>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96CBB9C0-3667-4EF0-972A-15FAE1667F7A}" type="slidenum">
              <a:rPr lang="en-US" smtClean="0"/>
              <a:pPr/>
              <a:t>183</a:t>
            </a:fld>
            <a:endParaRPr lang="en-US" smtClean="0"/>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960516FA-7A05-4CB0-95D8-37431820A08D}" type="slidenum">
              <a:rPr lang="en-US" smtClean="0"/>
              <a:pPr/>
              <a:t>186</a:t>
            </a:fld>
            <a:endParaRPr lang="en-US" smtClean="0"/>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9F3CA419-3B0F-4CF7-93CC-038CD3E589B8}" type="slidenum">
              <a:rPr lang="en-US" smtClean="0"/>
              <a:pPr/>
              <a:t>188</a:t>
            </a:fld>
            <a:endParaRPr lang="en-US" smtClean="0"/>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98045D58-E8FB-45A7-973B-1D5664F2A59A}" type="slidenum">
              <a:rPr lang="en-US" smtClean="0"/>
              <a:pPr/>
              <a:t>190</a:t>
            </a:fld>
            <a:endParaRPr lang="en-US" smtClean="0"/>
          </a:p>
        </p:txBody>
      </p:sp>
      <p:sp>
        <p:nvSpPr>
          <p:cNvPr id="391171" name="Rectangle 2"/>
          <p:cNvSpPr>
            <a:spLocks noGrp="1" noRot="1" noChangeAspect="1" noChangeArrowheads="1" noTextEdit="1"/>
          </p:cNvSpPr>
          <p:nvPr>
            <p:ph type="sldImg"/>
          </p:nvPr>
        </p:nvSpPr>
        <p:spPr>
          <a:ln/>
        </p:spPr>
      </p:sp>
      <p:sp>
        <p:nvSpPr>
          <p:cNvPr id="3911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86011216-ADC5-4519-B5B1-3771E2444F8C}" type="slidenum">
              <a:rPr lang="en-US" smtClean="0"/>
              <a:pPr/>
              <a:t>191</a:t>
            </a:fld>
            <a:endParaRPr lang="en-US" smtClean="0"/>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6A294590-865F-40B3-9F04-F43F9C0712F3}" type="slidenum">
              <a:rPr lang="en-US" smtClean="0"/>
              <a:pPr/>
              <a:t>192</a:t>
            </a:fld>
            <a:endParaRPr lang="en-US" smtClean="0"/>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9D0E74FD-47F3-4C36-B186-EF1B4886734D}" type="slidenum">
              <a:rPr lang="en-US" smtClean="0"/>
              <a:pPr/>
              <a:t>34</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193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259ABE4A-E588-4882-9957-395007659702}" type="slidenum">
              <a:rPr lang="en-US" smtClean="0"/>
              <a:pPr/>
              <a:t>194</a:t>
            </a:fld>
            <a:endParaRPr lang="en-US" smtClean="0"/>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2EDBCADD-B69B-4CAA-8F78-C51A50E9D68A}" type="slidenum">
              <a:rPr lang="en-US" smtClean="0"/>
              <a:pPr/>
              <a:t>195</a:t>
            </a:fld>
            <a:endParaRPr lang="en-US" smtClean="0"/>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A58A79F6-3753-4169-9183-3527A860910E}" type="slidenum">
              <a:rPr lang="en-US" smtClean="0"/>
              <a:pPr/>
              <a:t>198</a:t>
            </a:fld>
            <a:endParaRPr lang="en-US" smtClean="0"/>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42494192-B3F5-4D1C-96AE-078F4C53AF26}" type="slidenum">
              <a:rPr lang="en-US" smtClean="0"/>
              <a:pPr/>
              <a:t>199</a:t>
            </a:fld>
            <a:endParaRPr lang="en-US" smtClean="0"/>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334DA1DD-6688-4AFB-806B-3653FB4B2567}" type="slidenum">
              <a:rPr lang="en-US" smtClean="0"/>
              <a:pPr/>
              <a:t>200</a:t>
            </a:fld>
            <a:endParaRPr lang="en-US" smtClean="0"/>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201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712B3AFD-5AA7-45FA-A180-2FE09600D688}" type="slidenum">
              <a:rPr lang="en-US" smtClean="0"/>
              <a:pPr/>
              <a:t>202</a:t>
            </a:fld>
            <a:endParaRPr lang="en-US" smtClean="0"/>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5B63B5FF-8073-41C4-8D5E-5A6493A4B7B5}" type="slidenum">
              <a:rPr lang="en-US" smtClean="0"/>
              <a:pPr/>
              <a:t>203</a:t>
            </a:fld>
            <a:endParaRPr lang="en-US" smtClean="0"/>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6DFABF67-53F9-458C-A120-3F3294DAC82F}" type="slidenum">
              <a:rPr lang="en-US" smtClean="0"/>
              <a:pPr/>
              <a:t>213</a:t>
            </a:fld>
            <a:endParaRPr lang="en-US" smtClean="0"/>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2A76300E-D2D1-44B2-BF9F-A8B364D991EC}" type="slidenum">
              <a:rPr lang="en-US" smtClean="0"/>
              <a:pPr/>
              <a:t>35</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639F5E45-B2A1-482F-8C47-3FB6C2495B3B}" type="slidenum">
              <a:rPr lang="en-US" smtClean="0"/>
              <a:pPr/>
              <a:t>36</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p:spPr>
        <p:txBody>
          <a:bodyPr/>
          <a:lstStyle/>
          <a:p>
            <a:endParaRPr lang="en-US" smtClean="0"/>
          </a:p>
        </p:txBody>
      </p:sp>
      <p:sp>
        <p:nvSpPr>
          <p:cNvPr id="251908" name="Slide Number Placeholder 3"/>
          <p:cNvSpPr>
            <a:spLocks noGrp="1"/>
          </p:cNvSpPr>
          <p:nvPr>
            <p:ph type="sldNum" sz="quarter" idx="5"/>
          </p:nvPr>
        </p:nvSpPr>
        <p:spPr>
          <a:noFill/>
        </p:spPr>
        <p:txBody>
          <a:bodyPr/>
          <a:lstStyle/>
          <a:p>
            <a:fld id="{95BDFF05-FA6D-4E80-9BC4-A9DC86BF31AB}" type="slidenum">
              <a:rPr lang="en-US" smtClean="0"/>
              <a:pPr/>
              <a:t>38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89E84C36-2AF1-4562-AE81-00A51E3FC47A}" type="slidenum">
              <a:rPr lang="en-US" smtClean="0"/>
              <a:pPr/>
              <a:t>15</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061521AB-48FA-441C-A8E3-7D7D2E69E6ED}" type="slidenum">
              <a:rPr lang="en-US" smtClean="0"/>
              <a:pPr/>
              <a:t>42</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39670170-FEEE-4714-A3E4-00076FF72002}" type="slidenum">
              <a:rPr lang="en-US" smtClean="0"/>
              <a:pPr/>
              <a:t>43</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126BA6-4274-4EA7-A91B-17E1F47D4E63}" type="slidenum">
              <a:rPr lang="zh-CN" altLang="en-US" smtClean="0"/>
              <a:pPr/>
              <a:t>44</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5C867595-AF8D-402E-8B87-88579056F3F3}" type="slidenum">
              <a:rPr lang="en-US" smtClean="0"/>
              <a:pPr/>
              <a:t>46</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27AA26E9-B001-4AEC-8109-F7DBB5EC768A}" type="slidenum">
              <a:rPr lang="en-US" smtClean="0"/>
              <a:pPr/>
              <a:t>48</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25326B26-AB45-41C6-A0B5-6BA2E35E878C}" type="slidenum">
              <a:rPr lang="en-US" smtClean="0"/>
              <a:pPr/>
              <a:t>49</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032D6BB1-B79D-4AEF-9D71-E3EB07EB0DE9}" type="slidenum">
              <a:rPr lang="en-US" smtClean="0"/>
              <a:pPr/>
              <a:t>51</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509CBA4F-2CBB-4F97-BD55-CB9F8F8BAE08}" type="slidenum">
              <a:rPr lang="en-US" smtClean="0"/>
              <a:pPr/>
              <a:t>52</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9A6A327-BFBB-4181-8A9E-AB7EAD5852BC}" type="slidenum">
              <a:rPr lang="en-US" smtClean="0"/>
              <a:pPr/>
              <a:t>17</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54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EED8D447-9E17-4B55-B445-17AFD44F12B6}" type="slidenum">
              <a:rPr lang="en-US" smtClean="0"/>
              <a:pPr/>
              <a:t>55</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508A193C-D49D-4E5D-9242-D2D4D0C2D509}" type="slidenum">
              <a:rPr lang="en-US" smtClean="0"/>
              <a:pPr/>
              <a:t>56</a:t>
            </a:fld>
            <a:endParaRPr lang="en-US" smtClean="0"/>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0F857B3F-6957-4C5D-8D80-69559E3A62F8}" type="slidenum">
              <a:rPr lang="en-US" smtClean="0"/>
              <a:pPr/>
              <a:t>57</a:t>
            </a:fld>
            <a:endParaRPr lang="en-US" smtClean="0"/>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4AAFD850-8D17-4596-AB93-DC92AC58024B}" type="slidenum">
              <a:rPr lang="en-US" smtClean="0"/>
              <a:pPr/>
              <a:t>58</a:t>
            </a:fld>
            <a:endParaRPr lang="en-US" smtClean="0"/>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3B0E173C-4AC5-45AC-A6E6-519C7FA9CB01}" type="slidenum">
              <a:rPr lang="en-US" smtClean="0"/>
              <a:pPr/>
              <a:t>59</a:t>
            </a:fld>
            <a:endParaRPr lang="en-US" smtClean="0"/>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29E89FE-33C2-40B5-8E58-C335EE00D279}" type="slidenum">
              <a:rPr lang="en-US" smtClean="0"/>
              <a:pPr/>
              <a:t>61</a:t>
            </a:fld>
            <a:endParaRPr lang="en-US" smtClean="0"/>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1E955786-C1C4-4304-9710-BC88596FF066}" type="slidenum">
              <a:rPr lang="en-US" smtClean="0"/>
              <a:pPr/>
              <a:t>62</a:t>
            </a:fld>
            <a:endParaRPr lang="en-US" smtClean="0"/>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4ADD0271-7D44-4C6C-9F4B-2BB6EAABBC7C}" type="slidenum">
              <a:rPr lang="en-US" smtClean="0"/>
              <a:pPr/>
              <a:t>63</a:t>
            </a:fld>
            <a:endParaRPr lang="en-US" smtClean="0"/>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13FA46F2-1073-45C7-B74A-0AC0956F6EA2}" type="slidenum">
              <a:rPr lang="en-US" smtClean="0"/>
              <a:pPr/>
              <a:t>18</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58FB717-D487-4D28-8277-A6126EE62400}" type="slidenum">
              <a:rPr lang="en-US" smtClean="0"/>
              <a:pPr/>
              <a:t>64</a:t>
            </a:fld>
            <a:endParaRPr lang="en-US" smtClean="0"/>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C4D36951-C977-4EA4-ACCB-34F36CC7F720}" type="slidenum">
              <a:rPr lang="en-US" smtClean="0"/>
              <a:pPr/>
              <a:t>66</a:t>
            </a:fld>
            <a:endParaRPr lang="en-US" smtClean="0"/>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471A1E0E-0BA1-453B-B08F-735BE0B75B68}" type="slidenum">
              <a:rPr lang="en-US" smtClean="0"/>
              <a:pPr/>
              <a:t>69</a:t>
            </a:fld>
            <a:endParaRPr lang="en-US" smtClean="0"/>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8A5EF862-BF2B-487C-9384-A05ED8E43B6E}" type="slidenum">
              <a:rPr lang="en-US" smtClean="0"/>
              <a:pPr/>
              <a:t>72</a:t>
            </a:fld>
            <a:endParaRPr lang="en-US" smtClean="0"/>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7F3E2831-9F4E-45F8-84A8-CD68C6486FAC}" type="slidenum">
              <a:rPr lang="en-US" smtClean="0"/>
              <a:pPr/>
              <a:t>75</a:t>
            </a:fld>
            <a:endParaRPr lang="en-US" smtClean="0"/>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49D01D1D-810A-42D7-9EB1-C63E13A8675B}" type="slidenum">
              <a:rPr lang="en-US" smtClean="0"/>
              <a:pPr/>
              <a:t>20</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D94733C2-0CA1-44D2-8382-4A9B15EA5EFE}" type="slidenum">
              <a:rPr lang="en-US" smtClean="0"/>
              <a:pPr/>
              <a:t>77</a:t>
            </a:fld>
            <a:endParaRPr lang="en-US" smtClean="0"/>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24A0B0C3-26C2-4F49-94C4-0A3C90147D73}" type="slidenum">
              <a:rPr lang="en-US" smtClean="0"/>
              <a:pPr/>
              <a:t>78</a:t>
            </a:fld>
            <a:endParaRPr lang="en-US" smtClean="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B8AF10E1-2DD6-4C19-AF8C-F3EAE289AE84}" type="slidenum">
              <a:rPr lang="en-US" smtClean="0"/>
              <a:pPr/>
              <a:t>80</a:t>
            </a:fld>
            <a:endParaRPr lang="en-US" smtClean="0"/>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600C036B-A9CF-418C-ACB2-44CE32C9AE4F}" type="slidenum">
              <a:rPr lang="en-US" smtClean="0"/>
              <a:pPr/>
              <a:t>81</a:t>
            </a:fld>
            <a:endParaRPr lang="en-US" smtClean="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BE1E877A-87F8-494B-9277-362EFE510CAE}" type="slidenum">
              <a:rPr lang="en-US" smtClean="0"/>
              <a:pPr/>
              <a:t>82</a:t>
            </a:fld>
            <a:endParaRPr lang="en-US" smtClean="0"/>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4FF2624C-5B0A-4721-9307-E49925095EBF}" type="slidenum">
              <a:rPr lang="en-US" smtClean="0"/>
              <a:pPr/>
              <a:t>84</a:t>
            </a:fld>
            <a:endParaRPr lang="en-US" smtClean="0"/>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29D9C029-F556-45AD-A4C0-597105953A64}" type="slidenum">
              <a:rPr lang="en-US" smtClean="0"/>
              <a:pPr/>
              <a:t>85</a:t>
            </a:fld>
            <a:endParaRPr lang="en-US" smtClean="0"/>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1F8C8521-AAB8-43D7-A06E-512C8B033D39}" type="slidenum">
              <a:rPr lang="en-US" smtClean="0"/>
              <a:pPr/>
              <a:t>87</a:t>
            </a:fld>
            <a:endParaRPr lang="en-US" smtClean="0"/>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19C796B9-351B-4885-9076-0CF2EB404E44}" type="slidenum">
              <a:rPr lang="en-US" smtClean="0"/>
              <a:pPr/>
              <a:t>88</a:t>
            </a:fld>
            <a:endParaRPr lang="en-US" smtClean="0"/>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36691C71-F893-4EB3-9BBD-25A7B9807DCC}" type="slidenum">
              <a:rPr lang="en-US" smtClean="0"/>
              <a:pPr/>
              <a:t>90</a:t>
            </a:fld>
            <a:endParaRPr lang="en-US" smtClean="0"/>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B0AA1625-CBA1-4FA3-9D81-C23A24EC6CAE}" type="slidenum">
              <a:rPr lang="en-US" smtClean="0"/>
              <a:pPr/>
              <a:t>91</a:t>
            </a:fld>
            <a:endParaRPr lang="en-US" smtClean="0"/>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92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FB032329-F32B-44B9-8B78-A53E6781DAA6}" type="slidenum">
              <a:rPr lang="en-US" smtClean="0"/>
              <a:pPr/>
              <a:t>95</a:t>
            </a:fld>
            <a:endParaRPr lang="en-US" smtClean="0"/>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8E6003EB-65BF-4FE8-9F0B-9F36F7773C14}" type="slidenum">
              <a:rPr lang="en-US" smtClean="0"/>
              <a:pPr/>
              <a:t>96</a:t>
            </a:fld>
            <a:endParaRPr lang="en-US" smtClean="0"/>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02083" name="Notes Placeholder 2"/>
          <p:cNvSpPr>
            <a:spLocks noGrp="1"/>
          </p:cNvSpPr>
          <p:nvPr>
            <p:ph type="body" idx="1"/>
          </p:nvPr>
        </p:nvSpPr>
        <p:spPr>
          <a:noFill/>
          <a:ln/>
        </p:spPr>
        <p:txBody>
          <a:bodyPr/>
          <a:lstStyle/>
          <a:p>
            <a:endParaRPr lang="en-US" smtClean="0"/>
          </a:p>
        </p:txBody>
      </p:sp>
      <p:sp>
        <p:nvSpPr>
          <p:cNvPr id="302084" name="Slide Number Placeholder 3"/>
          <p:cNvSpPr>
            <a:spLocks noGrp="1"/>
          </p:cNvSpPr>
          <p:nvPr>
            <p:ph type="sldNum" sz="quarter" idx="5"/>
          </p:nvPr>
        </p:nvSpPr>
        <p:spPr>
          <a:noFill/>
        </p:spPr>
        <p:txBody>
          <a:bodyPr/>
          <a:lstStyle/>
          <a:p>
            <a:fld id="{664DE0C6-D853-4FBA-BDB1-53B96695690C}" type="slidenum">
              <a:rPr lang="en-US" smtClean="0"/>
              <a:pPr/>
              <a:t>97</a:t>
            </a:fld>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p:spPr>
        <p:txBody>
          <a:bodyPr/>
          <a:lstStyle/>
          <a:p>
            <a:endParaRPr lang="en-US" smtClean="0"/>
          </a:p>
        </p:txBody>
      </p:sp>
      <p:sp>
        <p:nvSpPr>
          <p:cNvPr id="303108" name="Slide Number Placeholder 3"/>
          <p:cNvSpPr>
            <a:spLocks noGrp="1"/>
          </p:cNvSpPr>
          <p:nvPr>
            <p:ph type="sldNum" sz="quarter" idx="5"/>
          </p:nvPr>
        </p:nvSpPr>
        <p:spPr>
          <a:noFill/>
        </p:spPr>
        <p:txBody>
          <a:bodyPr/>
          <a:lstStyle/>
          <a:p>
            <a:fld id="{B4C2C643-B0D5-445B-8422-2DD2F0E8E7E5}" type="slidenum">
              <a:rPr lang="en-US" smtClean="0"/>
              <a:pPr/>
              <a:t>98</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p:spPr>
        <p:txBody>
          <a:bodyPr/>
          <a:lstStyle/>
          <a:p>
            <a:endParaRPr lang="en-US" smtClean="0"/>
          </a:p>
        </p:txBody>
      </p:sp>
      <p:sp>
        <p:nvSpPr>
          <p:cNvPr id="304132" name="Slide Number Placeholder 3"/>
          <p:cNvSpPr>
            <a:spLocks noGrp="1"/>
          </p:cNvSpPr>
          <p:nvPr>
            <p:ph type="sldNum" sz="quarter" idx="5"/>
          </p:nvPr>
        </p:nvSpPr>
        <p:spPr>
          <a:noFill/>
        </p:spPr>
        <p:txBody>
          <a:bodyPr/>
          <a:lstStyle/>
          <a:p>
            <a:fld id="{5C558E0B-EF6B-4061-B933-9050A99BE685}" type="slidenum">
              <a:rPr lang="en-US" smtClean="0"/>
              <a:pPr/>
              <a:t>99</a:t>
            </a:fld>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30B9AF73-4A0A-48EC-B3E9-D035C02E3B24}" type="slidenum">
              <a:rPr lang="en-US" smtClean="0"/>
              <a:pPr/>
              <a:t>101</a:t>
            </a:fld>
            <a:endParaRPr lang="en-US" smtClean="0"/>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58F05E35-D44A-4BC5-A674-F0B946D440C1}" type="slidenum">
              <a:rPr lang="en-US" smtClean="0"/>
              <a:pPr/>
              <a:t>103</a:t>
            </a:fld>
            <a:endParaRPr lang="en-US" smtClean="0"/>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3B3A91F6-A255-4845-9592-CCCE3F85B089}" type="slidenum">
              <a:rPr lang="en-US" smtClean="0"/>
              <a:pPr/>
              <a:t>104</a:t>
            </a:fld>
            <a:endParaRPr lang="en-US" smtClean="0"/>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EB0D8DE2-71F8-41A3-BB63-784395033E97}" type="slidenum">
              <a:rPr lang="en-US" smtClean="0"/>
              <a:pPr/>
              <a:t>106</a:t>
            </a:fld>
            <a:endParaRPr lang="en-US" smtClean="0"/>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5E30674B-8DDC-467B-B31B-2AAD7DEBD3F6}" type="slidenum">
              <a:rPr lang="en-US" smtClean="0"/>
              <a:pPr/>
              <a:t>107</a:t>
            </a:fld>
            <a:endParaRPr lang="en-US" smtClean="0"/>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6C1F6BAD-5A89-478E-BFBD-676357C3366C}" type="slidenum">
              <a:rPr lang="en-US" smtClean="0"/>
              <a:pPr/>
              <a:t>109</a:t>
            </a:fld>
            <a:endParaRPr lang="en-US" smtClean="0"/>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1E6734A-D963-4460-B619-0442635A4242}" type="slidenum">
              <a:rPr lang="en-US" smtClean="0"/>
              <a:pPr/>
              <a:t>23</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154ACC7B-7968-4712-BA05-2EC038C515B4}" type="slidenum">
              <a:rPr lang="en-US" smtClean="0"/>
              <a:pPr/>
              <a:t>110</a:t>
            </a:fld>
            <a:endParaRPr lang="en-US" smtClean="0"/>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51FD9E02-D064-461A-ABA8-C085B40BCAA0}" type="slidenum">
              <a:rPr lang="en-US" smtClean="0"/>
              <a:pPr/>
              <a:t>112</a:t>
            </a:fld>
            <a:endParaRPr lang="en-US" smtClean="0"/>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2DA936EB-41B7-459C-BB41-D5339844A608}" type="slidenum">
              <a:rPr lang="en-US" smtClean="0"/>
              <a:pPr/>
              <a:t>113</a:t>
            </a:fld>
            <a:endParaRPr lang="en-US" smtClean="0"/>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E8B9ACF3-7B55-4C0E-96D7-2E4F109CEA96}" type="slidenum">
              <a:rPr lang="en-US" smtClean="0"/>
              <a:pPr/>
              <a:t>115</a:t>
            </a:fld>
            <a:endParaRPr lang="en-US" smtClean="0"/>
          </a:p>
        </p:txBody>
      </p:sp>
      <p:sp>
        <p:nvSpPr>
          <p:cNvPr id="319491" name="Rectangle 2"/>
          <p:cNvSpPr>
            <a:spLocks noGrp="1" noRot="1" noChangeAspect="1" noChangeArrowheads="1" noTextEdit="1"/>
          </p:cNvSpPr>
          <p:nvPr>
            <p:ph type="sldImg"/>
          </p:nvPr>
        </p:nvSpPr>
        <p:spPr>
          <a:ln/>
        </p:spPr>
      </p:sp>
      <p:sp>
        <p:nvSpPr>
          <p:cNvPr id="319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p>
            <a:fld id="{E1C11573-68DE-4A0F-B449-E4D29CAB599D}" type="slidenum">
              <a:rPr lang="en-US" smtClean="0"/>
              <a:pPr/>
              <a:t>118</a:t>
            </a:fld>
            <a:endParaRPr lang="en-US" smtClean="0"/>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p>
            <a:fld id="{B74A7371-6CD1-4A30-83D2-289456A1362F}" type="slidenum">
              <a:rPr lang="en-US" smtClean="0"/>
              <a:pPr/>
              <a:t>119</a:t>
            </a:fld>
            <a:endParaRPr lang="en-US" smtClean="0"/>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fld id="{96B3241C-173F-4487-9187-CA1713E9963B}" type="slidenum">
              <a:rPr lang="en-US" smtClean="0"/>
              <a:pPr/>
              <a:t>120</a:t>
            </a:fld>
            <a:endParaRPr lang="en-US" smtClean="0"/>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C991BE42-6C58-4840-8775-4A1622E2CA2A}" type="slidenum">
              <a:rPr lang="en-US" smtClean="0"/>
              <a:pPr/>
              <a:t>24</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p:spPr>
        <p:txBody>
          <a:bodyPr/>
          <a:lstStyle/>
          <a:p>
            <a:fld id="{E71BEA5C-08AF-4CBC-A818-CBEF818DEE3D}" type="slidenum">
              <a:rPr lang="en-US" smtClean="0"/>
              <a:pPr/>
              <a:t>121</a:t>
            </a:fld>
            <a:endParaRPr lang="en-US" smtClean="0"/>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p>
            <a:fld id="{8BB4B304-C3F9-4623-BAD1-06E4EBCAA7BE}" type="slidenum">
              <a:rPr lang="en-US" smtClean="0"/>
              <a:pPr/>
              <a:t>122</a:t>
            </a:fld>
            <a:endParaRPr lang="en-US" smtClean="0"/>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6C479D13-F82F-4AD4-BEBC-FC23E339EBA6}" type="slidenum">
              <a:rPr lang="en-US" smtClean="0"/>
              <a:pPr/>
              <a:t>123</a:t>
            </a:fld>
            <a:endParaRPr lang="en-US" smtClean="0"/>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124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A48C4017-91CA-4E88-9BF7-BDEE94BFAEB8}" type="slidenum">
              <a:rPr lang="en-US" smtClean="0"/>
              <a:pPr/>
              <a:t>125</a:t>
            </a:fld>
            <a:endParaRPr lang="en-US" smtClean="0"/>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1C73E3A5-0095-4C36-B650-D805AE99ABA4}" type="slidenum">
              <a:rPr lang="en-US" smtClean="0"/>
              <a:pPr/>
              <a:t>126</a:t>
            </a:fld>
            <a:endParaRPr lang="en-US" smtClean="0"/>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4355CD26-24F1-4715-9393-CD0A12C8131C}" type="slidenum">
              <a:rPr lang="en-US" smtClean="0"/>
              <a:pPr/>
              <a:t>127</a:t>
            </a:fld>
            <a:endParaRPr lang="en-US" smtClean="0"/>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CF40A91C-D117-48C2-8DB3-FCFDE1942B51}" type="slidenum">
              <a:rPr lang="en-US" smtClean="0"/>
              <a:pPr/>
              <a:t>128</a:t>
            </a:fld>
            <a:endParaRPr lang="en-US" smtClean="0"/>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p>
            <a:fld id="{075E4501-7A62-4923-A210-72018D646C2E}" type="slidenum">
              <a:rPr lang="en-US" smtClean="0"/>
              <a:pPr/>
              <a:t>129</a:t>
            </a:fld>
            <a:endParaRPr lang="en-US" smtClean="0"/>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p>
            <a:fld id="{4DFB3CFD-A801-4812-B4C8-41831B3CD997}" type="slidenum">
              <a:rPr lang="en-US" smtClean="0"/>
              <a:pPr/>
              <a:t>130</a:t>
            </a:fld>
            <a:endParaRPr lang="en-US" smtClean="0"/>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endParaRPr lang="en-US" altLang="zh-CN"/>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1.xml"/><Relationship Id="rId1" Type="http://schemas.openxmlformats.org/officeDocument/2006/relationships/slideLayout" Target="../slideLayouts/slideLayout3.xml"/><Relationship Id="rId4" Type="http://schemas.openxmlformats.org/officeDocument/2006/relationships/image" Target="../media/image47.wmf"/></Relationships>
</file>

<file path=ppt/slides/_rels/slide1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97.xml"/><Relationship Id="rId1" Type="http://schemas.openxmlformats.org/officeDocument/2006/relationships/slideLayout" Target="../slideLayouts/slideLayout3.xml"/><Relationship Id="rId4" Type="http://schemas.openxmlformats.org/officeDocument/2006/relationships/image" Target="../media/image51.wmf"/></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3.xml"/><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5.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hyperlink" Target="mailto:asw@qad.com" TargetMode="External"/><Relationship Id="rId2" Type="http://schemas.openxmlformats.org/officeDocument/2006/relationships/hyperlink" Target="mailto:fzf@qad.com" TargetMode="External"/><Relationship Id="rId1" Type="http://schemas.openxmlformats.org/officeDocument/2006/relationships/slideLayout" Target="../slideLayouts/slideLayout2.xml"/><Relationship Id="rId5" Type="http://schemas.openxmlformats.org/officeDocument/2006/relationships/hyperlink" Target="mailto:mfh@qad.com" TargetMode="External"/><Relationship Id="rId4" Type="http://schemas.openxmlformats.org/officeDocument/2006/relationships/hyperlink" Target="mailto:bkw@qad.com" TargetMode="Externa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dirty="0" smtClean="0"/>
              <a:t>QAD </a:t>
            </a:r>
            <a:r>
              <a:rPr lang="en-US" altLang="zh-CN" dirty="0" err="1" smtClean="0"/>
              <a:t>Configurator</a:t>
            </a:r>
            <a:endParaRPr lang="en-US" altLang="zh-CN" dirty="0"/>
          </a:p>
        </p:txBody>
      </p:sp>
      <p:sp>
        <p:nvSpPr>
          <p:cNvPr id="120835" name="Rectangle 3"/>
          <p:cNvSpPr>
            <a:spLocks noGrp="1" noChangeArrowheads="1"/>
          </p:cNvSpPr>
          <p:nvPr>
            <p:ph type="body" sz="quarter" idx="10"/>
          </p:nvPr>
        </p:nvSpPr>
        <p:spPr/>
        <p:txBody>
          <a:bodyPr/>
          <a:lstStyle/>
          <a:p>
            <a:r>
              <a:rPr lang="en-US" altLang="zh-CN" dirty="0" smtClean="0"/>
              <a:t>QAD Enterprise Applications</a:t>
            </a:r>
          </a:p>
          <a:p>
            <a:r>
              <a:rPr lang="en-US" altLang="zh-CN" dirty="0" err="1" smtClean="0"/>
              <a:t>Configurator</a:t>
            </a:r>
            <a:r>
              <a:rPr lang="en-US" altLang="zh-CN" dirty="0" smtClean="0"/>
              <a:t> 5.6</a:t>
            </a:r>
            <a:endParaRPr lang="en-US" altLang="zh-CN" dirty="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smtClean="0"/>
              <a:t>Basic Configurator Workflow</a:t>
            </a:r>
          </a:p>
        </p:txBody>
      </p:sp>
      <p:pic>
        <p:nvPicPr>
          <p:cNvPr id="14339" name="Picture 3"/>
          <p:cNvPicPr>
            <a:picLocks noChangeAspect="1" noChangeArrowheads="1"/>
          </p:cNvPicPr>
          <p:nvPr/>
        </p:nvPicPr>
        <p:blipFill>
          <a:blip r:embed="rId2" cstate="print"/>
          <a:srcRect/>
          <a:stretch>
            <a:fillRect/>
          </a:stretch>
        </p:blipFill>
        <p:spPr bwMode="auto">
          <a:xfrm>
            <a:off x="2031152" y="1121901"/>
            <a:ext cx="5060950"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smtClean="0"/>
              <a:t>Variant Item Number Rule Maintenance is used to define how Configurator should assign item numbers to new Variant Items </a:t>
            </a:r>
          </a:p>
          <a:p>
            <a:r>
              <a:rPr lang="en-US" smtClean="0"/>
              <a:t>You do this by defining definition rules for each Configurable Item from which you intend to create Variant Items</a:t>
            </a:r>
          </a:p>
          <a:p>
            <a:pPr lvl="1"/>
            <a:r>
              <a:rPr lang="en-US" smtClean="0"/>
              <a:t>That is, for items for which you run the Questionnaire, and for every lower level Configurable Item in the BOM, because Variants of these lower level items are created in the same process</a:t>
            </a:r>
          </a:p>
          <a:p>
            <a:pPr lvl="1"/>
            <a:endParaRPr lang="en-US" altLang="zh-CN" smtClean="0"/>
          </a:p>
        </p:txBody>
      </p:sp>
      <p:sp>
        <p:nvSpPr>
          <p:cNvPr id="106498" name="Rectangle 2"/>
          <p:cNvSpPr>
            <a:spLocks noGrp="1" noChangeArrowheads="1"/>
          </p:cNvSpPr>
          <p:nvPr>
            <p:ph type="title"/>
          </p:nvPr>
        </p:nvSpPr>
        <p:spPr/>
        <p:txBody>
          <a:bodyPr/>
          <a:lstStyle/>
          <a:p>
            <a:r>
              <a:rPr lang="en-US" smtClean="0"/>
              <a:t>Variant Item Number Rule Maintenance</a:t>
            </a:r>
            <a:endParaRPr lang="en-US" altLang="zh-CN"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a:spLocks noGrp="1" noChangeArrowheads="1"/>
          </p:cNvSpPr>
          <p:nvPr>
            <p:ph type="title"/>
          </p:nvPr>
        </p:nvSpPr>
        <p:spPr/>
        <p:txBody>
          <a:bodyPr/>
          <a:lstStyle/>
          <a:p>
            <a:r>
              <a:rPr lang="en-US" smtClean="0"/>
              <a:t>Variant Item Number Rule Maintenance</a:t>
            </a:r>
          </a:p>
        </p:txBody>
      </p:sp>
      <p:pic>
        <p:nvPicPr>
          <p:cNvPr id="4" name="Picture 3" descr="Var Item Number Rule Maint.png"/>
          <p:cNvPicPr>
            <a:picLocks noChangeAspect="1"/>
          </p:cNvPicPr>
          <p:nvPr/>
        </p:nvPicPr>
        <p:blipFill>
          <a:blip r:embed="rId3" cstate="print"/>
          <a:stretch>
            <a:fillRect/>
          </a:stretch>
        </p:blipFill>
        <p:spPr>
          <a:xfrm>
            <a:off x="1541721" y="871931"/>
            <a:ext cx="6060558" cy="511413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Variant Item Data Rule Maintenance is used to assign values to database fields in newly created Variant Items.</a:t>
            </a:r>
          </a:p>
          <a:p>
            <a:r>
              <a:rPr lang="en-US" dirty="0" smtClean="0"/>
              <a:t>You do this by defining Assignment Rules for the Configurable Item, which specify how the values are to be assigned to the database fields.</a:t>
            </a:r>
          </a:p>
          <a:p>
            <a:r>
              <a:rPr lang="en-US" dirty="0" smtClean="0"/>
              <a:t>When the Variant Generator creates a Variant Item for that particular Configurable Item, it applies the Assignment Rules defined for that item in order to assign the required database values to the specified fields.</a:t>
            </a:r>
          </a:p>
        </p:txBody>
      </p:sp>
      <p:sp>
        <p:nvSpPr>
          <p:cNvPr id="109570" name="Rectangle 3"/>
          <p:cNvSpPr>
            <a:spLocks noGrp="1" noChangeArrowheads="1"/>
          </p:cNvSpPr>
          <p:nvPr>
            <p:ph type="title"/>
          </p:nvPr>
        </p:nvSpPr>
        <p:spPr/>
        <p:txBody>
          <a:bodyPr/>
          <a:lstStyle/>
          <a:p>
            <a:r>
              <a:rPr lang="en-US" smtClean="0"/>
              <a:t>Variant Item Data Rule Maintenance</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title"/>
          </p:nvPr>
        </p:nvSpPr>
        <p:spPr/>
        <p:txBody>
          <a:bodyPr/>
          <a:lstStyle/>
          <a:p>
            <a:r>
              <a:rPr lang="en-US" smtClean="0"/>
              <a:t>Variant Item Data Rule Maintenance</a:t>
            </a:r>
          </a:p>
        </p:txBody>
      </p:sp>
      <p:pic>
        <p:nvPicPr>
          <p:cNvPr id="4" name="Picture 3" descr="Var Item Data Rule Maint.png"/>
          <p:cNvPicPr>
            <a:picLocks noChangeAspect="1"/>
          </p:cNvPicPr>
          <p:nvPr/>
        </p:nvPicPr>
        <p:blipFill>
          <a:blip r:embed="rId3" cstate="print"/>
          <a:stretch>
            <a:fillRect/>
          </a:stretch>
        </p:blipFill>
        <p:spPr>
          <a:xfrm>
            <a:off x="1400571" y="1405190"/>
            <a:ext cx="6342858" cy="40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4"/>
          <p:cNvSpPr>
            <a:spLocks noGrp="1" noChangeArrowheads="1"/>
          </p:cNvSpPr>
          <p:nvPr>
            <p:ph idx="1"/>
          </p:nvPr>
        </p:nvSpPr>
        <p:spPr/>
        <p:txBody>
          <a:bodyPr/>
          <a:lstStyle/>
          <a:p>
            <a:r>
              <a:rPr lang="en-US" dirty="0" smtClean="0"/>
              <a:t>General Product Structure Rule Maintenance is used to create and maintain Selection Rules for component items in the configurable product structure that are not specific to a Configurable Item.</a:t>
            </a:r>
          </a:p>
          <a:p>
            <a:r>
              <a:rPr lang="en-US" dirty="0" smtClean="0"/>
              <a:t>When the Selection Rule is met, a certain component will always be selected, regardless of the Configurable Item for which you are configuring a Variant.</a:t>
            </a:r>
          </a:p>
        </p:txBody>
      </p:sp>
      <p:sp>
        <p:nvSpPr>
          <p:cNvPr id="112642" name="Rectangle 3"/>
          <p:cNvSpPr>
            <a:spLocks noGrp="1" noChangeArrowheads="1"/>
          </p:cNvSpPr>
          <p:nvPr>
            <p:ph type="title"/>
          </p:nvPr>
        </p:nvSpPr>
        <p:spPr/>
        <p:txBody>
          <a:bodyPr>
            <a:normAutofit fontScale="90000"/>
          </a:bodyPr>
          <a:lstStyle/>
          <a:p>
            <a:r>
              <a:rPr lang="en-US" dirty="0" smtClean="0"/>
              <a:t>General Product Structure Rule Maintenance</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title"/>
          </p:nvPr>
        </p:nvSpPr>
        <p:spPr/>
        <p:txBody>
          <a:bodyPr>
            <a:normAutofit fontScale="90000"/>
          </a:bodyPr>
          <a:lstStyle/>
          <a:p>
            <a:r>
              <a:rPr lang="en-US" smtClean="0"/>
              <a:t>General Product Structure Rule Maintenance</a:t>
            </a:r>
          </a:p>
        </p:txBody>
      </p:sp>
      <p:pic>
        <p:nvPicPr>
          <p:cNvPr id="4" name="Picture 3" descr="General Prod Structure Rule Maint.png"/>
          <p:cNvPicPr>
            <a:picLocks noChangeAspect="1"/>
          </p:cNvPicPr>
          <p:nvPr/>
        </p:nvPicPr>
        <p:blipFill>
          <a:blip r:embed="rId3" cstate="print"/>
          <a:stretch>
            <a:fillRect/>
          </a:stretch>
        </p:blipFill>
        <p:spPr>
          <a:xfrm>
            <a:off x="1429142" y="1433762"/>
            <a:ext cx="628571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4"/>
          <p:cNvSpPr>
            <a:spLocks noGrp="1" noChangeArrowheads="1"/>
          </p:cNvSpPr>
          <p:nvPr>
            <p:ph idx="1"/>
          </p:nvPr>
        </p:nvSpPr>
        <p:spPr/>
        <p:txBody>
          <a:bodyPr>
            <a:normAutofit fontScale="85000" lnSpcReduction="20000"/>
          </a:bodyPr>
          <a:lstStyle/>
          <a:p>
            <a:r>
              <a:rPr lang="en-US" dirty="0" smtClean="0"/>
              <a:t>Variant Product Structure Rule Maintenance is used to create and maintain Selection Rules and Assignment Rules for component items in the configurable product structure for a selected Configurable Item.</a:t>
            </a:r>
          </a:p>
          <a:p>
            <a:r>
              <a:rPr lang="en-US" dirty="0" smtClean="0"/>
              <a:t>This program lets you select components and then enter new rules for the selected component, or modify or delete existing rules.</a:t>
            </a:r>
          </a:p>
          <a:p>
            <a:r>
              <a:rPr lang="en-US" dirty="0" smtClean="0"/>
              <a:t>By default, if no selection rule has been defined for a component in the generic product structure, the system always selects the component into the variant product structure. If you want to stop the system from automatically selecting components into the variant product structure, use Master Group Maintenance and set the Auto Select Product Structure Components field to No. </a:t>
            </a:r>
          </a:p>
        </p:txBody>
      </p:sp>
      <p:sp>
        <p:nvSpPr>
          <p:cNvPr id="115714" name="Rectangle 3"/>
          <p:cNvSpPr>
            <a:spLocks noGrp="1" noChangeArrowheads="1"/>
          </p:cNvSpPr>
          <p:nvPr>
            <p:ph type="title"/>
          </p:nvPr>
        </p:nvSpPr>
        <p:spPr/>
        <p:txBody>
          <a:bodyPr>
            <a:normAutofit fontScale="90000"/>
          </a:bodyPr>
          <a:lstStyle/>
          <a:p>
            <a:r>
              <a:rPr lang="en-US" dirty="0" smtClean="0"/>
              <a:t>Variant Product Structure Rule Maintenance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r>
              <a:rPr lang="en-US" altLang="zh-CN" dirty="0" smtClean="0"/>
              <a:t>Integrated with the following QAD Enterprise Applications functions:</a:t>
            </a:r>
          </a:p>
          <a:p>
            <a:pPr lvl="1"/>
            <a:r>
              <a:rPr lang="en-US" altLang="zh-CN" dirty="0" smtClean="0"/>
              <a:t>Sales Quote Maintenance (7.12.1)</a:t>
            </a:r>
          </a:p>
          <a:p>
            <a:pPr lvl="1"/>
            <a:r>
              <a:rPr lang="en-US" altLang="zh-CN" dirty="0" smtClean="0"/>
              <a:t>Sales Order Maintenance (7.1.1)</a:t>
            </a:r>
          </a:p>
          <a:p>
            <a:pPr lvl="1"/>
            <a:r>
              <a:rPr lang="en-US" altLang="zh-CN" dirty="0" smtClean="0"/>
              <a:t>Item Master Maintenance (1.4.1)</a:t>
            </a:r>
          </a:p>
          <a:p>
            <a:pPr lvl="1"/>
            <a:r>
              <a:rPr lang="en-US" altLang="zh-CN" dirty="0" smtClean="0"/>
              <a:t>Product Structure Maintenance (13.5)</a:t>
            </a:r>
          </a:p>
          <a:p>
            <a:pPr lvl="1"/>
            <a:r>
              <a:rPr lang="en-US" altLang="zh-CN" dirty="0" smtClean="0"/>
              <a:t>Routing Maintenance (14.13.1)</a:t>
            </a:r>
          </a:p>
          <a:p>
            <a:pPr lvl="1"/>
            <a:r>
              <a:rPr lang="en-US" dirty="0" smtClean="0"/>
              <a:t>Item-Site Inventory Data Maintenance (1.4.16)</a:t>
            </a:r>
          </a:p>
          <a:p>
            <a:pPr lvl="1"/>
            <a:r>
              <a:rPr lang="en-US" dirty="0" smtClean="0"/>
              <a:t>Item-Site Planning Maintenance (1.4.17)</a:t>
            </a:r>
          </a:p>
          <a:p>
            <a:pPr lvl="1"/>
            <a:r>
              <a:rPr lang="en-US" dirty="0" smtClean="0"/>
              <a:t>Item-Site Cost Maintenance (1.4.18)</a:t>
            </a:r>
          </a:p>
          <a:p>
            <a:pPr lvl="1"/>
            <a:r>
              <a:rPr lang="en-US" dirty="0" smtClean="0"/>
              <a:t>Master Comment Maintenance (2.1.12)</a:t>
            </a:r>
          </a:p>
          <a:p>
            <a:pPr lvl="1"/>
            <a:endParaRPr lang="en-US" altLang="zh-CN" dirty="0" smtClean="0"/>
          </a:p>
        </p:txBody>
      </p:sp>
      <p:sp>
        <p:nvSpPr>
          <p:cNvPr id="15362" name="Rectangle 2"/>
          <p:cNvSpPr>
            <a:spLocks noGrp="1" noChangeArrowheads="1"/>
          </p:cNvSpPr>
          <p:nvPr>
            <p:ph type="title"/>
          </p:nvPr>
        </p:nvSpPr>
        <p:spPr/>
        <p:txBody>
          <a:bodyPr>
            <a:normAutofit fontScale="90000"/>
          </a:bodyPr>
          <a:lstStyle/>
          <a:p>
            <a:r>
              <a:rPr lang="en-US" altLang="zh-CN" smtClean="0"/>
              <a:t>Integration with QAD Enterprise Applications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type="title"/>
          </p:nvPr>
        </p:nvSpPr>
        <p:spPr/>
        <p:txBody>
          <a:bodyPr>
            <a:normAutofit fontScale="90000"/>
          </a:bodyPr>
          <a:lstStyle/>
          <a:p>
            <a:r>
              <a:rPr lang="en-US" smtClean="0"/>
              <a:t>Variant Product Structure Rule Maintenance</a:t>
            </a:r>
          </a:p>
        </p:txBody>
      </p:sp>
      <p:pic>
        <p:nvPicPr>
          <p:cNvPr id="4" name="Picture 3" descr="Var Prod Structure Rule Maint.png"/>
          <p:cNvPicPr>
            <a:picLocks noChangeAspect="1"/>
          </p:cNvPicPr>
          <p:nvPr/>
        </p:nvPicPr>
        <p:blipFill>
          <a:blip r:embed="rId3" cstate="print"/>
          <a:stretch>
            <a:fillRect/>
          </a:stretch>
        </p:blipFill>
        <p:spPr>
          <a:xfrm>
            <a:off x="1095153" y="1382973"/>
            <a:ext cx="6953694" cy="479383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4"/>
          <p:cNvSpPr>
            <a:spLocks noGrp="1" noChangeArrowheads="1"/>
          </p:cNvSpPr>
          <p:nvPr>
            <p:ph idx="1"/>
          </p:nvPr>
        </p:nvSpPr>
        <p:spPr/>
        <p:txBody>
          <a:bodyPr/>
          <a:lstStyle/>
          <a:p>
            <a:r>
              <a:rPr lang="en-US" smtClean="0"/>
              <a:t>Variant Routing Rule Maintenance is used to create and maintain Selection Rules and Assignment Rules for operations in the configurable routing for a selected Configurable Item</a:t>
            </a:r>
          </a:p>
          <a:p>
            <a:r>
              <a:rPr lang="en-US" smtClean="0"/>
              <a:t>This program lets you select operations and then enter new rules for the selected operation, or modify or delete existing rules</a:t>
            </a:r>
          </a:p>
          <a:p>
            <a:r>
              <a:rPr lang="en-US" smtClean="0"/>
              <a:t>If you do not enter a Selection Rule, the operation will always be selected</a:t>
            </a:r>
          </a:p>
        </p:txBody>
      </p:sp>
      <p:sp>
        <p:nvSpPr>
          <p:cNvPr id="118786" name="Rectangle 3"/>
          <p:cNvSpPr>
            <a:spLocks noGrp="1" noChangeArrowheads="1"/>
          </p:cNvSpPr>
          <p:nvPr>
            <p:ph type="title"/>
          </p:nvPr>
        </p:nvSpPr>
        <p:spPr/>
        <p:txBody>
          <a:bodyPr/>
          <a:lstStyle/>
          <a:p>
            <a:r>
              <a:rPr lang="en-US" smtClean="0"/>
              <a:t>Variant Routing Rule Maintenance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3"/>
          <p:cNvSpPr>
            <a:spLocks noGrp="1" noChangeArrowheads="1"/>
          </p:cNvSpPr>
          <p:nvPr>
            <p:ph type="title"/>
          </p:nvPr>
        </p:nvSpPr>
        <p:spPr/>
        <p:txBody>
          <a:bodyPr/>
          <a:lstStyle/>
          <a:p>
            <a:r>
              <a:rPr lang="en-US" smtClean="0"/>
              <a:t>Variant Routing Rule Maintenance</a:t>
            </a:r>
            <a:endParaRPr lang="en-US" dirty="0" smtClean="0"/>
          </a:p>
        </p:txBody>
      </p:sp>
      <p:pic>
        <p:nvPicPr>
          <p:cNvPr id="4" name="Picture 3" descr="Var Routing Rule Maint.png"/>
          <p:cNvPicPr>
            <a:picLocks noChangeAspect="1"/>
          </p:cNvPicPr>
          <p:nvPr/>
        </p:nvPicPr>
        <p:blipFill>
          <a:blip r:embed="rId3" cstate="print"/>
          <a:stretch>
            <a:fillRect/>
          </a:stretch>
        </p:blipFill>
        <p:spPr>
          <a:xfrm>
            <a:off x="1000571" y="1014714"/>
            <a:ext cx="7142858" cy="48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4"/>
          <p:cNvSpPr>
            <a:spLocks noGrp="1" noChangeArrowheads="1"/>
          </p:cNvSpPr>
          <p:nvPr>
            <p:ph idx="1"/>
          </p:nvPr>
        </p:nvSpPr>
        <p:spPr/>
        <p:txBody>
          <a:bodyPr/>
          <a:lstStyle/>
          <a:p>
            <a:r>
              <a:rPr lang="en-US" smtClean="0"/>
              <a:t>Features can be used to populate comments in the variant routing</a:t>
            </a:r>
          </a:p>
          <a:p>
            <a:r>
              <a:rPr lang="en-US" smtClean="0"/>
              <a:t>Use Routing Maintenance (14.13.1) to enter comments for a routing code and operation.  For example:</a:t>
            </a:r>
          </a:p>
          <a:p>
            <a:pPr lvl="1"/>
            <a:r>
              <a:rPr lang="en-US" smtClean="0"/>
              <a:t>The length of the housing is: [housing-length]</a:t>
            </a:r>
          </a:p>
          <a:p>
            <a:r>
              <a:rPr lang="en-US" smtClean="0"/>
              <a:t>When the variant routing is created, QAD Configurator replaces the placeholders with the actual value of the feature</a:t>
            </a:r>
            <a:endParaRPr lang="en-US" dirty="0" smtClean="0"/>
          </a:p>
        </p:txBody>
      </p:sp>
      <p:sp>
        <p:nvSpPr>
          <p:cNvPr id="121858" name="Rectangle 3"/>
          <p:cNvSpPr>
            <a:spLocks noGrp="1" noChangeArrowheads="1"/>
          </p:cNvSpPr>
          <p:nvPr>
            <p:ph type="title"/>
          </p:nvPr>
        </p:nvSpPr>
        <p:spPr/>
        <p:txBody>
          <a:bodyPr/>
          <a:lstStyle/>
          <a:p>
            <a:r>
              <a:rPr lang="en-US" smtClean="0"/>
              <a:t>Variant Routing Comments</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uting Maintenance - Comments.png"/>
          <p:cNvPicPr>
            <a:picLocks noGrp="1" noChangeAspect="1"/>
          </p:cNvPicPr>
          <p:nvPr>
            <p:ph idx="1"/>
          </p:nvPr>
        </p:nvPicPr>
        <p:blipFill>
          <a:blip r:embed="rId2" cstate="print"/>
          <a:stretch>
            <a:fillRect/>
          </a:stretch>
        </p:blipFill>
        <p:spPr>
          <a:xfrm>
            <a:off x="457200" y="2258498"/>
            <a:ext cx="8229600" cy="2691841"/>
          </a:xfrm>
          <a:effectLst>
            <a:outerShdw blurRad="50800" dist="12700" dir="3600000" sx="101000" sy="101000" algn="ctr" rotWithShape="0">
              <a:srgbClr val="000000">
                <a:alpha val="34000"/>
              </a:srgbClr>
            </a:outerShdw>
          </a:effectLst>
        </p:spPr>
      </p:pic>
      <p:sp>
        <p:nvSpPr>
          <p:cNvPr id="3" name="Title 2"/>
          <p:cNvSpPr>
            <a:spLocks noGrp="1"/>
          </p:cNvSpPr>
          <p:nvPr>
            <p:ph type="title"/>
          </p:nvPr>
        </p:nvSpPr>
        <p:spPr/>
        <p:txBody>
          <a:bodyPr/>
          <a:lstStyle/>
          <a:p>
            <a:r>
              <a:rPr lang="en-AU" smtClean="0"/>
              <a:t>Variant Routing Comments</a:t>
            </a:r>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SO Line Rule Maintenance to define assignment rules for a Configurable Item to assign values to sales order details fields of newly created Variant Item records</a:t>
            </a:r>
          </a:p>
          <a:p>
            <a:r>
              <a:rPr lang="en-US" smtClean="0"/>
              <a:t>You can only assign values to those sales order details fields that do not have default values or calculation logic, such as sod_qty_ord. Fields like sod_site and sod_price will be overwritten by the QAD EA business logic even if you have assigned values to them through assignment rules.</a:t>
            </a:r>
            <a:endParaRPr lang="en-US" dirty="0" smtClean="0"/>
          </a:p>
        </p:txBody>
      </p:sp>
      <p:sp>
        <p:nvSpPr>
          <p:cNvPr id="123906" name="Rectangle 3"/>
          <p:cNvSpPr>
            <a:spLocks noGrp="1" noChangeArrowheads="1"/>
          </p:cNvSpPr>
          <p:nvPr>
            <p:ph type="title"/>
          </p:nvPr>
        </p:nvSpPr>
        <p:spPr/>
        <p:txBody>
          <a:bodyPr/>
          <a:lstStyle/>
          <a:p>
            <a:r>
              <a:rPr lang="en-US" smtClean="0"/>
              <a:t>Variant SO Line Rule Maintenance</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SQ Line Rule Maintenance to define assignment rules for a Configurable Item to assign values to sales quote details fields of newly created Variant Item records</a:t>
            </a:r>
          </a:p>
          <a:p>
            <a:r>
              <a:rPr lang="en-US" smtClean="0"/>
              <a:t>You can only assign values to those sales quote details fields that do not have default values or calculation logic, such as qod_qty_quot. Fields like qod_site and qod_price will be overwritten by the QAD EA business logic even if you have assigned values to them through assignment rules.</a:t>
            </a:r>
            <a:endParaRPr lang="en-US" dirty="0" smtClean="0"/>
          </a:p>
        </p:txBody>
      </p:sp>
      <p:sp>
        <p:nvSpPr>
          <p:cNvPr id="124930" name="Rectangle 3"/>
          <p:cNvSpPr>
            <a:spLocks noGrp="1" noChangeArrowheads="1"/>
          </p:cNvSpPr>
          <p:nvPr>
            <p:ph type="title"/>
          </p:nvPr>
        </p:nvSpPr>
        <p:spPr/>
        <p:txBody>
          <a:bodyPr/>
          <a:lstStyle/>
          <a:p>
            <a:r>
              <a:rPr lang="en-US" smtClean="0"/>
              <a:t>Variant SQ Line Rule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457200" y="182880"/>
            <a:ext cx="8229600" cy="708730"/>
          </a:xfrm>
        </p:spPr>
        <p:txBody>
          <a:bodyPr/>
          <a:lstStyle/>
          <a:p>
            <a:r>
              <a:rPr lang="en-US" altLang="zh-CN" dirty="0" err="1" smtClean="0"/>
              <a:t>Configurator</a:t>
            </a:r>
            <a:r>
              <a:rPr lang="en-US" altLang="zh-CN" dirty="0" smtClean="0"/>
              <a:t> Workspace</a:t>
            </a:r>
          </a:p>
        </p:txBody>
      </p:sp>
      <p:pic>
        <p:nvPicPr>
          <p:cNvPr id="9" name="Content Placeholder 8" descr="4-28-2014 7-20-11 PM.png"/>
          <p:cNvPicPr>
            <a:picLocks noGrp="1" noChangeAspect="1"/>
          </p:cNvPicPr>
          <p:nvPr>
            <p:ph idx="1"/>
          </p:nvPr>
        </p:nvPicPr>
        <p:blipFill>
          <a:blip r:embed="rId2" cstate="print"/>
          <a:stretch>
            <a:fillRect/>
          </a:stretch>
        </p:blipFill>
        <p:spPr>
          <a:xfrm>
            <a:off x="452437" y="946604"/>
            <a:ext cx="7675254" cy="5247368"/>
          </a:xfr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p:txBody>
          <a:bodyPr>
            <a:normAutofit fontScale="85000" lnSpcReduction="10000"/>
          </a:bodyPr>
          <a:lstStyle/>
          <a:p>
            <a:r>
              <a:rPr lang="en-US" smtClean="0"/>
              <a:t>You can use the Element Roll-Up Rule Maintenance to specify a calculation to roll-up selected data elements for a Variant Item</a:t>
            </a:r>
          </a:p>
          <a:p>
            <a:r>
              <a:rPr lang="en-US" smtClean="0"/>
              <a:t>The rules specified in this program only apply to non-cost element related data elements, such as lead time or weight, to produce figures for the total lead time or total weight of the Variant Item.</a:t>
            </a:r>
          </a:p>
          <a:p>
            <a:r>
              <a:rPr lang="en-US" smtClean="0"/>
              <a:t>Depending on whether you want to roll-up component-related elements or routing-related elements, you can use Element Roll-Up Rule Maintenance to compose Roll-up Rules from either of the following sources:</a:t>
            </a:r>
          </a:p>
          <a:p>
            <a:pPr lvl="1"/>
            <a:r>
              <a:rPr lang="en-US" smtClean="0"/>
              <a:t>Product structure (ps_mstr) and/or item data (pt_mstr), both using either master data or component data</a:t>
            </a:r>
          </a:p>
          <a:p>
            <a:pPr lvl="1"/>
            <a:r>
              <a:rPr lang="en-US" smtClean="0"/>
              <a:t>Routing data (ro_det) and/or Work Center data (wc_mstr)</a:t>
            </a:r>
          </a:p>
        </p:txBody>
      </p:sp>
      <p:sp>
        <p:nvSpPr>
          <p:cNvPr id="125954" name="Rectangle 2"/>
          <p:cNvSpPr>
            <a:spLocks noGrp="1" noChangeArrowheads="1"/>
          </p:cNvSpPr>
          <p:nvPr>
            <p:ph type="title"/>
          </p:nvPr>
        </p:nvSpPr>
        <p:spPr/>
        <p:txBody>
          <a:bodyPr/>
          <a:lstStyle/>
          <a:p>
            <a:r>
              <a:rPr lang="en-US" smtClean="0"/>
              <a:t>Element Roll-Up Rule Maintenance</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p:txBody>
          <a:bodyPr/>
          <a:lstStyle/>
          <a:p>
            <a:r>
              <a:rPr lang="en-US" smtClean="0"/>
              <a:t>The roll-up process occurs</a:t>
            </a:r>
          </a:p>
          <a:p>
            <a:pPr lvl="1"/>
            <a:r>
              <a:rPr lang="en-US" smtClean="0"/>
              <a:t>When the Variant Product Structure/Routing Generator creates a new Variant Item via the Questionnaire</a:t>
            </a:r>
          </a:p>
          <a:p>
            <a:pPr lvl="1"/>
            <a:r>
              <a:rPr lang="en-US" smtClean="0"/>
              <a:t>When the Element Roll-Up function is run for a Variant Item</a:t>
            </a:r>
          </a:p>
          <a:p>
            <a:pPr lvl="2"/>
            <a:r>
              <a:rPr lang="en-US" smtClean="0"/>
              <a:t>Element Roll-Up lets you execute a roll-up calculation after the Variant Product Structure or Variant Routing has been created</a:t>
            </a:r>
            <a:endParaRPr lang="en-US" dirty="0" smtClean="0"/>
          </a:p>
        </p:txBody>
      </p:sp>
      <p:sp>
        <p:nvSpPr>
          <p:cNvPr id="126978" name="Rectangle 2"/>
          <p:cNvSpPr>
            <a:spLocks noGrp="1" noChangeArrowheads="1"/>
          </p:cNvSpPr>
          <p:nvPr>
            <p:ph type="title"/>
          </p:nvPr>
        </p:nvSpPr>
        <p:spPr/>
        <p:txBody>
          <a:bodyPr/>
          <a:lstStyle/>
          <a:p>
            <a:r>
              <a:rPr lang="en-US" smtClean="0"/>
              <a:t>Element Roll-Up Process</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3" name="Picture 6"/>
          <p:cNvPicPr>
            <a:picLocks noGrp="1" noChangeAspect="1" noChangeArrowheads="1"/>
          </p:cNvPicPr>
          <p:nvPr>
            <p:ph sz="half" idx="1"/>
          </p:nvPr>
        </p:nvPicPr>
        <p:blipFill>
          <a:blip r:embed="rId3" cstate="print"/>
          <a:stretch>
            <a:fillRect/>
          </a:stretch>
        </p:blipFill>
        <p:spPr>
          <a:xfrm>
            <a:off x="457200" y="2241693"/>
            <a:ext cx="4038600" cy="2733390"/>
          </a:xfrm>
        </p:spPr>
      </p:pic>
      <p:pic>
        <p:nvPicPr>
          <p:cNvPr id="128004" name="Picture 11"/>
          <p:cNvPicPr>
            <a:picLocks noGrp="1" noChangeAspect="1" noChangeArrowheads="1"/>
          </p:cNvPicPr>
          <p:nvPr>
            <p:ph sz="half" idx="2"/>
          </p:nvPr>
        </p:nvPicPr>
        <p:blipFill>
          <a:blip r:embed="rId4" cstate="print"/>
          <a:stretch>
            <a:fillRect/>
          </a:stretch>
        </p:blipFill>
        <p:spPr>
          <a:xfrm>
            <a:off x="4648200" y="2347467"/>
            <a:ext cx="4038600" cy="2521841"/>
          </a:xfrm>
        </p:spPr>
      </p:pic>
      <p:sp>
        <p:nvSpPr>
          <p:cNvPr id="128002" name="Rectangle 2"/>
          <p:cNvSpPr>
            <a:spLocks noGrp="1" noChangeArrowheads="1"/>
          </p:cNvSpPr>
          <p:nvPr>
            <p:ph type="title"/>
          </p:nvPr>
        </p:nvSpPr>
        <p:spPr/>
        <p:txBody>
          <a:bodyPr/>
          <a:lstStyle/>
          <a:p>
            <a:r>
              <a:rPr lang="en-US" smtClean="0"/>
              <a:t>Element Roll-Up Process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smtClean="0"/>
              <a:t>Element Roll-Up Rule Maintenance</a:t>
            </a:r>
          </a:p>
        </p:txBody>
      </p:sp>
      <p:pic>
        <p:nvPicPr>
          <p:cNvPr id="4" name="Picture 3" descr="Element Roll-Up Rule Maint.png"/>
          <p:cNvPicPr>
            <a:picLocks noChangeAspect="1"/>
          </p:cNvPicPr>
          <p:nvPr/>
        </p:nvPicPr>
        <p:blipFill>
          <a:blip r:embed="rId3" cstate="print"/>
          <a:stretch>
            <a:fillRect/>
          </a:stretch>
        </p:blipFill>
        <p:spPr>
          <a:xfrm>
            <a:off x="1072000" y="1814714"/>
            <a:ext cx="7000000" cy="32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5" name="Content Placeholder 4"/>
          <p:cNvPicPr>
            <a:picLocks noGrp="1"/>
          </p:cNvPicPr>
          <p:nvPr>
            <p:ph idx="1"/>
          </p:nvPr>
        </p:nvPicPr>
        <p:blipFill>
          <a:blip r:embed="rId3" cstate="print"/>
          <a:stretch>
            <a:fillRect/>
          </a:stretch>
        </p:blipFill>
        <p:spPr>
          <a:xfrm>
            <a:off x="2490787" y="1280319"/>
            <a:ext cx="4162425" cy="4648200"/>
          </a:xfrm>
        </p:spPr>
      </p:pic>
      <p:sp>
        <p:nvSpPr>
          <p:cNvPr id="131074" name="Rectangle 2"/>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lstStyle/>
          <a:p>
            <a:r>
              <a:rPr lang="en-US" smtClean="0"/>
              <a:t>Each Feature that you define for a Configurable Item becomes a question in the Questionnaire.</a:t>
            </a:r>
          </a:p>
          <a:p>
            <a:r>
              <a:rPr lang="en-US" smtClean="0"/>
              <a:t>The rules that you define in the Sales Configuration establish the relationships between Features.</a:t>
            </a:r>
          </a:p>
          <a:p>
            <a:r>
              <a:rPr lang="en-US" smtClean="0"/>
              <a:t>However, before the Questionnaire can be used to configure products, the Features and rules for each Configurable Item must be analyzed to determine the interdependencies between the product Features.</a:t>
            </a:r>
          </a:p>
        </p:txBody>
      </p:sp>
      <p:sp>
        <p:nvSpPr>
          <p:cNvPr id="132098" name="Rectangle 2"/>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4"/>
          <p:cNvSpPr>
            <a:spLocks noGrp="1" noChangeArrowheads="1"/>
          </p:cNvSpPr>
          <p:nvPr>
            <p:ph idx="1"/>
          </p:nvPr>
        </p:nvSpPr>
        <p:spPr/>
        <p:txBody>
          <a:bodyPr/>
          <a:lstStyle/>
          <a:p>
            <a:r>
              <a:rPr lang="en-US" smtClean="0"/>
              <a:t>This analysis is performed by the Configuration Analyzer, which carries out the following activities:</a:t>
            </a:r>
          </a:p>
          <a:p>
            <a:pPr lvl="1"/>
            <a:r>
              <a:rPr lang="en-US" smtClean="0"/>
              <a:t>Extracts all Features used in the Sales Configuration rules</a:t>
            </a:r>
          </a:p>
          <a:p>
            <a:pPr lvl="1"/>
            <a:r>
              <a:rPr lang="en-US" smtClean="0"/>
              <a:t>Establishes the relationships between the Features (builds a question tree)</a:t>
            </a:r>
          </a:p>
          <a:p>
            <a:pPr lvl="1"/>
            <a:r>
              <a:rPr lang="en-US" smtClean="0"/>
              <a:t>Checks for cyclical loops in the Sales Configuration Rules</a:t>
            </a:r>
          </a:p>
          <a:p>
            <a:pPr lvl="1"/>
            <a:r>
              <a:rPr lang="en-US" smtClean="0"/>
              <a:t>Establishes priorities between questions and branches of question trees</a:t>
            </a:r>
          </a:p>
          <a:p>
            <a:pPr lvl="1"/>
            <a:r>
              <a:rPr lang="en-US" smtClean="0"/>
              <a:t>Creates and compiles Progress source code programs to control the Questionnaire logic</a:t>
            </a:r>
            <a:endParaRPr lang="en-US" dirty="0" smtClean="0"/>
          </a:p>
        </p:txBody>
      </p:sp>
      <p:sp>
        <p:nvSpPr>
          <p:cNvPr id="133122" name="Rectangle 3"/>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7" name="Picture 12"/>
          <p:cNvPicPr>
            <a:picLocks noGrp="1" noChangeAspect="1" noChangeArrowheads="1"/>
          </p:cNvPicPr>
          <p:nvPr>
            <p:ph sz="half" idx="1"/>
          </p:nvPr>
        </p:nvPicPr>
        <p:blipFill>
          <a:blip r:embed="rId3" cstate="print"/>
          <a:stretch>
            <a:fillRect/>
          </a:stretch>
        </p:blipFill>
        <p:spPr>
          <a:xfrm>
            <a:off x="595312" y="1384300"/>
            <a:ext cx="3762375" cy="4448175"/>
          </a:xfrm>
        </p:spPr>
      </p:pic>
      <p:pic>
        <p:nvPicPr>
          <p:cNvPr id="134148" name="Picture 14"/>
          <p:cNvPicPr>
            <a:picLocks noGrp="1" noChangeAspect="1" noChangeArrowheads="1"/>
          </p:cNvPicPr>
          <p:nvPr>
            <p:ph sz="half" idx="2"/>
          </p:nvPr>
        </p:nvPicPr>
        <p:blipFill>
          <a:blip r:embed="rId4" cstate="print"/>
          <a:stretch>
            <a:fillRect/>
          </a:stretch>
        </p:blipFill>
        <p:spPr>
          <a:xfrm>
            <a:off x="5014912" y="2227263"/>
            <a:ext cx="3305175" cy="2762250"/>
          </a:xfrm>
        </p:spPr>
      </p:pic>
      <p:sp>
        <p:nvSpPr>
          <p:cNvPr id="134146" name="Rectangle 3"/>
          <p:cNvSpPr>
            <a:spLocks noGrp="1" noChangeArrowheads="1"/>
          </p:cNvSpPr>
          <p:nvPr>
            <p:ph type="title"/>
          </p:nvPr>
        </p:nvSpPr>
        <p:spPr/>
        <p:txBody>
          <a:bodyPr>
            <a:normAutofit fontScale="90000"/>
          </a:bodyPr>
          <a:lstStyle/>
          <a:p>
            <a:r>
              <a:rPr lang="en-US" smtClean="0"/>
              <a:t>Configuration Analyzer – Feature Relationships</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4"/>
          <p:cNvSpPr>
            <a:spLocks noGrp="1" noChangeArrowheads="1"/>
          </p:cNvSpPr>
          <p:nvPr>
            <p:ph idx="1"/>
          </p:nvPr>
        </p:nvSpPr>
        <p:spPr/>
        <p:txBody>
          <a:bodyPr>
            <a:normAutofit fontScale="92500" lnSpcReduction="20000"/>
          </a:bodyPr>
          <a:lstStyle/>
          <a:p>
            <a:r>
              <a:rPr lang="en-US" smtClean="0"/>
              <a:t>Each Feature corresponds to a question in the Questionnaire which the customer must answer to define the configuration of the product.</a:t>
            </a:r>
          </a:p>
          <a:p>
            <a:r>
              <a:rPr lang="en-US" smtClean="0"/>
              <a:t>Feature Sequence Maintenance controls the sequence in which the questions are asked</a:t>
            </a:r>
          </a:p>
          <a:p>
            <a:r>
              <a:rPr lang="en-US" smtClean="0"/>
              <a:t>The Configuration Analyzer examines the relationship between the possible Feature Options for the product and determines any sequences of questions that must be imposed because of the logical dependence of one Feature on another.</a:t>
            </a:r>
          </a:p>
          <a:p>
            <a:r>
              <a:rPr lang="en-US" smtClean="0"/>
              <a:t>If you specify a sequence that goes against the logical structure, the Configuration Analyzer modifies your specified sequence to account for the dependence between the Features.</a:t>
            </a:r>
          </a:p>
        </p:txBody>
      </p:sp>
      <p:sp>
        <p:nvSpPr>
          <p:cNvPr id="135170" name="Rectangle 3"/>
          <p:cNvSpPr>
            <a:spLocks noGrp="1" noChangeArrowheads="1"/>
          </p:cNvSpPr>
          <p:nvPr>
            <p:ph type="title"/>
          </p:nvPr>
        </p:nvSpPr>
        <p:spPr/>
        <p:txBody>
          <a:bodyPr>
            <a:normAutofit fontScale="90000"/>
          </a:bodyPr>
          <a:lstStyle/>
          <a:p>
            <a:r>
              <a:rPr lang="en-US" smtClean="0"/>
              <a:t>Configuration Analyzer – Feature Sequence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7410"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p:cNvSpPr>
            <a:spLocks noGrp="1" noChangeArrowheads="1"/>
          </p:cNvSpPr>
          <p:nvPr>
            <p:ph type="title"/>
          </p:nvPr>
        </p:nvSpPr>
        <p:spPr/>
        <p:txBody>
          <a:bodyPr>
            <a:normAutofit fontScale="90000"/>
          </a:bodyPr>
          <a:lstStyle/>
          <a:p>
            <a:r>
              <a:rPr lang="en-US" smtClean="0"/>
              <a:t>Configuration Analyzer – Multi Level Analysis</a:t>
            </a:r>
          </a:p>
        </p:txBody>
      </p:sp>
      <p:pic>
        <p:nvPicPr>
          <p:cNvPr id="136195" name="Picture 4"/>
          <p:cNvPicPr>
            <a:picLocks noGrp="1" noChangeAspect="1" noChangeArrowheads="1"/>
          </p:cNvPicPr>
          <p:nvPr>
            <p:ph type="pic" idx="1"/>
          </p:nvPr>
        </p:nvPicPr>
        <p:blipFill>
          <a:blip r:embed="rId3" cstate="print"/>
          <a:srcRect l="2405" r="2405"/>
          <a:stretch>
            <a:fillRect/>
          </a:stretch>
        </p:blipFill>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3"/>
          <p:cNvSpPr>
            <a:spLocks noGrp="1" noChangeArrowheads="1"/>
          </p:cNvSpPr>
          <p:nvPr>
            <p:ph type="title"/>
          </p:nvPr>
        </p:nvSpPr>
        <p:spPr/>
        <p:txBody>
          <a:bodyPr/>
          <a:lstStyle/>
          <a:p>
            <a:r>
              <a:rPr lang="en-US" smtClean="0"/>
              <a:t>Configuration Analyzer</a:t>
            </a:r>
          </a:p>
        </p:txBody>
      </p:sp>
      <p:pic>
        <p:nvPicPr>
          <p:cNvPr id="1026" name="Picture 2"/>
          <p:cNvPicPr>
            <a:picLocks noChangeAspect="1" noChangeArrowheads="1"/>
          </p:cNvPicPr>
          <p:nvPr/>
        </p:nvPicPr>
        <p:blipFill>
          <a:blip r:embed="rId3" cstate="print"/>
          <a:srcRect/>
          <a:stretch>
            <a:fillRect/>
          </a:stretch>
        </p:blipFill>
        <p:spPr bwMode="auto">
          <a:xfrm>
            <a:off x="1295400" y="1429703"/>
            <a:ext cx="6019800" cy="242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4"/>
          <p:cNvSpPr>
            <a:spLocks noGrp="1" noChangeArrowheads="1"/>
          </p:cNvSpPr>
          <p:nvPr>
            <p:ph idx="1"/>
          </p:nvPr>
        </p:nvSpPr>
        <p:spPr/>
        <p:txBody>
          <a:bodyPr/>
          <a:lstStyle/>
          <a:p>
            <a:r>
              <a:rPr lang="en-US" smtClean="0"/>
              <a:t>You can use the Cross Validation Analyzer to check if the Product Configuration Rules match the Sales Configuration data (Features and rules).</a:t>
            </a:r>
          </a:p>
          <a:p>
            <a:r>
              <a:rPr lang="en-US" smtClean="0"/>
              <a:t>This Analyzer detects any discrepancies between the two modules and produces a report.</a:t>
            </a:r>
          </a:p>
          <a:p>
            <a:r>
              <a:rPr lang="en-US" smtClean="0"/>
              <a:t>The Cross Validation Analyzer is a reporting function only. It does not correct any errors that it finds. To do that, you must use the standard Configurator maintenance functions.</a:t>
            </a:r>
          </a:p>
        </p:txBody>
      </p:sp>
      <p:sp>
        <p:nvSpPr>
          <p:cNvPr id="138242" name="Rectangle 3"/>
          <p:cNvSpPr>
            <a:spLocks noGrp="1" noChangeArrowheads="1"/>
          </p:cNvSpPr>
          <p:nvPr>
            <p:ph type="title"/>
          </p:nvPr>
        </p:nvSpPr>
        <p:spPr/>
        <p:txBody>
          <a:bodyPr/>
          <a:lstStyle/>
          <a:p>
            <a:r>
              <a:rPr lang="en-US" smtClean="0"/>
              <a:t>Cross Validation Analyser</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6"/>
          <p:cNvPicPr>
            <a:picLocks noGrp="1" noChangeAspect="1" noChangeArrowheads="1"/>
          </p:cNvPicPr>
          <p:nvPr>
            <p:ph idx="1"/>
          </p:nvPr>
        </p:nvPicPr>
        <p:blipFill>
          <a:blip r:embed="rId3" cstate="print"/>
          <a:stretch>
            <a:fillRect/>
          </a:stretch>
        </p:blipFill>
        <p:spPr>
          <a:xfrm>
            <a:off x="1204912" y="1137444"/>
            <a:ext cx="6734175" cy="4933950"/>
          </a:xfrm>
        </p:spPr>
      </p:pic>
      <p:sp>
        <p:nvSpPr>
          <p:cNvPr id="139266" name="Rectangle 3"/>
          <p:cNvSpPr>
            <a:spLocks noGrp="1" noChangeArrowheads="1"/>
          </p:cNvSpPr>
          <p:nvPr>
            <p:ph type="title"/>
          </p:nvPr>
        </p:nvSpPr>
        <p:spPr/>
        <p:txBody>
          <a:bodyPr/>
          <a:lstStyle/>
          <a:p>
            <a:r>
              <a:rPr lang="en-US" smtClean="0"/>
              <a:t>Cross Validation Analyser</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half" idx="1"/>
          </p:nvPr>
        </p:nvSpPr>
        <p:spPr/>
        <p:txBody>
          <a:bodyPr/>
          <a:lstStyle/>
          <a:p>
            <a:endParaRPr lang="en-US"/>
          </a:p>
        </p:txBody>
      </p:sp>
      <p:sp>
        <p:nvSpPr>
          <p:cNvPr id="13" name="Content Placeholder 12"/>
          <p:cNvSpPr>
            <a:spLocks noGrp="1"/>
          </p:cNvSpPr>
          <p:nvPr>
            <p:ph sz="half" idx="2"/>
          </p:nvPr>
        </p:nvSpPr>
        <p:spPr/>
        <p:txBody>
          <a:bodyPr/>
          <a:lstStyle/>
          <a:p>
            <a:endParaRPr lang="en-US"/>
          </a:p>
        </p:txBody>
      </p:sp>
      <p:sp>
        <p:nvSpPr>
          <p:cNvPr id="140290" name="Rectangle 3"/>
          <p:cNvSpPr>
            <a:spLocks noGrp="1" noChangeArrowheads="1"/>
          </p:cNvSpPr>
          <p:nvPr>
            <p:ph type="title"/>
          </p:nvPr>
        </p:nvSpPr>
        <p:spPr/>
        <p:txBody>
          <a:bodyPr/>
          <a:lstStyle/>
          <a:p>
            <a:r>
              <a:rPr lang="en-US" smtClean="0"/>
              <a:t>Cross Validation Analyser</a:t>
            </a:r>
          </a:p>
        </p:txBody>
      </p:sp>
      <p:pic>
        <p:nvPicPr>
          <p:cNvPr id="2050" name="Picture 2" descr="D:\configurator 5.6 TG-updated\Configurator_TG_WIP-Rev\Chapters\graphdir\Cross Validation Analyzer2.png"/>
          <p:cNvPicPr>
            <a:picLocks noChangeAspect="1" noChangeArrowheads="1"/>
          </p:cNvPicPr>
          <p:nvPr/>
        </p:nvPicPr>
        <p:blipFill>
          <a:blip r:embed="rId3" cstate="print"/>
          <a:srcRect/>
          <a:stretch>
            <a:fillRect/>
          </a:stretch>
        </p:blipFill>
        <p:spPr bwMode="auto">
          <a:xfrm>
            <a:off x="138666" y="776619"/>
            <a:ext cx="8866667" cy="5304762"/>
          </a:xfrm>
          <a:prstGeom prst="rect">
            <a:avLst/>
          </a:prstGeom>
          <a:noFill/>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ltLang="zh-CN" smtClean="0"/>
              <a:t>Configurable Item Setup Review</a:t>
            </a:r>
          </a:p>
        </p:txBody>
      </p:sp>
      <p:sp>
        <p:nvSpPr>
          <p:cNvPr id="142339" name="Rectangle 3"/>
          <p:cNvSpPr>
            <a:spLocks noChangeArrowheads="1"/>
          </p:cNvSpPr>
          <p:nvPr/>
        </p:nvSpPr>
        <p:spPr bwMode="auto">
          <a:xfrm>
            <a:off x="3728097" y="1304802"/>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75747" y="5278315"/>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67772" y="2658941"/>
            <a:ext cx="1757363" cy="1103311"/>
            <a:chOff x="3302060" y="2992584"/>
            <a:chExt cx="1757362" cy="1103477"/>
          </a:xfrm>
        </p:grpSpPr>
        <p:sp>
          <p:nvSpPr>
            <p:cNvPr id="142356"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42357" name="Straight Arrow Connector 21"/>
            <p:cNvCxnSpPr>
              <a:cxnSpLocks noChangeShapeType="1"/>
              <a:stCxn id="142339" idx="2"/>
              <a:endCxn id="142356"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3988447" y="3762251"/>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42354"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42355" name="Straight Arrow Connector 27"/>
              <p:cNvCxnSpPr>
                <a:cxnSpLocks noChangeShapeType="1"/>
                <a:stCxn id="13" idx="0"/>
                <a:endCxn id="142354"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42353" name="Straight Arrow Connector 31"/>
            <p:cNvCxnSpPr>
              <a:cxnSpLocks noChangeShapeType="1"/>
              <a:stCxn id="142356" idx="2"/>
              <a:endCxn id="142354"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10260" y="2528765"/>
            <a:ext cx="3288945" cy="1965205"/>
            <a:chOff x="344777" y="2862908"/>
            <a:chExt cx="3288115" cy="1964292"/>
          </a:xfrm>
        </p:grpSpPr>
        <p:sp>
          <p:nvSpPr>
            <p:cNvPr id="142349"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42350" name="Straight Arrow Connector 67"/>
            <p:cNvCxnSpPr>
              <a:cxnSpLocks noChangeShapeType="1"/>
              <a:stCxn id="142356" idx="1"/>
              <a:endCxn id="142349"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42351" name="Shape 78"/>
            <p:cNvCxnSpPr>
              <a:cxnSpLocks noChangeShapeType="1"/>
              <a:stCxn id="142354" idx="1"/>
              <a:endCxn id="142349"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26330" y="1981871"/>
            <a:ext cx="3516666" cy="2512098"/>
            <a:chOff x="4760022" y="2314895"/>
            <a:chExt cx="3517471" cy="2512304"/>
          </a:xfrm>
        </p:grpSpPr>
        <p:sp>
          <p:nvSpPr>
            <p:cNvPr id="142345"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42346" name="Straight Arrow Connector 70"/>
            <p:cNvCxnSpPr>
              <a:cxnSpLocks noChangeShapeType="1"/>
              <a:stCxn id="142356" idx="3"/>
              <a:endCxn id="142345"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42347" name="Shape 79"/>
            <p:cNvCxnSpPr>
              <a:cxnSpLocks noChangeShapeType="1"/>
              <a:stCxn id="142354" idx="3"/>
              <a:endCxn id="142345"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42348" name="Shape 84"/>
            <p:cNvCxnSpPr>
              <a:cxnSpLocks noChangeShapeType="1"/>
              <a:stCxn id="142339" idx="3"/>
              <a:endCxn id="142345"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43362"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a:grpSpLocks/>
          </p:cNvGrpSpPr>
          <p:nvPr/>
        </p:nvGrpSpPr>
        <p:grpSpPr bwMode="auto">
          <a:xfrm>
            <a:off x="476250" y="1792043"/>
            <a:ext cx="8039100" cy="2635249"/>
            <a:chOff x="475488" y="2458400"/>
            <a:chExt cx="8039100" cy="2635888"/>
          </a:xfrm>
        </p:grpSpPr>
        <p:sp>
          <p:nvSpPr>
            <p:cNvPr id="144398" name="Rectangle 104"/>
            <p:cNvSpPr>
              <a:spLocks noChangeArrowheads="1"/>
            </p:cNvSpPr>
            <p:nvPr/>
          </p:nvSpPr>
          <p:spPr bwMode="auto">
            <a:xfrm>
              <a:off x="3206567" y="2731497"/>
              <a:ext cx="2624218" cy="2362791"/>
            </a:xfrm>
            <a:prstGeom prst="rect">
              <a:avLst/>
            </a:prstGeom>
            <a:solidFill>
              <a:srgbClr val="FFC000"/>
            </a:solidFill>
            <a:ln w="9525" algn="ctr">
              <a:solidFill>
                <a:schemeClr val="tx1"/>
              </a:solidFill>
              <a:round/>
              <a:headEnd/>
              <a:tailEnd/>
            </a:ln>
          </p:spPr>
          <p:txBody>
            <a:bodyPr wrap="none" tIns="91440" bIns="91440"/>
            <a:lstStyle/>
            <a:p>
              <a:r>
                <a:rPr lang="en-US" sz="2200"/>
                <a:t>Questionnaire</a:t>
              </a:r>
            </a:p>
          </p:txBody>
        </p:sp>
        <p:sp>
          <p:nvSpPr>
            <p:cNvPr id="144399" name="Rectangle 4"/>
            <p:cNvSpPr>
              <a:spLocks noChangeArrowheads="1"/>
            </p:cNvSpPr>
            <p:nvPr/>
          </p:nvSpPr>
          <p:spPr bwMode="auto">
            <a:xfrm>
              <a:off x="3455295" y="3289543"/>
              <a:ext cx="2114365" cy="641160"/>
            </a:xfrm>
            <a:prstGeom prst="rect">
              <a:avLst/>
            </a:prstGeom>
            <a:solidFill>
              <a:schemeClr val="accent1"/>
            </a:solidFill>
            <a:ln w="9525" algn="ctr">
              <a:solidFill>
                <a:schemeClr val="tx1"/>
              </a:solidFill>
              <a:round/>
              <a:headEnd/>
              <a:tailEnd/>
            </a:ln>
          </p:spPr>
          <p:txBody>
            <a:bodyPr wrap="none" tIns="91440" bIns="91440" anchor="ctr"/>
            <a:lstStyle/>
            <a:p>
              <a:r>
                <a:rPr lang="en-US" sz="1800"/>
                <a:t>Answer Questions</a:t>
              </a:r>
            </a:p>
          </p:txBody>
        </p:sp>
        <p:sp>
          <p:nvSpPr>
            <p:cNvPr id="144400" name="Rectangle 5"/>
            <p:cNvSpPr>
              <a:spLocks noChangeArrowheads="1"/>
            </p:cNvSpPr>
            <p:nvPr/>
          </p:nvSpPr>
          <p:spPr bwMode="auto">
            <a:xfrm>
              <a:off x="6400223" y="2732158"/>
              <a:ext cx="2114365" cy="866065"/>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400"/>
                <a:t>(and Options)</a:t>
              </a:r>
            </a:p>
          </p:txBody>
        </p:sp>
        <p:sp>
          <p:nvSpPr>
            <p:cNvPr id="144401" name="Rectangle 9"/>
            <p:cNvSpPr>
              <a:spLocks noChangeArrowheads="1"/>
            </p:cNvSpPr>
            <p:nvPr/>
          </p:nvSpPr>
          <p:spPr bwMode="auto">
            <a:xfrm>
              <a:off x="475488" y="2719668"/>
              <a:ext cx="2184869" cy="925357"/>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p>
          </p:txBody>
        </p:sp>
        <p:cxnSp>
          <p:nvCxnSpPr>
            <p:cNvPr id="144402" name="Straight Arrow Connector 108"/>
            <p:cNvCxnSpPr>
              <a:cxnSpLocks noChangeShapeType="1"/>
              <a:stCxn id="144388" idx="2"/>
              <a:endCxn id="144398" idx="0"/>
            </p:cNvCxnSpPr>
            <p:nvPr/>
          </p:nvCxnSpPr>
          <p:spPr bwMode="auto">
            <a:xfrm rot="5400000">
              <a:off x="4384596" y="2592480"/>
              <a:ext cx="273098" cy="4937"/>
            </a:xfrm>
            <a:prstGeom prst="straightConnector1">
              <a:avLst/>
            </a:prstGeom>
            <a:noFill/>
            <a:ln w="25400" algn="ctr">
              <a:solidFill>
                <a:schemeClr val="tx1"/>
              </a:solidFill>
              <a:round/>
              <a:headEnd/>
              <a:tailEnd type="arrow" w="med" len="med"/>
            </a:ln>
          </p:spPr>
        </p:cxnSp>
        <p:cxnSp>
          <p:nvCxnSpPr>
            <p:cNvPr id="144403" name="Straight Arrow Connector 118"/>
            <p:cNvCxnSpPr>
              <a:cxnSpLocks noChangeShapeType="1"/>
              <a:stCxn id="144400" idx="1"/>
              <a:endCxn id="144399" idx="3"/>
            </p:cNvCxnSpPr>
            <p:nvPr/>
          </p:nvCxnSpPr>
          <p:spPr bwMode="auto">
            <a:xfrm rot="10800000" flipV="1">
              <a:off x="5569661" y="3165191"/>
              <a:ext cx="830563" cy="444932"/>
            </a:xfrm>
            <a:prstGeom prst="straightConnector1">
              <a:avLst/>
            </a:prstGeom>
            <a:noFill/>
            <a:ln w="25400" algn="ctr">
              <a:solidFill>
                <a:schemeClr val="tx1"/>
              </a:solidFill>
              <a:round/>
              <a:headEnd/>
              <a:tailEnd type="arrow" w="med" len="med"/>
            </a:ln>
          </p:spPr>
        </p:cxnSp>
        <p:cxnSp>
          <p:nvCxnSpPr>
            <p:cNvPr id="144404" name="Straight Arrow Connector 126"/>
            <p:cNvCxnSpPr>
              <a:cxnSpLocks noChangeShapeType="1"/>
              <a:stCxn id="144401" idx="3"/>
              <a:endCxn id="144399" idx="1"/>
            </p:cNvCxnSpPr>
            <p:nvPr/>
          </p:nvCxnSpPr>
          <p:spPr bwMode="auto">
            <a:xfrm>
              <a:off x="2660357" y="3182347"/>
              <a:ext cx="794938" cy="427776"/>
            </a:xfrm>
            <a:prstGeom prst="straightConnector1">
              <a:avLst/>
            </a:prstGeom>
            <a:noFill/>
            <a:ln w="25400" algn="ctr">
              <a:solidFill>
                <a:schemeClr val="tx1"/>
              </a:solidFill>
              <a:round/>
              <a:headEnd/>
              <a:tailEnd type="arrow" w="med" len="med"/>
            </a:ln>
          </p:spPr>
        </p:cxnSp>
      </p:grpSp>
      <p:sp>
        <p:nvSpPr>
          <p:cNvPr id="144387" name="Rectangle 2"/>
          <p:cNvSpPr>
            <a:spLocks noGrp="1" noChangeArrowheads="1"/>
          </p:cNvSpPr>
          <p:nvPr>
            <p:ph type="title"/>
          </p:nvPr>
        </p:nvSpPr>
        <p:spPr/>
        <p:txBody>
          <a:bodyPr/>
          <a:lstStyle/>
          <a:p>
            <a:r>
              <a:rPr lang="en-US" altLang="zh-CN" smtClean="0"/>
              <a:t>Product Configuration Process</a:t>
            </a:r>
          </a:p>
        </p:txBody>
      </p:sp>
      <p:sp>
        <p:nvSpPr>
          <p:cNvPr id="144388" name="Rectangle 3"/>
          <p:cNvSpPr>
            <a:spLocks noChangeArrowheads="1"/>
          </p:cNvSpPr>
          <p:nvPr/>
        </p:nvSpPr>
        <p:spPr bwMode="auto">
          <a:xfrm>
            <a:off x="3467100" y="1020517"/>
            <a:ext cx="2114550" cy="771525"/>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 Item</a:t>
            </a:r>
          </a:p>
        </p:txBody>
      </p:sp>
      <p:grpSp>
        <p:nvGrpSpPr>
          <p:cNvPr id="3" name="Group 55"/>
          <p:cNvGrpSpPr>
            <a:grpSpLocks/>
          </p:cNvGrpSpPr>
          <p:nvPr/>
        </p:nvGrpSpPr>
        <p:grpSpPr bwMode="auto">
          <a:xfrm>
            <a:off x="522288" y="3253233"/>
            <a:ext cx="8183562" cy="2699646"/>
            <a:chOff x="521525" y="3920281"/>
            <a:chExt cx="8183563" cy="2699657"/>
          </a:xfrm>
        </p:grpSpPr>
        <p:cxnSp>
          <p:nvCxnSpPr>
            <p:cNvPr id="144390" name="Straight Arrow Connector 106"/>
            <p:cNvCxnSpPr>
              <a:cxnSpLocks noChangeShapeType="1"/>
              <a:stCxn id="144399" idx="2"/>
              <a:endCxn id="144395" idx="0"/>
            </p:cNvCxnSpPr>
            <p:nvPr/>
          </p:nvCxnSpPr>
          <p:spPr bwMode="auto">
            <a:xfrm rot="5400000">
              <a:off x="4370700" y="4061946"/>
              <a:ext cx="283444" cy="113"/>
            </a:xfrm>
            <a:prstGeom prst="straightConnector1">
              <a:avLst/>
            </a:prstGeom>
            <a:noFill/>
            <a:ln w="25400" algn="ctr">
              <a:solidFill>
                <a:schemeClr val="tx1"/>
              </a:solidFill>
              <a:round/>
              <a:headEnd/>
              <a:tailEnd type="arrow" w="med" len="med"/>
            </a:ln>
          </p:spPr>
        </p:cxnSp>
        <p:cxnSp>
          <p:nvCxnSpPr>
            <p:cNvPr id="144391" name="Straight Arrow Connector 120"/>
            <p:cNvCxnSpPr>
              <a:cxnSpLocks noChangeShapeType="1"/>
              <a:stCxn id="144392" idx="1"/>
              <a:endCxn id="144395" idx="3"/>
            </p:cNvCxnSpPr>
            <p:nvPr/>
          </p:nvCxnSpPr>
          <p:spPr bwMode="auto">
            <a:xfrm rot="10800000">
              <a:off x="5569694" y="4524302"/>
              <a:ext cx="819336" cy="314872"/>
            </a:xfrm>
            <a:prstGeom prst="straightConnector1">
              <a:avLst/>
            </a:prstGeom>
            <a:noFill/>
            <a:ln w="25400" algn="ctr">
              <a:solidFill>
                <a:schemeClr val="tx1"/>
              </a:solidFill>
              <a:round/>
              <a:headEnd/>
              <a:tailEnd type="arrow" w="med" len="med"/>
            </a:ln>
          </p:spPr>
        </p:cxnSp>
        <p:sp>
          <p:nvSpPr>
            <p:cNvPr id="144392" name="Rectangle 10"/>
            <p:cNvSpPr>
              <a:spLocks noChangeArrowheads="1"/>
            </p:cNvSpPr>
            <p:nvPr/>
          </p:nvSpPr>
          <p:spPr bwMode="auto">
            <a:xfrm>
              <a:off x="6389030" y="4429766"/>
              <a:ext cx="2316058" cy="818816"/>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p>
          </p:txBody>
        </p:sp>
        <p:sp>
          <p:nvSpPr>
            <p:cNvPr id="144393" name="Rectangle 11"/>
            <p:cNvSpPr>
              <a:spLocks noChangeArrowheads="1"/>
            </p:cNvSpPr>
            <p:nvPr/>
          </p:nvSpPr>
          <p:spPr bwMode="auto">
            <a:xfrm>
              <a:off x="521525" y="4263622"/>
              <a:ext cx="2114661" cy="1115817"/>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Item-Site Data</a:t>
              </a:r>
            </a:p>
            <a:p>
              <a:r>
                <a:rPr lang="en-US" sz="1400"/>
                <a:t>Product Structure</a:t>
              </a:r>
            </a:p>
            <a:p>
              <a:r>
                <a:rPr lang="en-US" sz="1400"/>
                <a:t>Routing</a:t>
              </a:r>
            </a:p>
          </p:txBody>
        </p:sp>
        <p:sp>
          <p:nvSpPr>
            <p:cNvPr id="144394" name="Rectangle 12"/>
            <p:cNvSpPr>
              <a:spLocks noChangeArrowheads="1"/>
            </p:cNvSpPr>
            <p:nvPr/>
          </p:nvSpPr>
          <p:spPr bwMode="auto">
            <a:xfrm>
              <a:off x="3455671" y="5355434"/>
              <a:ext cx="2114661" cy="1264504"/>
            </a:xfrm>
            <a:prstGeom prst="rect">
              <a:avLst/>
            </a:prstGeom>
            <a:solidFill>
              <a:schemeClr val="accent1"/>
            </a:solidFill>
            <a:ln w="9525" algn="ctr">
              <a:solidFill>
                <a:schemeClr val="tx1"/>
              </a:solidFill>
              <a:round/>
              <a:headEnd/>
              <a:tailEnd/>
            </a:ln>
          </p:spPr>
          <p:txBody>
            <a:bodyPr wrap="none" tIns="91440" bIns="91440" anchor="ctr"/>
            <a:lstStyle/>
            <a:p>
              <a:r>
                <a:rPr lang="en-US" sz="1800"/>
                <a:t>Variant ERP Data</a:t>
              </a:r>
            </a:p>
            <a:p>
              <a:r>
                <a:rPr lang="en-US" sz="1400"/>
                <a:t>Variant Item</a:t>
              </a:r>
            </a:p>
            <a:p>
              <a:r>
                <a:rPr lang="en-US" sz="1400"/>
                <a:t>Item-Site Data</a:t>
              </a:r>
            </a:p>
            <a:p>
              <a:r>
                <a:rPr lang="en-US" sz="1400"/>
                <a:t>Product Structure</a:t>
              </a:r>
            </a:p>
            <a:p>
              <a:r>
                <a:rPr lang="en-US" sz="1400"/>
                <a:t>Routing</a:t>
              </a:r>
            </a:p>
          </p:txBody>
        </p:sp>
        <p:sp>
          <p:nvSpPr>
            <p:cNvPr id="144395" name="Rectangle 4"/>
            <p:cNvSpPr>
              <a:spLocks noChangeArrowheads="1"/>
            </p:cNvSpPr>
            <p:nvPr/>
          </p:nvSpPr>
          <p:spPr bwMode="auto">
            <a:xfrm>
              <a:off x="3455033" y="4203724"/>
              <a:ext cx="2114661" cy="641155"/>
            </a:xfrm>
            <a:prstGeom prst="rect">
              <a:avLst/>
            </a:prstGeom>
            <a:solidFill>
              <a:schemeClr val="accent1"/>
            </a:solidFill>
            <a:ln w="9525" algn="ctr">
              <a:solidFill>
                <a:schemeClr val="tx1"/>
              </a:solidFill>
              <a:round/>
              <a:headEnd/>
              <a:tailEnd/>
            </a:ln>
          </p:spPr>
          <p:txBody>
            <a:bodyPr wrap="none" tIns="91440" bIns="91440" anchor="ctr"/>
            <a:lstStyle/>
            <a:p>
              <a:r>
                <a:rPr lang="en-US" sz="1800"/>
                <a:t>Create Variant</a:t>
              </a:r>
            </a:p>
          </p:txBody>
        </p:sp>
        <p:cxnSp>
          <p:nvCxnSpPr>
            <p:cNvPr id="144396" name="Straight Arrow Connector 124"/>
            <p:cNvCxnSpPr>
              <a:cxnSpLocks noChangeShapeType="1"/>
              <a:stCxn id="144395" idx="2"/>
              <a:endCxn id="144394" idx="0"/>
            </p:cNvCxnSpPr>
            <p:nvPr/>
          </p:nvCxnSpPr>
          <p:spPr bwMode="auto">
            <a:xfrm rot="16200000" flipH="1">
              <a:off x="4257406" y="5099837"/>
              <a:ext cx="510555" cy="638"/>
            </a:xfrm>
            <a:prstGeom prst="straightConnector1">
              <a:avLst/>
            </a:prstGeom>
            <a:noFill/>
            <a:ln w="25400" algn="ctr">
              <a:solidFill>
                <a:schemeClr val="tx1"/>
              </a:solidFill>
              <a:round/>
              <a:headEnd/>
              <a:tailEnd type="arrow" w="med" len="med"/>
            </a:ln>
          </p:spPr>
        </p:cxnSp>
        <p:cxnSp>
          <p:nvCxnSpPr>
            <p:cNvPr id="144397" name="Straight Arrow Connector 128"/>
            <p:cNvCxnSpPr>
              <a:cxnSpLocks noChangeShapeType="1"/>
              <a:stCxn id="144393" idx="3"/>
              <a:endCxn id="144395" idx="1"/>
            </p:cNvCxnSpPr>
            <p:nvPr/>
          </p:nvCxnSpPr>
          <p:spPr bwMode="auto">
            <a:xfrm flipV="1">
              <a:off x="2636186" y="4524302"/>
              <a:ext cx="818847" cy="297229"/>
            </a:xfrm>
            <a:prstGeom prst="straightConnector1">
              <a:avLst/>
            </a:prstGeom>
            <a:noFill/>
            <a:ln w="25400" algn="ctr">
              <a:solidFill>
                <a:schemeClr val="tx1"/>
              </a:solidFill>
              <a:round/>
              <a:headEnd/>
              <a:tailEnd type="arrow"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Run Questionnaire Sequence Maintenance to define the order in which you want the Functional Groups and Features to be displayed.</a:t>
            </a:r>
          </a:p>
          <a:p>
            <a:endParaRPr lang="en-US" dirty="0"/>
          </a:p>
        </p:txBody>
      </p:sp>
      <p:sp>
        <p:nvSpPr>
          <p:cNvPr id="145410" name="Rectangle 3"/>
          <p:cNvSpPr>
            <a:spLocks noGrp="1" noChangeArrowheads="1"/>
          </p:cNvSpPr>
          <p:nvPr>
            <p:ph type="title"/>
          </p:nvPr>
        </p:nvSpPr>
        <p:spPr/>
        <p:txBody>
          <a:bodyPr/>
          <a:lstStyle/>
          <a:p>
            <a:r>
              <a:rPr lang="en-US" smtClean="0"/>
              <a:t>Questionnaire Sequence Maintenance</a:t>
            </a:r>
          </a:p>
        </p:txBody>
      </p:sp>
      <p:pic>
        <p:nvPicPr>
          <p:cNvPr id="5" name="Picture 4" descr="Questionnaire Sequence Maint.png"/>
          <p:cNvPicPr>
            <a:picLocks noChangeAspect="1"/>
          </p:cNvPicPr>
          <p:nvPr/>
        </p:nvPicPr>
        <p:blipFill>
          <a:blip r:embed="rId3" cstate="print"/>
          <a:stretch>
            <a:fillRect/>
          </a:stretch>
        </p:blipFill>
        <p:spPr>
          <a:xfrm>
            <a:off x="981523" y="2868490"/>
            <a:ext cx="7180953"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normAutofit lnSpcReduction="10000"/>
          </a:bodyPr>
          <a:lstStyle/>
          <a:p>
            <a:r>
              <a:rPr lang="en-US" altLang="zh-CN" smtClean="0"/>
              <a:t>Explain these key concepts: Configurable Item, Variant Item, Generic Product Structure, Generic Routing</a:t>
            </a:r>
          </a:p>
          <a:p>
            <a:r>
              <a:rPr lang="en-US" altLang="zh-CN" smtClean="0"/>
              <a:t>Understand the data flow between QAD Configurator and QAD EA</a:t>
            </a:r>
          </a:p>
          <a:p>
            <a:r>
              <a:rPr lang="en-US" altLang="zh-CN" smtClean="0"/>
              <a:t>Describe the general setup process for QAD Configurator</a:t>
            </a:r>
          </a:p>
          <a:p>
            <a:r>
              <a:rPr lang="en-US" altLang="zh-CN" smtClean="0"/>
              <a:t>Use Configurator Control to configure general Configurator settings</a:t>
            </a:r>
          </a:p>
          <a:p>
            <a:r>
              <a:rPr lang="en-US" altLang="zh-CN" smtClean="0"/>
              <a:t>Set up Master Groups in Configurator</a:t>
            </a:r>
          </a:p>
          <a:p>
            <a:r>
              <a:rPr lang="en-US" altLang="zh-CN" smtClean="0"/>
              <a:t>Set up Configurable Items in the Configurator </a:t>
            </a:r>
          </a:p>
          <a:p>
            <a:endParaRPr lang="en-US" altLang="zh-CN" dirty="0" smtClean="0"/>
          </a:p>
        </p:txBody>
      </p:sp>
      <p:sp>
        <p:nvSpPr>
          <p:cNvPr id="18434" name="Rectangle 2"/>
          <p:cNvSpPr>
            <a:spLocks noGrp="1" noChangeArrowheads="1"/>
          </p:cNvSpPr>
          <p:nvPr>
            <p:ph type="title"/>
          </p:nvPr>
        </p:nvSpPr>
        <p:spPr/>
        <p:txBody>
          <a:bodyPr/>
          <a:lstStyle/>
          <a:p>
            <a:r>
              <a:rPr lang="en-US" altLang="zh-CN" smtClean="0"/>
              <a:t>Learning Objectives</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Selecting a Configurable Item</a:t>
            </a:r>
          </a:p>
          <a:p>
            <a:r>
              <a:rPr lang="en-US" smtClean="0"/>
              <a:t>Checking existing Configurations</a:t>
            </a:r>
          </a:p>
          <a:p>
            <a:r>
              <a:rPr lang="en-US" smtClean="0"/>
              <a:t>Completing the Questionnaire</a:t>
            </a:r>
          </a:p>
          <a:p>
            <a:r>
              <a:rPr lang="en-US" smtClean="0"/>
              <a:t>Selecting a Configuration to create a new Variant</a:t>
            </a:r>
          </a:p>
          <a:p>
            <a:endParaRPr lang="en-US" dirty="0"/>
          </a:p>
        </p:txBody>
      </p:sp>
      <p:sp>
        <p:nvSpPr>
          <p:cNvPr id="148482" name="Rectangle 2"/>
          <p:cNvSpPr>
            <a:spLocks noGrp="1" noChangeArrowheads="1"/>
          </p:cNvSpPr>
          <p:nvPr>
            <p:ph type="title"/>
          </p:nvPr>
        </p:nvSpPr>
        <p:spPr/>
        <p:txBody>
          <a:bodyPr>
            <a:normAutofit fontScale="90000"/>
          </a:bodyPr>
          <a:lstStyle/>
          <a:p>
            <a:r>
              <a:rPr lang="en-US" smtClean="0"/>
              <a:t>Configuring Variant Items - Questionnaire </a:t>
            </a:r>
          </a:p>
        </p:txBody>
      </p:sp>
      <p:pic>
        <p:nvPicPr>
          <p:cNvPr id="148484" name="Picture 4"/>
          <p:cNvPicPr>
            <a:picLocks noChangeAspect="1" noChangeArrowheads="1"/>
          </p:cNvPicPr>
          <p:nvPr/>
        </p:nvPicPr>
        <p:blipFill>
          <a:blip r:embed="rId3" cstate="print"/>
          <a:stretch>
            <a:fillRect/>
          </a:stretch>
        </p:blipFill>
        <p:spPr bwMode="auto">
          <a:xfrm>
            <a:off x="3162747" y="3238158"/>
            <a:ext cx="5228179" cy="3080297"/>
          </a:xfrm>
          <a:prstGeom prst="rect">
            <a:avLst/>
          </a:prstGeom>
          <a:noFill/>
          <a:ln>
            <a:noFill/>
          </a:ln>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smtClean="0"/>
              <a:t>Selecting a Configurable Item</a:t>
            </a:r>
          </a:p>
        </p:txBody>
      </p:sp>
      <p:pic>
        <p:nvPicPr>
          <p:cNvPr id="4" name="Picture 3" descr="Questionnaire - Selection.png"/>
          <p:cNvPicPr>
            <a:picLocks noChangeAspect="1"/>
          </p:cNvPicPr>
          <p:nvPr/>
        </p:nvPicPr>
        <p:blipFill>
          <a:blip r:embed="rId3" cstate="print"/>
          <a:stretch>
            <a:fillRect/>
          </a:stretch>
        </p:blipFill>
        <p:spPr>
          <a:xfrm>
            <a:off x="219618" y="2424238"/>
            <a:ext cx="8704763" cy="20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smtClean="0"/>
              <a:t>Checking Existing Configurations</a:t>
            </a:r>
          </a:p>
        </p:txBody>
      </p:sp>
      <p:pic>
        <p:nvPicPr>
          <p:cNvPr id="129025" name="Picture 1" descr="D:\p9w\March 2014\Configurator WIP\Configurator_TG_v55\Chapters\graphdir\Questionnaire - Configurations.png"/>
          <p:cNvPicPr>
            <a:picLocks noChangeAspect="1" noChangeArrowheads="1"/>
          </p:cNvPicPr>
          <p:nvPr/>
        </p:nvPicPr>
        <p:blipFill>
          <a:blip r:embed="rId3" cstate="print"/>
          <a:srcRect/>
          <a:stretch>
            <a:fillRect/>
          </a:stretch>
        </p:blipFill>
        <p:spPr bwMode="auto">
          <a:xfrm>
            <a:off x="634998" y="988559"/>
            <a:ext cx="7439975" cy="5140098"/>
          </a:xfrm>
          <a:prstGeom prst="rect">
            <a:avLst/>
          </a:prstGeom>
          <a:noFill/>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smtClean="0"/>
              <a:t>Completing the Questionnaire</a:t>
            </a:r>
          </a:p>
        </p:txBody>
      </p:sp>
      <p:pic>
        <p:nvPicPr>
          <p:cNvPr id="126977" name="Picture 1" descr="D:\p9w\March 2014\Configurator WIP\Configurator_TG_v55\Chapters\graphdir\Questionnaire - Configure Item.png"/>
          <p:cNvPicPr>
            <a:picLocks noChangeAspect="1" noChangeArrowheads="1"/>
          </p:cNvPicPr>
          <p:nvPr/>
        </p:nvPicPr>
        <p:blipFill>
          <a:blip r:embed="rId3" cstate="print"/>
          <a:srcRect/>
          <a:stretch>
            <a:fillRect/>
          </a:stretch>
        </p:blipFill>
        <p:spPr bwMode="auto">
          <a:xfrm>
            <a:off x="634093" y="881743"/>
            <a:ext cx="7247164" cy="5558610"/>
          </a:xfrm>
          <a:prstGeom prst="rect">
            <a:avLst/>
          </a:prstGeom>
          <a:noFill/>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r>
              <a:rPr lang="en-US" smtClean="0"/>
              <a:t>Selecting a Configuration to create a new Variant</a:t>
            </a:r>
          </a:p>
        </p:txBody>
      </p:sp>
      <p:pic>
        <p:nvPicPr>
          <p:cNvPr id="4" name="Picture 3" descr="Questionnaire - Variant Creation.png"/>
          <p:cNvPicPr>
            <a:picLocks noChangeAspect="1"/>
          </p:cNvPicPr>
          <p:nvPr/>
        </p:nvPicPr>
        <p:blipFill>
          <a:blip r:embed="rId3" cstate="print"/>
          <a:stretch>
            <a:fillRect/>
          </a:stretch>
        </p:blipFill>
        <p:spPr>
          <a:xfrm>
            <a:off x="1714857" y="1524238"/>
            <a:ext cx="5714286" cy="38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3"/>
          <p:cNvSpPr>
            <a:spLocks noGrp="1" noChangeArrowheads="1"/>
          </p:cNvSpPr>
          <p:nvPr>
            <p:ph idx="1"/>
          </p:nvPr>
        </p:nvSpPr>
        <p:spPr/>
        <p:txBody>
          <a:bodyPr/>
          <a:lstStyle/>
          <a:p>
            <a:r>
              <a:rPr lang="en-US" smtClean="0"/>
              <a:t>Use the Show Existing Configurations option in Configurable Item Maintenance to customize the configuration process.</a:t>
            </a:r>
          </a:p>
        </p:txBody>
      </p:sp>
      <p:sp>
        <p:nvSpPr>
          <p:cNvPr id="157698" name="Rectangle 2"/>
          <p:cNvSpPr>
            <a:spLocks noGrp="1" noChangeArrowheads="1"/>
          </p:cNvSpPr>
          <p:nvPr>
            <p:ph type="title"/>
          </p:nvPr>
        </p:nvSpPr>
        <p:spPr/>
        <p:txBody>
          <a:bodyPr/>
          <a:lstStyle/>
          <a:p>
            <a:r>
              <a:rPr lang="en-US" smtClean="0"/>
              <a:t>Show Existing Configurations Option</a:t>
            </a:r>
          </a:p>
        </p:txBody>
      </p:sp>
      <p:pic>
        <p:nvPicPr>
          <p:cNvPr id="116738" name="Picture 2" descr="C:\Users\p9w\AppData\Local\Temp\SNAGHTML1f251c1.PNG"/>
          <p:cNvPicPr>
            <a:picLocks noChangeAspect="1" noChangeArrowheads="1"/>
          </p:cNvPicPr>
          <p:nvPr/>
        </p:nvPicPr>
        <p:blipFill>
          <a:blip r:embed="rId3" cstate="print"/>
          <a:srcRect/>
          <a:stretch>
            <a:fillRect/>
          </a:stretch>
        </p:blipFill>
        <p:spPr bwMode="auto">
          <a:xfrm>
            <a:off x="1222374" y="2435903"/>
            <a:ext cx="5324911" cy="290898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lstStyle/>
          <a:p>
            <a:r>
              <a:rPr lang="en-US" smtClean="0"/>
              <a:t>A configurable item is the parent item for a particular generic product structure</a:t>
            </a:r>
          </a:p>
          <a:p>
            <a:r>
              <a:rPr lang="en-US" smtClean="0"/>
              <a:t>It is usually not an item that can be manufactured, held in inventory or sold</a:t>
            </a:r>
          </a:p>
          <a:p>
            <a:r>
              <a:rPr lang="en-US" smtClean="0"/>
              <a:t>It is an identifier for the complete list of component items that can be configured in a product</a:t>
            </a:r>
          </a:p>
          <a:p>
            <a:r>
              <a:rPr lang="en-US" smtClean="0"/>
              <a:t>From a configurable item, you can configure a variant item that can be manufactured and sold</a:t>
            </a:r>
            <a:endParaRPr lang="en-US" dirty="0" smtClean="0"/>
          </a:p>
        </p:txBody>
      </p:sp>
      <p:sp>
        <p:nvSpPr>
          <p:cNvPr id="19458" name="Rectangle 2"/>
          <p:cNvSpPr>
            <a:spLocks noGrp="1" noChangeArrowheads="1"/>
          </p:cNvSpPr>
          <p:nvPr>
            <p:ph type="title"/>
          </p:nvPr>
        </p:nvSpPr>
        <p:spPr/>
        <p:txBody>
          <a:bodyPr/>
          <a:lstStyle/>
          <a:p>
            <a:r>
              <a:rPr lang="en-US" smtClean="0"/>
              <a:t>Configurable Item</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59746"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idx="1"/>
          </p:nvPr>
        </p:nvSpPr>
        <p:spPr/>
        <p:txBody>
          <a:bodyPr/>
          <a:lstStyle/>
          <a:p>
            <a:r>
              <a:rPr lang="en-US" dirty="0" smtClean="0"/>
              <a:t>Pricing without Pricing Rules</a:t>
            </a:r>
          </a:p>
          <a:p>
            <a:r>
              <a:rPr lang="en-US" dirty="0" smtClean="0"/>
              <a:t>Pricing with Pricing Rules</a:t>
            </a:r>
          </a:p>
          <a:p>
            <a:r>
              <a:rPr lang="en-US" dirty="0" smtClean="0"/>
              <a:t>Allow Net Price Changes</a:t>
            </a:r>
          </a:p>
          <a:p>
            <a:r>
              <a:rPr lang="en-US" dirty="0" smtClean="0"/>
              <a:t>Manual Price List Changes</a:t>
            </a:r>
          </a:p>
        </p:txBody>
      </p:sp>
      <p:sp>
        <p:nvSpPr>
          <p:cNvPr id="160770" name="Rectangle 2"/>
          <p:cNvSpPr>
            <a:spLocks noGrp="1" noChangeArrowheads="1"/>
          </p:cNvSpPr>
          <p:nvPr>
            <p:ph type="title"/>
          </p:nvPr>
        </p:nvSpPr>
        <p:spPr/>
        <p:txBody>
          <a:bodyPr/>
          <a:lstStyle/>
          <a:p>
            <a:r>
              <a:rPr lang="en-US" smtClean="0"/>
              <a:t>Pricing</a:t>
            </a:r>
          </a:p>
        </p:txBody>
      </p:sp>
      <p:pic>
        <p:nvPicPr>
          <p:cNvPr id="5" name="Picture 4" descr="Variable Option - Pricing Part.png"/>
          <p:cNvPicPr>
            <a:picLocks noChangeAspect="1"/>
          </p:cNvPicPr>
          <p:nvPr/>
        </p:nvPicPr>
        <p:blipFill>
          <a:blip r:embed="rId3" cstate="print"/>
          <a:stretch>
            <a:fillRect/>
          </a:stretch>
        </p:blipFill>
        <p:spPr>
          <a:xfrm>
            <a:off x="2466753" y="3307020"/>
            <a:ext cx="4210494" cy="302980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4"/>
          <p:cNvSpPr>
            <a:spLocks noGrp="1" noChangeArrowheads="1"/>
          </p:cNvSpPr>
          <p:nvPr>
            <p:ph idx="1"/>
          </p:nvPr>
        </p:nvSpPr>
        <p:spPr/>
        <p:txBody>
          <a:bodyPr/>
          <a:lstStyle/>
          <a:p>
            <a:r>
              <a:rPr lang="en-US" smtClean="0"/>
              <a:t>Configurator calculates the best net price and the best list price of the Configurable Item when you run the Questionnaire.</a:t>
            </a:r>
          </a:p>
          <a:p>
            <a:r>
              <a:rPr lang="en-US" smtClean="0"/>
              <a:t>Each Questionnaire question is answered with one of the possible Feature Options for that question.</a:t>
            </a:r>
          </a:p>
          <a:p>
            <a:r>
              <a:rPr lang="en-US" smtClean="0"/>
              <a:t>In Feature Maintenance, you can associate with each Feature a Pricing Part, a Unit of Measure, and, for numeric features, a Quantity Based field.</a:t>
            </a:r>
          </a:p>
        </p:txBody>
      </p:sp>
      <p:sp>
        <p:nvSpPr>
          <p:cNvPr id="161794" name="Rectangle 3"/>
          <p:cNvSpPr>
            <a:spLocks noGrp="1" noChangeArrowheads="1"/>
          </p:cNvSpPr>
          <p:nvPr>
            <p:ph type="title"/>
          </p:nvPr>
        </p:nvSpPr>
        <p:spPr/>
        <p:txBody>
          <a:bodyPr/>
          <a:lstStyle/>
          <a:p>
            <a:r>
              <a:rPr lang="en-US" smtClean="0"/>
              <a:t>Pricing without Pricing Rules</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4"/>
          <p:cNvSpPr>
            <a:spLocks noGrp="1" noChangeArrowheads="1"/>
          </p:cNvSpPr>
          <p:nvPr>
            <p:ph idx="1"/>
          </p:nvPr>
        </p:nvSpPr>
        <p:spPr/>
        <p:txBody>
          <a:bodyPr/>
          <a:lstStyle/>
          <a:p>
            <a:r>
              <a:rPr lang="en-US" smtClean="0"/>
              <a:t>The Pricing Part of a Feature Option is the item number that will be fed into the QAD pricing engine. This item number can differ from the component that is selected by way of the Variant Product Structure Maintenance Rules.</a:t>
            </a:r>
          </a:p>
          <a:p>
            <a:r>
              <a:rPr lang="en-US" smtClean="0"/>
              <a:t>The QAD pricing engine supplies to Configurator the best net price and the best list price for the Pricing Part. By adding these prices for all Pricing Parts, the best net price and the best list price of the Variant Item can be calculated.</a:t>
            </a:r>
            <a:endParaRPr lang="en-US" dirty="0" smtClean="0"/>
          </a:p>
        </p:txBody>
      </p:sp>
      <p:sp>
        <p:nvSpPr>
          <p:cNvPr id="162818" name="Rectangle 3"/>
          <p:cNvSpPr>
            <a:spLocks noGrp="1" noChangeArrowheads="1"/>
          </p:cNvSpPr>
          <p:nvPr>
            <p:ph type="title"/>
          </p:nvPr>
        </p:nvSpPr>
        <p:spPr/>
        <p:txBody>
          <a:bodyPr/>
          <a:lstStyle/>
          <a:p>
            <a:r>
              <a:rPr lang="en-US" smtClean="0"/>
              <a:t>Pricing without Pricing Rules</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US" smtClean="0"/>
              <a:t>Configurator Pricing - Pricing Parts</a:t>
            </a:r>
          </a:p>
        </p:txBody>
      </p:sp>
      <p:sp>
        <p:nvSpPr>
          <p:cNvPr id="163844" name="Rectangle 3"/>
          <p:cNvSpPr>
            <a:spLocks noChangeArrowheads="1"/>
          </p:cNvSpPr>
          <p:nvPr/>
        </p:nvSpPr>
        <p:spPr bwMode="auto">
          <a:xfrm>
            <a:off x="1071563" y="1436966"/>
            <a:ext cx="2500312" cy="642937"/>
          </a:xfrm>
          <a:prstGeom prst="rect">
            <a:avLst/>
          </a:prstGeom>
          <a:solidFill>
            <a:schemeClr val="accent1"/>
          </a:solidFill>
          <a:ln w="9525" algn="ctr">
            <a:solidFill>
              <a:schemeClr val="tx1"/>
            </a:solidFill>
            <a:round/>
            <a:headEnd/>
            <a:tailEnd/>
          </a:ln>
        </p:spPr>
        <p:txBody>
          <a:bodyPr wrap="none" tIns="91440" bIns="91440" anchor="ctr"/>
          <a:lstStyle/>
          <a:p>
            <a:r>
              <a:rPr lang="en-US" sz="2400" b="1" dirty="0">
                <a:latin typeface="+mj-lt"/>
              </a:rPr>
              <a:t>Feature</a:t>
            </a:r>
          </a:p>
        </p:txBody>
      </p:sp>
      <p:sp>
        <p:nvSpPr>
          <p:cNvPr id="163845" name="Rectangle 4"/>
          <p:cNvSpPr>
            <a:spLocks noChangeArrowheads="1"/>
          </p:cNvSpPr>
          <p:nvPr/>
        </p:nvSpPr>
        <p:spPr bwMode="auto">
          <a:xfrm>
            <a:off x="1071563" y="2794278"/>
            <a:ext cx="3071812" cy="928688"/>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1</a:t>
            </a:r>
          </a:p>
          <a:p>
            <a:r>
              <a:rPr lang="en-US" sz="2400" b="1">
                <a:latin typeface="+mj-lt"/>
              </a:rPr>
              <a:t>Pricing Part P1</a:t>
            </a:r>
          </a:p>
        </p:txBody>
      </p:sp>
      <p:sp>
        <p:nvSpPr>
          <p:cNvPr id="163846" name="Rectangle 6"/>
          <p:cNvSpPr>
            <a:spLocks noChangeArrowheads="1"/>
          </p:cNvSpPr>
          <p:nvPr/>
        </p:nvSpPr>
        <p:spPr bwMode="auto">
          <a:xfrm>
            <a:off x="1071563" y="4008716"/>
            <a:ext cx="3071812" cy="928687"/>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2</a:t>
            </a:r>
          </a:p>
          <a:p>
            <a:r>
              <a:rPr lang="en-US" sz="2400" b="1">
                <a:latin typeface="+mj-lt"/>
              </a:rPr>
              <a:t>Pricing Part P2</a:t>
            </a:r>
          </a:p>
        </p:txBody>
      </p:sp>
      <p:sp>
        <p:nvSpPr>
          <p:cNvPr id="163847" name="Rectangle 7"/>
          <p:cNvSpPr>
            <a:spLocks noChangeArrowheads="1"/>
          </p:cNvSpPr>
          <p:nvPr/>
        </p:nvSpPr>
        <p:spPr bwMode="auto">
          <a:xfrm>
            <a:off x="5572125" y="2222778"/>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sp>
        <p:nvSpPr>
          <p:cNvPr id="163848" name="Rectangle 8"/>
          <p:cNvSpPr>
            <a:spLocks noChangeArrowheads="1"/>
          </p:cNvSpPr>
          <p:nvPr/>
        </p:nvSpPr>
        <p:spPr bwMode="auto">
          <a:xfrm>
            <a:off x="5572125" y="4151591"/>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cxnSp>
        <p:nvCxnSpPr>
          <p:cNvPr id="163849" name="Straight Arrow Connector 10"/>
          <p:cNvCxnSpPr>
            <a:cxnSpLocks noChangeShapeType="1"/>
            <a:stCxn id="163845" idx="3"/>
            <a:endCxn id="163847" idx="1"/>
          </p:cNvCxnSpPr>
          <p:nvPr/>
        </p:nvCxnSpPr>
        <p:spPr bwMode="auto">
          <a:xfrm flipV="1">
            <a:off x="4143375" y="2865716"/>
            <a:ext cx="1428750" cy="392906"/>
          </a:xfrm>
          <a:prstGeom prst="straightConnector1">
            <a:avLst/>
          </a:prstGeom>
          <a:noFill/>
          <a:ln w="9525" algn="ctr">
            <a:solidFill>
              <a:schemeClr val="tx1"/>
            </a:solidFill>
            <a:round/>
            <a:headEnd/>
            <a:tailEnd type="arrow" w="med" len="med"/>
          </a:ln>
        </p:spPr>
      </p:cxnSp>
      <p:cxnSp>
        <p:nvCxnSpPr>
          <p:cNvPr id="163850" name="Straight Arrow Connector 12"/>
          <p:cNvCxnSpPr>
            <a:cxnSpLocks noChangeShapeType="1"/>
            <a:stCxn id="163846" idx="3"/>
            <a:endCxn id="163848" idx="1"/>
          </p:cNvCxnSpPr>
          <p:nvPr/>
        </p:nvCxnSpPr>
        <p:spPr bwMode="auto">
          <a:xfrm>
            <a:off x="4143375" y="4473060"/>
            <a:ext cx="1428750" cy="321469"/>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Content Placeholder 2"/>
          <p:cNvSpPr>
            <a:spLocks noGrp="1"/>
          </p:cNvSpPr>
          <p:nvPr>
            <p:ph idx="1"/>
          </p:nvPr>
        </p:nvSpPr>
        <p:spPr/>
        <p:txBody>
          <a:bodyPr/>
          <a:lstStyle/>
          <a:p>
            <a:r>
              <a:rPr lang="en-US" smtClean="0"/>
              <a:t>Pricing Part Example</a:t>
            </a:r>
          </a:p>
          <a:p>
            <a:pPr lvl="1"/>
            <a:r>
              <a:rPr lang="en-US" smtClean="0"/>
              <a:t>Feature “backup-type”</a:t>
            </a:r>
          </a:p>
        </p:txBody>
      </p:sp>
      <p:sp>
        <p:nvSpPr>
          <p:cNvPr id="164866" name="Title 1"/>
          <p:cNvSpPr>
            <a:spLocks noGrp="1"/>
          </p:cNvSpPr>
          <p:nvPr>
            <p:ph type="title"/>
          </p:nvPr>
        </p:nvSpPr>
        <p:spPr/>
        <p:txBody>
          <a:bodyPr/>
          <a:lstStyle/>
          <a:p>
            <a:r>
              <a:rPr lang="en-US" smtClean="0"/>
              <a:t>Configurator Pricing - Pricing Parts</a:t>
            </a:r>
          </a:p>
        </p:txBody>
      </p:sp>
      <p:graphicFrame>
        <p:nvGraphicFramePr>
          <p:cNvPr id="4" name="Table 3"/>
          <p:cNvGraphicFramePr>
            <a:graphicFrameLocks noGrp="1"/>
          </p:cNvGraphicFramePr>
          <p:nvPr/>
        </p:nvGraphicFramePr>
        <p:xfrm>
          <a:off x="1000125" y="2072213"/>
          <a:ext cx="6096000" cy="14833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Feature Option</a:t>
                      </a:r>
                      <a:endParaRPr lang="en-US" dirty="0"/>
                    </a:p>
                  </a:txBody>
                  <a:tcPr/>
                </a:tc>
                <a:tc>
                  <a:txBody>
                    <a:bodyPr/>
                    <a:lstStyle/>
                    <a:p>
                      <a:r>
                        <a:rPr lang="en-US" dirty="0" smtClean="0"/>
                        <a:t>Pricing Part</a:t>
                      </a:r>
                      <a:endParaRPr lang="en-US" dirty="0"/>
                    </a:p>
                  </a:txBody>
                  <a:tcPr/>
                </a:tc>
              </a:tr>
              <a:tr h="370840">
                <a:tc>
                  <a:txBody>
                    <a:bodyPr/>
                    <a:lstStyle/>
                    <a:p>
                      <a:r>
                        <a:rPr lang="en-US" dirty="0" smtClean="0"/>
                        <a:t>Alkaline Battery</a:t>
                      </a:r>
                      <a:endParaRPr lang="en-US" dirty="0"/>
                    </a:p>
                  </a:txBody>
                  <a:tcPr/>
                </a:tc>
                <a:tc>
                  <a:txBody>
                    <a:bodyPr/>
                    <a:lstStyle/>
                    <a:p>
                      <a:r>
                        <a:rPr lang="en-US" dirty="0" smtClean="0"/>
                        <a:t>60021</a:t>
                      </a:r>
                      <a:endParaRPr lang="en-US" dirty="0"/>
                    </a:p>
                  </a:txBody>
                  <a:tcPr/>
                </a:tc>
              </a:tr>
              <a:tr h="370840">
                <a:tc>
                  <a:txBody>
                    <a:bodyPr/>
                    <a:lstStyle/>
                    <a:p>
                      <a:r>
                        <a:rPr lang="en-US" dirty="0" smtClean="0"/>
                        <a:t>Nickel-Cadmium Battery</a:t>
                      </a:r>
                      <a:endParaRPr lang="en-US" dirty="0"/>
                    </a:p>
                  </a:txBody>
                  <a:tcPr/>
                </a:tc>
                <a:tc>
                  <a:txBody>
                    <a:bodyPr/>
                    <a:lstStyle/>
                    <a:p>
                      <a:r>
                        <a:rPr lang="en-US" dirty="0" smtClean="0"/>
                        <a:t>60022</a:t>
                      </a:r>
                      <a:endParaRPr lang="en-US" dirty="0"/>
                    </a:p>
                  </a:txBody>
                  <a:tcPr/>
                </a:tc>
              </a:tr>
              <a:tr h="370840">
                <a:tc>
                  <a:txBody>
                    <a:bodyPr/>
                    <a:lstStyle/>
                    <a:p>
                      <a:r>
                        <a:rPr lang="en-US" dirty="0" smtClean="0"/>
                        <a:t>N.A.</a:t>
                      </a:r>
                      <a:endParaRPr lang="en-US" dirty="0"/>
                    </a:p>
                  </a:txBody>
                  <a:tcPr/>
                </a:tc>
                <a:tc>
                  <a:txBody>
                    <a:bodyPr/>
                    <a:lstStyle/>
                    <a:p>
                      <a:endParaRPr lang="en-US" dirty="0"/>
                    </a:p>
                  </a:txBody>
                  <a:tcPr/>
                </a:tc>
              </a:tr>
            </a:tbl>
          </a:graphicData>
        </a:graphic>
      </p:graphicFrame>
      <p:pic>
        <p:nvPicPr>
          <p:cNvPr id="6" name="Picture 5" descr="Variable Option Maint.png"/>
          <p:cNvPicPr>
            <a:picLocks noChangeAspect="1"/>
          </p:cNvPicPr>
          <p:nvPr/>
        </p:nvPicPr>
        <p:blipFill>
          <a:blip r:embed="rId2" cstate="print"/>
          <a:srcRect b="48887"/>
          <a:stretch>
            <a:fillRect/>
          </a:stretch>
        </p:blipFill>
        <p:spPr>
          <a:xfrm>
            <a:off x="1067381" y="3843678"/>
            <a:ext cx="5499354" cy="240827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4"/>
          <p:cNvSpPr>
            <a:spLocks noGrp="1" noChangeArrowheads="1"/>
          </p:cNvSpPr>
          <p:nvPr>
            <p:ph idx="1"/>
          </p:nvPr>
        </p:nvSpPr>
        <p:spPr/>
        <p:txBody>
          <a:bodyPr/>
          <a:lstStyle/>
          <a:p>
            <a:r>
              <a:rPr lang="en-US" smtClean="0"/>
              <a:t>You use Pricing Rules to set the quantity to be used by the QAD pricing engine for non-numeric Features.</a:t>
            </a:r>
          </a:p>
          <a:p>
            <a:r>
              <a:rPr lang="en-US" smtClean="0"/>
              <a:t>You can maintain Pricing Rules in General Rule Maintenance and Item Rule Maintenance.</a:t>
            </a:r>
          </a:p>
          <a:p>
            <a:r>
              <a:rPr lang="en-US" smtClean="0"/>
              <a:t>You cannot maintain Pricing Rules in General Rule Table Maintenance or Item Rule Table Maintenance.</a:t>
            </a:r>
          </a:p>
        </p:txBody>
      </p:sp>
      <p:sp>
        <p:nvSpPr>
          <p:cNvPr id="166914" name="Rectangle 3"/>
          <p:cNvSpPr>
            <a:spLocks noGrp="1" noChangeArrowheads="1"/>
          </p:cNvSpPr>
          <p:nvPr>
            <p:ph type="title"/>
          </p:nvPr>
        </p:nvSpPr>
        <p:spPr/>
        <p:txBody>
          <a:bodyPr/>
          <a:lstStyle/>
          <a:p>
            <a:r>
              <a:rPr lang="en-US" smtClean="0"/>
              <a:t>Pricing with Pricing Rules</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Content Placeholder 2"/>
          <p:cNvSpPr>
            <a:spLocks noGrp="1"/>
          </p:cNvSpPr>
          <p:nvPr>
            <p:ph idx="1"/>
          </p:nvPr>
        </p:nvSpPr>
        <p:spPr/>
        <p:txBody>
          <a:bodyPr/>
          <a:lstStyle/>
          <a:p>
            <a:r>
              <a:rPr lang="en-US" smtClean="0"/>
              <a:t>Use pricing rules for non-numeric type variables</a:t>
            </a:r>
          </a:p>
          <a:p>
            <a:pPr lvl="1"/>
            <a:r>
              <a:rPr lang="en-US" smtClean="0"/>
              <a:t>Numeric features can use the Qty Based field</a:t>
            </a:r>
          </a:p>
          <a:p>
            <a:r>
              <a:rPr lang="en-US" smtClean="0"/>
              <a:t>Pricing rule sets the value of the attribute pricing_qty of a feature</a:t>
            </a:r>
          </a:p>
          <a:p>
            <a:pPr lvl="1"/>
            <a:r>
              <a:rPr lang="en-US" smtClean="0"/>
              <a:t>By default, pricing_qty = 1</a:t>
            </a:r>
          </a:p>
          <a:p>
            <a:r>
              <a:rPr lang="en-US" smtClean="0"/>
              <a:t>Feature price = Feature:pricing_qty * price of feature pricing part</a:t>
            </a:r>
          </a:p>
        </p:txBody>
      </p:sp>
      <p:sp>
        <p:nvSpPr>
          <p:cNvPr id="167938" name="Title 1"/>
          <p:cNvSpPr>
            <a:spLocks noGrp="1"/>
          </p:cNvSpPr>
          <p:nvPr>
            <p:ph type="title"/>
          </p:nvPr>
        </p:nvSpPr>
        <p:spPr/>
        <p:txBody>
          <a:bodyPr/>
          <a:lstStyle/>
          <a:p>
            <a:r>
              <a:rPr lang="en-US" smtClean="0"/>
              <a:t>Configurator Pricing – Pricing Rules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p:txBody>
          <a:bodyPr/>
          <a:lstStyle/>
          <a:p>
            <a:r>
              <a:rPr lang="en-US" smtClean="0"/>
              <a:t>A variant item is a configured end product created from a configurable item</a:t>
            </a:r>
          </a:p>
          <a:p>
            <a:r>
              <a:rPr lang="en-US" smtClean="0"/>
              <a:t>As opposed to a configurable item, which is virtual and non-buildable, a variant item can be ordered and manufactured</a:t>
            </a:r>
            <a:endParaRPr lang="en-US" dirty="0" smtClean="0"/>
          </a:p>
        </p:txBody>
      </p:sp>
      <p:sp>
        <p:nvSpPr>
          <p:cNvPr id="20482" name="Title 1"/>
          <p:cNvSpPr>
            <a:spLocks noGrp="1"/>
          </p:cNvSpPr>
          <p:nvPr>
            <p:ph type="title"/>
          </p:nvPr>
        </p:nvSpPr>
        <p:spPr/>
        <p:txBody>
          <a:bodyPr/>
          <a:lstStyle/>
          <a:p>
            <a:r>
              <a:rPr lang="en-US" smtClean="0"/>
              <a:t>Variant Item</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dirty="0" smtClean="0"/>
              <a:t>When constructing sales configuration rules, you can define warning messages to display when a particular rule condition is met in the Questionnaire</a:t>
            </a:r>
          </a:p>
        </p:txBody>
      </p:sp>
      <p:sp>
        <p:nvSpPr>
          <p:cNvPr id="180226" name="Rectangle 3"/>
          <p:cNvSpPr>
            <a:spLocks noGrp="1" noChangeArrowheads="1"/>
          </p:cNvSpPr>
          <p:nvPr>
            <p:ph type="title"/>
          </p:nvPr>
        </p:nvSpPr>
        <p:spPr/>
        <p:txBody>
          <a:bodyPr>
            <a:normAutofit fontScale="90000"/>
          </a:bodyPr>
          <a:lstStyle/>
          <a:p>
            <a:r>
              <a:rPr lang="en-US" dirty="0" smtClean="0"/>
              <a:t>Displaying Warning Messages in the Questionnaire</a:t>
            </a:r>
          </a:p>
        </p:txBody>
      </p:sp>
      <p:pic>
        <p:nvPicPr>
          <p:cNvPr id="180228" name="Picture 3"/>
          <p:cNvPicPr>
            <a:picLocks noChangeAspect="1" noChangeArrowheads="1"/>
          </p:cNvPicPr>
          <p:nvPr/>
        </p:nvPicPr>
        <p:blipFill>
          <a:blip r:embed="rId3" cstate="print"/>
          <a:srcRect b="26039"/>
          <a:stretch>
            <a:fillRect/>
          </a:stretch>
        </p:blipFill>
        <p:spPr bwMode="auto">
          <a:xfrm>
            <a:off x="1845745" y="2792879"/>
            <a:ext cx="5369886" cy="3059906"/>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To display a warning message</a:t>
            </a:r>
          </a:p>
          <a:p>
            <a:pPr lvl="1"/>
            <a:r>
              <a:rPr lang="en-US" smtClean="0"/>
              <a:t>Define a logical type variable</a:t>
            </a:r>
          </a:p>
          <a:p>
            <a:pPr lvl="1"/>
            <a:r>
              <a:rPr lang="en-US" smtClean="0"/>
              <a:t>Create a sales configuration rule and assign the following function to the logical variable </a:t>
            </a:r>
          </a:p>
          <a:p>
            <a:pPr lvl="2"/>
            <a:r>
              <a:rPr lang="en-US" smtClean="0"/>
              <a:t>showMessageBox (title, message)</a:t>
            </a:r>
          </a:p>
          <a:p>
            <a:pPr lvl="1"/>
            <a:r>
              <a:rPr lang="en-US" smtClean="0"/>
              <a:t>Attach the rule to an item. When the system processes the rule in the Questionnaire, the warning message will display </a:t>
            </a:r>
            <a:endParaRPr lang="en-US" dirty="0" smtClean="0"/>
          </a:p>
        </p:txBody>
      </p:sp>
      <p:sp>
        <p:nvSpPr>
          <p:cNvPr id="181250" name="Rectangle 3"/>
          <p:cNvSpPr>
            <a:spLocks noGrp="1" noChangeArrowheads="1"/>
          </p:cNvSpPr>
          <p:nvPr>
            <p:ph type="title"/>
          </p:nvPr>
        </p:nvSpPr>
        <p:spPr/>
        <p:txBody>
          <a:bodyPr>
            <a:normAutofit fontScale="90000"/>
          </a:bodyPr>
          <a:lstStyle/>
          <a:p>
            <a:r>
              <a:rPr lang="en-US" smtClean="0"/>
              <a:t>Displaying Warning Messages in the Questionnaire</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3"/>
          <p:cNvSpPr>
            <a:spLocks noGrp="1" noChangeArrowheads="1"/>
          </p:cNvSpPr>
          <p:nvPr>
            <p:ph type="title"/>
          </p:nvPr>
        </p:nvSpPr>
        <p:spPr/>
        <p:txBody>
          <a:bodyPr>
            <a:normAutofit fontScale="90000"/>
          </a:bodyPr>
          <a:lstStyle/>
          <a:p>
            <a:r>
              <a:rPr lang="en-US" dirty="0" smtClean="0"/>
              <a:t>Displaying Warning Messages in the Questionnaire</a:t>
            </a:r>
          </a:p>
        </p:txBody>
      </p:sp>
      <p:pic>
        <p:nvPicPr>
          <p:cNvPr id="3074" name="Picture 2" descr="D:\configurator 5.6 TG-updated\Configurator_TG_WIP-Rev\Chapters\graphdir\Questionnaire - Warning Message.png"/>
          <p:cNvPicPr>
            <a:picLocks noChangeAspect="1" noChangeArrowheads="1"/>
          </p:cNvPicPr>
          <p:nvPr/>
        </p:nvPicPr>
        <p:blipFill>
          <a:blip r:embed="rId3" cstate="print"/>
          <a:srcRect b="2073"/>
          <a:stretch>
            <a:fillRect/>
          </a:stretch>
        </p:blipFill>
        <p:spPr bwMode="auto">
          <a:xfrm>
            <a:off x="1263149" y="987491"/>
            <a:ext cx="6617703" cy="5372669"/>
          </a:xfrm>
          <a:prstGeom prst="rect">
            <a:avLst/>
          </a:prstGeom>
          <a:noFill/>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smtClean="0"/>
              <a:t>When a variant item is</a:t>
            </a:r>
            <a:br>
              <a:rPr lang="en-US" smtClean="0"/>
            </a:br>
            <a:r>
              <a:rPr lang="en-US" smtClean="0"/>
              <a:t>created, the system can optionally create variant item-site records </a:t>
            </a:r>
          </a:p>
          <a:p>
            <a:r>
              <a:rPr lang="en-US" smtClean="0"/>
              <a:t>Options for creation are</a:t>
            </a:r>
          </a:p>
          <a:p>
            <a:pPr lvl="1"/>
            <a:r>
              <a:rPr lang="en-US" smtClean="0"/>
              <a:t>None: No variant item-site data will be created</a:t>
            </a:r>
          </a:p>
          <a:p>
            <a:pPr lvl="1"/>
            <a:r>
              <a:rPr lang="en-US" smtClean="0"/>
              <a:t>Current Site Only: The system will generate variant item-site data specific to a particular site</a:t>
            </a:r>
          </a:p>
          <a:p>
            <a:pPr lvl="1"/>
            <a:r>
              <a:rPr lang="en-US" smtClean="0"/>
              <a:t>All Sites: The system will generate variant item-site data for all the sites associated with the configurable item as defined in Item-Site Planning Maintenance</a:t>
            </a:r>
            <a:endParaRPr lang="en-US" dirty="0" smtClean="0"/>
          </a:p>
        </p:txBody>
      </p:sp>
      <p:sp>
        <p:nvSpPr>
          <p:cNvPr id="184322" name="Rectangle 3"/>
          <p:cNvSpPr>
            <a:spLocks noGrp="1" noChangeArrowheads="1"/>
          </p:cNvSpPr>
          <p:nvPr>
            <p:ph type="title"/>
          </p:nvPr>
        </p:nvSpPr>
        <p:spPr/>
        <p:txBody>
          <a:bodyPr/>
          <a:lstStyle/>
          <a:p>
            <a:r>
              <a:rPr lang="en-US" smtClean="0"/>
              <a:t>Variant Item-Site Records</a:t>
            </a:r>
          </a:p>
        </p:txBody>
      </p:sp>
      <p:pic>
        <p:nvPicPr>
          <p:cNvPr id="184324" name="Picture 4"/>
          <p:cNvPicPr>
            <a:picLocks noChangeAspect="1" noChangeArrowheads="1"/>
          </p:cNvPicPr>
          <p:nvPr/>
        </p:nvPicPr>
        <p:blipFill>
          <a:blip r:embed="rId3" cstate="print"/>
          <a:srcRect/>
          <a:stretch>
            <a:fillRect/>
          </a:stretch>
        </p:blipFill>
        <p:spPr bwMode="auto">
          <a:xfrm>
            <a:off x="5581392" y="223247"/>
            <a:ext cx="3309937" cy="1127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An element variable is directly associated with a field in a database table</a:t>
            </a:r>
          </a:p>
          <a:p>
            <a:r>
              <a:rPr lang="en-US" smtClean="0"/>
              <a:t>QAD Configurator supports element variable links to two types of entities:</a:t>
            </a:r>
          </a:p>
          <a:p>
            <a:pPr lvl="1"/>
            <a:r>
              <a:rPr lang="en-US" smtClean="0"/>
              <a:t>Internal Entities, which are entities within QAD Configurator</a:t>
            </a:r>
          </a:p>
          <a:p>
            <a:pPr lvl="1"/>
            <a:r>
              <a:rPr lang="en-US" smtClean="0"/>
              <a:t>External Entities, which you have to define using External Entity Maintenance</a:t>
            </a:r>
            <a:endParaRPr lang="en-US" dirty="0" smtClean="0"/>
          </a:p>
        </p:txBody>
      </p:sp>
      <p:sp>
        <p:nvSpPr>
          <p:cNvPr id="186370" name="Rectangle 3"/>
          <p:cNvSpPr>
            <a:spLocks noGrp="1" noChangeArrowheads="1"/>
          </p:cNvSpPr>
          <p:nvPr>
            <p:ph type="title"/>
          </p:nvPr>
        </p:nvSpPr>
        <p:spPr/>
        <p:txBody>
          <a:bodyPr/>
          <a:lstStyle/>
          <a:p>
            <a:r>
              <a:rPr lang="en-US" smtClean="0"/>
              <a:t>Element Variables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smtClean="0"/>
              <a:t>A configurable product structure consists of all possible components and subassemblies that can be used to manufacture or assemble any variant of the product.</a:t>
            </a:r>
          </a:p>
          <a:p>
            <a:r>
              <a:rPr lang="en-US" smtClean="0"/>
              <a:t>Generating a variant product structure means selecting the correct components and subassemblies for your configured variant item from the configurable product structure.</a:t>
            </a:r>
            <a:endParaRPr lang="en-US" dirty="0" smtClean="0"/>
          </a:p>
        </p:txBody>
      </p:sp>
      <p:sp>
        <p:nvSpPr>
          <p:cNvPr id="21506" name="Rectangle 3"/>
          <p:cNvSpPr>
            <a:spLocks noGrp="1" noChangeArrowheads="1"/>
          </p:cNvSpPr>
          <p:nvPr>
            <p:ph type="title"/>
          </p:nvPr>
        </p:nvSpPr>
        <p:spPr/>
        <p:txBody>
          <a:bodyPr/>
          <a:lstStyle/>
          <a:p>
            <a:r>
              <a:rPr lang="en-US" smtClean="0"/>
              <a:t>Configurable Product Structure</a:t>
            </a:r>
            <a:endParaRPr lang="en-US" dirty="0" smtClean="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The following tables in QAD Enterprise Applications are internal entities</a:t>
            </a:r>
          </a:p>
          <a:p>
            <a:pPr lvl="1"/>
            <a:r>
              <a:rPr lang="en-US" smtClean="0"/>
              <a:t>Item Master</a:t>
            </a:r>
          </a:p>
          <a:p>
            <a:pPr lvl="1"/>
            <a:r>
              <a:rPr lang="en-US" smtClean="0"/>
              <a:t>Customer Master</a:t>
            </a:r>
          </a:p>
          <a:p>
            <a:pPr lvl="1"/>
            <a:r>
              <a:rPr lang="en-US" smtClean="0"/>
              <a:t>Sales Order Master</a:t>
            </a:r>
          </a:p>
          <a:p>
            <a:pPr lvl="1"/>
            <a:r>
              <a:rPr lang="en-US" smtClean="0"/>
              <a:t>Sales Order Detail</a:t>
            </a:r>
          </a:p>
          <a:p>
            <a:pPr lvl="1"/>
            <a:r>
              <a:rPr lang="en-US" smtClean="0"/>
              <a:t>Sales Quote Header</a:t>
            </a:r>
          </a:p>
          <a:p>
            <a:pPr lvl="1"/>
            <a:r>
              <a:rPr lang="en-US" smtClean="0"/>
              <a:t>Sales Quote Detail</a:t>
            </a:r>
          </a:p>
          <a:p>
            <a:endParaRPr lang="en-US" dirty="0" smtClean="0"/>
          </a:p>
        </p:txBody>
      </p:sp>
      <p:sp>
        <p:nvSpPr>
          <p:cNvPr id="187394" name="Rectangle 3"/>
          <p:cNvSpPr>
            <a:spLocks noGrp="1" noChangeArrowheads="1"/>
          </p:cNvSpPr>
          <p:nvPr>
            <p:ph type="title"/>
          </p:nvPr>
        </p:nvSpPr>
        <p:spPr/>
        <p:txBody>
          <a:bodyPr/>
          <a:lstStyle/>
          <a:p>
            <a:r>
              <a:rPr lang="en-US" smtClean="0"/>
              <a:t>Internal Entities</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title"/>
          </p:nvPr>
        </p:nvSpPr>
        <p:spPr/>
        <p:txBody>
          <a:bodyPr/>
          <a:lstStyle/>
          <a:p>
            <a:r>
              <a:rPr lang="en-US" dirty="0" smtClean="0"/>
              <a:t>Element Variables and Internal Entities</a:t>
            </a:r>
          </a:p>
        </p:txBody>
      </p:sp>
      <p:pic>
        <p:nvPicPr>
          <p:cNvPr id="5" name="Picture 4" descr="Variable Maint - Element Internal.png"/>
          <p:cNvPicPr>
            <a:picLocks noChangeAspect="1"/>
          </p:cNvPicPr>
          <p:nvPr/>
        </p:nvPicPr>
        <p:blipFill>
          <a:blip r:embed="rId3" cstate="print"/>
          <a:stretch>
            <a:fillRect/>
          </a:stretch>
        </p:blipFill>
        <p:spPr>
          <a:xfrm>
            <a:off x="1206666" y="1502448"/>
            <a:ext cx="6295239" cy="35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8"/>
          <p:cNvSpPr>
            <a:spLocks noGrp="1" noChangeArrowheads="1"/>
          </p:cNvSpPr>
          <p:nvPr>
            <p:ph idx="1"/>
          </p:nvPr>
        </p:nvSpPr>
        <p:spPr/>
        <p:txBody>
          <a:bodyPr/>
          <a:lstStyle/>
          <a:p>
            <a:r>
              <a:rPr lang="en-US" smtClean="0"/>
              <a:t>An External Entity is a reference to a table in a database</a:t>
            </a:r>
          </a:p>
          <a:p>
            <a:endParaRPr lang="en-US" dirty="0" smtClean="0"/>
          </a:p>
        </p:txBody>
      </p:sp>
      <p:sp>
        <p:nvSpPr>
          <p:cNvPr id="190466" name="Rectangle 3"/>
          <p:cNvSpPr>
            <a:spLocks noGrp="1" noChangeArrowheads="1"/>
          </p:cNvSpPr>
          <p:nvPr>
            <p:ph type="title"/>
          </p:nvPr>
        </p:nvSpPr>
        <p:spPr/>
        <p:txBody>
          <a:bodyPr/>
          <a:lstStyle/>
          <a:p>
            <a:r>
              <a:rPr lang="en-US" smtClean="0"/>
              <a:t>External Entity</a:t>
            </a:r>
          </a:p>
        </p:txBody>
      </p:sp>
      <p:pic>
        <p:nvPicPr>
          <p:cNvPr id="5" name="Picture 4" descr="External Entity Maint.png"/>
          <p:cNvPicPr>
            <a:picLocks noChangeAspect="1"/>
          </p:cNvPicPr>
          <p:nvPr/>
        </p:nvPicPr>
        <p:blipFill>
          <a:blip r:embed="rId3" cstate="print"/>
          <a:stretch>
            <a:fillRect/>
          </a:stretch>
        </p:blipFill>
        <p:spPr>
          <a:xfrm>
            <a:off x="1722474" y="2162586"/>
            <a:ext cx="5699052" cy="37587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8"/>
          <p:cNvSpPr>
            <a:spLocks noGrp="1" noChangeArrowheads="1"/>
          </p:cNvSpPr>
          <p:nvPr>
            <p:ph idx="1"/>
          </p:nvPr>
        </p:nvSpPr>
        <p:spPr/>
        <p:txBody>
          <a:bodyPr/>
          <a:lstStyle/>
          <a:p>
            <a:r>
              <a:rPr lang="en-US" smtClean="0"/>
              <a:t>Display the Product Line ID and Product Line Description of the Configurable Item in the Questionnaire</a:t>
            </a:r>
          </a:p>
          <a:p>
            <a:pPr lvl="1"/>
            <a:r>
              <a:rPr lang="en-US" smtClean="0"/>
              <a:t>Create an external entity to link to the Product Line Master Table (pl_mstr)</a:t>
            </a:r>
          </a:p>
          <a:p>
            <a:pPr lvl="1"/>
            <a:r>
              <a:rPr lang="en-US" smtClean="0"/>
              <a:t>Select the correct record in the Product Line Master Table</a:t>
            </a:r>
          </a:p>
          <a:p>
            <a:pPr lvl="1"/>
            <a:r>
              <a:rPr lang="en-US" smtClean="0"/>
              <a:t>Select the required field(s) from the selected record in the Product Line Master Table to display in the Questionnaire</a:t>
            </a:r>
          </a:p>
        </p:txBody>
      </p:sp>
      <p:sp>
        <p:nvSpPr>
          <p:cNvPr id="191490" name="Rectangle 3"/>
          <p:cNvSpPr>
            <a:spLocks noGrp="1" noChangeArrowheads="1"/>
          </p:cNvSpPr>
          <p:nvPr>
            <p:ph type="title"/>
          </p:nvPr>
        </p:nvSpPr>
        <p:spPr/>
        <p:txBody>
          <a:bodyPr/>
          <a:lstStyle/>
          <a:p>
            <a:r>
              <a:rPr lang="en-US" smtClean="0"/>
              <a:t>External Entity Example</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Content Placeholder 4"/>
          <p:cNvSpPr>
            <a:spLocks noGrp="1"/>
          </p:cNvSpPr>
          <p:nvPr>
            <p:ph idx="1"/>
          </p:nvPr>
        </p:nvSpPr>
        <p:spPr/>
        <p:txBody>
          <a:bodyPr/>
          <a:lstStyle/>
          <a:p>
            <a:r>
              <a:rPr lang="en-US" smtClean="0"/>
              <a:t>Selection rule contains an element variable</a:t>
            </a:r>
          </a:p>
        </p:txBody>
      </p:sp>
      <p:sp>
        <p:nvSpPr>
          <p:cNvPr id="192514" name="Rectangle 3"/>
          <p:cNvSpPr>
            <a:spLocks noGrp="1" noChangeArrowheads="1"/>
          </p:cNvSpPr>
          <p:nvPr>
            <p:ph type="title"/>
          </p:nvPr>
        </p:nvSpPr>
        <p:spPr/>
        <p:txBody>
          <a:bodyPr/>
          <a:lstStyle/>
          <a:p>
            <a:r>
              <a:rPr lang="en-US" smtClean="0"/>
              <a:t>External Entity Example</a:t>
            </a:r>
          </a:p>
        </p:txBody>
      </p:sp>
      <p:pic>
        <p:nvPicPr>
          <p:cNvPr id="7" name="Picture 6" descr="External Entity Maint.png"/>
          <p:cNvPicPr>
            <a:picLocks noChangeAspect="1"/>
          </p:cNvPicPr>
          <p:nvPr/>
        </p:nvPicPr>
        <p:blipFill>
          <a:blip r:embed="rId3" cstate="print"/>
          <a:stretch>
            <a:fillRect/>
          </a:stretch>
        </p:blipFill>
        <p:spPr>
          <a:xfrm>
            <a:off x="467831" y="1422061"/>
            <a:ext cx="5699052" cy="3758776"/>
          </a:xfrm>
          <a:prstGeom prst="rect">
            <a:avLst/>
          </a:prstGeom>
          <a:ln>
            <a:solidFill>
              <a:schemeClr val="tx1"/>
            </a:solidFill>
          </a:ln>
        </p:spPr>
      </p:pic>
      <p:pic>
        <p:nvPicPr>
          <p:cNvPr id="9" name="Picture 8" descr="Variable Maint - Element External.png"/>
          <p:cNvPicPr>
            <a:picLocks noChangeAspect="1"/>
          </p:cNvPicPr>
          <p:nvPr/>
        </p:nvPicPr>
        <p:blipFill>
          <a:blip r:embed="rId4" cstate="print"/>
          <a:stretch>
            <a:fillRect/>
          </a:stretch>
        </p:blipFill>
        <p:spPr>
          <a:xfrm>
            <a:off x="2609030" y="2715738"/>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Content Placeholder 9"/>
          <p:cNvSpPr>
            <a:spLocks noGrp="1"/>
          </p:cNvSpPr>
          <p:nvPr>
            <p:ph idx="1"/>
          </p:nvPr>
        </p:nvSpPr>
        <p:spPr/>
        <p:txBody>
          <a:bodyPr/>
          <a:lstStyle/>
          <a:p>
            <a:r>
              <a:rPr lang="en-US" smtClean="0"/>
              <a:t>Use an element variable to specify a field from the external entity record</a:t>
            </a:r>
          </a:p>
        </p:txBody>
      </p:sp>
      <p:sp>
        <p:nvSpPr>
          <p:cNvPr id="193538" name="Rectangle 3"/>
          <p:cNvSpPr>
            <a:spLocks noGrp="1" noChangeArrowheads="1"/>
          </p:cNvSpPr>
          <p:nvPr>
            <p:ph type="title"/>
          </p:nvPr>
        </p:nvSpPr>
        <p:spPr/>
        <p:txBody>
          <a:bodyPr/>
          <a:lstStyle/>
          <a:p>
            <a:r>
              <a:rPr lang="en-US" smtClean="0"/>
              <a:t>External Entity Example</a:t>
            </a:r>
          </a:p>
        </p:txBody>
      </p:sp>
      <p:pic>
        <p:nvPicPr>
          <p:cNvPr id="5" name="Picture 4" descr="Variable Maint - Element External.png"/>
          <p:cNvPicPr>
            <a:picLocks noChangeAspect="1"/>
          </p:cNvPicPr>
          <p:nvPr/>
        </p:nvPicPr>
        <p:blipFill>
          <a:blip r:embed="rId3" cstate="print"/>
          <a:stretch>
            <a:fillRect/>
          </a:stretch>
        </p:blipFill>
        <p:spPr>
          <a:xfrm>
            <a:off x="1418183" y="2311701"/>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8"/>
          <p:cNvSpPr>
            <a:spLocks noGrp="1" noChangeArrowheads="1"/>
          </p:cNvSpPr>
          <p:nvPr>
            <p:ph idx="1"/>
          </p:nvPr>
        </p:nvSpPr>
        <p:spPr/>
        <p:txBody>
          <a:bodyPr/>
          <a:lstStyle/>
          <a:p>
            <a:r>
              <a:rPr lang="en-US" smtClean="0"/>
              <a:t>Create Features from the Element Variables to link them to a Configurable Item</a:t>
            </a:r>
          </a:p>
          <a:p>
            <a:r>
              <a:rPr lang="en-US" smtClean="0"/>
              <a:t>When a Feature of type Element is linked to an External Entity, the Questionnaire looks up the default value of the Feature in the specified field of a particular record in the specified database table. The correct record is determined by the Selection Rule defined for the External Entity</a:t>
            </a:r>
          </a:p>
        </p:txBody>
      </p:sp>
      <p:sp>
        <p:nvSpPr>
          <p:cNvPr id="194562" name="Rectangle 3"/>
          <p:cNvSpPr>
            <a:spLocks noGrp="1" noChangeArrowheads="1"/>
          </p:cNvSpPr>
          <p:nvPr>
            <p:ph type="title"/>
          </p:nvPr>
        </p:nvSpPr>
        <p:spPr/>
        <p:txBody>
          <a:bodyPr/>
          <a:lstStyle/>
          <a:p>
            <a:r>
              <a:rPr lang="en-US" smtClean="0"/>
              <a:t>External Entity Example</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8"/>
          <p:cNvSpPr>
            <a:spLocks noGrp="1" noChangeArrowheads="1"/>
          </p:cNvSpPr>
          <p:nvPr>
            <p:ph idx="1"/>
          </p:nvPr>
        </p:nvSpPr>
        <p:spPr/>
        <p:txBody>
          <a:bodyPr/>
          <a:lstStyle/>
          <a:p>
            <a:r>
              <a:rPr lang="en-US" smtClean="0"/>
              <a:t>Use External Entity Rule Maintenance to assign values to fields in the database table defined as an External Entity</a:t>
            </a:r>
          </a:p>
        </p:txBody>
      </p:sp>
      <p:sp>
        <p:nvSpPr>
          <p:cNvPr id="195586" name="Rectangle 3"/>
          <p:cNvSpPr>
            <a:spLocks noGrp="1" noChangeArrowheads="1"/>
          </p:cNvSpPr>
          <p:nvPr>
            <p:ph type="title"/>
          </p:nvPr>
        </p:nvSpPr>
        <p:spPr/>
        <p:txBody>
          <a:bodyPr/>
          <a:lstStyle/>
          <a:p>
            <a:r>
              <a:rPr lang="en-US" smtClean="0"/>
              <a:t>External Entity Rule Maintenance</a:t>
            </a:r>
          </a:p>
        </p:txBody>
      </p:sp>
      <p:pic>
        <p:nvPicPr>
          <p:cNvPr id="5" name="Picture 4" descr="External Entity Rule Maint.png"/>
          <p:cNvPicPr>
            <a:picLocks noChangeAspect="1"/>
          </p:cNvPicPr>
          <p:nvPr/>
        </p:nvPicPr>
        <p:blipFill>
          <a:blip r:embed="rId3" cstate="print"/>
          <a:srcRect b="23540"/>
          <a:stretch>
            <a:fillRect/>
          </a:stretch>
        </p:blipFill>
        <p:spPr>
          <a:xfrm>
            <a:off x="1330081" y="2881423"/>
            <a:ext cx="6483838" cy="341436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4"/>
          <p:cNvSpPr>
            <a:spLocks noGrp="1" noChangeArrowheads="1"/>
          </p:cNvSpPr>
          <p:nvPr>
            <p:ph idx="1"/>
          </p:nvPr>
        </p:nvSpPr>
        <p:spPr/>
        <p:txBody>
          <a:bodyPr/>
          <a:lstStyle/>
          <a:p>
            <a:r>
              <a:rPr lang="en-US" smtClean="0"/>
              <a:t>A configurable routing consists of all possible manufacturing operations that can be performed to produce any variant of the product</a:t>
            </a:r>
          </a:p>
          <a:p>
            <a:r>
              <a:rPr lang="en-US" smtClean="0"/>
              <a:t>Generating a variant routing means selecting the correct operations for your configured variant item from the configurable routing</a:t>
            </a:r>
            <a:endParaRPr lang="en-US" dirty="0" smtClean="0"/>
          </a:p>
        </p:txBody>
      </p:sp>
      <p:sp>
        <p:nvSpPr>
          <p:cNvPr id="22530" name="Rectangle 3"/>
          <p:cNvSpPr>
            <a:spLocks noGrp="1" noChangeArrowheads="1"/>
          </p:cNvSpPr>
          <p:nvPr>
            <p:ph type="title"/>
          </p:nvPr>
        </p:nvSpPr>
        <p:spPr/>
        <p:txBody>
          <a:bodyPr/>
          <a:lstStyle/>
          <a:p>
            <a:r>
              <a:rPr lang="en-US" smtClean="0"/>
              <a:t>Configurable Routing</a:t>
            </a:r>
            <a:endParaRPr lang="en-US" dirty="0" smtClean="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p:txBody>
          <a:bodyPr>
            <a:normAutofit fontScale="90000"/>
          </a:bodyPr>
          <a:lstStyle/>
          <a:p>
            <a:r>
              <a:rPr lang="en-US" smtClean="0"/>
              <a:t>Configurable Item Maintenance:</a:t>
            </a:r>
            <a:br>
              <a:rPr lang="en-US" smtClean="0"/>
            </a:br>
            <a:r>
              <a:rPr lang="en-US" smtClean="0"/>
              <a:t>Cost Roll-Up</a:t>
            </a:r>
          </a:p>
        </p:txBody>
      </p:sp>
      <p:pic>
        <p:nvPicPr>
          <p:cNvPr id="197634" name="Picture 5"/>
          <p:cNvPicPr>
            <a:picLocks noGrp="1" noChangeAspect="1" noChangeArrowheads="1"/>
          </p:cNvPicPr>
          <p:nvPr>
            <p:ph type="pic" idx="1"/>
          </p:nvPr>
        </p:nvPicPr>
        <p:blipFill>
          <a:blip r:embed="rId3" cstate="print"/>
          <a:stretch>
            <a:fillRect/>
          </a:stretch>
        </p:blipFill>
        <p:spPr>
          <a:xfrm>
            <a:off x="1264023" y="1171222"/>
            <a:ext cx="6048375" cy="4810125"/>
          </a:xfrm>
          <a:prstGeom prst="rect">
            <a:avLst/>
          </a:prstGeom>
          <a:noFill/>
          <a:ln>
            <a:noFill/>
          </a:ln>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noChangeArrowheads="1"/>
          </p:cNvSpPr>
          <p:nvPr>
            <p:ph idx="1"/>
          </p:nvPr>
        </p:nvSpPr>
        <p:spPr/>
        <p:txBody>
          <a:bodyPr/>
          <a:lstStyle/>
          <a:p>
            <a:r>
              <a:rPr lang="en-US" smtClean="0"/>
              <a:t>Configurator runs item element roll-up automatically at the time the Variant Generator creates a new Variant Item</a:t>
            </a:r>
          </a:p>
          <a:p>
            <a:r>
              <a:rPr lang="en-US" smtClean="0"/>
              <a:t>Element Roll-Up lets you execute a roll-up calculation after the Variant Product Structure or Variant Routing has been created</a:t>
            </a:r>
          </a:p>
          <a:p>
            <a:r>
              <a:rPr lang="en-US" smtClean="0"/>
              <a:t>This can be useful</a:t>
            </a:r>
          </a:p>
          <a:p>
            <a:pPr lvl="1"/>
            <a:r>
              <a:rPr lang="en-US" smtClean="0"/>
              <a:t>If the original rules used in the calculation have been changed</a:t>
            </a:r>
          </a:p>
          <a:p>
            <a:pPr lvl="1"/>
            <a:r>
              <a:rPr lang="en-US" smtClean="0"/>
              <a:t>If a roll-up needs to be performed on data was not  rolled-up when the Variant was created</a:t>
            </a:r>
            <a:endParaRPr lang="en-US" dirty="0" smtClean="0"/>
          </a:p>
        </p:txBody>
      </p:sp>
      <p:sp>
        <p:nvSpPr>
          <p:cNvPr id="198658" name="Rectangle 2"/>
          <p:cNvSpPr>
            <a:spLocks noGrp="1" noChangeArrowheads="1"/>
          </p:cNvSpPr>
          <p:nvPr>
            <p:ph type="title"/>
          </p:nvPr>
        </p:nvSpPr>
        <p:spPr/>
        <p:txBody>
          <a:bodyPr/>
          <a:lstStyle/>
          <a:p>
            <a:r>
              <a:rPr lang="en-US" altLang="zh-CN" smtClean="0"/>
              <a:t>Element Roll-Up</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3"/>
          <p:cNvSpPr>
            <a:spLocks noGrp="1" noChangeArrowheads="1"/>
          </p:cNvSpPr>
          <p:nvPr>
            <p:ph idx="1"/>
          </p:nvPr>
        </p:nvSpPr>
        <p:spPr/>
        <p:txBody>
          <a:bodyPr/>
          <a:lstStyle/>
          <a:p>
            <a:r>
              <a:rPr lang="en-US" smtClean="0"/>
              <a:t>Before running Element Roll-Up, you must first define the Element Roll-up Rules for Configurable Items. You do this using Element Roll-Up Rule Maintenance.</a:t>
            </a:r>
          </a:p>
          <a:p>
            <a:r>
              <a:rPr lang="en-US" smtClean="0"/>
              <a:t>The input to Element Roll-Up can be</a:t>
            </a:r>
          </a:p>
          <a:p>
            <a:pPr lvl="1"/>
            <a:r>
              <a:rPr lang="en-US" smtClean="0"/>
              <a:t>Variant Items</a:t>
            </a:r>
          </a:p>
          <a:p>
            <a:pPr lvl="1"/>
            <a:r>
              <a:rPr lang="en-US" smtClean="0"/>
              <a:t>Configurable Items for which all Variants need to be updated</a:t>
            </a:r>
            <a:endParaRPr lang="en-US" dirty="0" smtClean="0"/>
          </a:p>
        </p:txBody>
      </p:sp>
      <p:sp>
        <p:nvSpPr>
          <p:cNvPr id="199682" name="Rectangle 2"/>
          <p:cNvSpPr>
            <a:spLocks noGrp="1" noChangeArrowheads="1"/>
          </p:cNvSpPr>
          <p:nvPr>
            <p:ph type="title"/>
          </p:nvPr>
        </p:nvSpPr>
        <p:spPr/>
        <p:txBody>
          <a:bodyPr/>
          <a:lstStyle/>
          <a:p>
            <a:r>
              <a:rPr lang="en-US" altLang="zh-CN" smtClean="0"/>
              <a:t>Element Roll-Up</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3"/>
          <p:cNvSpPr>
            <a:spLocks noGrp="1" noChangeArrowheads="1"/>
          </p:cNvSpPr>
          <p:nvPr>
            <p:ph type="title"/>
          </p:nvPr>
        </p:nvSpPr>
        <p:spPr/>
        <p:txBody>
          <a:bodyPr/>
          <a:lstStyle/>
          <a:p>
            <a:r>
              <a:rPr lang="en-US" smtClean="0"/>
              <a:t>Element Roll-Up</a:t>
            </a:r>
          </a:p>
        </p:txBody>
      </p:sp>
      <p:pic>
        <p:nvPicPr>
          <p:cNvPr id="4" name="Picture 3" descr="Element Roll-Up.png"/>
          <p:cNvPicPr>
            <a:picLocks noChangeAspect="1"/>
          </p:cNvPicPr>
          <p:nvPr/>
        </p:nvPicPr>
        <p:blipFill>
          <a:blip r:embed="rId3" cstate="print"/>
          <a:stretch>
            <a:fillRect/>
          </a:stretch>
        </p:blipFill>
        <p:spPr>
          <a:xfrm>
            <a:off x="657714" y="953402"/>
            <a:ext cx="7828572" cy="541904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idx="1"/>
          </p:nvPr>
        </p:nvSpPr>
        <p:spPr/>
        <p:txBody>
          <a:bodyPr/>
          <a:lstStyle/>
          <a:p>
            <a:r>
              <a:rPr lang="en-US" smtClean="0"/>
              <a:t>Use Manual Configuration Maintenance to create configuration descriptions for items that have not been created with the Configurator</a:t>
            </a:r>
          </a:p>
          <a:p>
            <a:r>
              <a:rPr lang="en-US" smtClean="0"/>
              <a:t>The Variant Item that is linked to the configuration must be an item in QAD Enterprise Applications but cannot be a Configurable Item in QAD Configurator</a:t>
            </a:r>
          </a:p>
          <a:p>
            <a:pPr lvl="1"/>
            <a:r>
              <a:rPr lang="en-US" smtClean="0"/>
              <a:t>A Configurable Item can never be a Variant of another Configurable Item </a:t>
            </a:r>
          </a:p>
          <a:p>
            <a:pPr lvl="1"/>
            <a:endParaRPr lang="en-US" altLang="zh-CN" smtClean="0"/>
          </a:p>
        </p:txBody>
      </p:sp>
      <p:sp>
        <p:nvSpPr>
          <p:cNvPr id="201730" name="Rectangle 2"/>
          <p:cNvSpPr>
            <a:spLocks noGrp="1" noChangeArrowheads="1"/>
          </p:cNvSpPr>
          <p:nvPr>
            <p:ph type="title"/>
          </p:nvPr>
        </p:nvSpPr>
        <p:spPr/>
        <p:txBody>
          <a:bodyPr/>
          <a:lstStyle/>
          <a:p>
            <a:r>
              <a:rPr lang="en-US" smtClean="0"/>
              <a:t>Manual Configuration Maintenance</a:t>
            </a:r>
            <a:endParaRPr lang="en-US" altLang="zh-CN" smtClean="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p:txBody>
          <a:bodyPr/>
          <a:lstStyle/>
          <a:p>
            <a:r>
              <a:rPr lang="en-US" smtClean="0"/>
              <a:t>Manual Configuration Maintenance</a:t>
            </a:r>
          </a:p>
        </p:txBody>
      </p:sp>
      <p:pic>
        <p:nvPicPr>
          <p:cNvPr id="4" name="Picture 3" descr="Manual Configuration Maint.png"/>
          <p:cNvPicPr>
            <a:picLocks noChangeAspect="1"/>
          </p:cNvPicPr>
          <p:nvPr/>
        </p:nvPicPr>
        <p:blipFill>
          <a:blip r:embed="rId2" cstate="print"/>
          <a:stretch>
            <a:fillRect/>
          </a:stretch>
        </p:blipFill>
        <p:spPr>
          <a:xfrm>
            <a:off x="1509822" y="869183"/>
            <a:ext cx="6124356" cy="531102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a:bodyPr>
          <a:lstStyle/>
          <a:p>
            <a:r>
              <a:rPr lang="en-US" smtClean="0"/>
              <a:t>Over time new features can be introduced, existing features can become obsolete and product structures can change. When this occurs existing configurations may need to be updated to reflect these changes</a:t>
            </a:r>
          </a:p>
          <a:p>
            <a:r>
              <a:rPr lang="en-US" smtClean="0"/>
              <a:t>Use Configuration Rebuild to quickly make batch changes to multiple configurations and update variant items data without having to go through the questionnaire entry process</a:t>
            </a:r>
          </a:p>
          <a:p>
            <a:r>
              <a:rPr lang="en-US" smtClean="0"/>
              <a:t>You can also reprice configurations as well as update variant product structures and routings for selected variant items during the rebuild process</a:t>
            </a:r>
            <a:endParaRPr lang="en-US" dirty="0" smtClean="0"/>
          </a:p>
        </p:txBody>
      </p:sp>
      <p:sp>
        <p:nvSpPr>
          <p:cNvPr id="203778" name="Rectangle 3"/>
          <p:cNvSpPr>
            <a:spLocks noGrp="1" noChangeArrowheads="1"/>
          </p:cNvSpPr>
          <p:nvPr>
            <p:ph type="title"/>
          </p:nvPr>
        </p:nvSpPr>
        <p:spPr/>
        <p:txBody>
          <a:bodyPr/>
          <a:lstStyle/>
          <a:p>
            <a:r>
              <a:rPr lang="en-US" smtClean="0"/>
              <a:t>Configuration Rebuild</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p:txBody>
          <a:bodyPr>
            <a:normAutofit lnSpcReduction="10000"/>
          </a:bodyPr>
          <a:lstStyle/>
          <a:p>
            <a:r>
              <a:rPr lang="en-US" smtClean="0"/>
              <a:t>Configuration Rebuild does not create new variant items from existing configurations</a:t>
            </a:r>
          </a:p>
          <a:p>
            <a:pPr lvl="1"/>
            <a:r>
              <a:rPr lang="en-US" smtClean="0"/>
              <a:t>For configurations without variant items, only features and price information can be updated</a:t>
            </a:r>
          </a:p>
          <a:p>
            <a:r>
              <a:rPr lang="en-US" smtClean="0"/>
              <a:t>The system runs the following product configuration rules when rebuilding a configuration</a:t>
            </a:r>
          </a:p>
          <a:p>
            <a:pPr lvl="1"/>
            <a:r>
              <a:rPr lang="en-US" smtClean="0"/>
              <a:t>Variant item data rule</a:t>
            </a:r>
          </a:p>
          <a:p>
            <a:pPr lvl="1"/>
            <a:r>
              <a:rPr lang="en-US" smtClean="0"/>
              <a:t>Variant product structure rule</a:t>
            </a:r>
          </a:p>
          <a:p>
            <a:pPr lvl="1"/>
            <a:r>
              <a:rPr lang="en-US" smtClean="0"/>
              <a:t>Variant routing rule</a:t>
            </a:r>
          </a:p>
          <a:p>
            <a:r>
              <a:rPr lang="en-US" smtClean="0"/>
              <a:t>Currently, the system does not process sales configuration rules during configuration rebuilds</a:t>
            </a:r>
            <a:endParaRPr lang="en-US" altLang="zh-CN" smtClean="0"/>
          </a:p>
        </p:txBody>
      </p:sp>
      <p:sp>
        <p:nvSpPr>
          <p:cNvPr id="204802" name="Rectangle 2"/>
          <p:cNvSpPr>
            <a:spLocks noGrp="1" noChangeArrowheads="1"/>
          </p:cNvSpPr>
          <p:nvPr>
            <p:ph type="title"/>
          </p:nvPr>
        </p:nvSpPr>
        <p:spPr/>
        <p:txBody>
          <a:bodyPr/>
          <a:lstStyle/>
          <a:p>
            <a:r>
              <a:rPr lang="en-US" altLang="zh-CN" smtClean="0"/>
              <a:t>Configuration Rebuild</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title"/>
          </p:nvPr>
        </p:nvSpPr>
        <p:spPr/>
        <p:txBody>
          <a:bodyPr/>
          <a:lstStyle/>
          <a:p>
            <a:r>
              <a:rPr lang="en-US" smtClean="0"/>
              <a:t>Configuration Rebuild</a:t>
            </a:r>
          </a:p>
        </p:txBody>
      </p:sp>
      <p:sp>
        <p:nvSpPr>
          <p:cNvPr id="205827"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a:p>
            <a:pPr marL="342900" indent="-342900" algn="l">
              <a:spcBef>
                <a:spcPct val="20000"/>
              </a:spcBef>
              <a:buClr>
                <a:srgbClr val="890C4C"/>
              </a:buClr>
            </a:pPr>
            <a:endParaRPr lang="en-US" sz="2400"/>
          </a:p>
        </p:txBody>
      </p:sp>
      <p:pic>
        <p:nvPicPr>
          <p:cNvPr id="5" name="Picture 4" descr="Configuration Rebuild.png"/>
          <p:cNvPicPr>
            <a:picLocks noChangeAspect="1"/>
          </p:cNvPicPr>
          <p:nvPr/>
        </p:nvPicPr>
        <p:blipFill>
          <a:blip r:embed="rId3" cstate="print"/>
          <a:stretch>
            <a:fillRect/>
          </a:stretch>
        </p:blipFill>
        <p:spPr>
          <a:xfrm>
            <a:off x="1594884" y="926038"/>
            <a:ext cx="5954232" cy="526411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ltLang="zh-CN" smtClean="0"/>
              <a:t>Data Flow between QAD Enterprise Applications and Configurator</a:t>
            </a:r>
          </a:p>
        </p:txBody>
      </p:sp>
      <p:pic>
        <p:nvPicPr>
          <p:cNvPr id="23555" name="Picture 3"/>
          <p:cNvPicPr>
            <a:picLocks noChangeAspect="1" noChangeArrowheads="1"/>
          </p:cNvPicPr>
          <p:nvPr/>
        </p:nvPicPr>
        <p:blipFill>
          <a:blip r:embed="rId2" cstate="print"/>
          <a:stretch>
            <a:fillRect/>
          </a:stretch>
        </p:blipFill>
        <p:spPr bwMode="auto">
          <a:xfrm>
            <a:off x="2100330" y="1096278"/>
            <a:ext cx="4939184" cy="5252490"/>
          </a:xfrm>
          <a:prstGeom prst="rect">
            <a:avLst/>
          </a:prstGeom>
          <a:noFill/>
          <a:ln>
            <a:noFill/>
          </a:ln>
        </p:spPr>
      </p:pic>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Some companies have a requirement to forecast configurable items in order to effectively drive MRP</a:t>
            </a:r>
          </a:p>
          <a:p>
            <a:r>
              <a:rPr lang="en-US" dirty="0" smtClean="0"/>
              <a:t>As configurable items are not sold, we need to consume the forecast of a configurable item when a confirmed sales order line for a variant item is created</a:t>
            </a:r>
          </a:p>
          <a:p>
            <a:r>
              <a:rPr lang="en-US" dirty="0" smtClean="0"/>
              <a:t>The recommended approach is to create a planning item (an item with </a:t>
            </a:r>
            <a:r>
              <a:rPr lang="en-US" dirty="0" err="1" smtClean="0"/>
              <a:t>Pur</a:t>
            </a:r>
            <a:r>
              <a:rPr lang="en-US" dirty="0" smtClean="0"/>
              <a:t>/Mfg = “F”) that is linked to the configurable item. This planning item has the forecast for the associated configurable item</a:t>
            </a:r>
          </a:p>
        </p:txBody>
      </p:sp>
      <p:sp>
        <p:nvSpPr>
          <p:cNvPr id="207874" name="Rectangle 3"/>
          <p:cNvSpPr>
            <a:spLocks noGrp="1" noChangeArrowheads="1"/>
          </p:cNvSpPr>
          <p:nvPr>
            <p:ph type="title"/>
          </p:nvPr>
        </p:nvSpPr>
        <p:spPr/>
        <p:txBody>
          <a:bodyPr/>
          <a:lstStyle/>
          <a:p>
            <a:r>
              <a:rPr lang="en-US" smtClean="0"/>
              <a:t>Forecasting Configurable Items</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Planning Item Rule Maintenance to link a configurable item to a planning item(s)</a:t>
            </a:r>
          </a:p>
          <a:p>
            <a:endParaRPr lang="en-US" dirty="0"/>
          </a:p>
        </p:txBody>
      </p:sp>
      <p:sp>
        <p:nvSpPr>
          <p:cNvPr id="208898" name="Rectangle 3"/>
          <p:cNvSpPr>
            <a:spLocks noGrp="1" noChangeArrowheads="1"/>
          </p:cNvSpPr>
          <p:nvPr>
            <p:ph type="title"/>
          </p:nvPr>
        </p:nvSpPr>
        <p:spPr/>
        <p:txBody>
          <a:bodyPr/>
          <a:lstStyle/>
          <a:p>
            <a:r>
              <a:rPr lang="en-US" smtClean="0"/>
              <a:t>Forecasting Configurable Items</a:t>
            </a:r>
          </a:p>
        </p:txBody>
      </p:sp>
      <p:pic>
        <p:nvPicPr>
          <p:cNvPr id="5" name="Picture 4" descr="Var Planning Item Rule Maint.png"/>
          <p:cNvPicPr>
            <a:picLocks noChangeAspect="1"/>
          </p:cNvPicPr>
          <p:nvPr/>
        </p:nvPicPr>
        <p:blipFill>
          <a:blip r:embed="rId3" cstate="print"/>
          <a:stretch>
            <a:fillRect/>
          </a:stretch>
        </p:blipFill>
        <p:spPr>
          <a:xfrm>
            <a:off x="1509823" y="2472774"/>
            <a:ext cx="6124354" cy="38689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3"/>
          <p:cNvSpPr>
            <a:spLocks noGrp="1" noChangeArrowheads="1"/>
          </p:cNvSpPr>
          <p:nvPr>
            <p:ph type="title"/>
          </p:nvPr>
        </p:nvSpPr>
        <p:spPr/>
        <p:txBody>
          <a:bodyPr/>
          <a:lstStyle/>
          <a:p>
            <a:r>
              <a:rPr lang="en-US" smtClean="0"/>
              <a:t>Forecasting Configurable Items</a:t>
            </a:r>
          </a:p>
        </p:txBody>
      </p:sp>
      <p:sp>
        <p:nvSpPr>
          <p:cNvPr id="209923"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p:txBody>
      </p:sp>
      <p:sp>
        <p:nvSpPr>
          <p:cNvPr id="209924" name="Rectangle 65"/>
          <p:cNvSpPr>
            <a:spLocks noChangeArrowheads="1"/>
          </p:cNvSpPr>
          <p:nvPr/>
        </p:nvSpPr>
        <p:spPr bwMode="auto">
          <a:xfrm>
            <a:off x="4702175" y="1900238"/>
            <a:ext cx="2268538"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a:t>
            </a:r>
          </a:p>
          <a:p>
            <a:r>
              <a:rPr lang="en-US" sz="1800" dirty="0" smtClean="0"/>
              <a:t>Configurable </a:t>
            </a:r>
            <a:r>
              <a:rPr lang="en-US" sz="1800" dirty="0"/>
              <a:t>Item</a:t>
            </a:r>
          </a:p>
        </p:txBody>
      </p:sp>
      <p:sp>
        <p:nvSpPr>
          <p:cNvPr id="209925" name="Rectangle 73"/>
          <p:cNvSpPr>
            <a:spLocks noChangeArrowheads="1"/>
          </p:cNvSpPr>
          <p:nvPr/>
        </p:nvSpPr>
        <p:spPr bwMode="auto">
          <a:xfrm>
            <a:off x="6270625" y="3111500"/>
            <a:ext cx="284163"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grpSp>
        <p:nvGrpSpPr>
          <p:cNvPr id="2" name="Group 50"/>
          <p:cNvGrpSpPr>
            <a:grpSpLocks/>
          </p:cNvGrpSpPr>
          <p:nvPr/>
        </p:nvGrpSpPr>
        <p:grpSpPr bwMode="auto">
          <a:xfrm>
            <a:off x="2524125" y="2767013"/>
            <a:ext cx="3662363" cy="3170237"/>
            <a:chOff x="2523332" y="2766313"/>
            <a:chExt cx="3663156" cy="3170937"/>
          </a:xfrm>
        </p:grpSpPr>
        <p:sp>
          <p:nvSpPr>
            <p:cNvPr id="209970" name="Rectangle 66"/>
            <p:cNvSpPr>
              <a:spLocks noChangeArrowheads="1"/>
            </p:cNvSpPr>
            <p:nvPr/>
          </p:nvSpPr>
          <p:spPr bwMode="auto">
            <a:xfrm>
              <a:off x="3919538" y="4024313"/>
              <a:ext cx="2266950" cy="868362"/>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01040-001</a:t>
              </a:r>
              <a:endParaRPr lang="en-US" sz="1800" dirty="0"/>
            </a:p>
            <a:p>
              <a:r>
                <a:rPr lang="en-US" sz="1800" dirty="0"/>
                <a:t>Variant Item</a:t>
              </a:r>
            </a:p>
          </p:txBody>
        </p:sp>
        <p:sp>
          <p:nvSpPr>
            <p:cNvPr id="209971" name="Rectangle 71"/>
            <p:cNvSpPr>
              <a:spLocks noChangeArrowheads="1"/>
            </p:cNvSpPr>
            <p:nvPr/>
          </p:nvSpPr>
          <p:spPr bwMode="auto">
            <a:xfrm>
              <a:off x="4548188" y="5391150"/>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p:txBody>
        </p:sp>
        <p:cxnSp>
          <p:nvCxnSpPr>
            <p:cNvPr id="209972" name="Straight Arrow Connector 78"/>
            <p:cNvCxnSpPr>
              <a:cxnSpLocks noChangeShapeType="1"/>
              <a:stCxn id="209970" idx="0"/>
              <a:endCxn id="209960" idx="2"/>
            </p:cNvCxnSpPr>
            <p:nvPr/>
          </p:nvCxnSpPr>
          <p:spPr bwMode="auto">
            <a:xfrm rot="16200000" flipV="1">
              <a:off x="3159173" y="2130472"/>
              <a:ext cx="1258000" cy="2529681"/>
            </a:xfrm>
            <a:prstGeom prst="straightConnector1">
              <a:avLst/>
            </a:prstGeom>
            <a:noFill/>
            <a:ln w="25400" algn="ctr">
              <a:solidFill>
                <a:srgbClr val="FF8500"/>
              </a:solidFill>
              <a:round/>
              <a:headEnd/>
              <a:tailEnd type="arrow" w="med" len="med"/>
            </a:ln>
          </p:spPr>
        </p:cxnSp>
        <p:cxnSp>
          <p:nvCxnSpPr>
            <p:cNvPr id="209973" name="Straight Arrow Connector 84"/>
            <p:cNvCxnSpPr>
              <a:cxnSpLocks noChangeShapeType="1"/>
              <a:stCxn id="209971" idx="0"/>
              <a:endCxn id="209970" idx="2"/>
            </p:cNvCxnSpPr>
            <p:nvPr/>
          </p:nvCxnSpPr>
          <p:spPr bwMode="auto">
            <a:xfrm rot="16200000" flipV="1">
              <a:off x="4803775" y="5141913"/>
              <a:ext cx="498475" cy="0"/>
            </a:xfrm>
            <a:prstGeom prst="straightConnector1">
              <a:avLst/>
            </a:prstGeom>
            <a:noFill/>
            <a:ln w="25400" algn="ctr">
              <a:solidFill>
                <a:schemeClr val="tx1"/>
              </a:solidFill>
              <a:round/>
              <a:headEnd/>
              <a:tailEnd type="arrow" w="med" len="med"/>
            </a:ln>
          </p:spPr>
        </p:cxnSp>
      </p:grpSp>
      <p:grpSp>
        <p:nvGrpSpPr>
          <p:cNvPr id="3" name="Group 51"/>
          <p:cNvGrpSpPr>
            <a:grpSpLocks/>
          </p:cNvGrpSpPr>
          <p:nvPr/>
        </p:nvGrpSpPr>
        <p:grpSpPr bwMode="auto">
          <a:xfrm>
            <a:off x="2524125" y="2767013"/>
            <a:ext cx="6181725" cy="3181350"/>
            <a:chOff x="2523332" y="2766313"/>
            <a:chExt cx="6182518" cy="3182050"/>
          </a:xfrm>
        </p:grpSpPr>
        <p:sp>
          <p:nvSpPr>
            <p:cNvPr id="209966" name="Rectangle 67"/>
            <p:cNvSpPr>
              <a:spLocks noChangeArrowheads="1"/>
            </p:cNvSpPr>
            <p:nvPr/>
          </p:nvSpPr>
          <p:spPr bwMode="auto">
            <a:xfrm>
              <a:off x="6437313" y="4048125"/>
              <a:ext cx="2268537" cy="868363"/>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01040-002</a:t>
              </a:r>
              <a:endParaRPr lang="en-US" sz="1800" dirty="0"/>
            </a:p>
            <a:p>
              <a:r>
                <a:rPr lang="en-US" sz="1800" dirty="0"/>
                <a:t>Variant Item</a:t>
              </a:r>
            </a:p>
          </p:txBody>
        </p:sp>
        <p:sp>
          <p:nvSpPr>
            <p:cNvPr id="209967" name="Rectangle 72"/>
            <p:cNvSpPr>
              <a:spLocks noChangeArrowheads="1"/>
            </p:cNvSpPr>
            <p:nvPr/>
          </p:nvSpPr>
          <p:spPr bwMode="auto">
            <a:xfrm>
              <a:off x="7112000" y="5402263"/>
              <a:ext cx="938213"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p:txBody>
        </p:sp>
        <p:cxnSp>
          <p:nvCxnSpPr>
            <p:cNvPr id="209968" name="Straight Arrow Connector 77"/>
            <p:cNvCxnSpPr>
              <a:cxnSpLocks noChangeShapeType="1"/>
              <a:stCxn id="209966" idx="0"/>
              <a:endCxn id="209960" idx="2"/>
            </p:cNvCxnSpPr>
            <p:nvPr/>
          </p:nvCxnSpPr>
          <p:spPr bwMode="auto">
            <a:xfrm rot="16200000" flipV="1">
              <a:off x="4406551" y="883094"/>
              <a:ext cx="1281812" cy="5048250"/>
            </a:xfrm>
            <a:prstGeom prst="straightConnector1">
              <a:avLst/>
            </a:prstGeom>
            <a:noFill/>
            <a:ln w="25400" algn="ctr">
              <a:solidFill>
                <a:srgbClr val="FF8500"/>
              </a:solidFill>
              <a:round/>
              <a:headEnd/>
              <a:tailEnd type="arrow" w="med" len="med"/>
            </a:ln>
          </p:spPr>
        </p:cxnSp>
        <p:cxnSp>
          <p:nvCxnSpPr>
            <p:cNvPr id="209969" name="Straight Arrow Connector 85"/>
            <p:cNvCxnSpPr>
              <a:cxnSpLocks noChangeShapeType="1"/>
              <a:stCxn id="209967" idx="0"/>
              <a:endCxn id="209966" idx="2"/>
            </p:cNvCxnSpPr>
            <p:nvPr/>
          </p:nvCxnSpPr>
          <p:spPr bwMode="auto">
            <a:xfrm rot="16200000" flipV="1">
              <a:off x="7333456" y="5153820"/>
              <a:ext cx="485775" cy="11112"/>
            </a:xfrm>
            <a:prstGeom prst="straightConnector1">
              <a:avLst/>
            </a:prstGeom>
            <a:noFill/>
            <a:ln w="25400" algn="ctr">
              <a:solidFill>
                <a:schemeClr val="tx1"/>
              </a:solidFill>
              <a:round/>
              <a:headEnd/>
              <a:tailEnd type="arrow" w="med" len="med"/>
            </a:ln>
          </p:spPr>
        </p:cxnSp>
      </p:grpSp>
      <p:grpSp>
        <p:nvGrpSpPr>
          <p:cNvPr id="4" name="Group 48"/>
          <p:cNvGrpSpPr>
            <a:grpSpLocks/>
          </p:cNvGrpSpPr>
          <p:nvPr/>
        </p:nvGrpSpPr>
        <p:grpSpPr bwMode="auto">
          <a:xfrm>
            <a:off x="1389063" y="1900238"/>
            <a:ext cx="3313112" cy="2673350"/>
            <a:chOff x="1389063" y="1911413"/>
            <a:chExt cx="3313113" cy="2673287"/>
          </a:xfrm>
        </p:grpSpPr>
        <p:sp>
          <p:nvSpPr>
            <p:cNvPr id="209960" name="Rectangle 68"/>
            <p:cNvSpPr>
              <a:spLocks noChangeArrowheads="1"/>
            </p:cNvSpPr>
            <p:nvPr/>
          </p:nvSpPr>
          <p:spPr bwMode="auto">
            <a:xfrm>
              <a:off x="1389063" y="1911413"/>
              <a:ext cx="2268537"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01040-P</a:t>
              </a:r>
              <a:endParaRPr lang="en-US" sz="1800" dirty="0"/>
            </a:p>
            <a:p>
              <a:r>
                <a:rPr lang="en-US" sz="1800" dirty="0"/>
                <a:t>Planning Item</a:t>
              </a:r>
            </a:p>
          </p:txBody>
        </p:sp>
        <p:sp>
          <p:nvSpPr>
            <p:cNvPr id="209961" name="Rectangle 69"/>
            <p:cNvSpPr>
              <a:spLocks noChangeArrowheads="1"/>
            </p:cNvSpPr>
            <p:nvPr/>
          </p:nvSpPr>
          <p:spPr bwMode="auto">
            <a:xfrm>
              <a:off x="1389825" y="4037013"/>
              <a:ext cx="1020763" cy="547687"/>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a:p>
              <a:r>
                <a:rPr lang="en-US" sz="1800" dirty="0"/>
                <a:t>40%</a:t>
              </a:r>
            </a:p>
          </p:txBody>
        </p:sp>
        <p:sp>
          <p:nvSpPr>
            <p:cNvPr id="209962" name="Rectangle 70"/>
            <p:cNvSpPr>
              <a:spLocks noChangeArrowheads="1"/>
            </p:cNvSpPr>
            <p:nvPr/>
          </p:nvSpPr>
          <p:spPr bwMode="auto">
            <a:xfrm>
              <a:off x="2682938" y="4037013"/>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a:p>
              <a:r>
                <a:rPr lang="en-US" sz="1800" dirty="0"/>
                <a:t>60%</a:t>
              </a:r>
            </a:p>
          </p:txBody>
        </p:sp>
        <p:cxnSp>
          <p:nvCxnSpPr>
            <p:cNvPr id="209963" name="Straight Arrow Connector 80"/>
            <p:cNvCxnSpPr>
              <a:cxnSpLocks noChangeShapeType="1"/>
              <a:stCxn id="209924" idx="1"/>
              <a:endCxn id="209960" idx="3"/>
            </p:cNvCxnSpPr>
            <p:nvPr/>
          </p:nvCxnSpPr>
          <p:spPr bwMode="auto">
            <a:xfrm rot="10800000" flipV="1">
              <a:off x="3657601" y="2333687"/>
              <a:ext cx="1044575" cy="11114"/>
            </a:xfrm>
            <a:prstGeom prst="straightConnector1">
              <a:avLst/>
            </a:prstGeom>
            <a:noFill/>
            <a:ln w="25400" algn="ctr">
              <a:solidFill>
                <a:srgbClr val="FF8500"/>
              </a:solidFill>
              <a:prstDash val="dash"/>
              <a:round/>
              <a:headEnd/>
              <a:tailEnd type="arrow" w="med" len="med"/>
            </a:ln>
          </p:spPr>
        </p:cxnSp>
        <p:cxnSp>
          <p:nvCxnSpPr>
            <p:cNvPr id="209964" name="Elbow Connector 87"/>
            <p:cNvCxnSpPr>
              <a:cxnSpLocks noChangeShapeType="1"/>
              <a:stCxn id="209961" idx="0"/>
              <a:endCxn id="209960" idx="2"/>
            </p:cNvCxnSpPr>
            <p:nvPr/>
          </p:nvCxnSpPr>
          <p:spPr bwMode="auto">
            <a:xfrm rot="5400000" flipH="1" flipV="1">
              <a:off x="1582357" y="3096039"/>
              <a:ext cx="1258825" cy="623125"/>
            </a:xfrm>
            <a:prstGeom prst="bentConnector3">
              <a:avLst>
                <a:gd name="adj1" fmla="val 50000"/>
              </a:avLst>
            </a:prstGeom>
            <a:noFill/>
            <a:ln w="25400" algn="ctr">
              <a:solidFill>
                <a:schemeClr val="tx1"/>
              </a:solidFill>
              <a:round/>
              <a:headEnd/>
              <a:tailEnd type="arrow" w="med" len="med"/>
            </a:ln>
          </p:spPr>
        </p:cxnSp>
        <p:cxnSp>
          <p:nvCxnSpPr>
            <p:cNvPr id="209965" name="Elbow Connector 89"/>
            <p:cNvCxnSpPr>
              <a:cxnSpLocks noChangeShapeType="1"/>
              <a:stCxn id="209962" idx="0"/>
              <a:endCxn id="209960" idx="2"/>
            </p:cNvCxnSpPr>
            <p:nvPr/>
          </p:nvCxnSpPr>
          <p:spPr bwMode="auto">
            <a:xfrm rot="16200000" flipV="1">
              <a:off x="2226136" y="3075385"/>
              <a:ext cx="1258825" cy="664431"/>
            </a:xfrm>
            <a:prstGeom prst="bentConnector3">
              <a:avLst>
                <a:gd name="adj1" fmla="val 50000"/>
              </a:avLst>
            </a:prstGeom>
            <a:noFill/>
            <a:ln w="25400" algn="ctr">
              <a:solidFill>
                <a:schemeClr val="tx1"/>
              </a:solidFill>
              <a:round/>
              <a:headEnd/>
              <a:tailEnd type="arrow" w="med" len="med"/>
            </a:ln>
          </p:spPr>
        </p:cxnSp>
      </p:grpSp>
      <p:sp>
        <p:nvSpPr>
          <p:cNvPr id="209929" name="Rectangle 95"/>
          <p:cNvSpPr>
            <a:spLocks noChangeArrowheads="1"/>
          </p:cNvSpPr>
          <p:nvPr/>
        </p:nvSpPr>
        <p:spPr bwMode="auto">
          <a:xfrm>
            <a:off x="6708775" y="3122613"/>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sp>
        <p:nvSpPr>
          <p:cNvPr id="209930" name="Rectangle 96"/>
          <p:cNvSpPr>
            <a:spLocks noChangeArrowheads="1"/>
          </p:cNvSpPr>
          <p:nvPr/>
        </p:nvSpPr>
        <p:spPr bwMode="auto">
          <a:xfrm>
            <a:off x="5759450" y="3124200"/>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cxnSp>
        <p:nvCxnSpPr>
          <p:cNvPr id="209931" name="Straight Arrow Connector 98"/>
          <p:cNvCxnSpPr>
            <a:cxnSpLocks noChangeShapeType="1"/>
          </p:cNvCxnSpPr>
          <p:nvPr/>
        </p:nvCxnSpPr>
        <p:spPr bwMode="auto">
          <a:xfrm rot="5400000" flipH="1" flipV="1">
            <a:off x="6234907" y="2932906"/>
            <a:ext cx="355600" cy="1587"/>
          </a:xfrm>
          <a:prstGeom prst="straightConnector1">
            <a:avLst/>
          </a:prstGeom>
          <a:noFill/>
          <a:ln w="25400" algn="ctr">
            <a:solidFill>
              <a:schemeClr val="tx1"/>
            </a:solidFill>
            <a:round/>
            <a:headEnd/>
            <a:tailEnd type="arrow" w="med" len="med"/>
          </a:ln>
        </p:spPr>
      </p:cxnSp>
      <p:cxnSp>
        <p:nvCxnSpPr>
          <p:cNvPr id="209932" name="Shape 107"/>
          <p:cNvCxnSpPr>
            <a:cxnSpLocks noChangeShapeType="1"/>
          </p:cNvCxnSpPr>
          <p:nvPr/>
        </p:nvCxnSpPr>
        <p:spPr bwMode="auto">
          <a:xfrm rot="5400000" flipH="1" flipV="1">
            <a:off x="6073775" y="2820988"/>
            <a:ext cx="142875" cy="485775"/>
          </a:xfrm>
          <a:prstGeom prst="bentConnector2">
            <a:avLst/>
          </a:prstGeom>
          <a:noFill/>
          <a:ln w="25400" algn="ctr">
            <a:solidFill>
              <a:schemeClr val="tx1"/>
            </a:solidFill>
            <a:round/>
            <a:headEnd/>
            <a:tailEnd/>
          </a:ln>
        </p:spPr>
      </p:cxnSp>
      <p:cxnSp>
        <p:nvCxnSpPr>
          <p:cNvPr id="209933" name="Shape 110"/>
          <p:cNvCxnSpPr>
            <a:cxnSpLocks noChangeShapeType="1"/>
          </p:cNvCxnSpPr>
          <p:nvPr/>
        </p:nvCxnSpPr>
        <p:spPr bwMode="auto">
          <a:xfrm rot="16200000" flipV="1">
            <a:off x="6549231" y="2820194"/>
            <a:ext cx="141288" cy="463550"/>
          </a:xfrm>
          <a:prstGeom prst="bentConnector2">
            <a:avLst/>
          </a:prstGeom>
          <a:noFill/>
          <a:ln w="25400" algn="ctr">
            <a:solidFill>
              <a:schemeClr val="tx1"/>
            </a:solidFill>
            <a:round/>
            <a:headEnd/>
            <a:tailEnd/>
          </a:ln>
        </p:spPr>
      </p:cxnSp>
      <p:graphicFrame>
        <p:nvGraphicFramePr>
          <p:cNvPr id="114" name="Table 113"/>
          <p:cNvGraphicFramePr>
            <a:graphicFrameLocks noGrp="1"/>
          </p:cNvGraphicFramePr>
          <p:nvPr/>
        </p:nvGraphicFramePr>
        <p:xfrm>
          <a:off x="216898" y="2754718"/>
          <a:ext cx="1517969" cy="1117949"/>
        </p:xfrm>
        <a:graphic>
          <a:graphicData uri="http://schemas.openxmlformats.org/drawingml/2006/table">
            <a:tbl>
              <a:tblPr firstRow="1" bandRow="1">
                <a:tableStyleId>{00A15C55-8517-42AA-B614-E9B94910E393}</a:tableStyleId>
              </a:tblPr>
              <a:tblGrid>
                <a:gridCol w="636905"/>
                <a:gridCol w="492443"/>
                <a:gridCol w="388621"/>
              </a:tblGrid>
              <a:tr h="261257">
                <a:tc>
                  <a:txBody>
                    <a:bodyPr/>
                    <a:lstStyle/>
                    <a:p>
                      <a:r>
                        <a:rPr lang="en-US" sz="800" baseline="0" dirty="0" smtClean="0"/>
                        <a:t>Item</a:t>
                      </a:r>
                      <a:endParaRPr lang="en-US" sz="800" baseline="0" dirty="0"/>
                    </a:p>
                  </a:txBody>
                  <a:tcPr/>
                </a:tc>
                <a:tc>
                  <a:txBody>
                    <a:bodyPr/>
                    <a:lstStyle/>
                    <a:p>
                      <a:r>
                        <a:rPr lang="en-US" sz="800" baseline="0" dirty="0" smtClean="0"/>
                        <a:t>Week</a:t>
                      </a:r>
                      <a:endParaRPr lang="en-US" sz="800" baseline="0" dirty="0"/>
                    </a:p>
                  </a:txBody>
                  <a:tcPr/>
                </a:tc>
                <a:tc>
                  <a:txBody>
                    <a:bodyPr/>
                    <a:lstStyle/>
                    <a:p>
                      <a:r>
                        <a:rPr lang="en-US" sz="800" baseline="0" dirty="0" smtClean="0"/>
                        <a:t>Qty</a:t>
                      </a:r>
                      <a:endParaRPr lang="en-US" sz="800" baseline="0" dirty="0"/>
                    </a:p>
                  </a:txBody>
                  <a:tcPr/>
                </a:tc>
              </a:tr>
              <a:tr h="216612">
                <a:tc>
                  <a:txBody>
                    <a:bodyPr/>
                    <a:lstStyle/>
                    <a:p>
                      <a:r>
                        <a:rPr lang="en-US" sz="800" kern="600" baseline="0" dirty="0" smtClean="0"/>
                        <a:t>01040-P</a:t>
                      </a:r>
                      <a:endParaRPr lang="en-US" sz="800" kern="600" baseline="0" dirty="0"/>
                    </a:p>
                  </a:txBody>
                  <a:tcPr/>
                </a:tc>
                <a:tc>
                  <a:txBody>
                    <a:bodyPr/>
                    <a:lstStyle/>
                    <a:p>
                      <a:r>
                        <a:rPr lang="en-US" sz="800" kern="600" baseline="0" dirty="0" smtClean="0"/>
                        <a:t>10</a:t>
                      </a:r>
                      <a:endParaRPr lang="en-US" sz="800" kern="600" baseline="0" dirty="0"/>
                    </a:p>
                  </a:txBody>
                  <a:tcPr/>
                </a:tc>
                <a:tc>
                  <a:txBody>
                    <a:bodyPr/>
                    <a:lstStyle/>
                    <a:p>
                      <a:r>
                        <a:rPr lang="en-US" sz="800" kern="600" baseline="0" dirty="0" smtClean="0"/>
                        <a:t>100</a:t>
                      </a:r>
                      <a:endParaRPr lang="en-US" sz="800" kern="600" baseline="0" dirty="0"/>
                    </a:p>
                  </a:txBody>
                  <a:tcPr/>
                </a:tc>
              </a:tr>
              <a:tr h="140143">
                <a:tc>
                  <a:txBody>
                    <a:bodyPr/>
                    <a:lstStyle/>
                    <a:p>
                      <a:r>
                        <a:rPr lang="en-US" sz="800" kern="600" baseline="0" dirty="0" smtClean="0"/>
                        <a:t>01040-P</a:t>
                      </a:r>
                      <a:endParaRPr lang="en-US" sz="800" kern="600" baseline="0" dirty="0"/>
                    </a:p>
                  </a:txBody>
                  <a:tcPr/>
                </a:tc>
                <a:tc>
                  <a:txBody>
                    <a:bodyPr/>
                    <a:lstStyle/>
                    <a:p>
                      <a:r>
                        <a:rPr lang="en-US" sz="800" kern="600" baseline="0" dirty="0" smtClean="0"/>
                        <a:t>11</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12</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13</a:t>
                      </a:r>
                      <a:endParaRPr lang="en-US" sz="800" kern="600" baseline="0" dirty="0"/>
                    </a:p>
                  </a:txBody>
                  <a:tcPr/>
                </a:tc>
                <a:tc>
                  <a:txBody>
                    <a:bodyPr/>
                    <a:lstStyle/>
                    <a:p>
                      <a:r>
                        <a:rPr lang="en-US" sz="800" kern="600" baseline="0" dirty="0" smtClean="0"/>
                        <a:t>100</a:t>
                      </a:r>
                      <a:endParaRPr lang="en-US" sz="800" kern="600" baseline="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Configuration Delete/Archive to archive one or more configurations to a file for later use, or permanently delete configurations from the set of configurations available in QAD Configurator.</a:t>
            </a:r>
          </a:p>
          <a:p>
            <a:endParaRPr lang="en-US" dirty="0"/>
          </a:p>
        </p:txBody>
      </p:sp>
      <p:sp>
        <p:nvSpPr>
          <p:cNvPr id="211970" name="Rectangle 3"/>
          <p:cNvSpPr>
            <a:spLocks noGrp="1" noChangeArrowheads="1"/>
          </p:cNvSpPr>
          <p:nvPr>
            <p:ph type="title"/>
          </p:nvPr>
        </p:nvSpPr>
        <p:spPr/>
        <p:txBody>
          <a:bodyPr/>
          <a:lstStyle/>
          <a:p>
            <a:r>
              <a:rPr lang="en-US" smtClean="0"/>
              <a:t>Deleting and Archiving Configurations</a:t>
            </a:r>
          </a:p>
        </p:txBody>
      </p:sp>
      <p:pic>
        <p:nvPicPr>
          <p:cNvPr id="5" name="Picture 4" descr="Configuration Delete Archive.png"/>
          <p:cNvPicPr>
            <a:picLocks noChangeAspect="1"/>
          </p:cNvPicPr>
          <p:nvPr/>
        </p:nvPicPr>
        <p:blipFill>
          <a:blip r:embed="rId3" cstate="print"/>
          <a:stretch>
            <a:fillRect/>
          </a:stretch>
        </p:blipFill>
        <p:spPr>
          <a:xfrm>
            <a:off x="1419619" y="3354204"/>
            <a:ext cx="6304762" cy="2276191"/>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Model Import/Export to create data packages and load QAD ERP and QAD Configurator data</a:t>
            </a:r>
          </a:p>
          <a:p>
            <a:endParaRPr lang="en-US" dirty="0"/>
          </a:p>
        </p:txBody>
      </p:sp>
      <p:sp>
        <p:nvSpPr>
          <p:cNvPr id="212994" name="Rectangle 3"/>
          <p:cNvSpPr>
            <a:spLocks noGrp="1" noChangeArrowheads="1"/>
          </p:cNvSpPr>
          <p:nvPr>
            <p:ph type="title"/>
          </p:nvPr>
        </p:nvSpPr>
        <p:spPr/>
        <p:txBody>
          <a:bodyPr/>
          <a:lstStyle/>
          <a:p>
            <a:r>
              <a:rPr lang="en-US" smtClean="0"/>
              <a:t>Importing and Exporting Models</a:t>
            </a:r>
          </a:p>
        </p:txBody>
      </p:sp>
      <p:pic>
        <p:nvPicPr>
          <p:cNvPr id="5" name="Picture 4" descr="Model Import Export.png"/>
          <p:cNvPicPr>
            <a:picLocks noChangeAspect="1"/>
          </p:cNvPicPr>
          <p:nvPr/>
        </p:nvPicPr>
        <p:blipFill>
          <a:blip r:embed="rId3" cstate="print"/>
          <a:stretch>
            <a:fillRect/>
          </a:stretch>
        </p:blipFill>
        <p:spPr>
          <a:xfrm>
            <a:off x="1403498" y="2503430"/>
            <a:ext cx="6337004" cy="376508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3"/>
          <p:cNvSpPr>
            <a:spLocks noGrp="1" noChangeArrowheads="1"/>
          </p:cNvSpPr>
          <p:nvPr>
            <p:ph idx="1"/>
          </p:nvPr>
        </p:nvSpPr>
        <p:spPr/>
        <p:txBody>
          <a:bodyPr/>
          <a:lstStyle/>
          <a:p>
            <a:r>
              <a:rPr lang="en-US" dirty="0" smtClean="0"/>
              <a:t>Select Import to load data from data package (.</a:t>
            </a:r>
            <a:r>
              <a:rPr lang="en-US" dirty="0" err="1" smtClean="0"/>
              <a:t>pkg</a:t>
            </a:r>
            <a:r>
              <a:rPr lang="en-US" dirty="0" smtClean="0"/>
              <a:t>) files into the QAD EA and QAD </a:t>
            </a:r>
            <a:r>
              <a:rPr lang="en-US" dirty="0" err="1" smtClean="0"/>
              <a:t>Configurator</a:t>
            </a:r>
            <a:r>
              <a:rPr lang="en-US" dirty="0" smtClean="0"/>
              <a:t> databases respectively</a:t>
            </a:r>
            <a:endParaRPr lang="en-US" altLang="zh-CN" dirty="0" smtClean="0"/>
          </a:p>
          <a:p>
            <a:pPr lvl="1"/>
            <a:r>
              <a:rPr lang="en-US" dirty="0" smtClean="0"/>
              <a:t>When importing a model select the ERP database first </a:t>
            </a:r>
            <a:endParaRPr lang="en-US" altLang="zh-CN" dirty="0" smtClean="0"/>
          </a:p>
          <a:p>
            <a:pPr lvl="1"/>
            <a:r>
              <a:rPr lang="en-US" dirty="0" smtClean="0"/>
              <a:t>The load process first deletes all associated item, product structure, and routing records in the database and then loads data from the package file</a:t>
            </a:r>
            <a:endParaRPr lang="en-US" altLang="zh-CN" dirty="0" smtClean="0"/>
          </a:p>
          <a:p>
            <a:pPr lvl="1"/>
            <a:r>
              <a:rPr lang="en-US" dirty="0" smtClean="0"/>
              <a:t>The system locks the applicable configurable items to ensure that no one can start a Questionnaire while the load is in process</a:t>
            </a:r>
          </a:p>
          <a:p>
            <a:pPr lvl="1"/>
            <a:endParaRPr lang="en-US" altLang="zh-CN" dirty="0" smtClean="0"/>
          </a:p>
        </p:txBody>
      </p:sp>
      <p:sp>
        <p:nvSpPr>
          <p:cNvPr id="214018"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r>
              <a:rPr lang="en-US" dirty="0" smtClean="0"/>
              <a:t>Please Note</a:t>
            </a:r>
          </a:p>
          <a:p>
            <a:pPr lvl="1"/>
            <a:r>
              <a:rPr lang="en-US" dirty="0" smtClean="0"/>
              <a:t>Fields in the records being imported such as Domain, Site, Product Line, Item Type are not validated.  Edit the package file and change these fields to values that are valid in the database that the model will be loaded</a:t>
            </a:r>
            <a:endParaRPr lang="en-US" altLang="zh-CN" dirty="0" smtClean="0"/>
          </a:p>
          <a:p>
            <a:pPr lvl="1"/>
            <a:r>
              <a:rPr lang="en-US" dirty="0" smtClean="0"/>
              <a:t>Due to data incompatibility issues this program should not be used to transfer a model from one version of the </a:t>
            </a:r>
            <a:r>
              <a:rPr lang="en-US" dirty="0" err="1" smtClean="0"/>
              <a:t>Configurator</a:t>
            </a:r>
            <a:r>
              <a:rPr lang="en-US" dirty="0" smtClean="0"/>
              <a:t> to another or from one version of EA to another.</a:t>
            </a:r>
            <a:endParaRPr lang="en-US" altLang="zh-CN" dirty="0" smtClean="0"/>
          </a:p>
        </p:txBody>
      </p:sp>
      <p:sp>
        <p:nvSpPr>
          <p:cNvPr id="215042"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While running, QAD Configurator uses temporary code tables based on the Product Configuration Selection and Assignment Rules. Whenever these rules change, these tables must be changed as well to guarantee that QAD Configurator uses the most recent version of the rules.</a:t>
            </a:r>
          </a:p>
          <a:p>
            <a:r>
              <a:rPr lang="en-US" smtClean="0"/>
              <a:t>Normally, the Variant Generator, which is incorporated in the Questionnaire, checks the validity of the files and creates new ones if necessary.</a:t>
            </a:r>
          </a:p>
          <a:p>
            <a:r>
              <a:rPr lang="en-US" smtClean="0"/>
              <a:t>If there is doubt as to the validity of the objects, for example after a recreation of the database, it is necessary to recreate all code files. Using the Batch Compiler we can do this without investigating first whether it is necessary or not.</a:t>
            </a:r>
          </a:p>
          <a:p>
            <a:endParaRPr lang="en-US" dirty="0"/>
          </a:p>
        </p:txBody>
      </p:sp>
      <p:sp>
        <p:nvSpPr>
          <p:cNvPr id="216066" name="Rectangle 3"/>
          <p:cNvSpPr>
            <a:spLocks noGrp="1" noChangeArrowheads="1"/>
          </p:cNvSpPr>
          <p:nvPr>
            <p:ph type="title"/>
          </p:nvPr>
        </p:nvSpPr>
        <p:spPr/>
        <p:txBody>
          <a:bodyPr/>
          <a:lstStyle/>
          <a:p>
            <a:r>
              <a:rPr lang="en-US" smtClean="0"/>
              <a:t>Batch Compiler</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3"/>
          <p:cNvSpPr>
            <a:spLocks noGrp="1" noChangeArrowheads="1"/>
          </p:cNvSpPr>
          <p:nvPr>
            <p:ph type="title"/>
          </p:nvPr>
        </p:nvSpPr>
        <p:spPr/>
        <p:txBody>
          <a:bodyPr/>
          <a:lstStyle/>
          <a:p>
            <a:r>
              <a:rPr lang="en-US" smtClean="0"/>
              <a:t>Batch Compiler</a:t>
            </a:r>
          </a:p>
        </p:txBody>
      </p:sp>
      <p:pic>
        <p:nvPicPr>
          <p:cNvPr id="4" name="Picture 3" descr="Batch Compiler.png"/>
          <p:cNvPicPr>
            <a:picLocks noChangeAspect="1"/>
          </p:cNvPicPr>
          <p:nvPr/>
        </p:nvPicPr>
        <p:blipFill>
          <a:blip r:embed="rId3" cstate="print"/>
          <a:stretch>
            <a:fillRect/>
          </a:stretch>
        </p:blipFill>
        <p:spPr>
          <a:xfrm>
            <a:off x="1091047" y="1433762"/>
            <a:ext cx="696190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6146"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4"/>
          <p:cNvSpPr>
            <a:spLocks noGrp="1" noChangeArrowheads="1"/>
          </p:cNvSpPr>
          <p:nvPr>
            <p:ph idx="1"/>
          </p:nvPr>
        </p:nvSpPr>
        <p:spPr/>
        <p:txBody>
          <a:bodyPr/>
          <a:lstStyle/>
          <a:p>
            <a:r>
              <a:rPr lang="en-US" smtClean="0"/>
              <a:t>If you are setting up QAD Configurator to configure a new product range, you will need to create the following:</a:t>
            </a:r>
          </a:p>
          <a:p>
            <a:pPr lvl="1"/>
            <a:r>
              <a:rPr lang="en-US" smtClean="0"/>
              <a:t>All the item details in QAD Enterprise Applications Item Master Maintenance</a:t>
            </a:r>
          </a:p>
          <a:p>
            <a:pPr lvl="1"/>
            <a:r>
              <a:rPr lang="en-US" smtClean="0"/>
              <a:t>All the product structures in QAD Enterprise Applications Product Structure Maintenance</a:t>
            </a:r>
          </a:p>
          <a:p>
            <a:pPr lvl="1"/>
            <a:r>
              <a:rPr lang="en-US" smtClean="0"/>
              <a:t>All the possible operations in QAD Enterprise Applications Routing Maintenance</a:t>
            </a:r>
          </a:p>
        </p:txBody>
      </p:sp>
      <p:sp>
        <p:nvSpPr>
          <p:cNvPr id="24578" name="Rectangle 3"/>
          <p:cNvSpPr>
            <a:spLocks noGrp="1" noChangeArrowheads="1"/>
          </p:cNvSpPr>
          <p:nvPr>
            <p:ph type="title"/>
          </p:nvPr>
        </p:nvSpPr>
        <p:spPr/>
        <p:txBody>
          <a:bodyPr/>
          <a:lstStyle/>
          <a:p>
            <a:r>
              <a:rPr lang="en-US" smtClean="0"/>
              <a:t>QAD Enterprise Applications Setup</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Rule Table Accelerator performs all actions necessary to make an indexed search on one or more Rule Tables possible.</a:t>
            </a:r>
          </a:p>
          <a:p>
            <a:r>
              <a:rPr lang="en-US" smtClean="0"/>
              <a:t>If you do not accelerate a Rule Table, you cannot perform an indexed search on that table.</a:t>
            </a:r>
            <a:endParaRPr lang="en-US" dirty="0" smtClean="0"/>
          </a:p>
        </p:txBody>
      </p:sp>
      <p:sp>
        <p:nvSpPr>
          <p:cNvPr id="218114" name="Rectangle 3"/>
          <p:cNvSpPr>
            <a:spLocks noGrp="1" noChangeArrowheads="1"/>
          </p:cNvSpPr>
          <p:nvPr>
            <p:ph type="title"/>
          </p:nvPr>
        </p:nvSpPr>
        <p:spPr/>
        <p:txBody>
          <a:bodyPr/>
          <a:lstStyle/>
          <a:p>
            <a:r>
              <a:rPr lang="en-US" smtClean="0"/>
              <a:t>Rule Table Accelerator</a:t>
            </a:r>
          </a:p>
        </p:txBody>
      </p:sp>
      <p:pic>
        <p:nvPicPr>
          <p:cNvPr id="5" name="Picture 4" descr="Rule Table Accelerator.png"/>
          <p:cNvPicPr>
            <a:picLocks noChangeAspect="1"/>
          </p:cNvPicPr>
          <p:nvPr/>
        </p:nvPicPr>
        <p:blipFill>
          <a:blip r:embed="rId3" cstate="print"/>
          <a:stretch>
            <a:fillRect/>
          </a:stretch>
        </p:blipFill>
        <p:spPr>
          <a:xfrm>
            <a:off x="2609039" y="3540643"/>
            <a:ext cx="3925922" cy="277522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220162" name="Rectangle 3"/>
          <p:cNvSpPr>
            <a:spLocks noGrp="1" noChangeArrowheads="1"/>
          </p:cNvSpPr>
          <p:nvPr>
            <p:ph type="title"/>
          </p:nvPr>
        </p:nvSpPr>
        <p:spPr/>
        <p:txBody>
          <a:bodyPr/>
          <a:lstStyle/>
          <a:p>
            <a:r>
              <a:rPr lang="en-US" smtClean="0"/>
              <a:t>Configurable Item SO Type – Physical Kit</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endParaRPr lang="en-US" dirty="0" smtClean="0"/>
          </a:p>
        </p:txBody>
      </p:sp>
      <p:sp>
        <p:nvSpPr>
          <p:cNvPr id="221186" name="Rectangle 3"/>
          <p:cNvSpPr>
            <a:spLocks noGrp="1" noChangeArrowheads="1"/>
          </p:cNvSpPr>
          <p:nvPr>
            <p:ph type="title"/>
          </p:nvPr>
        </p:nvSpPr>
        <p:spPr/>
        <p:txBody>
          <a:bodyPr>
            <a:normAutofit fontScale="90000"/>
          </a:bodyPr>
          <a:lstStyle/>
          <a:p>
            <a:r>
              <a:rPr lang="en-US" smtClean="0"/>
              <a:t>Configurable Item SO Type – Phantom Kit</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153400" cy="4389120"/>
        </p:xfrm>
        <a:graphic>
          <a:graphicData uri="http://schemas.openxmlformats.org/drawingml/2006/table">
            <a:tbl>
              <a:tblPr/>
              <a:tblGrid>
                <a:gridCol w="1201738"/>
                <a:gridCol w="1533525"/>
                <a:gridCol w="1752600"/>
                <a:gridCol w="1473200"/>
                <a:gridCol w="2192337"/>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bl>
          </a:graphicData>
        </a:graphic>
      </p:graphicFrame>
      <p:sp>
        <p:nvSpPr>
          <p:cNvPr id="222210"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3"/>
          <p:cNvSpPr>
            <a:spLocks noGrp="1" noChangeArrowheads="1"/>
          </p:cNvSpPr>
          <p:nvPr>
            <p:ph idx="1"/>
          </p:nvPr>
        </p:nvSpPr>
        <p:spPr/>
        <p:txBody>
          <a:bodyPr/>
          <a:lstStyle/>
          <a:p>
            <a:r>
              <a:rPr lang="en-US" smtClean="0"/>
              <a:t>MTO</a:t>
            </a:r>
          </a:p>
          <a:p>
            <a:r>
              <a:rPr lang="en-US" smtClean="0"/>
              <a:t>Fulfillment Type = Standard Work Order</a:t>
            </a:r>
          </a:p>
          <a:p>
            <a:endParaRPr lang="en-US" smtClean="0"/>
          </a:p>
        </p:txBody>
      </p:sp>
      <p:sp>
        <p:nvSpPr>
          <p:cNvPr id="223234"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3236"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p:cNvSpPr>
            <a:spLocks noGrp="1" noChangeArrowheads="1"/>
          </p:cNvSpPr>
          <p:nvPr>
            <p:ph idx="1"/>
          </p:nvPr>
        </p:nvSpPr>
        <p:spPr/>
        <p:txBody>
          <a:bodyPr/>
          <a:lstStyle/>
          <a:p>
            <a:r>
              <a:rPr lang="en-US" smtClean="0"/>
              <a:t>MTO/ATO</a:t>
            </a:r>
          </a:p>
          <a:p>
            <a:r>
              <a:rPr lang="en-US" smtClean="0"/>
              <a:t>Fulfillment Type = FAS linked to Sales Order</a:t>
            </a:r>
          </a:p>
          <a:p>
            <a:endParaRPr lang="en-US" smtClean="0"/>
          </a:p>
        </p:txBody>
      </p:sp>
      <p:sp>
        <p:nvSpPr>
          <p:cNvPr id="224258"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4260"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ATO</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Sales Order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5282"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5284"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KIT</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a:t>
                      </a:r>
                      <a:r>
                        <a:rPr lang="en-US" sz="1800" kern="1200" baseline="0" dirty="0" smtClean="0">
                          <a:solidFill>
                            <a:schemeClr val="dk1"/>
                          </a:solidFill>
                          <a:latin typeface="+mn-lt"/>
                          <a:ea typeface="+mn-ea"/>
                          <a:cs typeface="+mn-cs"/>
                        </a:rPr>
                        <a:t> Item</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6306"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6308"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Physical</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 Item  (memo) and 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7330"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7332"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Phantom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altLang="zh-CN" smtClean="0"/>
              <a:t>Master Groups</a:t>
            </a:r>
          </a:p>
          <a:p>
            <a:r>
              <a:rPr lang="en-US" altLang="zh-CN" smtClean="0"/>
              <a:t>Functional Groups</a:t>
            </a:r>
          </a:p>
          <a:p>
            <a:r>
              <a:rPr lang="en-US" altLang="zh-CN" smtClean="0"/>
              <a:t>Question Types</a:t>
            </a:r>
          </a:p>
          <a:p>
            <a:r>
              <a:rPr lang="en-US" smtClean="0"/>
              <a:t>Variables</a:t>
            </a:r>
          </a:p>
          <a:p>
            <a:r>
              <a:rPr lang="en-US" smtClean="0"/>
              <a:t>General Rules</a:t>
            </a:r>
          </a:p>
          <a:p>
            <a:r>
              <a:rPr lang="en-US" smtClean="0"/>
              <a:t>Rule Groups</a:t>
            </a:r>
          </a:p>
          <a:p>
            <a:pPr lvl="1"/>
            <a:endParaRPr lang="en-US" altLang="zh-CN" dirty="0" smtClean="0"/>
          </a:p>
        </p:txBody>
      </p:sp>
      <p:sp>
        <p:nvSpPr>
          <p:cNvPr id="228354" name="Rectangle 2"/>
          <p:cNvSpPr>
            <a:spLocks noGrp="1" noChangeArrowheads="1"/>
          </p:cNvSpPr>
          <p:nvPr>
            <p:ph type="title"/>
          </p:nvPr>
        </p:nvSpPr>
        <p:spPr/>
        <p:txBody>
          <a:bodyPr/>
          <a:lstStyle/>
          <a:p>
            <a:r>
              <a:rPr lang="en-US" smtClean="0"/>
              <a:t>Non-Domain Specific Data</a:t>
            </a:r>
            <a:endParaRPr lang="en-US" altLang="zh-CN" smtClean="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p>
        </p:txBody>
      </p:sp>
      <p:sp>
        <p:nvSpPr>
          <p:cNvPr id="229378"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r>
              <a:rPr lang="en-US" smtClean="0"/>
              <a:t>Contact:</a:t>
            </a:r>
          </a:p>
          <a:p>
            <a:pPr lvl="1"/>
            <a:r>
              <a:rPr lang="en-US" smtClean="0"/>
              <a:t>Frank Feustel, Director, Product Management</a:t>
            </a:r>
          </a:p>
          <a:p>
            <a:pPr lvl="2"/>
            <a:r>
              <a:rPr lang="en-US" smtClean="0"/>
              <a:t>Phone:   +1 61 2 9857 3076</a:t>
            </a:r>
          </a:p>
          <a:p>
            <a:pPr lvl="2"/>
            <a:r>
              <a:rPr lang="en-US" smtClean="0"/>
              <a:t>E-mail:  </a:t>
            </a:r>
            <a:r>
              <a:rPr lang="en-US" smtClean="0">
                <a:hlinkClick r:id="rId2"/>
              </a:rPr>
              <a:t>fzf@qad.com</a:t>
            </a:r>
            <a:r>
              <a:rPr lang="en-US" smtClean="0"/>
              <a:t> </a:t>
            </a:r>
          </a:p>
          <a:p>
            <a:pPr lvl="1"/>
            <a:r>
              <a:rPr lang="en-US" smtClean="0"/>
              <a:t>Tony Wood, Principle Business Analyst</a:t>
            </a:r>
          </a:p>
          <a:p>
            <a:pPr lvl="2"/>
            <a:r>
              <a:rPr lang="en-US" smtClean="0"/>
              <a:t>Phone:  +1 61 9857 3018</a:t>
            </a:r>
          </a:p>
          <a:p>
            <a:pPr lvl="2"/>
            <a:r>
              <a:rPr lang="en-US" smtClean="0"/>
              <a:t>E-mail:  </a:t>
            </a:r>
            <a:r>
              <a:rPr lang="en-US" smtClean="0">
                <a:hlinkClick r:id="rId3"/>
              </a:rPr>
              <a:t>asw@qad.com</a:t>
            </a:r>
            <a:endParaRPr lang="en-US" smtClean="0"/>
          </a:p>
          <a:p>
            <a:pPr lvl="1"/>
            <a:r>
              <a:rPr lang="en-US" smtClean="0"/>
              <a:t>Brian Wintz, Application Architect</a:t>
            </a:r>
          </a:p>
          <a:p>
            <a:pPr lvl="2"/>
            <a:r>
              <a:rPr lang="en-US" smtClean="0"/>
              <a:t>Phone:  +1 805 566 5235</a:t>
            </a:r>
          </a:p>
          <a:p>
            <a:pPr lvl="2"/>
            <a:r>
              <a:rPr lang="en-US" smtClean="0"/>
              <a:t>E-mail:  </a:t>
            </a:r>
            <a:r>
              <a:rPr lang="en-US" smtClean="0">
                <a:hlinkClick r:id="rId4"/>
              </a:rPr>
              <a:t>bkw@qad.com</a:t>
            </a:r>
            <a:endParaRPr lang="en-US" smtClean="0"/>
          </a:p>
          <a:p>
            <a:pPr lvl="1"/>
            <a:r>
              <a:rPr lang="en-US" smtClean="0"/>
              <a:t>Hank Lin, Project Manager</a:t>
            </a:r>
          </a:p>
          <a:p>
            <a:pPr lvl="2"/>
            <a:r>
              <a:rPr lang="en-US" smtClean="0"/>
              <a:t>Phone:  +86 21 6182 3600</a:t>
            </a:r>
          </a:p>
          <a:p>
            <a:pPr lvl="2"/>
            <a:r>
              <a:rPr lang="en-US" smtClean="0"/>
              <a:t>E-mail:  </a:t>
            </a:r>
            <a:r>
              <a:rPr lang="en-US" smtClean="0">
                <a:hlinkClick r:id="rId5"/>
              </a:rPr>
              <a:t>mfh@qad.com</a:t>
            </a:r>
            <a:endParaRPr lang="en-US" altLang="zh-CN" dirty="0" smtClean="0"/>
          </a:p>
        </p:txBody>
      </p:sp>
      <p:sp>
        <p:nvSpPr>
          <p:cNvPr id="231426" name="Rectangle 2"/>
          <p:cNvSpPr>
            <a:spLocks noGrp="1" noChangeArrowheads="1"/>
          </p:cNvSpPr>
          <p:nvPr>
            <p:ph type="title"/>
          </p:nvPr>
        </p:nvSpPr>
        <p:spPr/>
        <p:txBody>
          <a:bodyPr/>
          <a:lstStyle/>
          <a:p>
            <a:r>
              <a:rPr lang="en-US" smtClean="0"/>
              <a:t>Questions</a:t>
            </a:r>
            <a:endParaRPr lang="en-US" altLang="zh-CN" smtClean="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n-US" smtClean="0"/>
              <a:t>Configured Products versus Configurator</a:t>
            </a:r>
          </a:p>
        </p:txBody>
      </p:sp>
      <p:graphicFrame>
        <p:nvGraphicFramePr>
          <p:cNvPr id="685237" name="Group 181"/>
          <p:cNvGraphicFramePr>
            <a:graphicFrameLocks noGrp="1"/>
          </p:cNvGraphicFramePr>
          <p:nvPr>
            <p:ph type="pic" idx="1"/>
          </p:nvPr>
        </p:nvGraphicFramePr>
        <p:xfrm>
          <a:off x="457200" y="900113"/>
          <a:ext cx="8229550" cy="5089843"/>
        </p:xfrm>
        <a:graphic>
          <a:graphicData uri="http://schemas.openxmlformats.org/drawingml/2006/table">
            <a:tbl>
              <a:tblPr/>
              <a:tblGrid>
                <a:gridCol w="2164691"/>
                <a:gridCol w="3101003"/>
                <a:gridCol w="2963856"/>
              </a:tblGrid>
              <a:tr h="792163">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1600" b="1" i="0" u="none" strike="noStrike" cap="none" normalizeH="0" baseline="0" dirty="0" smtClean="0">
                        <a:ln>
                          <a:noFill/>
                        </a:ln>
                        <a:solidFill>
                          <a:schemeClr val="bg1"/>
                        </a:solidFill>
                        <a:effectLst/>
                        <a:latin typeface="Arial" charset="0"/>
                      </a:endParaRPr>
                    </a:p>
                  </a:txBody>
                  <a:tcPr marL="89982" marR="89982" horzOverflow="overflow">
                    <a:lnL cap="flat">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Standard Features</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(Configured Products)</a:t>
                      </a:r>
                    </a:p>
                  </a:txBody>
                  <a:tcPr marL="89982" marR="89982" anchor="ctr" horzOverflow="overflow">
                    <a:lnL>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Advanced</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(Configurator)</a:t>
                      </a:r>
                    </a:p>
                  </a:txBody>
                  <a:tcPr marL="89982" marR="89982" anchor="ctr" horzOverflow="overflow">
                    <a:lnL>
                      <a:noFill/>
                    </a:lnL>
                    <a:lnR cap="flat">
                      <a:noFill/>
                    </a:lnR>
                    <a:lnT cap="flat">
                      <a:noFill/>
                    </a:lnT>
                    <a:lnB>
                      <a:noFill/>
                    </a:lnB>
                    <a:lnTlToBr>
                      <a:noFill/>
                    </a:lnTlToBr>
                    <a:lnBlToTr>
                      <a:noFill/>
                    </a:lnBlToTr>
                    <a:solidFill>
                      <a:schemeClr val="hlink"/>
                    </a:solidFill>
                  </a:tcPr>
                </a:tc>
              </a:tr>
              <a:tr h="75723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in</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endParaRPr kumimoji="0" lang="en-US" sz="1600" b="0" i="0" u="none" strike="noStrike" cap="none" normalizeH="0" baseline="0" dirty="0" smtClean="0">
                        <a:ln>
                          <a:noFill/>
                        </a:ln>
                        <a:solidFill>
                          <a:schemeClr val="tx1"/>
                        </a:solidFill>
                        <a:effectLst/>
                        <a:latin typeface="Arial" charset="0"/>
                      </a:endParaRP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Standalone</a:t>
                      </a:r>
                    </a:p>
                  </a:txBody>
                  <a:tcPr marL="89982" marR="89982" horzOverflow="overflow">
                    <a:lnL>
                      <a:noFill/>
                    </a:lnL>
                    <a:lnR cap="flat">
                      <a:noFill/>
                    </a:lnR>
                    <a:lnT>
                      <a:noFill/>
                    </a:lnT>
                    <a:lnB>
                      <a:noFill/>
                    </a:lnB>
                    <a:lnTlToBr>
                      <a:noFill/>
                    </a:lnTlToBr>
                    <a:lnBlToTr>
                      <a:noFill/>
                    </a:lnBlToTr>
                    <a:noFill/>
                  </a:tcPr>
                </a:tc>
              </a:tr>
              <a:tr h="625475">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of</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SO BOM</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Standard Routing only</a:t>
                      </a: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BOM / Product Structure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Routings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Item Code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Quote / Sales Order</a:t>
                      </a:r>
                    </a:p>
                  </a:txBody>
                  <a:tcPr marL="89982" marR="89982" horzOverflow="overflow">
                    <a:lnL>
                      <a:noFill/>
                    </a:lnL>
                    <a:lnR cap="flat">
                      <a:noFill/>
                    </a:lnR>
                    <a:lnT>
                      <a:noFill/>
                    </a:lnT>
                    <a:lnB>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defRPr/>
                      </a:pPr>
                      <a:r>
                        <a:rPr kumimoji="0" lang="en-US" sz="1600" b="1" i="0" u="none" strike="noStrike" cap="none" normalizeH="0" baseline="0" dirty="0" smtClean="0">
                          <a:ln>
                            <a:noFill/>
                          </a:ln>
                          <a:solidFill>
                            <a:schemeClr val="tx1"/>
                          </a:solidFill>
                          <a:effectLst/>
                          <a:latin typeface="Arial" charset="0"/>
                        </a:rPr>
                        <a:t>Rules-based</a:t>
                      </a:r>
                      <a:br>
                        <a:rPr kumimoji="0" lang="en-US" sz="1600" b="1" i="0" u="none" strike="noStrike" cap="none" normalizeH="0" baseline="0" dirty="0" smtClean="0">
                          <a:ln>
                            <a:noFill/>
                          </a:ln>
                          <a:solidFill>
                            <a:schemeClr val="tx1"/>
                          </a:solidFill>
                          <a:effectLst/>
                          <a:latin typeface="Arial" charset="0"/>
                        </a:rPr>
                      </a:br>
                      <a:r>
                        <a:rPr kumimoji="0" lang="en-US" sz="1600" b="1" i="0" u="none" strike="noStrike" cap="none" normalizeH="0" baseline="0" dirty="0" smtClean="0">
                          <a:ln>
                            <a:noFill/>
                          </a:ln>
                          <a:solidFill>
                            <a:schemeClr val="tx1"/>
                          </a:solidFill>
                          <a:effectLst/>
                          <a:latin typeface="Arial" charset="0"/>
                        </a:rPr>
                        <a:t>(guided selling)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No</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Yes</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Types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 CTO</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Assembly</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No pre-assembly</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 to Complex</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Pre-assembly possible</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Work Orders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Final Assembly (FAS)  backflush</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Standard (MRP)</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Pricing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 option-based or any combination</a:t>
                      </a:r>
                    </a:p>
                  </a:txBody>
                  <a:tcPr marL="89982" marR="89982"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4"/>
          <p:cNvSpPr>
            <a:spLocks noGrp="1" noChangeArrowheads="1"/>
          </p:cNvSpPr>
          <p:nvPr>
            <p:ph idx="1"/>
          </p:nvPr>
        </p:nvSpPr>
        <p:spPr/>
        <p:txBody>
          <a:bodyPr/>
          <a:lstStyle/>
          <a:p>
            <a:r>
              <a:rPr lang="en-US" smtClean="0"/>
              <a:t>The Configurator training is based on the following QAD Enterprise Applications data:</a:t>
            </a:r>
          </a:p>
          <a:p>
            <a:pPr lvl="1"/>
            <a:r>
              <a:rPr lang="en-US" smtClean="0"/>
              <a:t>Items</a:t>
            </a:r>
          </a:p>
          <a:p>
            <a:pPr lvl="1"/>
            <a:r>
              <a:rPr lang="en-US" smtClean="0"/>
              <a:t>Product structures</a:t>
            </a:r>
          </a:p>
          <a:p>
            <a:pPr lvl="1"/>
            <a:r>
              <a:rPr lang="en-US" smtClean="0"/>
              <a:t>Work centers and routings</a:t>
            </a:r>
          </a:p>
          <a:p>
            <a:r>
              <a:rPr lang="en-US" smtClean="0"/>
              <a:t>This data is already in the system and is part of the QMI set of data. Please refer to the appendix and review this data</a:t>
            </a:r>
            <a:endParaRPr lang="en-US" dirty="0" smtClean="0"/>
          </a:p>
        </p:txBody>
      </p:sp>
      <p:sp>
        <p:nvSpPr>
          <p:cNvPr id="27650" name="Rectangle 3"/>
          <p:cNvSpPr>
            <a:spLocks noGrp="1" noChangeArrowheads="1"/>
          </p:cNvSpPr>
          <p:nvPr>
            <p:ph type="title"/>
          </p:nvPr>
        </p:nvSpPr>
        <p:spPr/>
        <p:txBody>
          <a:bodyPr/>
          <a:lstStyle/>
          <a:p>
            <a:r>
              <a:rPr lang="en-US" smtClean="0"/>
              <a:t>QAD Enterprise Applications Setup</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4"/>
          <p:cNvSpPr>
            <a:spLocks noGrp="1" noChangeArrowheads="1"/>
          </p:cNvSpPr>
          <p:nvPr>
            <p:ph idx="1"/>
          </p:nvPr>
        </p:nvSpPr>
        <p:spPr/>
        <p:txBody>
          <a:bodyPr/>
          <a:lstStyle/>
          <a:p>
            <a:r>
              <a:rPr lang="en-US" smtClean="0"/>
              <a:t>Configurator Control</a:t>
            </a:r>
          </a:p>
          <a:p>
            <a:r>
              <a:rPr lang="en-US" smtClean="0"/>
              <a:t>Master Group Maintenance</a:t>
            </a:r>
          </a:p>
          <a:p>
            <a:r>
              <a:rPr lang="en-US" smtClean="0"/>
              <a:t>Configurable Item Maintenance</a:t>
            </a:r>
            <a:endParaRPr lang="en-US" dirty="0" smtClean="0"/>
          </a:p>
        </p:txBody>
      </p:sp>
      <p:sp>
        <p:nvSpPr>
          <p:cNvPr id="28674" name="Rectangle 3"/>
          <p:cNvSpPr>
            <a:spLocks noGrp="1" noChangeArrowheads="1"/>
          </p:cNvSpPr>
          <p:nvPr>
            <p:ph type="title"/>
          </p:nvPr>
        </p:nvSpPr>
        <p:spPr/>
        <p:txBody>
          <a:bodyPr/>
          <a:lstStyle/>
          <a:p>
            <a:r>
              <a:rPr lang="en-US" smtClean="0"/>
              <a:t>Configurator Setup</a:t>
            </a:r>
          </a:p>
        </p:txBody>
      </p:sp>
      <p:pic>
        <p:nvPicPr>
          <p:cNvPr id="28676" name="Picture 4"/>
          <p:cNvPicPr>
            <a:picLocks noChangeAspect="1" noChangeArrowheads="1"/>
          </p:cNvPicPr>
          <p:nvPr/>
        </p:nvPicPr>
        <p:blipFill>
          <a:blip r:embed="rId3" cstate="print"/>
          <a:srcRect/>
          <a:stretch>
            <a:fillRect/>
          </a:stretch>
        </p:blipFill>
        <p:spPr bwMode="auto">
          <a:xfrm>
            <a:off x="6452048" y="921873"/>
            <a:ext cx="2387600" cy="425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1"/>
          <p:cNvSpPr>
            <a:spLocks noGrp="1" noChangeArrowheads="1"/>
          </p:cNvSpPr>
          <p:nvPr>
            <p:ph idx="1"/>
          </p:nvPr>
        </p:nvSpPr>
        <p:spPr/>
        <p:txBody>
          <a:bodyPr/>
          <a:lstStyle/>
          <a:p>
            <a:r>
              <a:rPr lang="en-US" smtClean="0"/>
              <a:t>Use Configurator Control to define the Configurator system settings.</a:t>
            </a:r>
          </a:p>
        </p:txBody>
      </p:sp>
      <p:sp>
        <p:nvSpPr>
          <p:cNvPr id="29698" name="Rectangle 3"/>
          <p:cNvSpPr>
            <a:spLocks noGrp="1" noChangeArrowheads="1"/>
          </p:cNvSpPr>
          <p:nvPr>
            <p:ph type="title"/>
          </p:nvPr>
        </p:nvSpPr>
        <p:spPr/>
        <p:txBody>
          <a:bodyPr/>
          <a:lstStyle/>
          <a:p>
            <a:r>
              <a:rPr lang="en-US" smtClean="0"/>
              <a:t>Configurator Control</a:t>
            </a:r>
          </a:p>
        </p:txBody>
      </p:sp>
      <p:pic>
        <p:nvPicPr>
          <p:cNvPr id="5" name="Picture 4" descr="Configurator control.png"/>
          <p:cNvPicPr>
            <a:picLocks noChangeAspect="1"/>
          </p:cNvPicPr>
          <p:nvPr/>
        </p:nvPicPr>
        <p:blipFill>
          <a:blip r:embed="rId3" cstate="print"/>
          <a:stretch>
            <a:fillRect/>
          </a:stretch>
        </p:blipFill>
        <p:spPr>
          <a:xfrm>
            <a:off x="903767" y="2237443"/>
            <a:ext cx="7336466" cy="365159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smtClean="0"/>
              <a:t>Master Groups</a:t>
            </a:r>
          </a:p>
        </p:txBody>
      </p:sp>
      <p:pic>
        <p:nvPicPr>
          <p:cNvPr id="31747" name="Picture 6"/>
          <p:cNvPicPr>
            <a:picLocks noChangeAspect="1" noChangeArrowheads="1"/>
          </p:cNvPicPr>
          <p:nvPr/>
        </p:nvPicPr>
        <p:blipFill>
          <a:blip r:embed="rId2" cstate="print"/>
          <a:srcRect b="842"/>
          <a:stretch>
            <a:fillRect/>
          </a:stretch>
        </p:blipFill>
        <p:spPr bwMode="auto">
          <a:xfrm>
            <a:off x="1516201" y="1227940"/>
            <a:ext cx="6096000" cy="439181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5"/>
          <p:cNvSpPr>
            <a:spLocks noGrp="1"/>
          </p:cNvSpPr>
          <p:nvPr>
            <p:ph idx="1"/>
          </p:nvPr>
        </p:nvSpPr>
        <p:spPr/>
        <p:txBody>
          <a:bodyPr/>
          <a:lstStyle/>
          <a:p>
            <a:r>
              <a:rPr lang="en-US" smtClean="0"/>
              <a:t>Data created in one Master Group exclusively belongs to that group and cannot be accessed from other Master Groups</a:t>
            </a:r>
          </a:p>
          <a:p>
            <a:r>
              <a:rPr lang="en-US" smtClean="0"/>
              <a:t>Configurable Items, Variables, Features and Rules belong to Master Groups</a:t>
            </a:r>
          </a:p>
          <a:p>
            <a:pPr lvl="1"/>
            <a:r>
              <a:rPr lang="en-US" smtClean="0"/>
              <a:t>It is recommended that a Configurable Item only belongs to one Master Group per Domain</a:t>
            </a:r>
          </a:p>
          <a:p>
            <a:pPr lvl="2"/>
            <a:r>
              <a:rPr lang="en-US" smtClean="0"/>
              <a:t>If a Configurable Item belongs to more than one Master Group, you will be prompted to enter the Master Group when the Questionnaire is launched</a:t>
            </a:r>
            <a:endParaRPr lang="en-US" dirty="0" smtClean="0"/>
          </a:p>
        </p:txBody>
      </p:sp>
      <p:sp>
        <p:nvSpPr>
          <p:cNvPr id="32770" name="Title 4"/>
          <p:cNvSpPr>
            <a:spLocks noGrp="1"/>
          </p:cNvSpPr>
          <p:nvPr>
            <p:ph type="title"/>
          </p:nvPr>
        </p:nvSpPr>
        <p:spPr/>
        <p:txBody>
          <a:bodyPr/>
          <a:lstStyle/>
          <a:p>
            <a:r>
              <a:rPr lang="en-US" smtClean="0"/>
              <a:t>Master Groups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5"/>
          <p:cNvSpPr>
            <a:spLocks noGrp="1"/>
          </p:cNvSpPr>
          <p:nvPr>
            <p:ph idx="1"/>
          </p:nvPr>
        </p:nvSpPr>
        <p:spPr/>
        <p:txBody>
          <a:bodyPr/>
          <a:lstStyle/>
          <a:p>
            <a:r>
              <a:rPr lang="en-US" smtClean="0"/>
              <a:t>Use Master Group Maintenance to add, view, modify, and delete groups that are used to categorize Configurator data</a:t>
            </a:r>
          </a:p>
          <a:p>
            <a:pPr lvl="1"/>
            <a:r>
              <a:rPr lang="en-US" smtClean="0"/>
              <a:t>For example, to group related families of products together</a:t>
            </a:r>
          </a:p>
          <a:p>
            <a:endParaRPr lang="en-US" smtClean="0"/>
          </a:p>
        </p:txBody>
      </p:sp>
      <p:sp>
        <p:nvSpPr>
          <p:cNvPr id="33794" name="Title 4"/>
          <p:cNvSpPr>
            <a:spLocks noGrp="1"/>
          </p:cNvSpPr>
          <p:nvPr>
            <p:ph type="title"/>
          </p:nvPr>
        </p:nvSpPr>
        <p:spPr/>
        <p:txBody>
          <a:bodyPr/>
          <a:lstStyle/>
          <a:p>
            <a:r>
              <a:rPr lang="en-US" smtClean="0"/>
              <a:t>Master Groups Maintenance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fontScale="92500"/>
          </a:bodyPr>
          <a:lstStyle/>
          <a:p>
            <a:r>
              <a:rPr lang="en-US" altLang="zh-CN" dirty="0" smtClean="0"/>
              <a:t>Understand the underlying business considerations behind product configuration</a:t>
            </a:r>
          </a:p>
          <a:p>
            <a:r>
              <a:rPr lang="en-US" altLang="zh-CN" dirty="0" smtClean="0"/>
              <a:t>Identify the manufacturing strategies </a:t>
            </a:r>
            <a:r>
              <a:rPr lang="en-US" altLang="zh-CN" dirty="0" err="1" smtClean="0"/>
              <a:t>Configurator</a:t>
            </a:r>
            <a:r>
              <a:rPr lang="en-US" altLang="zh-CN" dirty="0" smtClean="0"/>
              <a:t> best fits into</a:t>
            </a:r>
          </a:p>
          <a:p>
            <a:r>
              <a:rPr lang="en-US" altLang="zh-CN" dirty="0" smtClean="0"/>
              <a:t>Describe the main features of </a:t>
            </a:r>
            <a:r>
              <a:rPr lang="en-US" altLang="zh-CN" dirty="0" err="1" smtClean="0"/>
              <a:t>Configurator</a:t>
            </a:r>
            <a:endParaRPr lang="en-US" altLang="zh-CN" dirty="0" smtClean="0"/>
          </a:p>
          <a:p>
            <a:r>
              <a:rPr lang="en-US" altLang="zh-CN" dirty="0" smtClean="0"/>
              <a:t>Enumerate the key benefits of using </a:t>
            </a:r>
            <a:r>
              <a:rPr lang="en-US" altLang="zh-CN" dirty="0" err="1" smtClean="0"/>
              <a:t>Configurator</a:t>
            </a:r>
            <a:endParaRPr lang="en-US" altLang="zh-CN" dirty="0" smtClean="0"/>
          </a:p>
          <a:p>
            <a:r>
              <a:rPr lang="en-US" altLang="zh-CN" dirty="0" smtClean="0"/>
              <a:t>Understand how </a:t>
            </a:r>
            <a:r>
              <a:rPr lang="en-US" altLang="zh-CN" dirty="0" err="1" smtClean="0"/>
              <a:t>Configurator</a:t>
            </a:r>
            <a:r>
              <a:rPr lang="en-US" altLang="zh-CN" dirty="0" smtClean="0"/>
              <a:t> is integrated with QAD Enterprise Applications</a:t>
            </a:r>
          </a:p>
          <a:p>
            <a:r>
              <a:rPr lang="en-US" altLang="zh-CN" dirty="0" smtClean="0"/>
              <a:t>Describe the basic </a:t>
            </a:r>
            <a:r>
              <a:rPr lang="en-US" altLang="zh-CN" dirty="0" err="1" smtClean="0"/>
              <a:t>Configurator</a:t>
            </a:r>
            <a:r>
              <a:rPr lang="en-US" altLang="zh-CN" dirty="0" smtClean="0"/>
              <a:t> workflow</a:t>
            </a:r>
          </a:p>
          <a:p>
            <a:r>
              <a:rPr lang="en-US" altLang="zh-CN" dirty="0" smtClean="0"/>
              <a:t>Know your way around the </a:t>
            </a:r>
            <a:r>
              <a:rPr lang="en-US" altLang="zh-CN" dirty="0" err="1" smtClean="0"/>
              <a:t>Configurator</a:t>
            </a:r>
            <a:r>
              <a:rPr lang="en-US" altLang="zh-CN" dirty="0" smtClean="0"/>
              <a:t> workspace</a:t>
            </a:r>
          </a:p>
        </p:txBody>
      </p:sp>
      <p:sp>
        <p:nvSpPr>
          <p:cNvPr id="7170" name="Rectangle 2"/>
          <p:cNvSpPr>
            <a:spLocks noGrp="1" noChangeArrowheads="1"/>
          </p:cNvSpPr>
          <p:nvPr>
            <p:ph type="title"/>
          </p:nvPr>
        </p:nvSpPr>
        <p:spPr/>
        <p:txBody>
          <a:bodyPr/>
          <a:lstStyle/>
          <a:p>
            <a:r>
              <a:rPr lang="en-US" altLang="zh-CN" smtClean="0"/>
              <a:t>Learning Objectives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Master Group Maintenance</a:t>
            </a:r>
          </a:p>
        </p:txBody>
      </p:sp>
      <p:pic>
        <p:nvPicPr>
          <p:cNvPr id="5" name="Picture 4" descr="Master_Group_Maint.png"/>
          <p:cNvPicPr>
            <a:picLocks noChangeAspect="1"/>
          </p:cNvPicPr>
          <p:nvPr/>
        </p:nvPicPr>
        <p:blipFill>
          <a:blip r:embed="rId2" cstate="print"/>
          <a:stretch>
            <a:fillRect/>
          </a:stretch>
        </p:blipFill>
        <p:spPr>
          <a:xfrm>
            <a:off x="942974" y="884950"/>
            <a:ext cx="6791326" cy="5314463"/>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Configurable Item Maintenance to add, view, and delete Configurable Items in the Configurator</a:t>
            </a:r>
          </a:p>
          <a:p>
            <a:r>
              <a:rPr lang="en-US" smtClean="0"/>
              <a:t>You can also define some default settings that will be used for Variant Items that you create from a Configurable Item.</a:t>
            </a:r>
          </a:p>
          <a:p>
            <a:r>
              <a:rPr lang="en-US" smtClean="0"/>
              <a:t>Adding a Configurable Item in QAD Configurator is a process of selecting a parent item in QAD Enterprise Applications and defining it as a Configurable Item. You can then use it as the basis for product configuration in QAD Configurator.</a:t>
            </a:r>
            <a:endParaRPr lang="en-US" dirty="0" smtClean="0"/>
          </a:p>
        </p:txBody>
      </p:sp>
      <p:sp>
        <p:nvSpPr>
          <p:cNvPr id="36866" name="Rectangle 3"/>
          <p:cNvSpPr>
            <a:spLocks noGrp="1" noChangeArrowheads="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p:nvPr>
        </p:nvSpPr>
        <p:spPr/>
        <p:txBody>
          <a:bodyPr/>
          <a:lstStyle/>
          <a:p>
            <a:r>
              <a:rPr lang="en-US" smtClean="0"/>
              <a:t>Configurable Item Maintenance</a:t>
            </a:r>
          </a:p>
        </p:txBody>
      </p:sp>
      <p:pic>
        <p:nvPicPr>
          <p:cNvPr id="1026" name="Picture 2" descr="D:\p9w\March 2014\Configurator WIP\Configurator_TG_v55\Chapters\graphdir\Configurable Item Maintenance.png"/>
          <p:cNvPicPr>
            <a:picLocks noChangeAspect="1" noChangeArrowheads="1"/>
          </p:cNvPicPr>
          <p:nvPr/>
        </p:nvPicPr>
        <p:blipFill>
          <a:blip r:embed="rId3" cstate="print"/>
          <a:stretch>
            <a:fillRect/>
          </a:stretch>
        </p:blipFill>
        <p:spPr bwMode="auto">
          <a:xfrm>
            <a:off x="777767" y="969523"/>
            <a:ext cx="6779172" cy="5109827"/>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mtClean="0"/>
              <a:t>BOM</a:t>
            </a:r>
          </a:p>
          <a:p>
            <a:pPr lvl="1"/>
            <a:r>
              <a:rPr lang="en-US" smtClean="0"/>
              <a:t>One sales order or sales quotation line is created for the Variant Item</a:t>
            </a:r>
          </a:p>
          <a:p>
            <a:pPr lvl="1"/>
            <a:r>
              <a:rPr lang="en-US" smtClean="0"/>
              <a:t>A Variant Item with a related Product Structure (BOM) and optional routing is created</a:t>
            </a:r>
          </a:p>
          <a:p>
            <a:endParaRPr lang="en-US" dirty="0"/>
          </a:p>
        </p:txBody>
      </p:sp>
      <p:sp>
        <p:nvSpPr>
          <p:cNvPr id="38914" name="Rectangle 3"/>
          <p:cNvSpPr>
            <a:spLocks noGrp="1" noChangeArrowheads="1"/>
          </p:cNvSpPr>
          <p:nvPr>
            <p:ph type="title"/>
          </p:nvPr>
        </p:nvSpPr>
        <p:spPr/>
        <p:txBody>
          <a:bodyPr/>
          <a:lstStyle/>
          <a:p>
            <a:r>
              <a:rPr lang="en-US" smtClean="0"/>
              <a:t>Configurable Item SO Type – BOM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39938" name="Rectangle 3"/>
          <p:cNvSpPr>
            <a:spLocks noGrp="1" noChangeArrowheads="1"/>
          </p:cNvSpPr>
          <p:nvPr>
            <p:ph type="title"/>
          </p:nvPr>
        </p:nvSpPr>
        <p:spPr/>
        <p:txBody>
          <a:bodyPr/>
          <a:lstStyle/>
          <a:p>
            <a:r>
              <a:rPr lang="en-US" smtClean="0"/>
              <a:t>Configurable Item SO Type – Physical Kit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p>
          <a:p>
            <a:endParaRPr lang="en-US" dirty="0"/>
          </a:p>
        </p:txBody>
      </p:sp>
      <p:sp>
        <p:nvSpPr>
          <p:cNvPr id="40962" name="Rectangle 3"/>
          <p:cNvSpPr>
            <a:spLocks noGrp="1" noChangeArrowheads="1"/>
          </p:cNvSpPr>
          <p:nvPr>
            <p:ph type="title"/>
          </p:nvPr>
        </p:nvSpPr>
        <p:spPr/>
        <p:txBody>
          <a:bodyPr>
            <a:normAutofit fontScale="90000"/>
          </a:bodyPr>
          <a:lstStyle/>
          <a:p>
            <a:r>
              <a:rPr lang="en-US" smtClean="0"/>
              <a:t>Configurable Item SO Type – Phantom Kit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5"/>
          <p:cNvSpPr>
            <a:spLocks noGrp="1"/>
          </p:cNvSpPr>
          <p:nvPr>
            <p:ph idx="1"/>
          </p:nvPr>
        </p:nvSpPr>
        <p:spPr/>
        <p:txBody>
          <a:bodyPr/>
          <a:lstStyle/>
          <a:p>
            <a:r>
              <a:rPr lang="en-US" smtClean="0"/>
              <a:t>Configuration Selection</a:t>
            </a:r>
          </a:p>
          <a:p>
            <a:pPr lvl="1"/>
            <a:r>
              <a:rPr lang="en-US" smtClean="0"/>
              <a:t>Just Created Configuration</a:t>
            </a:r>
          </a:p>
          <a:p>
            <a:pPr lvl="1"/>
            <a:r>
              <a:rPr lang="en-US" smtClean="0"/>
              <a:t>Select First Matching</a:t>
            </a:r>
          </a:p>
          <a:p>
            <a:pPr lvl="1"/>
            <a:r>
              <a:rPr lang="en-US" smtClean="0"/>
              <a:t>Select Last Matching</a:t>
            </a:r>
          </a:p>
          <a:p>
            <a:r>
              <a:rPr lang="en-US" smtClean="0"/>
              <a:t>Auto Select (Yes/No)</a:t>
            </a:r>
          </a:p>
          <a:p>
            <a:r>
              <a:rPr lang="en-US" smtClean="0"/>
              <a:t>Configuration Retention</a:t>
            </a:r>
          </a:p>
          <a:p>
            <a:pPr lvl="1"/>
            <a:r>
              <a:rPr lang="en-US" smtClean="0"/>
              <a:t>Retain All</a:t>
            </a:r>
          </a:p>
          <a:p>
            <a:pPr lvl="1"/>
            <a:r>
              <a:rPr lang="en-US" smtClean="0"/>
              <a:t>No Customer Duplicates</a:t>
            </a:r>
          </a:p>
          <a:p>
            <a:pPr lvl="1"/>
            <a:r>
              <a:rPr lang="en-US" smtClean="0"/>
              <a:t>No Duplicates</a:t>
            </a:r>
          </a:p>
        </p:txBody>
      </p:sp>
      <p:sp>
        <p:nvSpPr>
          <p:cNvPr id="41986" name="Title 4"/>
          <p:cNvSpPr>
            <a:spLocks noGrp="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11"/>
          <p:cNvSpPr>
            <a:spLocks noGrp="1"/>
          </p:cNvSpPr>
          <p:nvPr>
            <p:ph sz="half" idx="1"/>
          </p:nvPr>
        </p:nvSpPr>
        <p:spPr/>
        <p:txBody>
          <a:bodyPr>
            <a:normAutofit lnSpcReduction="10000"/>
          </a:bodyPr>
          <a:lstStyle/>
          <a:p>
            <a:r>
              <a:rPr lang="en-US" smtClean="0"/>
              <a:t>Specify whether and how to display existing configurations in the Questionnaire </a:t>
            </a:r>
          </a:p>
          <a:p>
            <a:pPr lvl="1"/>
            <a:r>
              <a:rPr lang="en-US" smtClean="0"/>
              <a:t>Display Existing Configurations first</a:t>
            </a:r>
          </a:p>
          <a:p>
            <a:pPr lvl="1"/>
            <a:r>
              <a:rPr lang="en-US" smtClean="0"/>
              <a:t>Enter a New Configuration first</a:t>
            </a:r>
          </a:p>
          <a:p>
            <a:pPr lvl="1"/>
            <a:r>
              <a:rPr lang="en-US" smtClean="0"/>
              <a:t>Prompt for preference</a:t>
            </a:r>
          </a:p>
          <a:p>
            <a:pPr lvl="1"/>
            <a:r>
              <a:rPr lang="en-US" smtClean="0"/>
              <a:t>Hide the Existing Configurations tab in the Questionnaire </a:t>
            </a:r>
            <a:endParaRPr lang="en-US" dirty="0" smtClean="0"/>
          </a:p>
        </p:txBody>
      </p:sp>
      <p:sp>
        <p:nvSpPr>
          <p:cNvPr id="43012" name="Content Placeholder 13"/>
          <p:cNvSpPr>
            <a:spLocks noGrp="1"/>
          </p:cNvSpPr>
          <p:nvPr>
            <p:ph sz="half" idx="2"/>
          </p:nvPr>
        </p:nvSpPr>
        <p:spPr/>
        <p:txBody>
          <a:bodyPr/>
          <a:lstStyle/>
          <a:p>
            <a:endParaRPr lang="en-US" smtClean="0"/>
          </a:p>
          <a:p>
            <a:endParaRPr lang="en-US" smtClean="0"/>
          </a:p>
        </p:txBody>
      </p:sp>
      <p:sp>
        <p:nvSpPr>
          <p:cNvPr id="43010" name="Title 12"/>
          <p:cNvSpPr>
            <a:spLocks noGrp="1"/>
          </p:cNvSpPr>
          <p:nvPr>
            <p:ph type="title"/>
          </p:nvPr>
        </p:nvSpPr>
        <p:spPr/>
        <p:txBody>
          <a:bodyPr/>
          <a:lstStyle/>
          <a:p>
            <a:r>
              <a:rPr lang="en-US" smtClean="0"/>
              <a:t>Configurable Item Maintenance</a:t>
            </a:r>
          </a:p>
        </p:txBody>
      </p:sp>
      <p:pic>
        <p:nvPicPr>
          <p:cNvPr id="6" name="Picture 5" descr="ShowAll Options.png"/>
          <p:cNvPicPr>
            <a:picLocks noChangeAspect="1"/>
          </p:cNvPicPr>
          <p:nvPr/>
        </p:nvPicPr>
        <p:blipFill>
          <a:blip r:embed="rId3" cstate="print"/>
          <a:stretch>
            <a:fillRect/>
          </a:stretch>
        </p:blipFill>
        <p:spPr>
          <a:xfrm>
            <a:off x="4344051" y="2571930"/>
            <a:ext cx="4571517" cy="2523946"/>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mtClean="0"/>
              <a:t>Some restrictions in Enterprise Edition</a:t>
            </a:r>
          </a:p>
          <a:p>
            <a:pPr lvl="1"/>
            <a:r>
              <a:rPr lang="en-US" smtClean="0"/>
              <a:t>A Configurable Item cannot be a memo-item in QAD Enterprise Applications</a:t>
            </a:r>
          </a:p>
          <a:p>
            <a:pPr lvl="2"/>
            <a:r>
              <a:rPr lang="en-US" smtClean="0"/>
              <a:t>Validation in both applications</a:t>
            </a:r>
          </a:p>
          <a:p>
            <a:pPr lvl="1"/>
            <a:r>
              <a:rPr lang="en-US" smtClean="0"/>
              <a:t>A Configurable Item cannot be in a cross-sell, up-sell or replacement item relationship</a:t>
            </a:r>
          </a:p>
          <a:p>
            <a:pPr lvl="2"/>
            <a:r>
              <a:rPr lang="en-US" smtClean="0"/>
              <a:t>Validation in both applications</a:t>
            </a:r>
          </a:p>
          <a:p>
            <a:pPr lvl="1"/>
            <a:r>
              <a:rPr lang="en-US" smtClean="0"/>
              <a:t>Cannot delete an item in QAD Enterprise Applications Item Master Maintenance if the item is a Configurable Item in the Configurator</a:t>
            </a:r>
            <a:endParaRPr lang="en-US" dirty="0" smtClean="0"/>
          </a:p>
        </p:txBody>
      </p:sp>
      <p:sp>
        <p:nvSpPr>
          <p:cNvPr id="44034" name="Title 4"/>
          <p:cNvSpPr>
            <a:spLocks noGrp="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smtClean="0"/>
              <a:t>Business Considerations</a:t>
            </a:r>
            <a:endParaRPr lang="en-US" altLang="zh-CN" dirty="0" smtClean="0"/>
          </a:p>
        </p:txBody>
      </p:sp>
      <p:grpSp>
        <p:nvGrpSpPr>
          <p:cNvPr id="516" name="Group 515"/>
          <p:cNvGrpSpPr/>
          <p:nvPr/>
        </p:nvGrpSpPr>
        <p:grpSpPr>
          <a:xfrm>
            <a:off x="3276279" y="2112456"/>
            <a:ext cx="2573140" cy="4042036"/>
            <a:chOff x="3276279" y="2112456"/>
            <a:chExt cx="2573140" cy="4042036"/>
          </a:xfrm>
        </p:grpSpPr>
        <p:sp>
          <p:nvSpPr>
            <p:cNvPr id="8200" name="Text Box 24"/>
            <p:cNvSpPr txBox="1">
              <a:spLocks noChangeArrowheads="1"/>
            </p:cNvSpPr>
            <p:nvPr/>
          </p:nvSpPr>
          <p:spPr bwMode="auto">
            <a:xfrm>
              <a:off x="3276279" y="5538939"/>
              <a:ext cx="2573140" cy="615553"/>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Less Inventory</a:t>
              </a:r>
              <a:endParaRPr lang="en-US" altLang="zh-CN" dirty="0">
                <a:latin typeface="+mj-lt"/>
                <a:ea typeface="宋体" pitchFamily="2" charset="-122"/>
              </a:endParaRPr>
            </a:p>
          </p:txBody>
        </p:sp>
        <p:pic>
          <p:nvPicPr>
            <p:cNvPr id="512" name="Picture 511" descr="warehouse1.png"/>
            <p:cNvPicPr>
              <a:picLocks noChangeAspect="1"/>
            </p:cNvPicPr>
            <p:nvPr/>
          </p:nvPicPr>
          <p:blipFill>
            <a:blip r:embed="rId3" cstate="print"/>
            <a:stretch>
              <a:fillRect/>
            </a:stretch>
          </p:blipFill>
          <p:spPr>
            <a:xfrm>
              <a:off x="3305896" y="2112456"/>
              <a:ext cx="2532163" cy="3465065"/>
            </a:xfrm>
            <a:prstGeom prst="rect">
              <a:avLst/>
            </a:prstGeom>
          </p:spPr>
        </p:pic>
      </p:grpSp>
      <p:grpSp>
        <p:nvGrpSpPr>
          <p:cNvPr id="517" name="Group 516"/>
          <p:cNvGrpSpPr/>
          <p:nvPr/>
        </p:nvGrpSpPr>
        <p:grpSpPr>
          <a:xfrm>
            <a:off x="149713" y="931984"/>
            <a:ext cx="2822075" cy="2709962"/>
            <a:chOff x="105753" y="777841"/>
            <a:chExt cx="2822075" cy="2709962"/>
          </a:xfrm>
        </p:grpSpPr>
        <p:sp>
          <p:nvSpPr>
            <p:cNvPr id="8198" name="Text Box 22"/>
            <p:cNvSpPr txBox="1">
              <a:spLocks noChangeArrowheads="1"/>
            </p:cNvSpPr>
            <p:nvPr/>
          </p:nvSpPr>
          <p:spPr bwMode="auto">
            <a:xfrm>
              <a:off x="105753" y="2441363"/>
              <a:ext cx="2786339" cy="1046440"/>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More</a:t>
              </a:r>
            </a:p>
            <a:p>
              <a:r>
                <a:rPr lang="en-US" altLang="zh-CN" dirty="0" smtClean="0">
                  <a:latin typeface="+mj-lt"/>
                  <a:ea typeface="宋体" pitchFamily="2" charset="-122"/>
                </a:rPr>
                <a:t>Customizations</a:t>
              </a:r>
              <a:endParaRPr lang="en-US" altLang="zh-CN" dirty="0">
                <a:latin typeface="+mj-lt"/>
                <a:ea typeface="宋体" pitchFamily="2" charset="-122"/>
              </a:endParaRPr>
            </a:p>
          </p:txBody>
        </p:sp>
        <p:pic>
          <p:nvPicPr>
            <p:cNvPr id="513" name="Picture 4" descr="j0436998"/>
            <p:cNvPicPr>
              <a:picLocks noChangeAspect="1" noChangeArrowheads="1"/>
            </p:cNvPicPr>
            <p:nvPr/>
          </p:nvPicPr>
          <p:blipFill>
            <a:blip r:embed="rId4" cstate="print"/>
            <a:srcRect/>
            <a:stretch>
              <a:fillRect/>
            </a:stretch>
          </p:blipFill>
          <p:spPr bwMode="auto">
            <a:xfrm flipH="1">
              <a:off x="228592" y="777841"/>
              <a:ext cx="2699236" cy="1740185"/>
            </a:xfrm>
            <a:prstGeom prst="rect">
              <a:avLst/>
            </a:prstGeom>
            <a:noFill/>
            <a:ln w="9525">
              <a:noFill/>
              <a:miter lim="800000"/>
              <a:headEnd/>
              <a:tailEnd/>
            </a:ln>
          </p:spPr>
        </p:pic>
      </p:grpSp>
      <p:grpSp>
        <p:nvGrpSpPr>
          <p:cNvPr id="518" name="Group 517"/>
          <p:cNvGrpSpPr/>
          <p:nvPr/>
        </p:nvGrpSpPr>
        <p:grpSpPr>
          <a:xfrm>
            <a:off x="6040320" y="931984"/>
            <a:ext cx="2963008" cy="2065560"/>
            <a:chOff x="6180992" y="835607"/>
            <a:chExt cx="2963008" cy="2065560"/>
          </a:xfrm>
        </p:grpSpPr>
        <p:sp>
          <p:nvSpPr>
            <p:cNvPr id="8199" name="Text Box 23"/>
            <p:cNvSpPr txBox="1">
              <a:spLocks noChangeArrowheads="1"/>
            </p:cNvSpPr>
            <p:nvPr/>
          </p:nvSpPr>
          <p:spPr bwMode="auto">
            <a:xfrm>
              <a:off x="6286500" y="1854727"/>
              <a:ext cx="2857500" cy="1046440"/>
            </a:xfrm>
            <a:prstGeom prst="rect">
              <a:avLst/>
            </a:prstGeom>
            <a:noFill/>
            <a:ln w="9525" algn="ctr">
              <a:noFill/>
              <a:miter lim="800000"/>
              <a:headEnd/>
              <a:tailEnd/>
            </a:ln>
          </p:spPr>
          <p:txBody>
            <a:bodyPr wrap="square" tIns="91440" bIns="91440">
              <a:spAutoFit/>
            </a:bodyPr>
            <a:lstStyle/>
            <a:p>
              <a:r>
                <a:rPr lang="en-US" altLang="zh-CN" dirty="0">
                  <a:latin typeface="+mj-lt"/>
                  <a:ea typeface="宋体" pitchFamily="2" charset="-122"/>
                </a:rPr>
                <a:t>Less </a:t>
              </a:r>
              <a:r>
                <a:rPr lang="en-US" altLang="zh-CN" dirty="0" smtClean="0">
                  <a:latin typeface="+mj-lt"/>
                  <a:ea typeface="宋体" pitchFamily="2" charset="-122"/>
                </a:rPr>
                <a:t>Delivery</a:t>
              </a:r>
              <a:br>
                <a:rPr lang="en-US" altLang="zh-CN" dirty="0" smtClean="0">
                  <a:latin typeface="+mj-lt"/>
                  <a:ea typeface="宋体" pitchFamily="2" charset="-122"/>
                </a:rPr>
              </a:br>
              <a:r>
                <a:rPr lang="en-US" altLang="zh-CN" dirty="0" smtClean="0">
                  <a:latin typeface="+mj-lt"/>
                  <a:ea typeface="宋体" pitchFamily="2" charset="-122"/>
                </a:rPr>
                <a:t>Lead Time</a:t>
              </a:r>
              <a:endParaRPr lang="en-US" altLang="zh-CN" dirty="0">
                <a:latin typeface="+mj-lt"/>
                <a:ea typeface="宋体" pitchFamily="2" charset="-122"/>
              </a:endParaRPr>
            </a:p>
          </p:txBody>
        </p:sp>
        <p:pic>
          <p:nvPicPr>
            <p:cNvPr id="515" name="Picture 514" descr="truck.png"/>
            <p:cNvPicPr>
              <a:picLocks noChangeAspect="1"/>
            </p:cNvPicPr>
            <p:nvPr/>
          </p:nvPicPr>
          <p:blipFill>
            <a:blip r:embed="rId5" cstate="print"/>
            <a:stretch>
              <a:fillRect/>
            </a:stretch>
          </p:blipFill>
          <p:spPr>
            <a:xfrm flipH="1">
              <a:off x="6180992" y="835607"/>
              <a:ext cx="2963008" cy="1337803"/>
            </a:xfrm>
            <a:prstGeom prst="rect">
              <a:avLst/>
            </a:prstGeom>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46082"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lstStyle/>
          <a:p>
            <a:r>
              <a:rPr lang="en-US" smtClean="0"/>
              <a:t>Sales Configuration is the process of</a:t>
            </a:r>
          </a:p>
          <a:p>
            <a:r>
              <a:rPr lang="en-US" smtClean="0"/>
              <a:t>Defining the Variables and Features that represent configurable product characteristics</a:t>
            </a:r>
          </a:p>
          <a:p>
            <a:r>
              <a:rPr lang="en-US" smtClean="0"/>
              <a:t>Presenting Features as questions in the guided sales process (Questionnaire)</a:t>
            </a:r>
          </a:p>
          <a:p>
            <a:r>
              <a:rPr lang="en-US" smtClean="0"/>
              <a:t>Setting up Sales Configuration Rules to ensure data collected from the Questionnaire is valid</a:t>
            </a:r>
          </a:p>
        </p:txBody>
      </p:sp>
      <p:sp>
        <p:nvSpPr>
          <p:cNvPr id="47106" name="Rectangle 2"/>
          <p:cNvSpPr>
            <a:spLocks noGrp="1" noChangeArrowheads="1"/>
          </p:cNvSpPr>
          <p:nvPr>
            <p:ph type="title"/>
          </p:nvPr>
        </p:nvSpPr>
        <p:spPr/>
        <p:txBody>
          <a:bodyPr/>
          <a:lstStyle/>
          <a:p>
            <a:r>
              <a:rPr lang="en-US" smtClean="0"/>
              <a:t>Sales Configuration</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mtClean="0"/>
              <a:t>Sales Configuration</a:t>
            </a:r>
          </a:p>
        </p:txBody>
      </p:sp>
      <p:pic>
        <p:nvPicPr>
          <p:cNvPr id="48131" name="Picture 4"/>
          <p:cNvPicPr>
            <a:picLocks noChangeAspect="1" noChangeArrowheads="1"/>
          </p:cNvPicPr>
          <p:nvPr/>
        </p:nvPicPr>
        <p:blipFill>
          <a:blip r:embed="rId3" cstate="print"/>
          <a:srcRect/>
          <a:stretch>
            <a:fillRect/>
          </a:stretch>
        </p:blipFill>
        <p:spPr bwMode="auto">
          <a:xfrm>
            <a:off x="3477728" y="1193165"/>
            <a:ext cx="2828925"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p:txBody>
          <a:bodyPr/>
          <a:lstStyle/>
          <a:p>
            <a:r>
              <a:rPr lang="en-US" dirty="0" smtClean="0"/>
              <a:t>Use Question Type Maintenance to add, view, modify, or delete the types of question that can be used in the Questionnaire</a:t>
            </a:r>
          </a:p>
          <a:p>
            <a:endParaRPr lang="en-US" dirty="0" smtClean="0"/>
          </a:p>
        </p:txBody>
      </p:sp>
      <p:sp>
        <p:nvSpPr>
          <p:cNvPr id="49154" name="Title 1"/>
          <p:cNvSpPr>
            <a:spLocks noGrp="1"/>
          </p:cNvSpPr>
          <p:nvPr>
            <p:ph type="title"/>
          </p:nvPr>
        </p:nvSpPr>
        <p:spPr/>
        <p:txBody>
          <a:bodyPr/>
          <a:lstStyle/>
          <a:p>
            <a:r>
              <a:rPr lang="en-US" smtClean="0"/>
              <a:t>Question Type Maintenance</a:t>
            </a:r>
          </a:p>
        </p:txBody>
      </p:sp>
      <p:pic>
        <p:nvPicPr>
          <p:cNvPr id="5" name="Picture 4" descr="Question Type Maint.png"/>
          <p:cNvPicPr>
            <a:picLocks noChangeAspect="1"/>
          </p:cNvPicPr>
          <p:nvPr/>
        </p:nvPicPr>
        <p:blipFill>
          <a:blip r:embed="rId3" cstate="print"/>
          <a:stretch>
            <a:fillRect/>
          </a:stretch>
        </p:blipFill>
        <p:spPr>
          <a:xfrm>
            <a:off x="1286285" y="2532671"/>
            <a:ext cx="6571429" cy="332381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smtClean="0"/>
              <a:t>Use Functional Group Maintenance to categorize Features by their functions. Functional Groups display as tabs in the Questionnaire.</a:t>
            </a:r>
          </a:p>
          <a:p>
            <a:endParaRPr lang="en-US" dirty="0"/>
          </a:p>
        </p:txBody>
      </p:sp>
      <p:sp>
        <p:nvSpPr>
          <p:cNvPr id="51202" name="Rectangle 3"/>
          <p:cNvSpPr>
            <a:spLocks noGrp="1" noChangeArrowheads="1"/>
          </p:cNvSpPr>
          <p:nvPr>
            <p:ph type="title"/>
          </p:nvPr>
        </p:nvSpPr>
        <p:spPr/>
        <p:txBody>
          <a:bodyPr/>
          <a:lstStyle/>
          <a:p>
            <a:r>
              <a:rPr lang="en-US" smtClean="0"/>
              <a:t>Functional Group Maintenance</a:t>
            </a:r>
          </a:p>
        </p:txBody>
      </p:sp>
      <p:pic>
        <p:nvPicPr>
          <p:cNvPr id="2050" name="Picture 2" descr="D:\p9w\March 2014\Configurator WIP\Configurator_TG_v55\Chapters\graphdir\Functional Group Maint.png"/>
          <p:cNvPicPr>
            <a:picLocks noChangeAspect="1" noChangeArrowheads="1"/>
          </p:cNvPicPr>
          <p:nvPr/>
        </p:nvPicPr>
        <p:blipFill>
          <a:blip r:embed="rId3" cstate="print"/>
          <a:srcRect/>
          <a:stretch>
            <a:fillRect/>
          </a:stretch>
        </p:blipFill>
        <p:spPr bwMode="auto">
          <a:xfrm>
            <a:off x="947573" y="3006123"/>
            <a:ext cx="5968234" cy="2291091"/>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smtClean="0"/>
              <a:t>Sales Configuration – Variables/Features and Options</a:t>
            </a:r>
          </a:p>
        </p:txBody>
      </p:sp>
      <p:pic>
        <p:nvPicPr>
          <p:cNvPr id="53251" name="Picture 4"/>
          <p:cNvPicPr>
            <a:picLocks noChangeAspect="1" noChangeArrowheads="1"/>
          </p:cNvPicPr>
          <p:nvPr/>
        </p:nvPicPr>
        <p:blipFill>
          <a:blip r:embed="rId3" cstate="print"/>
          <a:srcRect/>
          <a:stretch>
            <a:fillRect/>
          </a:stretch>
        </p:blipFill>
        <p:spPr bwMode="auto">
          <a:xfrm>
            <a:off x="1861839" y="1291403"/>
            <a:ext cx="5411787" cy="493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r>
              <a:rPr lang="en-US" smtClean="0"/>
              <a:t>Variables, Features and Options, are the means by which you define all the aspects of your products that can be configured.</a:t>
            </a:r>
          </a:p>
          <a:p>
            <a:pPr lvl="1"/>
            <a:r>
              <a:rPr lang="en-US" smtClean="0"/>
              <a:t>Variables are characteristics of products that can have a range of different values.</a:t>
            </a:r>
          </a:p>
          <a:p>
            <a:pPr lvl="1"/>
            <a:r>
              <a:rPr lang="en-US" smtClean="0"/>
              <a:t>Variable Options are possible values for Variables.</a:t>
            </a:r>
          </a:p>
          <a:p>
            <a:pPr lvl="1"/>
            <a:r>
              <a:rPr lang="en-US" smtClean="0"/>
              <a:t>Features are Variables that have been linked to a Configurable Item.</a:t>
            </a:r>
          </a:p>
          <a:p>
            <a:pPr lvl="1"/>
            <a:r>
              <a:rPr lang="en-US" smtClean="0"/>
              <a:t>Feature Options are possible values for Features</a:t>
            </a:r>
          </a:p>
        </p:txBody>
      </p:sp>
      <p:sp>
        <p:nvSpPr>
          <p:cNvPr id="54274" name="Rectangle 2"/>
          <p:cNvSpPr>
            <a:spLocks noGrp="1" noChangeArrowheads="1"/>
          </p:cNvSpPr>
          <p:nvPr>
            <p:ph type="title"/>
          </p:nvPr>
        </p:nvSpPr>
        <p:spPr/>
        <p:txBody>
          <a:bodyPr/>
          <a:lstStyle/>
          <a:p>
            <a:r>
              <a:rPr lang="en-US" smtClean="0"/>
              <a:t>Variables/Features and Options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smtClean="0"/>
              <a:t>Manufacturing Strategies</a:t>
            </a:r>
          </a:p>
        </p:txBody>
      </p:sp>
      <p:graphicFrame>
        <p:nvGraphicFramePr>
          <p:cNvPr id="4" name="Table 3"/>
          <p:cNvGraphicFramePr>
            <a:graphicFrameLocks noGrp="1"/>
          </p:cNvGraphicFramePr>
          <p:nvPr/>
        </p:nvGraphicFramePr>
        <p:xfrm>
          <a:off x="509955" y="2125761"/>
          <a:ext cx="5732685" cy="370840"/>
        </p:xfrm>
        <a:graphic>
          <a:graphicData uri="http://schemas.openxmlformats.org/drawingml/2006/table">
            <a:tbl>
              <a:tblPr firstRow="1" bandRow="1">
                <a:tableStyleId>{F5AB1C69-6EDB-4FF4-983F-18BD219EF322}</a:tableStyleId>
              </a:tblPr>
              <a:tblGrid>
                <a:gridCol w="1146537"/>
                <a:gridCol w="1146537"/>
                <a:gridCol w="1146537"/>
                <a:gridCol w="1146537"/>
                <a:gridCol w="1146537"/>
              </a:tblGrid>
              <a:tr h="370840">
                <a:tc>
                  <a:txBody>
                    <a:bodyPr/>
                    <a:lstStyle/>
                    <a:p>
                      <a:pPr algn="ctr"/>
                      <a:r>
                        <a:rPr lang="en-US" sz="1100" dirty="0" smtClean="0">
                          <a:solidFill>
                            <a:schemeClr val="tx1"/>
                          </a:solidFill>
                        </a:rPr>
                        <a:t>Design</a:t>
                      </a:r>
                      <a:endParaRPr lang="en-US" sz="1100" dirty="0">
                        <a:solidFill>
                          <a:schemeClr val="tx1"/>
                        </a:solidFill>
                      </a:endParaRPr>
                    </a:p>
                  </a:txBody>
                  <a:tcPr/>
                </a:tc>
                <a:tc>
                  <a:txBody>
                    <a:bodyPr/>
                    <a:lstStyle/>
                    <a:p>
                      <a:pPr algn="ctr"/>
                      <a:r>
                        <a:rPr lang="en-US" sz="1100" dirty="0" smtClean="0">
                          <a:solidFill>
                            <a:schemeClr val="tx1"/>
                          </a:solidFill>
                        </a:rPr>
                        <a:t>Purchase</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5" name="Table 4"/>
          <p:cNvGraphicFramePr>
            <a:graphicFrameLocks noGrp="1"/>
          </p:cNvGraphicFramePr>
          <p:nvPr/>
        </p:nvGraphicFramePr>
        <p:xfrm>
          <a:off x="1670640" y="3030708"/>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6" name="Table 5"/>
          <p:cNvGraphicFramePr>
            <a:graphicFrameLocks noGrp="1"/>
          </p:cNvGraphicFramePr>
          <p:nvPr/>
        </p:nvGraphicFramePr>
        <p:xfrm>
          <a:off x="1670640" y="4000792"/>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7" name="Table 6"/>
          <p:cNvGraphicFramePr>
            <a:graphicFrameLocks noGrp="1"/>
          </p:cNvGraphicFramePr>
          <p:nvPr/>
        </p:nvGraphicFramePr>
        <p:xfrm>
          <a:off x="1670640" y="5003115"/>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cxnSp>
        <p:nvCxnSpPr>
          <p:cNvPr id="9" name="Straight Connector 8"/>
          <p:cNvCxnSpPr/>
          <p:nvPr/>
        </p:nvCxnSpPr>
        <p:spPr>
          <a:xfrm rot="5400000">
            <a:off x="342911"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a:off x="6104792"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a:off x="2675721"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6090138"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3809889"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6090138"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5400000">
            <a:off x="4952849"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6090138"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81127" y="1943108"/>
            <a:ext cx="576072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2811008" y="2839923"/>
            <a:ext cx="3429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3954077" y="3824662"/>
            <a:ext cx="2286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088245" y="4853361"/>
            <a:ext cx="1143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2760783" y="1652950"/>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5" name="TextBox 24"/>
          <p:cNvSpPr txBox="1"/>
          <p:nvPr/>
        </p:nvSpPr>
        <p:spPr>
          <a:xfrm>
            <a:off x="3851029" y="2549765"/>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6" name="TextBox 25"/>
          <p:cNvSpPr txBox="1"/>
          <p:nvPr/>
        </p:nvSpPr>
        <p:spPr>
          <a:xfrm>
            <a:off x="4396152" y="3499334"/>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7" name="TextBox 26"/>
          <p:cNvSpPr txBox="1"/>
          <p:nvPr/>
        </p:nvSpPr>
        <p:spPr>
          <a:xfrm>
            <a:off x="5125915" y="4387357"/>
            <a:ext cx="1107832" cy="430887"/>
          </a:xfrm>
          <a:prstGeom prst="rect">
            <a:avLst/>
          </a:prstGeom>
          <a:noFill/>
        </p:spPr>
        <p:txBody>
          <a:bodyPr wrap="square" rtlCol="0">
            <a:spAutoFit/>
          </a:bodyPr>
          <a:lstStyle/>
          <a:p>
            <a:r>
              <a:rPr lang="en-US" sz="1100" b="1" dirty="0" smtClean="0"/>
              <a:t>Delivery Lead Time</a:t>
            </a:r>
            <a:endParaRPr lang="en-US" sz="1100" b="1" dirty="0"/>
          </a:p>
        </p:txBody>
      </p:sp>
      <p:sp>
        <p:nvSpPr>
          <p:cNvPr id="28" name="TextBox 27"/>
          <p:cNvSpPr txBox="1"/>
          <p:nvPr/>
        </p:nvSpPr>
        <p:spPr>
          <a:xfrm>
            <a:off x="6418384" y="2157036"/>
            <a:ext cx="2011680" cy="261610"/>
          </a:xfrm>
          <a:prstGeom prst="rect">
            <a:avLst/>
          </a:prstGeom>
          <a:noFill/>
        </p:spPr>
        <p:txBody>
          <a:bodyPr wrap="square" rtlCol="0">
            <a:spAutoFit/>
          </a:bodyPr>
          <a:lstStyle/>
          <a:p>
            <a:pPr algn="l"/>
            <a:r>
              <a:rPr lang="en-US" sz="1100" b="1" dirty="0" smtClean="0"/>
              <a:t>Engineer-to-Order (ETO)</a:t>
            </a:r>
            <a:endParaRPr lang="en-US" sz="1100" b="1" dirty="0"/>
          </a:p>
        </p:txBody>
      </p:sp>
      <p:sp>
        <p:nvSpPr>
          <p:cNvPr id="29" name="TextBox 28"/>
          <p:cNvSpPr txBox="1"/>
          <p:nvPr/>
        </p:nvSpPr>
        <p:spPr>
          <a:xfrm>
            <a:off x="6418384" y="3036267"/>
            <a:ext cx="2011680" cy="261610"/>
          </a:xfrm>
          <a:prstGeom prst="rect">
            <a:avLst/>
          </a:prstGeom>
          <a:noFill/>
        </p:spPr>
        <p:txBody>
          <a:bodyPr wrap="square" rtlCol="0">
            <a:spAutoFit/>
          </a:bodyPr>
          <a:lstStyle/>
          <a:p>
            <a:pPr algn="l"/>
            <a:r>
              <a:rPr lang="en-US" sz="1100" b="1" dirty="0" smtClean="0"/>
              <a:t>Make-to-Order (MTO)</a:t>
            </a:r>
            <a:endParaRPr lang="en-US" sz="1100" b="1" dirty="0"/>
          </a:p>
        </p:txBody>
      </p:sp>
      <p:sp>
        <p:nvSpPr>
          <p:cNvPr id="30" name="TextBox 29"/>
          <p:cNvSpPr txBox="1"/>
          <p:nvPr/>
        </p:nvSpPr>
        <p:spPr>
          <a:xfrm>
            <a:off x="6418384" y="4012213"/>
            <a:ext cx="2011680" cy="261610"/>
          </a:xfrm>
          <a:prstGeom prst="rect">
            <a:avLst/>
          </a:prstGeom>
          <a:noFill/>
        </p:spPr>
        <p:txBody>
          <a:bodyPr wrap="square" rtlCol="0">
            <a:spAutoFit/>
          </a:bodyPr>
          <a:lstStyle/>
          <a:p>
            <a:pPr algn="l"/>
            <a:r>
              <a:rPr lang="en-US" sz="1100" b="1" dirty="0" smtClean="0"/>
              <a:t>Assemble-to-Order (ATO)</a:t>
            </a:r>
            <a:endParaRPr lang="en-US" sz="1100" b="1" dirty="0"/>
          </a:p>
        </p:txBody>
      </p:sp>
      <p:sp>
        <p:nvSpPr>
          <p:cNvPr id="31" name="TextBox 30"/>
          <p:cNvSpPr txBox="1"/>
          <p:nvPr/>
        </p:nvSpPr>
        <p:spPr>
          <a:xfrm>
            <a:off x="6418384" y="4935405"/>
            <a:ext cx="2011680" cy="261610"/>
          </a:xfrm>
          <a:prstGeom prst="rect">
            <a:avLst/>
          </a:prstGeom>
          <a:noFill/>
        </p:spPr>
        <p:txBody>
          <a:bodyPr wrap="square" rtlCol="0">
            <a:spAutoFit/>
          </a:bodyPr>
          <a:lstStyle/>
          <a:p>
            <a:pPr algn="l"/>
            <a:r>
              <a:rPr lang="en-US" sz="1100" b="1" dirty="0" smtClean="0"/>
              <a:t>Make-to-Stock (MTS)</a:t>
            </a:r>
            <a:endParaRPr lang="en-US" sz="11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zh-CN" smtClean="0"/>
              <a:t>Variable/Feature and Options – Example</a:t>
            </a:r>
          </a:p>
        </p:txBody>
      </p:sp>
      <p:pic>
        <p:nvPicPr>
          <p:cNvPr id="55299" name="Picture 4"/>
          <p:cNvPicPr>
            <a:picLocks noChangeAspect="1" noChangeArrowheads="1"/>
          </p:cNvPicPr>
          <p:nvPr/>
        </p:nvPicPr>
        <p:blipFill>
          <a:blip r:embed="rId2" cstate="print"/>
          <a:srcRect/>
          <a:stretch>
            <a:fillRect/>
          </a:stretch>
        </p:blipFill>
        <p:spPr bwMode="auto">
          <a:xfrm>
            <a:off x="1092013" y="1554591"/>
            <a:ext cx="6962775" cy="36766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Use Variable Maintenance to create new Variables and to select existing Variables to view, modify, or delete.</a:t>
            </a:r>
          </a:p>
          <a:p>
            <a:r>
              <a:rPr lang="en-US" dirty="0" smtClean="0"/>
              <a:t>Data types</a:t>
            </a:r>
          </a:p>
          <a:p>
            <a:pPr lvl="1"/>
            <a:r>
              <a:rPr lang="en-US" dirty="0" smtClean="0"/>
              <a:t>Numeric</a:t>
            </a:r>
          </a:p>
          <a:p>
            <a:pPr lvl="1"/>
            <a:r>
              <a:rPr lang="en-US" dirty="0" smtClean="0"/>
              <a:t>Date</a:t>
            </a:r>
          </a:p>
          <a:p>
            <a:pPr lvl="1"/>
            <a:r>
              <a:rPr lang="en-US" dirty="0" smtClean="0"/>
              <a:t>Text</a:t>
            </a:r>
          </a:p>
          <a:p>
            <a:pPr lvl="1"/>
            <a:r>
              <a:rPr lang="en-US" dirty="0" smtClean="0"/>
              <a:t>Numeric List</a:t>
            </a:r>
          </a:p>
          <a:p>
            <a:pPr lvl="1"/>
            <a:r>
              <a:rPr lang="en-US" dirty="0" smtClean="0"/>
              <a:t>Element</a:t>
            </a:r>
          </a:p>
          <a:p>
            <a:pPr lvl="1"/>
            <a:r>
              <a:rPr lang="en-US" dirty="0" smtClean="0"/>
              <a:t>Logical</a:t>
            </a:r>
          </a:p>
          <a:p>
            <a:endParaRPr lang="en-US" dirty="0" smtClean="0"/>
          </a:p>
          <a:p>
            <a:endParaRPr lang="en-US" dirty="0"/>
          </a:p>
        </p:txBody>
      </p:sp>
      <p:sp>
        <p:nvSpPr>
          <p:cNvPr id="56322" name="Rectangle 2"/>
          <p:cNvSpPr>
            <a:spLocks noGrp="1" noChangeArrowheads="1"/>
          </p:cNvSpPr>
          <p:nvPr>
            <p:ph type="title"/>
          </p:nvPr>
        </p:nvSpPr>
        <p:spPr/>
        <p:txBody>
          <a:bodyPr/>
          <a:lstStyle/>
          <a:p>
            <a:r>
              <a:rPr lang="en-US" smtClean="0"/>
              <a:t>Variable Maintenance</a:t>
            </a:r>
          </a:p>
        </p:txBody>
      </p:sp>
      <p:pic>
        <p:nvPicPr>
          <p:cNvPr id="3074" name="Picture 2" descr="D:\p9w\March 2014\Configurator WIP\Configurator_TG_v55\Chapters\graphdir\Variable Maint.png"/>
          <p:cNvPicPr>
            <a:picLocks noChangeAspect="1" noChangeArrowheads="1"/>
          </p:cNvPicPr>
          <p:nvPr/>
        </p:nvPicPr>
        <p:blipFill>
          <a:blip r:embed="rId3" cstate="print"/>
          <a:srcRect/>
          <a:stretch>
            <a:fillRect/>
          </a:stretch>
        </p:blipFill>
        <p:spPr bwMode="auto">
          <a:xfrm>
            <a:off x="3762104" y="2310342"/>
            <a:ext cx="4341372" cy="3650162"/>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Variable Options are possible values for Variables</a:t>
            </a:r>
          </a:p>
          <a:p>
            <a:r>
              <a:rPr lang="en-US" dirty="0" smtClean="0"/>
              <a:t>Use the Variable Options tab to create values (Options) for variables, and to select existing Variable Options to view, modify, or delete</a:t>
            </a:r>
          </a:p>
          <a:p>
            <a:endParaRPr lang="en-US" dirty="0"/>
          </a:p>
        </p:txBody>
      </p:sp>
      <p:sp>
        <p:nvSpPr>
          <p:cNvPr id="57346" name="Rectangle 3"/>
          <p:cNvSpPr>
            <a:spLocks noGrp="1" noChangeArrowheads="1"/>
          </p:cNvSpPr>
          <p:nvPr>
            <p:ph type="title"/>
          </p:nvPr>
        </p:nvSpPr>
        <p:spPr/>
        <p:txBody>
          <a:bodyPr/>
          <a:lstStyle/>
          <a:p>
            <a:r>
              <a:rPr lang="en-US" smtClean="0"/>
              <a:t>Variable Maintenance – Options</a:t>
            </a:r>
          </a:p>
        </p:txBody>
      </p:sp>
      <p:pic>
        <p:nvPicPr>
          <p:cNvPr id="304130" name="Picture 2" descr="C:\Users\p9w\AppData\Local\Temp\SNAGHTML1dd7538.PNG"/>
          <p:cNvPicPr>
            <a:picLocks noChangeAspect="1" noChangeArrowheads="1"/>
          </p:cNvPicPr>
          <p:nvPr/>
        </p:nvPicPr>
        <p:blipFill>
          <a:blip r:embed="rId3" cstate="print"/>
          <a:srcRect/>
          <a:stretch>
            <a:fillRect/>
          </a:stretch>
        </p:blipFill>
        <p:spPr bwMode="auto">
          <a:xfrm>
            <a:off x="952410" y="3654970"/>
            <a:ext cx="6722020" cy="2658382"/>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5"/>
          <p:cNvSpPr>
            <a:spLocks noGrp="1"/>
          </p:cNvSpPr>
          <p:nvPr>
            <p:ph idx="1"/>
          </p:nvPr>
        </p:nvSpPr>
        <p:spPr/>
        <p:txBody>
          <a:bodyPr/>
          <a:lstStyle/>
          <a:p>
            <a:r>
              <a:rPr lang="en-US" smtClean="0"/>
              <a:t>The Variable name cannot be a Progress reserved word</a:t>
            </a:r>
          </a:p>
          <a:p>
            <a:endParaRPr lang="en-US" smtClean="0"/>
          </a:p>
        </p:txBody>
      </p:sp>
      <p:sp>
        <p:nvSpPr>
          <p:cNvPr id="58370" name="Title 4"/>
          <p:cNvSpPr>
            <a:spLocks noGrp="1"/>
          </p:cNvSpPr>
          <p:nvPr>
            <p:ph type="title"/>
          </p:nvPr>
        </p:nvSpPr>
        <p:spPr/>
        <p:txBody>
          <a:bodyPr/>
          <a:lstStyle/>
          <a:p>
            <a:r>
              <a:rPr lang="en-US" smtClean="0"/>
              <a:t>Variable Maintenance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Features are Variables that have been linked to a Configurable Item</a:t>
            </a:r>
          </a:p>
          <a:p>
            <a:r>
              <a:rPr lang="en-US" smtClean="0"/>
              <a:t>Feature Maintenance is used to create new Features, and to select existing Features to view, modify, or delete</a:t>
            </a:r>
          </a:p>
          <a:p>
            <a:endParaRPr lang="en-US" dirty="0"/>
          </a:p>
        </p:txBody>
      </p:sp>
      <p:sp>
        <p:nvSpPr>
          <p:cNvPr id="60418" name="Rectangle 3"/>
          <p:cNvSpPr>
            <a:spLocks noGrp="1" noChangeArrowheads="1"/>
          </p:cNvSpPr>
          <p:nvPr>
            <p:ph type="title"/>
          </p:nvPr>
        </p:nvSpPr>
        <p:spPr/>
        <p:txBody>
          <a:bodyPr/>
          <a:lstStyle/>
          <a:p>
            <a:r>
              <a:rPr lang="en-US" smtClean="0"/>
              <a:t>Feature Maintenance</a:t>
            </a:r>
          </a:p>
        </p:txBody>
      </p:sp>
      <p:pic>
        <p:nvPicPr>
          <p:cNvPr id="299009" name="Picture 1" descr="D:\p9w\March 2014\Configurator WIP\Configurator_TG_v55\Chapters\graphdir\Feature_Maint.png"/>
          <p:cNvPicPr>
            <a:picLocks noChangeAspect="1" noChangeArrowheads="1"/>
          </p:cNvPicPr>
          <p:nvPr/>
        </p:nvPicPr>
        <p:blipFill>
          <a:blip r:embed="rId3" cstate="print"/>
          <a:srcRect/>
          <a:stretch>
            <a:fillRect/>
          </a:stretch>
        </p:blipFill>
        <p:spPr bwMode="auto">
          <a:xfrm>
            <a:off x="2099583" y="3122161"/>
            <a:ext cx="4508046" cy="3320817"/>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 Options are possible values for Features</a:t>
            </a:r>
          </a:p>
          <a:p>
            <a:r>
              <a:rPr lang="en-US" smtClean="0"/>
              <a:t>Use the Feature Options tab to create lists of values (Options) that the customer can select, and to select existing Feature Options to view, modify, or delete</a:t>
            </a:r>
          </a:p>
          <a:p>
            <a:endParaRPr lang="en-US" dirty="0"/>
          </a:p>
        </p:txBody>
      </p:sp>
      <p:sp>
        <p:nvSpPr>
          <p:cNvPr id="61442" name="Rectangle 3"/>
          <p:cNvSpPr>
            <a:spLocks noGrp="1" noChangeArrowheads="1"/>
          </p:cNvSpPr>
          <p:nvPr>
            <p:ph type="title"/>
          </p:nvPr>
        </p:nvSpPr>
        <p:spPr/>
        <p:txBody>
          <a:bodyPr/>
          <a:lstStyle/>
          <a:p>
            <a:r>
              <a:rPr lang="en-US" smtClean="0"/>
              <a:t>Feature Maintenance – Options</a:t>
            </a:r>
          </a:p>
        </p:txBody>
      </p:sp>
      <p:pic>
        <p:nvPicPr>
          <p:cNvPr id="5" name="Picture 4" descr="Feature Option Maint.png"/>
          <p:cNvPicPr>
            <a:picLocks noChangeAspect="1"/>
          </p:cNvPicPr>
          <p:nvPr/>
        </p:nvPicPr>
        <p:blipFill>
          <a:blip r:embed="rId3" cstate="print"/>
          <a:stretch>
            <a:fillRect/>
          </a:stretch>
        </p:blipFill>
        <p:spPr>
          <a:xfrm>
            <a:off x="938666" y="3779860"/>
            <a:ext cx="7266667" cy="23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j0412208[1]"/>
          <p:cNvPicPr>
            <a:picLocks noGrp="1" noChangeAspect="1" noChangeArrowheads="1"/>
          </p:cNvPicPr>
          <p:nvPr>
            <p:ph idx="1"/>
          </p:nvPr>
        </p:nvPicPr>
        <p:blipFill>
          <a:blip r:embed="rId3" cstate="print"/>
          <a:stretch>
            <a:fillRect/>
          </a:stretch>
        </p:blipFill>
        <p:spPr>
          <a:xfrm>
            <a:off x="3529012" y="2740819"/>
            <a:ext cx="2085975" cy="1727200"/>
          </a:xfrm>
        </p:spPr>
      </p:pic>
      <p:sp>
        <p:nvSpPr>
          <p:cNvPr id="62466" name="Rectangle 2"/>
          <p:cNvSpPr>
            <a:spLocks noGrp="1" noChangeArrowheads="1"/>
          </p:cNvSpPr>
          <p:nvPr>
            <p:ph type="title"/>
          </p:nvPr>
        </p:nvSpPr>
        <p:spPr/>
        <p:txBody>
          <a:bodyPr/>
          <a:lstStyle/>
          <a:p>
            <a:r>
              <a:rPr lang="en-US" smtClean="0"/>
              <a:t> Exercise 7</a:t>
            </a:r>
          </a:p>
        </p:txBody>
      </p:sp>
      <p:sp>
        <p:nvSpPr>
          <p:cNvPr id="62467" name="Text Box 3"/>
          <p:cNvSpPr txBox="1">
            <a:spLocks noChangeArrowheads="1"/>
          </p:cNvSpPr>
          <p:nvPr/>
        </p:nvSpPr>
        <p:spPr bwMode="auto">
          <a:xfrm>
            <a:off x="990600" y="5029200"/>
            <a:ext cx="7162800" cy="584200"/>
          </a:xfrm>
          <a:prstGeom prst="rect">
            <a:avLst/>
          </a:prstGeom>
          <a:noFill/>
          <a:ln w="9525">
            <a:noFill/>
            <a:miter lim="800000"/>
            <a:headEnd/>
            <a:tailEnd/>
          </a:ln>
        </p:spPr>
        <p:txBody>
          <a:bodyPr>
            <a:spAutoFit/>
          </a:bodyPr>
          <a:lstStyle/>
          <a:p>
            <a:pPr>
              <a:spcBef>
                <a:spcPct val="50000"/>
              </a:spcBef>
            </a:pPr>
            <a:r>
              <a:rPr lang="en-US" sz="3200" b="1">
                <a:solidFill>
                  <a:schemeClr val="bg2"/>
                </a:solidFill>
              </a:rPr>
              <a:t>Feature Maintenance</a:t>
            </a:r>
          </a:p>
        </p:txBody>
      </p:sp>
      <p:sp>
        <p:nvSpPr>
          <p:cNvPr id="62469" name="Text Box 5"/>
          <p:cNvSpPr txBox="1">
            <a:spLocks noChangeArrowheads="1"/>
          </p:cNvSpPr>
          <p:nvPr/>
        </p:nvSpPr>
        <p:spPr bwMode="auto">
          <a:xfrm>
            <a:off x="2286000" y="1736725"/>
            <a:ext cx="4495800"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Configurator 5</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85000" lnSpcReduction="20000"/>
          </a:bodyPr>
          <a:lstStyle/>
          <a:p>
            <a:r>
              <a:rPr lang="en-US" smtClean="0"/>
              <a:t>Use Feature Sequence Maintenance to control the sequence in which the Questionnaire presents the questions relating to the Features for a Configurable Item.</a:t>
            </a:r>
          </a:p>
          <a:p>
            <a:r>
              <a:rPr lang="en-US" smtClean="0"/>
              <a:t>The extent to which you can control the sequence depends on the dependencies between the Feature Options.</a:t>
            </a:r>
          </a:p>
          <a:p>
            <a:pPr lvl="1"/>
            <a:r>
              <a:rPr lang="en-US" smtClean="0"/>
              <a:t>When the Configuration Analyzer processes the Sales Configuration for a Configurable Item, it imposes a sequence for the questions so that questions that depend on answers to other Feature questions are asked after the questions on which they depend.</a:t>
            </a:r>
          </a:p>
          <a:p>
            <a:pPr lvl="1"/>
            <a:r>
              <a:rPr lang="en-US" smtClean="0"/>
              <a:t>However, within the constraints of the logical structure of the questions, you can arrange the sequence of Feature questions in any way you want.</a:t>
            </a:r>
          </a:p>
          <a:p>
            <a:pPr lvl="1"/>
            <a:r>
              <a:rPr lang="en-US" smtClean="0"/>
              <a:t>If you specify a sequence that ignores the logical structure, the Analyzer will rearrange the sequence so that the logical requirements are satisfied.</a:t>
            </a:r>
          </a:p>
          <a:p>
            <a:endParaRPr lang="en-US" dirty="0"/>
          </a:p>
        </p:txBody>
      </p:sp>
      <p:sp>
        <p:nvSpPr>
          <p:cNvPr id="63490" name="Rectangle 3"/>
          <p:cNvSpPr>
            <a:spLocks noGrp="1" noChangeArrowheads="1"/>
          </p:cNvSpPr>
          <p:nvPr>
            <p:ph type="title"/>
          </p:nvPr>
        </p:nvSpPr>
        <p:spPr/>
        <p:txBody>
          <a:bodyPr/>
          <a:lstStyle/>
          <a:p>
            <a:r>
              <a:rPr lang="en-US" smtClean="0"/>
              <a:t>Feature Sequence Maintenance</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title"/>
          </p:nvPr>
        </p:nvSpPr>
        <p:spPr/>
        <p:txBody>
          <a:bodyPr/>
          <a:lstStyle/>
          <a:p>
            <a:r>
              <a:rPr lang="en-US" smtClean="0"/>
              <a:t>Feature Sequence Maintenance</a:t>
            </a:r>
          </a:p>
        </p:txBody>
      </p:sp>
      <p:pic>
        <p:nvPicPr>
          <p:cNvPr id="4" name="Picture 3" descr="Feature Sequence Maint.png"/>
          <p:cNvPicPr>
            <a:picLocks noChangeAspect="1"/>
          </p:cNvPicPr>
          <p:nvPr/>
        </p:nvPicPr>
        <p:blipFill>
          <a:blip r:embed="rId3" cstate="print"/>
          <a:stretch>
            <a:fillRect/>
          </a:stretch>
        </p:blipFill>
        <p:spPr>
          <a:xfrm>
            <a:off x="1095809" y="1805190"/>
            <a:ext cx="6952381"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zh-CN" smtClean="0"/>
              <a:t>Variety and Volume Relationships</a:t>
            </a:r>
          </a:p>
        </p:txBody>
      </p:sp>
      <p:grpSp>
        <p:nvGrpSpPr>
          <p:cNvPr id="21" name="Group 20"/>
          <p:cNvGrpSpPr/>
          <p:nvPr/>
        </p:nvGrpSpPr>
        <p:grpSpPr>
          <a:xfrm>
            <a:off x="1397470" y="1302579"/>
            <a:ext cx="5572670" cy="4301796"/>
            <a:chOff x="1268077" y="1337083"/>
            <a:chExt cx="5572670" cy="4301796"/>
          </a:xfrm>
        </p:grpSpPr>
        <p:cxnSp>
          <p:nvCxnSpPr>
            <p:cNvPr id="6" name="Straight Arrow Connector 5"/>
            <p:cNvCxnSpPr/>
            <p:nvPr/>
          </p:nvCxnSpPr>
          <p:spPr>
            <a:xfrm rot="5400000" flipH="1" flipV="1">
              <a:off x="-78740" y="3474720"/>
              <a:ext cx="36576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1739741" y="5300345"/>
              <a:ext cx="45720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087592" y="1768409"/>
              <a:ext cx="1613140" cy="276999"/>
            </a:xfrm>
            <a:prstGeom prst="rect">
              <a:avLst/>
            </a:prstGeom>
            <a:noFill/>
          </p:spPr>
          <p:txBody>
            <a:bodyPr wrap="square" rtlCol="0">
              <a:spAutoFit/>
            </a:bodyPr>
            <a:lstStyle/>
            <a:p>
              <a:pPr algn="l"/>
              <a:r>
                <a:rPr lang="en-US" sz="1200" b="1" dirty="0" smtClean="0">
                  <a:latin typeface="+mj-lt"/>
                </a:rPr>
                <a:t>Engineer-to-Order</a:t>
              </a:r>
              <a:endParaRPr lang="en-US" sz="1200" b="1" dirty="0">
                <a:latin typeface="+mj-lt"/>
              </a:endParaRPr>
            </a:p>
          </p:txBody>
        </p:sp>
        <p:sp>
          <p:nvSpPr>
            <p:cNvPr id="10" name="TextBox 9"/>
            <p:cNvSpPr txBox="1"/>
            <p:nvPr/>
          </p:nvSpPr>
          <p:spPr>
            <a:xfrm>
              <a:off x="3278038" y="2665556"/>
              <a:ext cx="1613140" cy="276999"/>
            </a:xfrm>
            <a:prstGeom prst="rect">
              <a:avLst/>
            </a:prstGeom>
            <a:noFill/>
          </p:spPr>
          <p:txBody>
            <a:bodyPr wrap="square" rtlCol="0">
              <a:spAutoFit/>
            </a:bodyPr>
            <a:lstStyle/>
            <a:p>
              <a:pPr algn="l"/>
              <a:r>
                <a:rPr lang="en-US" sz="1200" b="1" dirty="0" smtClean="0">
                  <a:latin typeface="+mj-lt"/>
                </a:rPr>
                <a:t>Make-to-Order</a:t>
              </a:r>
              <a:endParaRPr lang="en-US" sz="1200" b="1" dirty="0">
                <a:latin typeface="+mj-lt"/>
              </a:endParaRPr>
            </a:p>
          </p:txBody>
        </p:sp>
        <p:sp>
          <p:nvSpPr>
            <p:cNvPr id="11" name="TextBox 10"/>
            <p:cNvSpPr txBox="1"/>
            <p:nvPr/>
          </p:nvSpPr>
          <p:spPr>
            <a:xfrm>
              <a:off x="3976777" y="3562703"/>
              <a:ext cx="1613140" cy="276999"/>
            </a:xfrm>
            <a:prstGeom prst="rect">
              <a:avLst/>
            </a:prstGeom>
            <a:noFill/>
          </p:spPr>
          <p:txBody>
            <a:bodyPr wrap="square" rtlCol="0">
              <a:spAutoFit/>
            </a:bodyPr>
            <a:lstStyle/>
            <a:p>
              <a:pPr algn="l"/>
              <a:r>
                <a:rPr lang="en-US" sz="1200" b="1" dirty="0" smtClean="0">
                  <a:latin typeface="+mj-lt"/>
                </a:rPr>
                <a:t>Assemble-to-Order</a:t>
              </a:r>
              <a:endParaRPr lang="en-US" sz="1200" b="1" dirty="0">
                <a:latin typeface="+mj-lt"/>
              </a:endParaRPr>
            </a:p>
          </p:txBody>
        </p:sp>
        <p:sp>
          <p:nvSpPr>
            <p:cNvPr id="12" name="TextBox 11"/>
            <p:cNvSpPr txBox="1"/>
            <p:nvPr/>
          </p:nvSpPr>
          <p:spPr>
            <a:xfrm>
              <a:off x="1466476" y="1337083"/>
              <a:ext cx="569342" cy="276999"/>
            </a:xfrm>
            <a:prstGeom prst="rect">
              <a:avLst/>
            </a:prstGeom>
            <a:noFill/>
          </p:spPr>
          <p:txBody>
            <a:bodyPr wrap="square" rtlCol="0">
              <a:spAutoFit/>
            </a:bodyPr>
            <a:lstStyle/>
            <a:p>
              <a:r>
                <a:rPr lang="en-US" sz="1200" b="1" dirty="0" smtClean="0">
                  <a:latin typeface="+mj-lt"/>
                </a:rPr>
                <a:t>High</a:t>
              </a:r>
              <a:endParaRPr lang="en-US" sz="1200" b="1" dirty="0">
                <a:latin typeface="+mj-lt"/>
              </a:endParaRPr>
            </a:p>
          </p:txBody>
        </p:sp>
        <p:sp>
          <p:nvSpPr>
            <p:cNvPr id="13" name="TextBox 12"/>
            <p:cNvSpPr txBox="1"/>
            <p:nvPr/>
          </p:nvSpPr>
          <p:spPr>
            <a:xfrm>
              <a:off x="1268077" y="5210353"/>
              <a:ext cx="483079" cy="276999"/>
            </a:xfrm>
            <a:prstGeom prst="rect">
              <a:avLst/>
            </a:prstGeom>
            <a:noFill/>
          </p:spPr>
          <p:txBody>
            <a:bodyPr wrap="square" rtlCol="0">
              <a:spAutoFit/>
            </a:bodyPr>
            <a:lstStyle/>
            <a:p>
              <a:pPr algn="l"/>
              <a:r>
                <a:rPr lang="en-US" sz="1200" b="1" dirty="0" smtClean="0">
                  <a:latin typeface="+mj-lt"/>
                </a:rPr>
                <a:t>Low</a:t>
              </a:r>
              <a:endParaRPr lang="en-US" sz="1200" b="1" dirty="0">
                <a:latin typeface="+mj-lt"/>
              </a:endParaRPr>
            </a:p>
          </p:txBody>
        </p:sp>
        <p:sp>
          <p:nvSpPr>
            <p:cNvPr id="14" name="TextBox 13"/>
            <p:cNvSpPr txBox="1"/>
            <p:nvPr/>
          </p:nvSpPr>
          <p:spPr>
            <a:xfrm>
              <a:off x="6305909" y="5158591"/>
              <a:ext cx="534838" cy="276999"/>
            </a:xfrm>
            <a:prstGeom prst="rect">
              <a:avLst/>
            </a:prstGeom>
            <a:noFill/>
          </p:spPr>
          <p:txBody>
            <a:bodyPr wrap="square" rtlCol="0">
              <a:spAutoFit/>
            </a:bodyPr>
            <a:lstStyle/>
            <a:p>
              <a:pPr algn="l"/>
              <a:r>
                <a:rPr lang="en-US" sz="1200" b="1" dirty="0" smtClean="0">
                  <a:latin typeface="+mj-lt"/>
                </a:rPr>
                <a:t>High</a:t>
              </a:r>
              <a:endParaRPr lang="en-US" sz="1200" b="1" dirty="0">
                <a:latin typeface="+mj-lt"/>
              </a:endParaRPr>
            </a:p>
          </p:txBody>
        </p:sp>
        <p:sp>
          <p:nvSpPr>
            <p:cNvPr id="15" name="TextBox 14"/>
            <p:cNvSpPr txBox="1"/>
            <p:nvPr/>
          </p:nvSpPr>
          <p:spPr>
            <a:xfrm>
              <a:off x="5115465" y="4606500"/>
              <a:ext cx="1613140" cy="276999"/>
            </a:xfrm>
            <a:prstGeom prst="rect">
              <a:avLst/>
            </a:prstGeom>
            <a:noFill/>
          </p:spPr>
          <p:txBody>
            <a:bodyPr wrap="square" rtlCol="0">
              <a:spAutoFit/>
            </a:bodyPr>
            <a:lstStyle/>
            <a:p>
              <a:pPr algn="l"/>
              <a:r>
                <a:rPr lang="en-US" sz="1200" b="1" dirty="0" smtClean="0">
                  <a:latin typeface="+mj-lt"/>
                </a:rPr>
                <a:t>Make-to-Stock</a:t>
              </a:r>
              <a:endParaRPr lang="en-US" sz="1200" b="1" dirty="0">
                <a:latin typeface="+mj-lt"/>
              </a:endParaRPr>
            </a:p>
          </p:txBody>
        </p:sp>
        <p:sp>
          <p:nvSpPr>
            <p:cNvPr id="16" name="TextBox 15"/>
            <p:cNvSpPr txBox="1"/>
            <p:nvPr/>
          </p:nvSpPr>
          <p:spPr>
            <a:xfrm>
              <a:off x="1733909" y="5331102"/>
              <a:ext cx="4572000" cy="307777"/>
            </a:xfrm>
            <a:prstGeom prst="rect">
              <a:avLst/>
            </a:prstGeom>
            <a:noFill/>
          </p:spPr>
          <p:txBody>
            <a:bodyPr wrap="square" rtlCol="0">
              <a:spAutoFit/>
            </a:bodyPr>
            <a:lstStyle/>
            <a:p>
              <a:r>
                <a:rPr lang="en-US" sz="1400" b="1" dirty="0" smtClean="0">
                  <a:latin typeface="+mj-lt"/>
                </a:rPr>
                <a:t>Product Volume</a:t>
              </a:r>
              <a:endParaRPr lang="en-US" sz="1400" b="1" dirty="0">
                <a:latin typeface="+mj-lt"/>
              </a:endParaRPr>
            </a:p>
          </p:txBody>
        </p:sp>
        <p:sp>
          <p:nvSpPr>
            <p:cNvPr id="17" name="TextBox 16"/>
            <p:cNvSpPr txBox="1"/>
            <p:nvPr/>
          </p:nvSpPr>
          <p:spPr>
            <a:xfrm rot="16200000">
              <a:off x="-250164" y="3344121"/>
              <a:ext cx="3614468" cy="307777"/>
            </a:xfrm>
            <a:prstGeom prst="rect">
              <a:avLst/>
            </a:prstGeom>
            <a:noFill/>
          </p:spPr>
          <p:txBody>
            <a:bodyPr wrap="square" rtlCol="0">
              <a:spAutoFit/>
            </a:bodyPr>
            <a:lstStyle/>
            <a:p>
              <a:r>
                <a:rPr lang="en-US" sz="1400" b="1" dirty="0" smtClean="0">
                  <a:latin typeface="+mj-lt"/>
                </a:rPr>
                <a:t>Product Variety</a:t>
              </a:r>
              <a:endParaRPr lang="en-US" sz="1400" b="1" dirty="0">
                <a:latin typeface="+mj-lt"/>
              </a:endParaRPr>
            </a:p>
          </p:txBody>
        </p:sp>
        <p:sp>
          <p:nvSpPr>
            <p:cNvPr id="19" name="Left Brace 18"/>
            <p:cNvSpPr/>
            <p:nvPr/>
          </p:nvSpPr>
          <p:spPr>
            <a:xfrm>
              <a:off x="3019244" y="2468880"/>
              <a:ext cx="228600" cy="1828800"/>
            </a:xfrm>
            <a:prstGeom prst="leftBrace">
              <a:avLst>
                <a:gd name="adj1" fmla="val 29166"/>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ight Brace 19"/>
            <p:cNvSpPr/>
            <p:nvPr/>
          </p:nvSpPr>
          <p:spPr>
            <a:xfrm>
              <a:off x="5693434" y="2468880"/>
              <a:ext cx="228600" cy="1828800"/>
            </a:xfrm>
            <a:prstGeom prst="rightBrace">
              <a:avLst>
                <a:gd name="adj1" fmla="val 31249"/>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en-US" smtClean="0"/>
              <a:t>Sales Configuration – Sales Configuration Rules</a:t>
            </a:r>
          </a:p>
        </p:txBody>
      </p:sp>
      <p:pic>
        <p:nvPicPr>
          <p:cNvPr id="66563" name="Picture 3"/>
          <p:cNvPicPr>
            <a:picLocks noChangeAspect="1" noChangeArrowheads="1"/>
          </p:cNvPicPr>
          <p:nvPr/>
        </p:nvPicPr>
        <p:blipFill>
          <a:blip r:embed="rId3" cstate="print"/>
          <a:srcRect/>
          <a:stretch>
            <a:fillRect/>
          </a:stretch>
        </p:blipFill>
        <p:spPr bwMode="auto">
          <a:xfrm>
            <a:off x="1744793" y="1418926"/>
            <a:ext cx="5284788" cy="4535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4"/>
          <p:cNvSpPr>
            <a:spLocks noGrp="1" noChangeArrowheads="1"/>
          </p:cNvSpPr>
          <p:nvPr>
            <p:ph idx="1"/>
          </p:nvPr>
        </p:nvSpPr>
        <p:spPr/>
        <p:txBody>
          <a:bodyPr>
            <a:normAutofit fontScale="92500" lnSpcReduction="10000"/>
          </a:bodyPr>
          <a:lstStyle/>
          <a:p>
            <a:r>
              <a:rPr lang="en-US" smtClean="0"/>
              <a:t>Simple form:</a:t>
            </a:r>
          </a:p>
          <a:p>
            <a:pPr lvl="1"/>
            <a:r>
              <a:rPr lang="en-US" smtClean="0"/>
              <a:t>IF a specified condition occurs,</a:t>
            </a:r>
          </a:p>
          <a:p>
            <a:pPr lvl="1"/>
            <a:r>
              <a:rPr lang="en-US" smtClean="0"/>
              <a:t>THEN a particular conclusion results</a:t>
            </a:r>
          </a:p>
          <a:p>
            <a:pPr lvl="1"/>
            <a:r>
              <a:rPr lang="en-US" smtClean="0"/>
              <a:t>ELSE an alternative conclusion results</a:t>
            </a:r>
          </a:p>
          <a:p>
            <a:r>
              <a:rPr lang="en-US" smtClean="0"/>
              <a:t>Rules that have as a conclusion the automatic selection of an option are known as Inclusions:</a:t>
            </a:r>
          </a:p>
          <a:p>
            <a:pPr lvl="1"/>
            <a:r>
              <a:rPr lang="en-US" smtClean="0"/>
              <a:t>IF model-type = "sport"</a:t>
            </a:r>
          </a:p>
          <a:p>
            <a:pPr lvl="1"/>
            <a:r>
              <a:rPr lang="en-US" smtClean="0"/>
              <a:t>THEN wheel-type = "alloy“</a:t>
            </a:r>
          </a:p>
          <a:p>
            <a:r>
              <a:rPr lang="en-US" smtClean="0"/>
              <a:t>Rules that have as a conclusion the automatic removal of an option from the available choices are known as Exclusions; for example:</a:t>
            </a:r>
          </a:p>
          <a:p>
            <a:pPr lvl="1"/>
            <a:r>
              <a:rPr lang="en-US" smtClean="0"/>
              <a:t>IF engine-capacity = "1.1"</a:t>
            </a:r>
          </a:p>
          <a:p>
            <a:pPr lvl="1"/>
            <a:r>
              <a:rPr lang="en-US" smtClean="0"/>
              <a:t>THEN gearbox &lt;&gt; "5-speed"</a:t>
            </a:r>
          </a:p>
        </p:txBody>
      </p:sp>
      <p:sp>
        <p:nvSpPr>
          <p:cNvPr id="67586" name="Rectangle 2"/>
          <p:cNvSpPr>
            <a:spLocks noGrp="1" noChangeArrowheads="1"/>
          </p:cNvSpPr>
          <p:nvPr>
            <p:ph type="title"/>
          </p:nvPr>
        </p:nvSpPr>
        <p:spPr/>
        <p:txBody>
          <a:bodyPr/>
          <a:lstStyle/>
          <a:p>
            <a:r>
              <a:rPr lang="en-US" smtClean="0"/>
              <a:t>Sales Configuration Rules – Forms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4"/>
          <p:cNvSpPr>
            <a:spLocks noGrp="1" noChangeArrowheads="1"/>
          </p:cNvSpPr>
          <p:nvPr>
            <p:ph idx="1"/>
          </p:nvPr>
        </p:nvSpPr>
        <p:spPr/>
        <p:txBody>
          <a:bodyPr/>
          <a:lstStyle/>
          <a:p>
            <a:r>
              <a:rPr lang="en-US" smtClean="0"/>
              <a:t>Basic format clauses take the form of a simple Variable = Option; for example:</a:t>
            </a:r>
          </a:p>
          <a:p>
            <a:pPr lvl="1"/>
            <a:r>
              <a:rPr lang="en-US" smtClean="0"/>
              <a:t>IF operation = manual</a:t>
            </a:r>
          </a:p>
          <a:p>
            <a:r>
              <a:rPr lang="en-US" smtClean="0"/>
              <a:t>Advanced format clauses take the form of Variable = Expression; for example:</a:t>
            </a:r>
          </a:p>
          <a:p>
            <a:pPr lvl="1"/>
            <a:r>
              <a:rPr lang="en-US" smtClean="0"/>
              <a:t>IF width &lt; 0.5 * length</a:t>
            </a:r>
          </a:p>
          <a:p>
            <a:r>
              <a:rPr lang="en-US" smtClean="0"/>
              <a:t>Free Format clauses take the form of a Boolean Expression which is either True or False; for example:</a:t>
            </a:r>
          </a:p>
          <a:p>
            <a:pPr lvl="1"/>
            <a:r>
              <a:rPr lang="en-US" smtClean="0"/>
              <a:t>IF (width &gt; 200 and color = arctic white)</a:t>
            </a:r>
            <a:endParaRPr lang="en-US" dirty="0" smtClean="0"/>
          </a:p>
        </p:txBody>
      </p:sp>
      <p:sp>
        <p:nvSpPr>
          <p:cNvPr id="68610" name="Rectangle 2"/>
          <p:cNvSpPr>
            <a:spLocks noGrp="1" noChangeArrowheads="1"/>
          </p:cNvSpPr>
          <p:nvPr>
            <p:ph type="title"/>
          </p:nvPr>
        </p:nvSpPr>
        <p:spPr/>
        <p:txBody>
          <a:bodyPr/>
          <a:lstStyle/>
          <a:p>
            <a:r>
              <a:rPr lang="en-US" smtClean="0"/>
              <a:t>Sales Configuration Rules – Formats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General Rule Maintenance</a:t>
            </a:r>
          </a:p>
          <a:p>
            <a:pPr lvl="1"/>
            <a:r>
              <a:rPr lang="en-US" dirty="0" smtClean="0"/>
              <a:t>Independent from Configurable Items (template)</a:t>
            </a:r>
          </a:p>
          <a:p>
            <a:pPr lvl="1"/>
            <a:r>
              <a:rPr lang="en-US" dirty="0" smtClean="0"/>
              <a:t>Linked to Configurable Items later (directly or through a Rule Group)</a:t>
            </a:r>
          </a:p>
          <a:p>
            <a:r>
              <a:rPr lang="en-US" dirty="0" smtClean="0"/>
              <a:t>Rule Group Maintenance</a:t>
            </a:r>
          </a:p>
          <a:p>
            <a:pPr lvl="1"/>
            <a:r>
              <a:rPr lang="en-US" dirty="0" smtClean="0"/>
              <a:t>Groups General Rules into Rule Groups (time saving, single operation)</a:t>
            </a:r>
          </a:p>
          <a:p>
            <a:r>
              <a:rPr lang="en-US" dirty="0" smtClean="0"/>
              <a:t>Item Rule Maintenance</a:t>
            </a:r>
          </a:p>
          <a:p>
            <a:pPr lvl="1"/>
            <a:r>
              <a:rPr lang="en-US" dirty="0" smtClean="0"/>
              <a:t>Links General Rules directly to a Configurable Item</a:t>
            </a:r>
          </a:p>
          <a:p>
            <a:pPr lvl="1"/>
            <a:r>
              <a:rPr lang="en-US" dirty="0" smtClean="0"/>
              <a:t>Links Rule Group to a Configurable Item</a:t>
            </a:r>
          </a:p>
          <a:p>
            <a:pPr lvl="1"/>
            <a:r>
              <a:rPr lang="en-US" dirty="0" smtClean="0"/>
              <a:t>Add new Item (specific) Rules</a:t>
            </a:r>
          </a:p>
        </p:txBody>
      </p:sp>
      <p:sp>
        <p:nvSpPr>
          <p:cNvPr id="69634" name="Rectangle 3"/>
          <p:cNvSpPr>
            <a:spLocks noGrp="1" noChangeArrowheads="1"/>
          </p:cNvSpPr>
          <p:nvPr>
            <p:ph type="title"/>
          </p:nvPr>
        </p:nvSpPr>
        <p:spPr/>
        <p:txBody>
          <a:bodyPr/>
          <a:lstStyle/>
          <a:p>
            <a:r>
              <a:rPr lang="en-US" smtClean="0"/>
              <a:t>About Sales Configuration Rules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en-US" altLang="zh-CN" smtClean="0"/>
              <a:t>Group and Apply Sales Configuration Rules</a:t>
            </a:r>
          </a:p>
        </p:txBody>
      </p:sp>
      <p:pic>
        <p:nvPicPr>
          <p:cNvPr id="70659" name="Picture 4"/>
          <p:cNvPicPr>
            <a:picLocks noChangeAspect="1" noChangeArrowheads="1"/>
          </p:cNvPicPr>
          <p:nvPr/>
        </p:nvPicPr>
        <p:blipFill>
          <a:blip r:embed="rId2" cstate="print"/>
          <a:srcRect/>
          <a:stretch>
            <a:fillRect/>
          </a:stretch>
        </p:blipFill>
        <p:spPr bwMode="auto">
          <a:xfrm>
            <a:off x="2165350" y="1846689"/>
            <a:ext cx="4791075" cy="31527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General Rule Maintenance to create new General Rules, and to select existing general rules to view, modify, or delete.</a:t>
            </a:r>
            <a:endParaRPr lang="en-US" dirty="0" smtClean="0"/>
          </a:p>
        </p:txBody>
      </p:sp>
      <p:sp>
        <p:nvSpPr>
          <p:cNvPr id="71682" name="Rectangle 3"/>
          <p:cNvSpPr>
            <a:spLocks noGrp="1" noChangeArrowheads="1"/>
          </p:cNvSpPr>
          <p:nvPr>
            <p:ph type="title"/>
          </p:nvPr>
        </p:nvSpPr>
        <p:spPr/>
        <p:txBody>
          <a:bodyPr/>
          <a:lstStyle/>
          <a:p>
            <a:r>
              <a:rPr lang="en-US" smtClean="0"/>
              <a:t>General Rule Maintenance</a:t>
            </a:r>
          </a:p>
        </p:txBody>
      </p:sp>
      <p:pic>
        <p:nvPicPr>
          <p:cNvPr id="1026" name="Picture 2" descr="D:\p9w\CFG\CFG 5.6\pics for CFG TG\General_Rule_Maint.png"/>
          <p:cNvPicPr>
            <a:picLocks noChangeAspect="1" noChangeArrowheads="1"/>
          </p:cNvPicPr>
          <p:nvPr/>
        </p:nvPicPr>
        <p:blipFill>
          <a:blip r:embed="rId3" cstate="print"/>
          <a:srcRect/>
          <a:stretch>
            <a:fillRect/>
          </a:stretch>
        </p:blipFill>
        <p:spPr bwMode="auto">
          <a:xfrm>
            <a:off x="1457325" y="2206222"/>
            <a:ext cx="6203950" cy="4080277"/>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Content Placeholder 2"/>
          <p:cNvSpPr>
            <a:spLocks noGrp="1"/>
          </p:cNvSpPr>
          <p:nvPr>
            <p:ph idx="1"/>
          </p:nvPr>
        </p:nvSpPr>
        <p:spPr/>
        <p:txBody>
          <a:bodyPr/>
          <a:lstStyle/>
          <a:p>
            <a:r>
              <a:rPr lang="en-US" smtClean="0"/>
              <a:t>Use Rule Group Maintenance to</a:t>
            </a:r>
          </a:p>
          <a:p>
            <a:pPr lvl="1"/>
            <a:r>
              <a:rPr lang="en-US" smtClean="0"/>
              <a:t>Add, view, modify, or delete groups that you can use to categorize the Sales Configuration rules</a:t>
            </a:r>
          </a:p>
          <a:p>
            <a:pPr lvl="1"/>
            <a:r>
              <a:rPr lang="en-US" smtClean="0"/>
              <a:t>Add General Rules to Rule Groups, review the contents of Rule Groups, and delete rules from Rule Groups</a:t>
            </a:r>
          </a:p>
          <a:p>
            <a:pPr lvl="1"/>
            <a:r>
              <a:rPr lang="en-US" smtClean="0"/>
              <a:t>Convert General Rules to specific rules for a Rule Group, or add specific rules for a Rule Group and maintain these by using this function</a:t>
            </a:r>
          </a:p>
          <a:p>
            <a:r>
              <a:rPr lang="en-US" smtClean="0"/>
              <a:t>Link rules in a Rule Group to Configurable Items using Item Rule Maintenance</a:t>
            </a:r>
            <a:endParaRPr lang="en-US" dirty="0" smtClean="0"/>
          </a:p>
        </p:txBody>
      </p:sp>
      <p:sp>
        <p:nvSpPr>
          <p:cNvPr id="73730" name="Title 1"/>
          <p:cNvSpPr>
            <a:spLocks noGrp="1"/>
          </p:cNvSpPr>
          <p:nvPr>
            <p:ph type="title"/>
          </p:nvPr>
        </p:nvSpPr>
        <p:spPr/>
        <p:txBody>
          <a:bodyPr/>
          <a:lstStyle/>
          <a:p>
            <a:r>
              <a:rPr lang="en-US" smtClean="0"/>
              <a:t>Rule Group Maintenance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title"/>
          </p:nvPr>
        </p:nvSpPr>
        <p:spPr/>
        <p:txBody>
          <a:bodyPr/>
          <a:lstStyle/>
          <a:p>
            <a:r>
              <a:rPr lang="en-US" dirty="0" smtClean="0"/>
              <a:t>Rule Group Maintenance</a:t>
            </a:r>
          </a:p>
        </p:txBody>
      </p:sp>
      <p:pic>
        <p:nvPicPr>
          <p:cNvPr id="272385" name="Picture 1" descr="D:\p9w\March 2014\Configurator WIP\Configurator_TG_v55\Chapters\graphdir\Rule Group Maint.png"/>
          <p:cNvPicPr>
            <a:picLocks noChangeAspect="1" noChangeArrowheads="1"/>
          </p:cNvPicPr>
          <p:nvPr/>
        </p:nvPicPr>
        <p:blipFill>
          <a:blip r:embed="rId3" cstate="print"/>
          <a:srcRect/>
          <a:stretch>
            <a:fillRect/>
          </a:stretch>
        </p:blipFill>
        <p:spPr bwMode="auto">
          <a:xfrm>
            <a:off x="978354" y="877661"/>
            <a:ext cx="6826704" cy="542236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229599" cy="4389120"/>
        </p:xfrm>
        <a:graphic>
          <a:graphicData uri="http://schemas.openxmlformats.org/drawingml/2006/table">
            <a:tbl>
              <a:tblPr/>
              <a:tblGrid>
                <a:gridCol w="1212969"/>
                <a:gridCol w="1547857"/>
                <a:gridCol w="1768979"/>
                <a:gridCol w="1486968"/>
                <a:gridCol w="2212826"/>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Optional Variant Routing and 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11266"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Content Placeholder 2"/>
          <p:cNvSpPr>
            <a:spLocks noGrp="1"/>
          </p:cNvSpPr>
          <p:nvPr>
            <p:ph idx="1"/>
          </p:nvPr>
        </p:nvSpPr>
        <p:spPr/>
        <p:txBody>
          <a:bodyPr/>
          <a:lstStyle/>
          <a:p>
            <a:r>
              <a:rPr lang="en-US" smtClean="0"/>
              <a:t>Use Item Rule Maintenance to</a:t>
            </a:r>
          </a:p>
          <a:p>
            <a:pPr lvl="1"/>
            <a:r>
              <a:rPr lang="en-US" smtClean="0"/>
              <a:t>Link General Rules to a Configurable Item, review the rules that are linked to an item, and delete rules from an item</a:t>
            </a:r>
          </a:p>
          <a:p>
            <a:pPr lvl="1"/>
            <a:r>
              <a:rPr lang="en-US" smtClean="0"/>
              <a:t>Link Rule Groups to a Configurable Item, review the Rule Groups that are linked to an item, and to delete Rule Groups from an item</a:t>
            </a:r>
          </a:p>
          <a:p>
            <a:pPr lvl="1"/>
            <a:r>
              <a:rPr lang="en-US" smtClean="0"/>
              <a:t>Convert General Rules to Item (specific) Rules, or add new Item (specific) rules and maintain these using this function</a:t>
            </a:r>
          </a:p>
          <a:p>
            <a:endParaRPr lang="en-US" smtClean="0"/>
          </a:p>
        </p:txBody>
      </p:sp>
      <p:sp>
        <p:nvSpPr>
          <p:cNvPr id="76802" name="Title 1"/>
          <p:cNvSpPr>
            <a:spLocks noGrp="1"/>
          </p:cNvSpPr>
          <p:nvPr>
            <p:ph type="title"/>
          </p:nvPr>
        </p:nvSpPr>
        <p:spPr/>
        <p:txBody>
          <a:bodyPr/>
          <a:lstStyle/>
          <a:p>
            <a:r>
              <a:rPr lang="en-US" smtClean="0"/>
              <a:t>Item Rule Maintenance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title"/>
          </p:nvPr>
        </p:nvSpPr>
        <p:spPr/>
        <p:txBody>
          <a:bodyPr/>
          <a:lstStyle/>
          <a:p>
            <a:r>
              <a:rPr lang="en-US" smtClean="0"/>
              <a:t>Item Rule Maintenance</a:t>
            </a:r>
          </a:p>
        </p:txBody>
      </p:sp>
      <p:pic>
        <p:nvPicPr>
          <p:cNvPr id="267265" name="Picture 1" descr="D:\p9w\March 2014\Configurator WIP\Configurator_TG_v55\Chapters\graphdir\Item Rule Maint.png"/>
          <p:cNvPicPr>
            <a:picLocks noChangeAspect="1" noChangeArrowheads="1"/>
          </p:cNvPicPr>
          <p:nvPr/>
        </p:nvPicPr>
        <p:blipFill>
          <a:blip r:embed="rId3" cstate="print"/>
          <a:srcRect/>
          <a:stretch>
            <a:fillRect/>
          </a:stretch>
        </p:blipFill>
        <p:spPr bwMode="auto">
          <a:xfrm>
            <a:off x="555171" y="881134"/>
            <a:ext cx="6885668" cy="5409448"/>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000" dirty="0" smtClean="0"/>
              <a:t>Advanced Format expressions take the form: Variable = Expression.</a:t>
            </a:r>
          </a:p>
          <a:p>
            <a:r>
              <a:rPr lang="en-US" sz="2000" dirty="0" smtClean="0"/>
              <a:t>You can use other operators instead of =, depending on the type of Variable. For example, with numeric Variables, you can use operators such as less than or greater than.</a:t>
            </a:r>
          </a:p>
          <a:p>
            <a:r>
              <a:rPr lang="en-US" sz="2000" dirty="0" smtClean="0"/>
              <a:t>The process of composing an Advanced Format expression consists of selecting the Variable, specifying an operator, selecting Rule Format Advanced, and entering the value of the expression.</a:t>
            </a:r>
          </a:p>
        </p:txBody>
      </p:sp>
      <p:sp>
        <p:nvSpPr>
          <p:cNvPr id="80898" name="Rectangle 3"/>
          <p:cNvSpPr>
            <a:spLocks noGrp="1" noChangeArrowheads="1"/>
          </p:cNvSpPr>
          <p:nvPr>
            <p:ph type="title"/>
          </p:nvPr>
        </p:nvSpPr>
        <p:spPr/>
        <p:txBody>
          <a:bodyPr>
            <a:normAutofit fontScale="90000"/>
          </a:bodyPr>
          <a:lstStyle/>
          <a:p>
            <a:r>
              <a:rPr lang="en-US" dirty="0" smtClean="0"/>
              <a:t>General Rule Maintenance: Advanced Mode </a:t>
            </a:r>
          </a:p>
        </p:txBody>
      </p:sp>
      <p:pic>
        <p:nvPicPr>
          <p:cNvPr id="261124" name="Picture 4" descr="C:\Users\p9w\AppData\Local\Temp\SNAGHTML23102d8.PNG"/>
          <p:cNvPicPr>
            <a:picLocks noChangeAspect="1" noChangeArrowheads="1"/>
          </p:cNvPicPr>
          <p:nvPr/>
        </p:nvPicPr>
        <p:blipFill>
          <a:blip r:embed="rId3" cstate="print"/>
          <a:srcRect/>
          <a:stretch>
            <a:fillRect/>
          </a:stretch>
        </p:blipFill>
        <p:spPr bwMode="auto">
          <a:xfrm>
            <a:off x="699862" y="3948112"/>
            <a:ext cx="7614837" cy="1853974"/>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Free-format expressions take the form of a Boolean Expression that will evaluate to True or False.</a:t>
            </a:r>
          </a:p>
          <a:p>
            <a:r>
              <a:rPr lang="en-US" smtClean="0"/>
              <a:t>You can use all the normal Boolean Operators, brackets, ANDs, and ORs, as well as Variable names and Option names. Option names for text Variables must be enclosed in double quotes, but this does not apply to Options for Date Variable Options or Numeric List Variable Options.</a:t>
            </a:r>
          </a:p>
          <a:p>
            <a:r>
              <a:rPr lang="en-US" smtClean="0"/>
              <a:t>The Free-Format mode is applicable only to the IF clause of the rule. A rule can contain only one Free-Format block, which must define the whole of the IF clause; you cannot combine a Free-Format IF line with further AND lines for the IF clause in Basic or Advanced Format.</a:t>
            </a:r>
          </a:p>
          <a:p>
            <a:endParaRPr lang="en-US" dirty="0"/>
          </a:p>
        </p:txBody>
      </p:sp>
      <p:sp>
        <p:nvSpPr>
          <p:cNvPr id="82946" name="Rectangle 3"/>
          <p:cNvSpPr>
            <a:spLocks noGrp="1" noChangeArrowheads="1"/>
          </p:cNvSpPr>
          <p:nvPr>
            <p:ph type="title"/>
          </p:nvPr>
        </p:nvSpPr>
        <p:spPr>
          <a:xfrm>
            <a:off x="457200" y="182880"/>
            <a:ext cx="8686800" cy="708730"/>
          </a:xfrm>
        </p:spPr>
        <p:txBody>
          <a:bodyPr>
            <a:normAutofit/>
          </a:bodyPr>
          <a:lstStyle/>
          <a:p>
            <a:r>
              <a:rPr lang="en-US" dirty="0" smtClean="0"/>
              <a:t>Item Rule Maintenance: Free Format Mode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The process of composing a Free-Format expression consists of selecting the Switch to Free Format flag and entering details of the expression into the If field.</a:t>
            </a:r>
          </a:p>
          <a:p>
            <a:r>
              <a:rPr lang="en-US" dirty="0" smtClean="0"/>
              <a:t>The expression can contain any combination of values, Variable Options, and Boolean Operators that satisfies the requirements of Progress source syntax.</a:t>
            </a:r>
          </a:p>
        </p:txBody>
      </p:sp>
      <p:sp>
        <p:nvSpPr>
          <p:cNvPr id="83970" name="Rectangle 3"/>
          <p:cNvSpPr>
            <a:spLocks noGrp="1" noChangeArrowheads="1"/>
          </p:cNvSpPr>
          <p:nvPr>
            <p:ph type="title"/>
          </p:nvPr>
        </p:nvSpPr>
        <p:spPr>
          <a:xfrm>
            <a:off x="457200" y="182880"/>
            <a:ext cx="8686800" cy="708730"/>
          </a:xfrm>
        </p:spPr>
        <p:txBody>
          <a:bodyPr>
            <a:normAutofit/>
          </a:bodyPr>
          <a:lstStyle/>
          <a:p>
            <a:r>
              <a:rPr lang="en-US" dirty="0" smtClean="0"/>
              <a:t>Item Rule Maintenance: Free Format Mode </a:t>
            </a:r>
          </a:p>
        </p:txBody>
      </p:sp>
      <p:pic>
        <p:nvPicPr>
          <p:cNvPr id="254980" name="Picture 4" descr="C:\Users\p9w\AppData\Local\Temp\SNAGHTML2360c0c.PNG"/>
          <p:cNvPicPr>
            <a:picLocks noChangeAspect="1" noChangeArrowheads="1"/>
          </p:cNvPicPr>
          <p:nvPr/>
        </p:nvPicPr>
        <p:blipFill>
          <a:blip r:embed="rId3" cstate="print"/>
          <a:srcRect/>
          <a:stretch>
            <a:fillRect/>
          </a:stretch>
        </p:blipFill>
        <p:spPr bwMode="auto">
          <a:xfrm>
            <a:off x="874033" y="4417105"/>
            <a:ext cx="7290254" cy="2113523"/>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dirty="0" smtClean="0"/>
              <a:t>Powerful and flexible questionnaire design</a:t>
            </a:r>
          </a:p>
          <a:p>
            <a:r>
              <a:rPr lang="en-US" altLang="zh-CN" dirty="0" smtClean="0"/>
              <a:t>Questionnaire-guided sales for customizable products</a:t>
            </a:r>
          </a:p>
          <a:p>
            <a:r>
              <a:rPr lang="en-US" altLang="zh-CN" dirty="0" smtClean="0"/>
              <a:t>Powerful and flexible price calculations</a:t>
            </a:r>
          </a:p>
          <a:p>
            <a:r>
              <a:rPr lang="en-US" altLang="zh-CN" dirty="0" smtClean="0"/>
              <a:t>Powerful and flexible product configuration rule definition capabilities</a:t>
            </a:r>
          </a:p>
          <a:p>
            <a:r>
              <a:rPr lang="en-US" altLang="zh-CN" dirty="0" smtClean="0"/>
              <a:t>Instant conversion of customer requirements into manufacturing requirements</a:t>
            </a:r>
          </a:p>
          <a:p>
            <a:r>
              <a:rPr lang="en-US" altLang="zh-CN" dirty="0" smtClean="0"/>
              <a:t>Seamless integration with QAD Enterprise Applications</a:t>
            </a:r>
          </a:p>
        </p:txBody>
      </p:sp>
      <p:sp>
        <p:nvSpPr>
          <p:cNvPr id="12290" name="Rectangle 2"/>
          <p:cNvSpPr>
            <a:spLocks noGrp="1" noChangeArrowheads="1"/>
          </p:cNvSpPr>
          <p:nvPr>
            <p:ph type="title"/>
          </p:nvPr>
        </p:nvSpPr>
        <p:spPr/>
        <p:txBody>
          <a:bodyPr/>
          <a:lstStyle/>
          <a:p>
            <a:r>
              <a:rPr lang="en-US" altLang="zh-CN" dirty="0" err="1" smtClean="0"/>
              <a:t>Configurator</a:t>
            </a:r>
            <a:r>
              <a:rPr lang="en-US" altLang="zh-CN" dirty="0" smtClean="0"/>
              <a:t> Key Features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With a rule table you can define rules in a different, sometimes easier way.</a:t>
            </a:r>
          </a:p>
          <a:p>
            <a:r>
              <a:rPr lang="en-US" smtClean="0"/>
              <a:t>This can be especially useful in situations where the rules are quite simple, but where there are many different combinations of the options.</a:t>
            </a:r>
          </a:p>
          <a:p>
            <a:r>
              <a:rPr lang="en-US" smtClean="0"/>
              <a:t>Just by selecting some variables and filling in a rule table, QAD Configurator will automatically create a number of IF...THEN... rules for you</a:t>
            </a:r>
          </a:p>
          <a:p>
            <a:endParaRPr lang="en-US" dirty="0"/>
          </a:p>
        </p:txBody>
      </p:sp>
      <p:sp>
        <p:nvSpPr>
          <p:cNvPr id="86018" name="Rectangle 3"/>
          <p:cNvSpPr>
            <a:spLocks noGrp="1" noChangeArrowheads="1"/>
          </p:cNvSpPr>
          <p:nvPr>
            <p:ph type="title"/>
          </p:nvPr>
        </p:nvSpPr>
        <p:spPr/>
        <p:txBody>
          <a:bodyPr/>
          <a:lstStyle/>
          <a:p>
            <a:r>
              <a:rPr lang="en-US" smtClean="0"/>
              <a:t>Rule Tables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A General Rule Table is a Rule Table that is not linked to a Configurable Item.</a:t>
            </a:r>
          </a:p>
          <a:p>
            <a:r>
              <a:rPr lang="en-US" smtClean="0"/>
              <a:t>Use General Rule Table Maintenance to create new General Rule Tables and to select General Rule Tables to view, modify, or delete.</a:t>
            </a:r>
            <a:endParaRPr lang="en-US" dirty="0" smtClean="0"/>
          </a:p>
        </p:txBody>
      </p:sp>
      <p:sp>
        <p:nvSpPr>
          <p:cNvPr id="87042" name="Rectangle 3"/>
          <p:cNvSpPr>
            <a:spLocks noGrp="1" noChangeArrowheads="1"/>
          </p:cNvSpPr>
          <p:nvPr>
            <p:ph type="title"/>
          </p:nvPr>
        </p:nvSpPr>
        <p:spPr/>
        <p:txBody>
          <a:bodyPr/>
          <a:lstStyle/>
          <a:p>
            <a:r>
              <a:rPr lang="en-US" smtClean="0"/>
              <a:t>General Rule Table Maintenance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p:txBody>
          <a:bodyPr/>
          <a:lstStyle/>
          <a:p>
            <a:r>
              <a:rPr lang="en-US" smtClean="0"/>
              <a:t>General Rule Table Maintenance</a:t>
            </a:r>
          </a:p>
        </p:txBody>
      </p:sp>
      <p:pic>
        <p:nvPicPr>
          <p:cNvPr id="2050" name="Picture 2" descr="D:\p9w\CFG\CFG 5.6\pics for CFG TG\General_Rule_Table_Maint.png"/>
          <p:cNvPicPr>
            <a:picLocks noChangeAspect="1" noChangeArrowheads="1"/>
          </p:cNvPicPr>
          <p:nvPr/>
        </p:nvPicPr>
        <p:blipFill>
          <a:blip r:embed="rId3" cstate="print"/>
          <a:srcRect/>
          <a:stretch>
            <a:fillRect/>
          </a:stretch>
        </p:blipFill>
        <p:spPr bwMode="auto">
          <a:xfrm>
            <a:off x="895350" y="856957"/>
            <a:ext cx="6048375" cy="5431222"/>
          </a:xfrm>
          <a:prstGeom prst="rect">
            <a:avLst/>
          </a:prstGeom>
          <a:noFill/>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Rule Table Auto-Generation offers an easy way to add rules to or delete rules from a Rule Table.</a:t>
            </a:r>
          </a:p>
          <a:p>
            <a:r>
              <a:rPr lang="en-US" dirty="0" smtClean="0"/>
              <a:t>It guides the user through a 4 step set-up process:</a:t>
            </a:r>
          </a:p>
          <a:p>
            <a:pPr lvl="1"/>
            <a:r>
              <a:rPr lang="en-US" dirty="0" smtClean="0"/>
              <a:t>Select Conditions</a:t>
            </a:r>
          </a:p>
          <a:p>
            <a:pPr lvl="1"/>
            <a:r>
              <a:rPr lang="en-US" dirty="0" smtClean="0"/>
              <a:t>Set Values for Conditions</a:t>
            </a:r>
          </a:p>
          <a:p>
            <a:pPr lvl="1"/>
            <a:r>
              <a:rPr lang="en-US" dirty="0" smtClean="0"/>
              <a:t>Select Conclusion</a:t>
            </a:r>
          </a:p>
          <a:p>
            <a:pPr lvl="1"/>
            <a:r>
              <a:rPr lang="en-US" dirty="0" smtClean="0"/>
              <a:t>Set Values for Conclusion</a:t>
            </a:r>
          </a:p>
          <a:p>
            <a:r>
              <a:rPr lang="en-US" dirty="0" smtClean="0"/>
              <a:t>You can execute the Rule Table Auto-Generation from the following functions:</a:t>
            </a:r>
          </a:p>
          <a:p>
            <a:pPr lvl="1"/>
            <a:r>
              <a:rPr lang="en-US" dirty="0" smtClean="0"/>
              <a:t>General Rule Table Maintenance</a:t>
            </a:r>
          </a:p>
          <a:p>
            <a:pPr lvl="1"/>
            <a:r>
              <a:rPr lang="en-US" dirty="0" smtClean="0"/>
              <a:t>Item Rule Table Maintenance</a:t>
            </a:r>
          </a:p>
        </p:txBody>
      </p:sp>
      <p:sp>
        <p:nvSpPr>
          <p:cNvPr id="90114" name="Rectangle 3"/>
          <p:cNvSpPr>
            <a:spLocks noGrp="1" noChangeArrowheads="1"/>
          </p:cNvSpPr>
          <p:nvPr>
            <p:ph type="title"/>
          </p:nvPr>
        </p:nvSpPr>
        <p:spPr/>
        <p:txBody>
          <a:bodyPr/>
          <a:lstStyle/>
          <a:p>
            <a:r>
              <a:rPr lang="en-US" smtClean="0"/>
              <a:t>Rule Table Auto-Generation</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title"/>
          </p:nvPr>
        </p:nvSpPr>
        <p:spPr/>
        <p:txBody>
          <a:bodyPr/>
          <a:lstStyle/>
          <a:p>
            <a:r>
              <a:rPr lang="en-US" smtClean="0"/>
              <a:t>Rule Table Auto-Generation</a:t>
            </a:r>
          </a:p>
        </p:txBody>
      </p:sp>
      <p:pic>
        <p:nvPicPr>
          <p:cNvPr id="4" name="Picture 3" descr="General Rule Table Maint - Auto.png"/>
          <p:cNvPicPr>
            <a:picLocks noChangeAspect="1"/>
          </p:cNvPicPr>
          <p:nvPr/>
        </p:nvPicPr>
        <p:blipFill>
          <a:blip r:embed="rId3" cstate="print"/>
          <a:srcRect b="28950"/>
          <a:stretch>
            <a:fillRect/>
          </a:stretch>
        </p:blipFill>
        <p:spPr>
          <a:xfrm>
            <a:off x="933904" y="1149959"/>
            <a:ext cx="7276191" cy="443216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An Item Rule Table is a rule table that is linked to a Configurable Item.</a:t>
            </a:r>
          </a:p>
          <a:p>
            <a:r>
              <a:rPr lang="en-US" smtClean="0"/>
              <a:t>It can be a General Rule Table, a modified General Rule Table, or an entirely new Rule Table; that is, not based on a general one.</a:t>
            </a:r>
          </a:p>
          <a:p>
            <a:r>
              <a:rPr lang="en-US" smtClean="0"/>
              <a:t>You can use Item Rule Table Maintenance to create an Item Rule Table, and to select an Item Rule Table to view, modify, or delete.</a:t>
            </a:r>
          </a:p>
          <a:p>
            <a:endParaRPr lang="en-US" dirty="0"/>
          </a:p>
        </p:txBody>
      </p:sp>
      <p:sp>
        <p:nvSpPr>
          <p:cNvPr id="93186" name="Rectangle 3"/>
          <p:cNvSpPr>
            <a:spLocks noGrp="1" noChangeArrowheads="1"/>
          </p:cNvSpPr>
          <p:nvPr>
            <p:ph type="title"/>
          </p:nvPr>
        </p:nvSpPr>
        <p:spPr/>
        <p:txBody>
          <a:bodyPr/>
          <a:lstStyle/>
          <a:p>
            <a:r>
              <a:rPr lang="en-US" smtClean="0"/>
              <a:t>Item Rule Table Maintenance</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title"/>
          </p:nvPr>
        </p:nvSpPr>
        <p:spPr/>
        <p:txBody>
          <a:bodyPr/>
          <a:lstStyle/>
          <a:p>
            <a:r>
              <a:rPr lang="en-US" dirty="0" smtClean="0"/>
              <a:t>Item Rule Table Maintenance</a:t>
            </a:r>
          </a:p>
        </p:txBody>
      </p:sp>
      <p:pic>
        <p:nvPicPr>
          <p:cNvPr id="4" name="Picture 3" descr="Item Rule Table Maint.png"/>
          <p:cNvPicPr>
            <a:picLocks noChangeAspect="1"/>
          </p:cNvPicPr>
          <p:nvPr/>
        </p:nvPicPr>
        <p:blipFill>
          <a:blip r:embed="rId3" cstate="print"/>
          <a:stretch>
            <a:fillRect/>
          </a:stretch>
        </p:blipFill>
        <p:spPr>
          <a:xfrm>
            <a:off x="1541721" y="902659"/>
            <a:ext cx="6060558" cy="53716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zh-CN" smtClean="0"/>
              <a:t>Bridges the information and knowledge gap between sales and engineering</a:t>
            </a:r>
          </a:p>
          <a:p>
            <a:r>
              <a:rPr lang="en-US" altLang="zh-CN" smtClean="0"/>
              <a:t>Easily configure products to meet customers’ specific requirements</a:t>
            </a:r>
          </a:p>
          <a:p>
            <a:r>
              <a:rPr lang="en-US" altLang="zh-CN" smtClean="0"/>
              <a:t>Streamlined sales order and quotation entry process for configurable products</a:t>
            </a:r>
          </a:p>
          <a:p>
            <a:r>
              <a:rPr lang="en-US" altLang="zh-CN" smtClean="0"/>
              <a:t>Reduces lead time to fulfill orders for configured products</a:t>
            </a:r>
          </a:p>
          <a:p>
            <a:r>
              <a:rPr lang="en-US" altLang="zh-CN" smtClean="0"/>
              <a:t>Reduced error rates</a:t>
            </a:r>
          </a:p>
          <a:p>
            <a:endParaRPr lang="en-US" altLang="zh-CN" smtClean="0"/>
          </a:p>
        </p:txBody>
      </p:sp>
      <p:sp>
        <p:nvSpPr>
          <p:cNvPr id="13314" name="Rectangle 2"/>
          <p:cNvSpPr>
            <a:spLocks noGrp="1" noChangeArrowheads="1"/>
          </p:cNvSpPr>
          <p:nvPr>
            <p:ph type="title"/>
          </p:nvPr>
        </p:nvSpPr>
        <p:spPr/>
        <p:txBody>
          <a:bodyPr/>
          <a:lstStyle/>
          <a:p>
            <a:r>
              <a:rPr lang="en-US" altLang="zh-CN" smtClean="0"/>
              <a:t>Configurator Key Benefits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In order to identify unique configurations, and therefore, unique Variant Items, you must specify for each Configurable Item the Features that will be used to determine whether a particular configuration is unique.</a:t>
            </a:r>
          </a:p>
          <a:p>
            <a:r>
              <a:rPr lang="en-US" dirty="0" smtClean="0"/>
              <a:t>When you run the Questionnaire for this Configurable Item, </a:t>
            </a:r>
            <a:r>
              <a:rPr lang="en-US" dirty="0" err="1" smtClean="0"/>
              <a:t>Configurator</a:t>
            </a:r>
            <a:r>
              <a:rPr lang="en-US" dirty="0" smtClean="0"/>
              <a:t> will examine the options chosen for the Configuration Key Features for previous configurations and compare them with the equivalent Options chosen for the current configuration. In this way, you can avoid duplication of configurations and Variants.</a:t>
            </a:r>
          </a:p>
        </p:txBody>
      </p:sp>
      <p:sp>
        <p:nvSpPr>
          <p:cNvPr id="96258" name="Rectangle 3"/>
          <p:cNvSpPr>
            <a:spLocks noGrp="1" noChangeArrowheads="1"/>
          </p:cNvSpPr>
          <p:nvPr>
            <p:ph type="title"/>
          </p:nvPr>
        </p:nvSpPr>
        <p:spPr/>
        <p:txBody>
          <a:bodyPr/>
          <a:lstStyle/>
          <a:p>
            <a:r>
              <a:rPr lang="en-US" smtClean="0"/>
              <a:t>Configuration Key Maintenance</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title"/>
          </p:nvPr>
        </p:nvSpPr>
        <p:spPr/>
        <p:txBody>
          <a:bodyPr/>
          <a:lstStyle/>
          <a:p>
            <a:r>
              <a:rPr lang="en-US" smtClean="0"/>
              <a:t>Configuration Key Maintenance</a:t>
            </a:r>
          </a:p>
        </p:txBody>
      </p:sp>
      <p:pic>
        <p:nvPicPr>
          <p:cNvPr id="4" name="Picture 3" descr="Configuration Key Maintenance.png"/>
          <p:cNvPicPr>
            <a:picLocks noChangeAspect="1"/>
          </p:cNvPicPr>
          <p:nvPr/>
        </p:nvPicPr>
        <p:blipFill>
          <a:blip r:embed="rId3" cstate="print"/>
          <a:stretch>
            <a:fillRect/>
          </a:stretch>
        </p:blipFill>
        <p:spPr>
          <a:xfrm>
            <a:off x="1991047" y="1100428"/>
            <a:ext cx="5161905" cy="4657143"/>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99330"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smtClean="0"/>
              <a:t>Configurable Item Setup Review</a:t>
            </a:r>
          </a:p>
        </p:txBody>
      </p:sp>
      <p:sp>
        <p:nvSpPr>
          <p:cNvPr id="100355" name="Rectangle 3"/>
          <p:cNvSpPr>
            <a:spLocks noChangeArrowheads="1"/>
          </p:cNvSpPr>
          <p:nvPr/>
        </p:nvSpPr>
        <p:spPr bwMode="auto">
          <a:xfrm>
            <a:off x="3749613" y="1164948"/>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97263" y="5138461"/>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89288" y="2519087"/>
            <a:ext cx="1757363" cy="1103311"/>
            <a:chOff x="3302060" y="2992584"/>
            <a:chExt cx="1757362" cy="1103477"/>
          </a:xfrm>
        </p:grpSpPr>
        <p:sp>
          <p:nvSpPr>
            <p:cNvPr id="100372"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00373" name="Straight Arrow Connector 21"/>
            <p:cNvCxnSpPr>
              <a:cxnSpLocks noChangeShapeType="1"/>
              <a:stCxn id="100355" idx="2"/>
              <a:endCxn id="100372"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4009963" y="3622397"/>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00370"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00371" name="Straight Arrow Connector 27"/>
              <p:cNvCxnSpPr>
                <a:cxnSpLocks noChangeShapeType="1"/>
                <a:stCxn id="13" idx="0"/>
                <a:endCxn id="100370"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00369" name="Straight Arrow Connector 31"/>
            <p:cNvCxnSpPr>
              <a:cxnSpLocks noChangeShapeType="1"/>
              <a:stCxn id="100372" idx="2"/>
              <a:endCxn id="100370"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31776" y="2388911"/>
            <a:ext cx="3288945" cy="1965205"/>
            <a:chOff x="344777" y="2862908"/>
            <a:chExt cx="3288115" cy="1964292"/>
          </a:xfrm>
        </p:grpSpPr>
        <p:sp>
          <p:nvSpPr>
            <p:cNvPr id="100365"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00366" name="Straight Arrow Connector 67"/>
            <p:cNvCxnSpPr>
              <a:cxnSpLocks noChangeShapeType="1"/>
              <a:stCxn id="100372" idx="1"/>
              <a:endCxn id="100365"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00367" name="Shape 78"/>
            <p:cNvCxnSpPr>
              <a:cxnSpLocks noChangeShapeType="1"/>
              <a:stCxn id="100370" idx="1"/>
              <a:endCxn id="100365"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47846" y="1842017"/>
            <a:ext cx="3516666" cy="2512098"/>
            <a:chOff x="4760022" y="2314895"/>
            <a:chExt cx="3517471" cy="2512304"/>
          </a:xfrm>
        </p:grpSpPr>
        <p:sp>
          <p:nvSpPr>
            <p:cNvPr id="100361"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00362" name="Straight Arrow Connector 70"/>
            <p:cNvCxnSpPr>
              <a:cxnSpLocks noChangeShapeType="1"/>
              <a:stCxn id="100372" idx="3"/>
              <a:endCxn id="100361"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00363" name="Shape 79"/>
            <p:cNvCxnSpPr>
              <a:cxnSpLocks noChangeShapeType="1"/>
              <a:stCxn id="100370" idx="3"/>
              <a:endCxn id="100361"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00364" name="Shape 84"/>
            <p:cNvCxnSpPr>
              <a:cxnSpLocks noChangeShapeType="1"/>
              <a:stCxn id="100355" idx="3"/>
              <a:endCxn id="100361"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idx="1"/>
          </p:nvPr>
        </p:nvSpPr>
        <p:spPr/>
        <p:txBody>
          <a:bodyPr/>
          <a:lstStyle/>
          <a:p>
            <a:r>
              <a:rPr lang="en-US" smtClean="0"/>
              <a:t>Product Configuration are the Configurator functions that process the answers given to questions in the Questionnaire and converts the information into the form necessary for defining a Variant Configuration</a:t>
            </a:r>
          </a:p>
          <a:p>
            <a:r>
              <a:rPr lang="en-US" smtClean="0"/>
              <a:t>In order to convert a configuration from the Questionnaire into the necessary component selection, quantities, and routings, the Variant Generator requires a set of formulas and rules that specify exactly what components and processes should be used.</a:t>
            </a:r>
            <a:endParaRPr lang="en-US" dirty="0" smtClean="0"/>
          </a:p>
        </p:txBody>
      </p:sp>
      <p:sp>
        <p:nvSpPr>
          <p:cNvPr id="101378" name="Rectangle 2"/>
          <p:cNvSpPr>
            <a:spLocks noGrp="1" noChangeArrowheads="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mtClean="0"/>
              <a:t>Product Configuration</a:t>
            </a:r>
          </a:p>
        </p:txBody>
      </p:sp>
      <p:pic>
        <p:nvPicPr>
          <p:cNvPr id="102403" name="Picture 6"/>
          <p:cNvPicPr>
            <a:picLocks noChangeAspect="1" noChangeArrowheads="1"/>
          </p:cNvPicPr>
          <p:nvPr/>
        </p:nvPicPr>
        <p:blipFill>
          <a:blip r:embed="rId3" cstate="print"/>
          <a:srcRect/>
          <a:stretch>
            <a:fillRect/>
          </a:stretch>
        </p:blipFill>
        <p:spPr bwMode="auto">
          <a:xfrm>
            <a:off x="3051175" y="1218738"/>
            <a:ext cx="5597525" cy="4951413"/>
          </a:xfrm>
          <a:prstGeom prst="rect">
            <a:avLst/>
          </a:prstGeom>
          <a:noFill/>
          <a:ln w="3175">
            <a:solidFill>
              <a:schemeClr val="tx1"/>
            </a:solidFill>
            <a:miter lim="800000"/>
            <a:headEnd/>
            <a:tailEnd/>
          </a:ln>
        </p:spPr>
      </p:pic>
      <p:pic>
        <p:nvPicPr>
          <p:cNvPr id="102404" name="Picture 8"/>
          <p:cNvPicPr>
            <a:picLocks noChangeAspect="1" noChangeArrowheads="1"/>
          </p:cNvPicPr>
          <p:nvPr/>
        </p:nvPicPr>
        <p:blipFill>
          <a:blip r:embed="rId4" cstate="print"/>
          <a:srcRect/>
          <a:stretch>
            <a:fillRect/>
          </a:stretch>
        </p:blipFill>
        <p:spPr bwMode="auto">
          <a:xfrm>
            <a:off x="498475" y="1801351"/>
            <a:ext cx="3998913" cy="38195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 using</a:t>
            </a:r>
          </a:p>
          <a:p>
            <a:pPr lvl="1"/>
            <a:r>
              <a:rPr lang="en-US" smtClean="0"/>
              <a:t>Variant Item Number Rule Maintenance</a:t>
            </a:r>
          </a:p>
          <a:p>
            <a:pPr lvl="1"/>
            <a:r>
              <a:rPr lang="en-US" smtClean="0"/>
              <a:t>Variant Item Data Rule Maintenance</a:t>
            </a:r>
          </a:p>
          <a:p>
            <a:pPr lvl="1"/>
            <a:r>
              <a:rPr lang="en-US" smtClean="0"/>
              <a:t>Variant Planning Item Rule Maintenance</a:t>
            </a:r>
          </a:p>
          <a:p>
            <a:pPr lvl="1"/>
            <a:r>
              <a:rPr lang="en-US" smtClean="0"/>
              <a:t>Element Roll-Up Rule Maintenance</a:t>
            </a:r>
            <a:endParaRPr lang="en-US" dirty="0" smtClean="0"/>
          </a:p>
        </p:txBody>
      </p:sp>
      <p:sp>
        <p:nvSpPr>
          <p:cNvPr id="103426"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Item’s product structure and routing using</a:t>
            </a:r>
          </a:p>
          <a:p>
            <a:pPr lvl="1"/>
            <a:r>
              <a:rPr lang="en-US" smtClean="0"/>
              <a:t>General Product Structure Rule Maintenance</a:t>
            </a:r>
          </a:p>
          <a:p>
            <a:pPr lvl="1"/>
            <a:r>
              <a:rPr lang="en-US" smtClean="0"/>
              <a:t>Variant Product Structure Rule Maintenance</a:t>
            </a:r>
          </a:p>
          <a:p>
            <a:pPr lvl="1"/>
            <a:r>
              <a:rPr lang="en-US" smtClean="0"/>
              <a:t>Variant Routing Rule Maintenance</a:t>
            </a:r>
            <a:endParaRPr lang="en-US" dirty="0" smtClean="0"/>
          </a:p>
        </p:txBody>
      </p:sp>
      <p:sp>
        <p:nvSpPr>
          <p:cNvPr id="104450"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transactions using</a:t>
            </a:r>
          </a:p>
          <a:p>
            <a:pPr lvl="1"/>
            <a:r>
              <a:rPr lang="en-US" smtClean="0"/>
              <a:t>Variant SO Line Rule Maintenance</a:t>
            </a:r>
          </a:p>
          <a:p>
            <a:pPr lvl="1"/>
            <a:r>
              <a:rPr lang="en-US" smtClean="0"/>
              <a:t>Variant SQ Line Rule Maintenance</a:t>
            </a:r>
            <a:endParaRPr lang="en-US" dirty="0" smtClean="0"/>
          </a:p>
        </p:txBody>
      </p:sp>
      <p:sp>
        <p:nvSpPr>
          <p:cNvPr id="105474"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 - &amp;quot;Course Overview&amp;quot;&quot;/&gt;&lt;property id=&quot;20307&quot; value=&quot;260&quot;/&gt;&lt;/object&gt;&lt;object type=&quot;3&quot; unique_id=&quot;10070&quot;&gt;&lt;property id=&quot;20148&quot; value=&quot;5&quot;/&gt;&lt;property id=&quot;20300&quot; value=&quot;Slide 3 - &amp;quot;Learning Objectives&amp;quot;&quot;/&gt;&lt;property id=&quot;20307&quot; value=&quot;261&quot;/&gt;&lt;/object&gt;&lt;object type=&quot;3&quot; unique_id=&quot;10246&quot;&gt;&lt;property id=&quot;20148&quot; value=&quot;5&quot;/&gt;&lt;property id=&quot;20300&quot; value=&quot;Slide 7 - &amp;quot;QAD Configuator Key Features&amp;quot;&quot;/&gt;&lt;property id=&quot;20307&quot; value=&quot;262&quot;/&gt;&lt;/object&gt;&lt;object type=&quot;3&quot; unique_id=&quot;10301&quot;&gt;&lt;property id=&quot;20148&quot; value=&quot;5&quot;/&gt;&lt;property id=&quot;20300&quot; value=&quot;Slide 6 - &amp;quot;Variety and Volume Relationships&amp;quot;&quot;/&gt;&lt;property id=&quot;20307&quot; value=&quot;263&quot;/&gt;&lt;/object&gt;&lt;object type=&quot;3&quot; unique_id=&quot;10302&quot;&gt;&lt;property id=&quot;20148&quot; value=&quot;5&quot;/&gt;&lt;property id=&quot;20300&quot; value=&quot;Slide 8 - &amp;quot;QAD Configurator Key Benefits&amp;quot;&quot;/&gt;&lt;property id=&quot;20307&quot; value=&quot;264&quot;/&gt;&lt;/object&gt;&lt;object type=&quot;3&quot; unique_id=&quot;10303&quot;&gt;&lt;property id=&quot;20148&quot; value=&quot;5&quot;/&gt;&lt;property id=&quot;20300&quot; value=&quot;Slide 10 - &amp;quot;Integration with QAD ERP&amp;quot;&quot;/&gt;&lt;property id=&quot;20307&quot; value=&quot;265&quot;/&gt;&lt;/object&gt;&lt;object type=&quot;3&quot; unique_id=&quot;10673&quot;&gt;&lt;property id=&quot;20148&quot; value=&quot;5&quot;/&gt;&lt;property id=&quot;20300&quot; value=&quot;Slide 9 - &amp;quot;Basic Configurator Workflow&amp;quot;&quot;/&gt;&lt;property id=&quot;20307&quot; value=&quot;266&quot;/&gt;&lt;/object&gt;&lt;object type=&quot;3&quot; unique_id=&quot;10846&quot;&gt;&lt;property id=&quot;20148&quot; value=&quot;5&quot;/&gt;&lt;property id=&quot;20300&quot; value=&quot;Slide 15 - &amp;quot;Data Flow Btw. QAD ERP and Configurator&amp;quot;&quot;/&gt;&lt;property id=&quot;20307&quot; value=&quot;268&quot;/&gt;&lt;/object&gt;&lt;object type=&quot;3&quot; unique_id=&quot;10986&quot;&gt;&lt;property id=&quot;20148&quot; value=&quot;5&quot;/&gt;&lt;property id=&quot;20300&quot; value=&quot;Slide 16 - &amp;quot;Create a Configurable Item in QAD ERP&amp;quot;&quot;/&gt;&lt;property id=&quot;20307&quot; value=&quot;269&quot;/&gt;&lt;/object&gt;&lt;object type=&quot;3&quot; unique_id=&quot;11078&quot;&gt;&lt;property id=&quot;20148&quot; value=&quot;5&quot;/&gt;&lt;property id=&quot;20300&quot; value=&quot;Slide 17 - &amp;quot;Master Groups&amp;quot;&quot;/&gt;&lt;property id=&quot;20307&quot; value=&quot;270&quot;/&gt;&lt;/object&gt;&lt;object type=&quot;3&quot; unique_id=&quot;11433&quot;&gt;&lt;property id=&quot;20148&quot; value=&quot;5&quot;/&gt;&lt;property id=&quot;20300&quot; value=&quot;Slide 1 - &amp;quot;QAD Configurator Fundamentals&amp;quot;&quot;/&gt;&lt;property id=&quot;20307&quot; value=&quot;272&quot;/&gt;&lt;/object&gt;&lt;object type=&quot;3&quot; unique_id=&quot;11800&quot;&gt;&lt;property id=&quot;20148&quot; value=&quot;5&quot;/&gt;&lt;property id=&quot;20300&quot; value=&quot;Slide 11 - &amp;quot;QAD Configurator Workspace&amp;quot;&quot;/&gt;&lt;property id=&quot;20307&quot; value=&quot;273&quot;/&gt;&lt;/object&gt;&lt;object type=&quot;3&quot; unique_id=&quot;12446&quot;&gt;&lt;property id=&quot;20148&quot; value=&quot;5&quot;/&gt;&lt;property id=&quot;20300&quot; value=&quot;Slide 5 - &amp;quot;Manufacturing Strategies&amp;quot;&quot;/&gt;&lt;property id=&quot;20307&quot; value=&quot;274&quot;/&gt;&lt;/object&gt;&lt;object type=&quot;3&quot; unique_id=&quot;12511&quot;&gt;&lt;property id=&quot;20148&quot; value=&quot;5&quot;/&gt;&lt;property id=&quot;20300&quot; value=&quot;Slide 4 - &amp;quot;Business Considerations&amp;quot;&quot;/&gt;&lt;property id=&quot;20307&quot; value=&quot;275&quot;/&gt;&lt;/object&gt;&lt;object type=&quot;3&quot; unique_id=&quot;12818&quot;&gt;&lt;property id=&quot;20148&quot; value=&quot;5&quot;/&gt;&lt;property id=&quot;20300&quot; value=&quot;Slide 12 - &amp;quot;Course Overview&amp;quot;&quot;/&gt;&lt;property id=&quot;20307&quot; value=&quot;276&quot;/&gt;&lt;/object&gt;&lt;object type=&quot;3&quot; unique_id=&quot;12939&quot;&gt;&lt;property id=&quot;20148&quot; value=&quot;5&quot;/&gt;&lt;property id=&quot;20300&quot; value=&quot;Slide 13 - &amp;quot;Learning Objectives&amp;quot;&quot;/&gt;&lt;property id=&quot;20307&quot; value=&quot;277&quot;/&gt;&lt;/object&gt;&lt;object type=&quot;3&quot; unique_id=&quot;13030&quot;&gt;&lt;property id=&quot;20148&quot; value=&quot;5&quot;/&gt;&lt;property id=&quot;20300&quot; value=&quot;Slide 14 - &amp;quot;Configurable Item, Generic Product Structure, and Generic Routing&amp;quot;&quot;/&gt;&lt;property id=&quot;20307&quot; value=&quot;278&quot;/&gt;&lt;/object&gt;&lt;object type=&quot;3&quot; unique_id=&quot;13050&quot;&gt;&lt;property id=&quot;20148&quot; value=&quot;5&quot;/&gt;&lt;property id=&quot;20300&quot; value=&quot;Slide 18 - &amp;quot;Course Overview&amp;quot;&quot;/&gt;&lt;property id=&quot;20307&quot; value=&quot;279&quot;/&gt;&lt;/object&gt;&lt;object type=&quot;3&quot; unique_id=&quot;13092&quot;&gt;&lt;property id=&quot;20148&quot; value=&quot;5&quot;/&gt;&lt;property id=&quot;20300&quot; value=&quot;Slide 19 - &amp;quot;Variable and Feature Options&amp;quot;&quot;/&gt;&lt;property id=&quot;20307&quot; value=&quot;281&quot;/&gt;&lt;/object&gt;&lt;object type=&quot;3&quot; unique_id=&quot;13357&quot;&gt;&lt;property id=&quot;20148&quot; value=&quot;5&quot;/&gt;&lt;property id=&quot;20300&quot; value=&quot;Slide 20 - &amp;quot;Group and Apply Sales Configuration Rules&amp;quot;&quot;/&gt;&lt;property id=&quot;20307&quot; value=&quot;282&quot;/&gt;&lt;/object&gt;&lt;object type=&quot;3&quot; unique_id=&quot;13448&quot;&gt;&lt;property id=&quot;20148&quot; value=&quot;5&quot;/&gt;&lt;property id=&quot;20300&quot; value=&quot;Slide 21 - &amp;quot;Course Overview&amp;quot;&quot;/&gt;&lt;property id=&quot;20307&quot; value=&quot;283&quot;/&gt;&lt;/object&gt;&lt;object type=&quot;3&quot; unique_id=&quot;13564&quot;&gt;&lt;property id=&quot;20148&quot; value=&quot;5&quot;/&gt;&lt;property id=&quot;20300&quot; value=&quot;Slide 22 - &amp;quot;Element Roll-Up&amp;quot;&quot;/&gt;&lt;property id=&quot;20307&quot; value=&quot;28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C7EDCC"/>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2927</TotalTime>
  <Words>7476</Words>
  <Application>Microsoft Office PowerPoint</Application>
  <PresentationFormat>On-screen Show (4:3)</PresentationFormat>
  <Paragraphs>1134</Paragraphs>
  <Slides>213</Slides>
  <Notes>159</Notes>
  <HiddenSlides>1</HiddenSlides>
  <MMClips>0</MMClips>
  <ScaleCrop>false</ScaleCrop>
  <HeadingPairs>
    <vt:vector size="4" baseType="variant">
      <vt:variant>
        <vt:lpstr>Theme</vt:lpstr>
      </vt:variant>
      <vt:variant>
        <vt:i4>1</vt:i4>
      </vt:variant>
      <vt:variant>
        <vt:lpstr>Slide Titles</vt:lpstr>
      </vt:variant>
      <vt:variant>
        <vt:i4>213</vt:i4>
      </vt:variant>
    </vt:vector>
  </HeadingPairs>
  <TitlesOfParts>
    <vt:vector size="214" baseType="lpstr">
      <vt:lpstr>QAD 2010 Template</vt:lpstr>
      <vt:lpstr>QAD Configurator</vt:lpstr>
      <vt:lpstr>Course Overview</vt:lpstr>
      <vt:lpstr>Learning Objectives</vt:lpstr>
      <vt:lpstr>Business Considerations</vt:lpstr>
      <vt:lpstr>Manufacturing Strategies</vt:lpstr>
      <vt:lpstr>Variety and Volume Relationships</vt:lpstr>
      <vt:lpstr>Strategies Supported by Configurator</vt:lpstr>
      <vt:lpstr>Configurator Key Features</vt:lpstr>
      <vt:lpstr>Configurator Key Benefits</vt:lpstr>
      <vt:lpstr>Basic Configurator Workflow</vt:lpstr>
      <vt:lpstr>Integration with QAD Enterprise Applications</vt:lpstr>
      <vt:lpstr>Configurator Workspace</vt:lpstr>
      <vt:lpstr>Course Overview</vt:lpstr>
      <vt:lpstr>Learning Objectives</vt:lpstr>
      <vt:lpstr>Configurable Item</vt:lpstr>
      <vt:lpstr>Variant Item</vt:lpstr>
      <vt:lpstr>Configurable Product Structure</vt:lpstr>
      <vt:lpstr>Configurable Routing</vt:lpstr>
      <vt:lpstr>Data Flow between QAD Enterprise Applications and Configurator</vt:lpstr>
      <vt:lpstr>QAD Enterprise Applications Setup</vt:lpstr>
      <vt:lpstr>Hands-On Exercise</vt:lpstr>
      <vt:lpstr>Hands-On Exercise</vt:lpstr>
      <vt:lpstr>QAD Enterprise Applications Setup</vt:lpstr>
      <vt:lpstr>Configurator Setup</vt:lpstr>
      <vt:lpstr>Configurator Control</vt:lpstr>
      <vt:lpstr>Hands-On Exercise</vt:lpstr>
      <vt:lpstr>Master Groups</vt:lpstr>
      <vt:lpstr>Master Groups</vt:lpstr>
      <vt:lpstr>Master Groups Maintenance</vt:lpstr>
      <vt:lpstr>Master Group Maintenance</vt:lpstr>
      <vt:lpstr>Hands-On Exercise</vt:lpstr>
      <vt:lpstr>Configurable Item Maintenance</vt:lpstr>
      <vt:lpstr>Configurable Item Maintenance</vt:lpstr>
      <vt:lpstr>Configurable Item SO Type – BOM</vt:lpstr>
      <vt:lpstr>Configurable Item SO Type – Physical Kit</vt:lpstr>
      <vt:lpstr>Configurable Item SO Type – Phantom Kit</vt:lpstr>
      <vt:lpstr>Configurable Item Maintenance</vt:lpstr>
      <vt:lpstr>Configurable Item Maintenance</vt:lpstr>
      <vt:lpstr>Configurable Item Maintenance</vt:lpstr>
      <vt:lpstr>Hands-On Exercise</vt:lpstr>
      <vt:lpstr>Course Overview</vt:lpstr>
      <vt:lpstr>Sales Configuration</vt:lpstr>
      <vt:lpstr>Sales Configuration</vt:lpstr>
      <vt:lpstr>Question Type Maintenance</vt:lpstr>
      <vt:lpstr>Hands-On Exercise</vt:lpstr>
      <vt:lpstr>Functional Group Maintenance</vt:lpstr>
      <vt:lpstr>Hands-On Exercise</vt:lpstr>
      <vt:lpstr>Sales Configuration – Variables/Features and Options</vt:lpstr>
      <vt:lpstr>Variables/Features and Options</vt:lpstr>
      <vt:lpstr>Variable/Feature and Options – Example</vt:lpstr>
      <vt:lpstr>Variable Maintenance</vt:lpstr>
      <vt:lpstr>Variable Maintenance – Options</vt:lpstr>
      <vt:lpstr>Variable Maintenance</vt:lpstr>
      <vt:lpstr>Hands-On Exercise</vt:lpstr>
      <vt:lpstr>Feature Maintenance</vt:lpstr>
      <vt:lpstr>Feature Maintenance – Options</vt:lpstr>
      <vt:lpstr> Exercise 7</vt:lpstr>
      <vt:lpstr>Feature Sequence Maintenance</vt:lpstr>
      <vt:lpstr>Feature Sequence Maintenance</vt:lpstr>
      <vt:lpstr>Hands-On Exercise</vt:lpstr>
      <vt:lpstr>Sales Configuration – Sales Configuration Rules</vt:lpstr>
      <vt:lpstr>Sales Configuration Rules – Forms </vt:lpstr>
      <vt:lpstr>Sales Configuration Rules – Formats</vt:lpstr>
      <vt:lpstr>About Sales Configuration Rules …</vt:lpstr>
      <vt:lpstr>Group and Apply Sales Configuration Rules</vt:lpstr>
      <vt:lpstr>General Rule Maintenance</vt:lpstr>
      <vt:lpstr>Hands-On Exercise</vt:lpstr>
      <vt:lpstr>Rule Group Maintenance</vt:lpstr>
      <vt:lpstr>Rule Group Maintenance</vt:lpstr>
      <vt:lpstr>Hands-On Exercise</vt:lpstr>
      <vt:lpstr>Item Rule Maintenance</vt:lpstr>
      <vt:lpstr>Item Rule Maintenance</vt:lpstr>
      <vt:lpstr>Hands-On Exercise</vt:lpstr>
      <vt:lpstr>Hands-On Exercise</vt:lpstr>
      <vt:lpstr>General Rule Maintenance: Advanced Mode </vt:lpstr>
      <vt:lpstr>Hands-On Exercise</vt:lpstr>
      <vt:lpstr>Item Rule Maintenance: Free Format Mode </vt:lpstr>
      <vt:lpstr>Item Rule Maintenance: Free Format Mode </vt:lpstr>
      <vt:lpstr>Hands-On Exercise</vt:lpstr>
      <vt:lpstr>Rule Tables</vt:lpstr>
      <vt:lpstr>General Rule Table Maintenance</vt:lpstr>
      <vt:lpstr>General Rule Table Maintenance</vt:lpstr>
      <vt:lpstr>Hands-On Exercise</vt:lpstr>
      <vt:lpstr>Rule Table Auto-Generation</vt:lpstr>
      <vt:lpstr>Rule Table Auto-Generation</vt:lpstr>
      <vt:lpstr>Hands-On Exercise</vt:lpstr>
      <vt:lpstr>Item Rule Table Maintenance</vt:lpstr>
      <vt:lpstr>Item Rule Table Maintenance</vt:lpstr>
      <vt:lpstr>Hands-On Exercise</vt:lpstr>
      <vt:lpstr>Configuration Key Maintenance</vt:lpstr>
      <vt:lpstr>Configuration Key Maintenance</vt:lpstr>
      <vt:lpstr>Hands-On Exercise</vt:lpstr>
      <vt:lpstr>Course Overview</vt:lpstr>
      <vt:lpstr>Configurable Item Setup Review</vt:lpstr>
      <vt:lpstr>Product Configuration</vt:lpstr>
      <vt:lpstr>Product Configuration</vt:lpstr>
      <vt:lpstr>Product Configuration</vt:lpstr>
      <vt:lpstr>Product Configuration</vt:lpstr>
      <vt:lpstr>Product Configuration</vt:lpstr>
      <vt:lpstr>Variant Item Number Rule Maintenance</vt:lpstr>
      <vt:lpstr>Variant Item Number Rule Maintenance</vt:lpstr>
      <vt:lpstr>Hands-On Exercise</vt:lpstr>
      <vt:lpstr>Variant Item Data Rule Maintenance</vt:lpstr>
      <vt:lpstr>Variant Item Data Rule Maintenance</vt:lpstr>
      <vt:lpstr>Hands-On Exercise</vt:lpstr>
      <vt:lpstr>General Product Structure Rule Maintenance</vt:lpstr>
      <vt:lpstr>General Product Structure Rule Maintenance</vt:lpstr>
      <vt:lpstr>Hands-On Exercise</vt:lpstr>
      <vt:lpstr>Variant Product Structure Rule Maintenance</vt:lpstr>
      <vt:lpstr>Variant Product Structure Rule Maintenance</vt:lpstr>
      <vt:lpstr>Hands-On Exercise</vt:lpstr>
      <vt:lpstr>Variant Routing Rule Maintenance</vt:lpstr>
      <vt:lpstr>Variant Routing Rule Maintenance</vt:lpstr>
      <vt:lpstr>Hands-On Exercise</vt:lpstr>
      <vt:lpstr>Variant Routing Comments</vt:lpstr>
      <vt:lpstr>Variant Routing Comments</vt:lpstr>
      <vt:lpstr>Hands-On Exercise</vt:lpstr>
      <vt:lpstr>Variant SO Line Rule Maintenance</vt:lpstr>
      <vt:lpstr>Variant SQ Line Rule Maintenance</vt:lpstr>
      <vt:lpstr>Element Roll-Up Rule Maintenance</vt:lpstr>
      <vt:lpstr>Element Roll-Up Process</vt:lpstr>
      <vt:lpstr>Element Roll-Up Process</vt:lpstr>
      <vt:lpstr>Element Roll-Up Rule Maintenance</vt:lpstr>
      <vt:lpstr>Hands-On Exercise</vt:lpstr>
      <vt:lpstr>Configuration Analyzer</vt:lpstr>
      <vt:lpstr>Configuration Analyzer</vt:lpstr>
      <vt:lpstr>Configuration Analyzer</vt:lpstr>
      <vt:lpstr>Configuration Analyzer – Feature Relationships</vt:lpstr>
      <vt:lpstr>Configuration Analyzer – Feature Sequence</vt:lpstr>
      <vt:lpstr>Configuration Analyzer – Multi Level Analysis</vt:lpstr>
      <vt:lpstr>Configuration Analyzer</vt:lpstr>
      <vt:lpstr>Cross Validation Analyser</vt:lpstr>
      <vt:lpstr>Cross Validation Analyser</vt:lpstr>
      <vt:lpstr>Cross Validation Analyser</vt:lpstr>
      <vt:lpstr>Hands-On Exercise</vt:lpstr>
      <vt:lpstr>Configurable Item Setup Review</vt:lpstr>
      <vt:lpstr>Course Overview</vt:lpstr>
      <vt:lpstr>Product Configuration Process</vt:lpstr>
      <vt:lpstr>Questionnaire Sequence Maintenance</vt:lpstr>
      <vt:lpstr>Hands-On Exercise</vt:lpstr>
      <vt:lpstr>Configuring Variant Items - Questionnaire </vt:lpstr>
      <vt:lpstr>Selecting a Configurable Item</vt:lpstr>
      <vt:lpstr>Checking Existing Configurations</vt:lpstr>
      <vt:lpstr>Completing the Questionnaire</vt:lpstr>
      <vt:lpstr>Selecting a Configuration to create a new Variant</vt:lpstr>
      <vt:lpstr>Hands-On Exercise</vt:lpstr>
      <vt:lpstr>Hands-On Exercise</vt:lpstr>
      <vt:lpstr>Hands-On Exercise</vt:lpstr>
      <vt:lpstr>Show Existing Configurations Option</vt:lpstr>
      <vt:lpstr>Hands-On Exercise</vt:lpstr>
      <vt:lpstr>Course Overview</vt:lpstr>
      <vt:lpstr>Pricing</vt:lpstr>
      <vt:lpstr>Pricing without Pricing Rules</vt:lpstr>
      <vt:lpstr>Pricing without Pricing Rules</vt:lpstr>
      <vt:lpstr>Configurator Pricing - Pricing Parts</vt:lpstr>
      <vt:lpstr>Configurator Pricing - Pricing Parts</vt:lpstr>
      <vt:lpstr>Hands-On Exercise</vt:lpstr>
      <vt:lpstr>Pricing with Pricing Rules</vt:lpstr>
      <vt:lpstr>Configurator Pricing – Pricing Rules</vt:lpstr>
      <vt:lpstr>Hands-On Exercise</vt:lpstr>
      <vt:lpstr>Hands-On Exercise</vt:lpstr>
      <vt:lpstr>Hands-On Exercise</vt:lpstr>
      <vt:lpstr>Displaying Warning Messages in the Questionnaire</vt:lpstr>
      <vt:lpstr>Displaying Warning Messages in the Questionnaire</vt:lpstr>
      <vt:lpstr>Displaying Warning Messages in the Questionnaire</vt:lpstr>
      <vt:lpstr>Hands-On Exercise</vt:lpstr>
      <vt:lpstr>Variant Item-Site Records</vt:lpstr>
      <vt:lpstr>Hands-On Exercise</vt:lpstr>
      <vt:lpstr>Element Variables</vt:lpstr>
      <vt:lpstr>Internal Entities</vt:lpstr>
      <vt:lpstr>Element Variables and Internal Entities</vt:lpstr>
      <vt:lpstr>Hands-On Exercise</vt:lpstr>
      <vt:lpstr>External Entity</vt:lpstr>
      <vt:lpstr>External Entity Example</vt:lpstr>
      <vt:lpstr>External Entity Example</vt:lpstr>
      <vt:lpstr>External Entity Example</vt:lpstr>
      <vt:lpstr>External Entity Example</vt:lpstr>
      <vt:lpstr>External Entity Rule Maintenance</vt:lpstr>
      <vt:lpstr>Hands-On Exercise</vt:lpstr>
      <vt:lpstr>Configurable Item Maintenance: Cost Roll-Up</vt:lpstr>
      <vt:lpstr>Element Roll-Up</vt:lpstr>
      <vt:lpstr>Element Roll-Up</vt:lpstr>
      <vt:lpstr>Element Roll-Up</vt:lpstr>
      <vt:lpstr>Manual Configuration Maintenance</vt:lpstr>
      <vt:lpstr>Manual Configuration Maintenance</vt:lpstr>
      <vt:lpstr>Configuration Rebuild</vt:lpstr>
      <vt:lpstr>Configuration Rebuild</vt:lpstr>
      <vt:lpstr>Configuration Rebuild</vt:lpstr>
      <vt:lpstr>Hands-On Exercise</vt:lpstr>
      <vt:lpstr>Forecasting Configurable Items</vt:lpstr>
      <vt:lpstr>Forecasting Configurable Items</vt:lpstr>
      <vt:lpstr>Forecasting Configurable Items</vt:lpstr>
      <vt:lpstr>Hands-On Exercise</vt:lpstr>
      <vt:lpstr>Deleting and Archiving Configurations</vt:lpstr>
      <vt:lpstr>Importing and Exporting Models</vt:lpstr>
      <vt:lpstr>Importing and Exporting Models</vt:lpstr>
      <vt:lpstr>Importing and Exporting Models</vt:lpstr>
      <vt:lpstr>Batch Compiler</vt:lpstr>
      <vt:lpstr>Batch Compiler</vt:lpstr>
      <vt:lpstr>Rule Table Accelerator</vt:lpstr>
      <vt:lpstr>Hands-On Exercise</vt:lpstr>
      <vt:lpstr>Configurable Item SO Type – Physical Kit</vt:lpstr>
      <vt:lpstr>Configurable Item SO Type – Phantom Kit</vt:lpstr>
      <vt:lpstr>Strategies Supported by Configurator</vt:lpstr>
      <vt:lpstr>Strategies Supported by Configurator</vt:lpstr>
      <vt:lpstr>Strategies Supported by Configurator</vt:lpstr>
      <vt:lpstr>Strategies Supported by Configurator</vt:lpstr>
      <vt:lpstr>Strategies Supported by Configurator</vt:lpstr>
      <vt:lpstr>Strategies Supported by Configurator</vt:lpstr>
      <vt:lpstr>Non-Domain Specific Data</vt:lpstr>
      <vt:lpstr>Course Overview</vt:lpstr>
      <vt:lpstr>Questions</vt:lpstr>
      <vt:lpstr>Configured Products versus Configurator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Administrator</cp:lastModifiedBy>
  <cp:revision>365</cp:revision>
  <dcterms:created xsi:type="dcterms:W3CDTF">2006-04-20T07:03:59Z</dcterms:created>
  <dcterms:modified xsi:type="dcterms:W3CDTF">2014-11-12T02:42:42Z</dcterms:modified>
</cp:coreProperties>
</file>