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drawing1.xml" ContentType="application/vnd.ms-office.drawingml.diagramDrawing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07" r:id="rId2"/>
  </p:sldMasterIdLst>
  <p:notesMasterIdLst>
    <p:notesMasterId r:id="rId90"/>
  </p:notesMasterIdLst>
  <p:handoutMasterIdLst>
    <p:handoutMasterId r:id="rId91"/>
  </p:handoutMasterIdLst>
  <p:sldIdLst>
    <p:sldId id="262" r:id="rId3"/>
    <p:sldId id="922" r:id="rId4"/>
    <p:sldId id="923" r:id="rId5"/>
    <p:sldId id="915" r:id="rId6"/>
    <p:sldId id="916" r:id="rId7"/>
    <p:sldId id="912" r:id="rId8"/>
    <p:sldId id="919" r:id="rId9"/>
    <p:sldId id="1115" r:id="rId10"/>
    <p:sldId id="1113" r:id="rId11"/>
    <p:sldId id="1126" r:id="rId12"/>
    <p:sldId id="1172" r:id="rId13"/>
    <p:sldId id="921" r:id="rId14"/>
    <p:sldId id="924" r:id="rId15"/>
    <p:sldId id="926" r:id="rId16"/>
    <p:sldId id="925" r:id="rId17"/>
    <p:sldId id="928" r:id="rId18"/>
    <p:sldId id="929" r:id="rId19"/>
    <p:sldId id="1125" r:id="rId20"/>
    <p:sldId id="1173" r:id="rId21"/>
    <p:sldId id="1149" r:id="rId22"/>
    <p:sldId id="1148" r:id="rId23"/>
    <p:sldId id="932" r:id="rId24"/>
    <p:sldId id="1127" r:id="rId25"/>
    <p:sldId id="934" r:id="rId26"/>
    <p:sldId id="935" r:id="rId27"/>
    <p:sldId id="1117" r:id="rId28"/>
    <p:sldId id="936" r:id="rId29"/>
    <p:sldId id="940" r:id="rId30"/>
    <p:sldId id="941" r:id="rId31"/>
    <p:sldId id="942" r:id="rId32"/>
    <p:sldId id="1076" r:id="rId33"/>
    <p:sldId id="1128" r:id="rId34"/>
    <p:sldId id="1174" r:id="rId35"/>
    <p:sldId id="1175" r:id="rId36"/>
    <p:sldId id="1150" r:id="rId37"/>
    <p:sldId id="1151" r:id="rId38"/>
    <p:sldId id="969" r:id="rId39"/>
    <p:sldId id="1041" r:id="rId40"/>
    <p:sldId id="949" r:id="rId41"/>
    <p:sldId id="970" r:id="rId42"/>
    <p:sldId id="1121" r:id="rId43"/>
    <p:sldId id="1122" r:id="rId44"/>
    <p:sldId id="1130" r:id="rId45"/>
    <p:sldId id="1176" r:id="rId46"/>
    <p:sldId id="1181" r:id="rId47"/>
    <p:sldId id="1152" r:id="rId48"/>
    <p:sldId id="1153" r:id="rId49"/>
    <p:sldId id="953" r:id="rId50"/>
    <p:sldId id="1123" r:id="rId51"/>
    <p:sldId id="1079" r:id="rId52"/>
    <p:sldId id="1080" r:id="rId53"/>
    <p:sldId id="1133" r:id="rId54"/>
    <p:sldId id="1134" r:id="rId55"/>
    <p:sldId id="1124" r:id="rId56"/>
    <p:sldId id="1131" r:id="rId57"/>
    <p:sldId id="1177" r:id="rId58"/>
    <p:sldId id="1154" r:id="rId59"/>
    <p:sldId id="1155" r:id="rId60"/>
    <p:sldId id="952" r:id="rId61"/>
    <p:sldId id="1044" r:id="rId62"/>
    <p:sldId id="1042" r:id="rId63"/>
    <p:sldId id="1137" r:id="rId64"/>
    <p:sldId id="1138" r:id="rId65"/>
    <p:sldId id="1178" r:id="rId66"/>
    <p:sldId id="1156" r:id="rId67"/>
    <p:sldId id="1157" r:id="rId68"/>
    <p:sldId id="1084" r:id="rId69"/>
    <p:sldId id="1085" r:id="rId70"/>
    <p:sldId id="956" r:id="rId71"/>
    <p:sldId id="1088" r:id="rId72"/>
    <p:sldId id="1141" r:id="rId73"/>
    <p:sldId id="1143" r:id="rId74"/>
    <p:sldId id="1144" r:id="rId75"/>
    <p:sldId id="1145" r:id="rId76"/>
    <p:sldId id="1146" r:id="rId77"/>
    <p:sldId id="1179" r:id="rId78"/>
    <p:sldId id="1158" r:id="rId79"/>
    <p:sldId id="1159" r:id="rId80"/>
    <p:sldId id="1110" r:id="rId81"/>
    <p:sldId id="1101" r:id="rId82"/>
    <p:sldId id="1109" r:id="rId83"/>
    <p:sldId id="1111" r:id="rId84"/>
    <p:sldId id="1105" r:id="rId85"/>
    <p:sldId id="1162" r:id="rId86"/>
    <p:sldId id="1180" r:id="rId87"/>
    <p:sldId id="1160" r:id="rId88"/>
    <p:sldId id="1161" r:id="rId89"/>
  </p:sldIdLst>
  <p:sldSz cx="9144000" cy="6858000" type="screen4x3"/>
  <p:notesSz cx="9601200" cy="7315200"/>
  <p:custDataLst>
    <p:tags r:id="rId9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04BC"/>
    <a:srgbClr val="648FC4"/>
    <a:srgbClr val="6287C6"/>
    <a:srgbClr val="FEA46A"/>
    <a:srgbClr val="FF8500"/>
    <a:srgbClr val="FFE354"/>
    <a:srgbClr val="6A9913"/>
    <a:srgbClr val="4BB69D"/>
    <a:srgbClr val="2461AA"/>
    <a:srgbClr val="716FB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4" autoAdjust="0"/>
    <p:restoredTop sz="69231" autoAdjust="0"/>
  </p:normalViewPr>
  <p:slideViewPr>
    <p:cSldViewPr snapToGrid="0">
      <p:cViewPr>
        <p:scale>
          <a:sx n="70" d="100"/>
          <a:sy n="70" d="100"/>
        </p:scale>
        <p:origin x="-979" y="614"/>
      </p:cViewPr>
      <p:guideLst>
        <p:guide orient="horz" pos="2361"/>
        <p:guide orient="horz" pos="1757"/>
        <p:guide orient="horz" pos="1913"/>
        <p:guide pos="2880"/>
        <p:guide pos="25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440"/>
    </p:cViewPr>
  </p:sorterViewPr>
  <p:notesViewPr>
    <p:cSldViewPr snapToGrid="0">
      <p:cViewPr>
        <p:scale>
          <a:sx n="100" d="100"/>
          <a:sy n="100" d="100"/>
        </p:scale>
        <p:origin x="-307" y="-58"/>
      </p:cViewPr>
      <p:guideLst>
        <p:guide orient="horz" pos="2304"/>
        <p:guide pos="302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handoutMaster" Target="handoutMasters/handout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9156D1-A3A9-422E-8BD6-2D58E39E4CDF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DB31C5-E8F6-40A9-81E8-2FC1CA2B6882}">
      <dgm:prSet phldrT="[Text]"/>
      <dgm:spPr/>
      <dgm:t>
        <a:bodyPr/>
        <a:lstStyle/>
        <a:p>
          <a:r>
            <a:rPr lang="en-US" dirty="0" smtClean="0"/>
            <a:t>Telephone</a:t>
          </a:r>
          <a:endParaRPr lang="en-US" dirty="0"/>
        </a:p>
      </dgm:t>
    </dgm:pt>
    <dgm:pt modelId="{934F4E51-6E17-493C-A95D-9665B49435DC}" type="parTrans" cxnId="{406CC758-0E31-45CC-AF61-732186CE4CA7}">
      <dgm:prSet/>
      <dgm:spPr/>
      <dgm:t>
        <a:bodyPr/>
        <a:lstStyle/>
        <a:p>
          <a:endParaRPr lang="en-US"/>
        </a:p>
      </dgm:t>
    </dgm:pt>
    <dgm:pt modelId="{93852DD9-8504-4BC3-9C1B-0908EA40F844}" type="sibTrans" cxnId="{406CC758-0E31-45CC-AF61-732186CE4CA7}">
      <dgm:prSet/>
      <dgm:spPr/>
      <dgm:t>
        <a:bodyPr/>
        <a:lstStyle/>
        <a:p>
          <a:endParaRPr lang="en-US" dirty="0"/>
        </a:p>
      </dgm:t>
    </dgm:pt>
    <dgm:pt modelId="{B99E17F1-5F5D-40CD-922B-A7F6354D054C}">
      <dgm:prSet phldrT="[Text]"/>
      <dgm:spPr/>
      <dgm:t>
        <a:bodyPr/>
        <a:lstStyle/>
        <a:p>
          <a:r>
            <a:rPr lang="en-US" dirty="0" smtClean="0"/>
            <a:t>Appointment</a:t>
          </a:r>
          <a:endParaRPr lang="en-US" dirty="0"/>
        </a:p>
      </dgm:t>
    </dgm:pt>
    <dgm:pt modelId="{BB922321-0A9C-4898-91C4-D9FEA6B4BDD3}" type="parTrans" cxnId="{2644893A-90D5-4980-9DB1-3F69AD0FF312}">
      <dgm:prSet/>
      <dgm:spPr/>
      <dgm:t>
        <a:bodyPr/>
        <a:lstStyle/>
        <a:p>
          <a:endParaRPr lang="en-US"/>
        </a:p>
      </dgm:t>
    </dgm:pt>
    <dgm:pt modelId="{F18F20D6-A144-429D-96CC-CA751AD223FB}" type="sibTrans" cxnId="{2644893A-90D5-4980-9DB1-3F69AD0FF312}">
      <dgm:prSet/>
      <dgm:spPr/>
      <dgm:t>
        <a:bodyPr/>
        <a:lstStyle/>
        <a:p>
          <a:endParaRPr lang="en-US" dirty="0"/>
        </a:p>
      </dgm:t>
    </dgm:pt>
    <dgm:pt modelId="{84AA3BA3-6C3D-4866-9812-C777959AAABF}">
      <dgm:prSet phldrT="[Text]"/>
      <dgm:spPr/>
      <dgm:t>
        <a:bodyPr/>
        <a:lstStyle/>
        <a:p>
          <a:r>
            <a:rPr lang="en-US" dirty="0" smtClean="0"/>
            <a:t>Letter</a:t>
          </a:r>
          <a:endParaRPr lang="en-US" dirty="0"/>
        </a:p>
      </dgm:t>
    </dgm:pt>
    <dgm:pt modelId="{F10AD05B-704F-4793-91AD-E59ECFBE706E}" type="parTrans" cxnId="{9EB1030F-8D63-4EBB-8264-0CF84F67F01A}">
      <dgm:prSet/>
      <dgm:spPr/>
      <dgm:t>
        <a:bodyPr/>
        <a:lstStyle/>
        <a:p>
          <a:endParaRPr lang="en-US"/>
        </a:p>
      </dgm:t>
    </dgm:pt>
    <dgm:pt modelId="{033DA0AB-255F-470E-B574-AFECB7B41343}" type="sibTrans" cxnId="{9EB1030F-8D63-4EBB-8264-0CF84F67F01A}">
      <dgm:prSet/>
      <dgm:spPr/>
      <dgm:t>
        <a:bodyPr/>
        <a:lstStyle/>
        <a:p>
          <a:endParaRPr lang="en-US" dirty="0"/>
        </a:p>
      </dgm:t>
    </dgm:pt>
    <dgm:pt modelId="{B5BA04AF-F9FC-4D3B-B34A-9C41D98151A0}">
      <dgm:prSet phldrT="[Text]"/>
      <dgm:spPr/>
      <dgm:t>
        <a:bodyPr/>
        <a:lstStyle/>
        <a:p>
          <a:r>
            <a:rPr lang="en-US" dirty="0" smtClean="0"/>
            <a:t>Email</a:t>
          </a:r>
          <a:endParaRPr lang="en-US" dirty="0"/>
        </a:p>
      </dgm:t>
    </dgm:pt>
    <dgm:pt modelId="{F267CEB3-23C6-426A-BC44-54F701FCA242}" type="parTrans" cxnId="{AFF5F61C-8C77-4C8F-B22F-FC06C6C9883E}">
      <dgm:prSet/>
      <dgm:spPr/>
      <dgm:t>
        <a:bodyPr/>
        <a:lstStyle/>
        <a:p>
          <a:endParaRPr lang="en-US"/>
        </a:p>
      </dgm:t>
    </dgm:pt>
    <dgm:pt modelId="{C78D4585-7D37-438B-BF57-8119CD0C80DB}" type="sibTrans" cxnId="{AFF5F61C-8C77-4C8F-B22F-FC06C6C9883E}">
      <dgm:prSet/>
      <dgm:spPr/>
      <dgm:t>
        <a:bodyPr/>
        <a:lstStyle/>
        <a:p>
          <a:endParaRPr lang="en-US" dirty="0"/>
        </a:p>
      </dgm:t>
    </dgm:pt>
    <dgm:pt modelId="{5CBF7221-2DB4-4EF2-9DA0-3E4D06F92EE9}">
      <dgm:prSet phldrT="[Text]"/>
      <dgm:spPr/>
      <dgm:t>
        <a:bodyPr/>
        <a:lstStyle/>
        <a:p>
          <a:r>
            <a:rPr lang="en-US" dirty="0" smtClean="0"/>
            <a:t>Script</a:t>
          </a:r>
          <a:endParaRPr lang="en-US" dirty="0"/>
        </a:p>
      </dgm:t>
    </dgm:pt>
    <dgm:pt modelId="{50203885-F1AF-4A8C-BA18-64F5396B369D}" type="parTrans" cxnId="{6E409806-12E9-4843-A112-B53F4FC448FE}">
      <dgm:prSet/>
      <dgm:spPr/>
      <dgm:t>
        <a:bodyPr/>
        <a:lstStyle/>
        <a:p>
          <a:endParaRPr lang="en-US"/>
        </a:p>
      </dgm:t>
    </dgm:pt>
    <dgm:pt modelId="{12800F6B-B3CB-4CB7-BE77-0AAB7070B280}" type="sibTrans" cxnId="{6E409806-12E9-4843-A112-B53F4FC448FE}">
      <dgm:prSet/>
      <dgm:spPr/>
      <dgm:t>
        <a:bodyPr/>
        <a:lstStyle/>
        <a:p>
          <a:endParaRPr lang="en-US" dirty="0"/>
        </a:p>
      </dgm:t>
    </dgm:pt>
    <dgm:pt modelId="{0A61F400-E8B3-424B-AB64-B81822727B6E}" type="pres">
      <dgm:prSet presAssocID="{EE9156D1-A3A9-422E-8BD6-2D58E39E4CD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AF0B259-F597-4B99-B246-2389EABFD5D1}" type="pres">
      <dgm:prSet presAssocID="{B0DB31C5-E8F6-40A9-81E8-2FC1CA2B688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23CC41-A1DA-44E0-B36B-10D355C627FC}" type="pres">
      <dgm:prSet presAssocID="{B0DB31C5-E8F6-40A9-81E8-2FC1CA2B6882}" presName="spNode" presStyleCnt="0"/>
      <dgm:spPr/>
    </dgm:pt>
    <dgm:pt modelId="{402033B9-7EE2-4A5C-A800-DABC3B4254B3}" type="pres">
      <dgm:prSet presAssocID="{93852DD9-8504-4BC3-9C1B-0908EA40F844}" presName="sibTrans" presStyleLbl="sibTrans1D1" presStyleIdx="0" presStyleCnt="5"/>
      <dgm:spPr/>
      <dgm:t>
        <a:bodyPr/>
        <a:lstStyle/>
        <a:p>
          <a:endParaRPr lang="en-US"/>
        </a:p>
      </dgm:t>
    </dgm:pt>
    <dgm:pt modelId="{6044663A-E88C-4E57-9621-68BA951418E0}" type="pres">
      <dgm:prSet presAssocID="{B99E17F1-5F5D-40CD-922B-A7F6354D054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91A425-7739-4F59-A808-254C7AC9C64E}" type="pres">
      <dgm:prSet presAssocID="{B99E17F1-5F5D-40CD-922B-A7F6354D054C}" presName="spNode" presStyleCnt="0"/>
      <dgm:spPr/>
    </dgm:pt>
    <dgm:pt modelId="{6BB40513-DF13-4020-AF81-FBF8A697885E}" type="pres">
      <dgm:prSet presAssocID="{F18F20D6-A144-429D-96CC-CA751AD223FB}" presName="sibTrans" presStyleLbl="sibTrans1D1" presStyleIdx="1" presStyleCnt="5"/>
      <dgm:spPr/>
      <dgm:t>
        <a:bodyPr/>
        <a:lstStyle/>
        <a:p>
          <a:endParaRPr lang="en-US"/>
        </a:p>
      </dgm:t>
    </dgm:pt>
    <dgm:pt modelId="{9DF6B0D3-A325-44FA-9797-1D387BA7BBF2}" type="pres">
      <dgm:prSet presAssocID="{84AA3BA3-6C3D-4866-9812-C777959AAAB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CDEDBE-EA9F-4F74-BE51-7ABBD963F3BF}" type="pres">
      <dgm:prSet presAssocID="{84AA3BA3-6C3D-4866-9812-C777959AAABF}" presName="spNode" presStyleCnt="0"/>
      <dgm:spPr/>
    </dgm:pt>
    <dgm:pt modelId="{0A3F2B6E-12DD-4B9B-AC7D-EAD7CBF08C1E}" type="pres">
      <dgm:prSet presAssocID="{033DA0AB-255F-470E-B574-AFECB7B41343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F6E6BBE-10A2-4F32-BB19-01372F69345A}" type="pres">
      <dgm:prSet presAssocID="{B5BA04AF-F9FC-4D3B-B34A-9C41D98151A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6EB589-015E-49A2-8E07-0344E8D31432}" type="pres">
      <dgm:prSet presAssocID="{B5BA04AF-F9FC-4D3B-B34A-9C41D98151A0}" presName="spNode" presStyleCnt="0"/>
      <dgm:spPr/>
    </dgm:pt>
    <dgm:pt modelId="{99652B29-2C74-48E1-8C25-164D3148812C}" type="pres">
      <dgm:prSet presAssocID="{C78D4585-7D37-438B-BF57-8119CD0C80DB}" presName="sibTrans" presStyleLbl="sibTrans1D1" presStyleIdx="3" presStyleCnt="5"/>
      <dgm:spPr/>
      <dgm:t>
        <a:bodyPr/>
        <a:lstStyle/>
        <a:p>
          <a:endParaRPr lang="en-US"/>
        </a:p>
      </dgm:t>
    </dgm:pt>
    <dgm:pt modelId="{DF15B1F1-7757-41F0-A6BF-F91E74A33301}" type="pres">
      <dgm:prSet presAssocID="{5CBF7221-2DB4-4EF2-9DA0-3E4D06F92EE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BF923-AA52-4AE9-9011-826A08CFF759}" type="pres">
      <dgm:prSet presAssocID="{5CBF7221-2DB4-4EF2-9DA0-3E4D06F92EE9}" presName="spNode" presStyleCnt="0"/>
      <dgm:spPr/>
    </dgm:pt>
    <dgm:pt modelId="{567CE9F3-0450-4AF3-A9B1-004B193F1135}" type="pres">
      <dgm:prSet presAssocID="{12800F6B-B3CB-4CB7-BE77-0AAB7070B280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27D90BB-4C9A-46D1-A9D0-E62919F7046F}" type="presOf" srcId="{C78D4585-7D37-438B-BF57-8119CD0C80DB}" destId="{99652B29-2C74-48E1-8C25-164D3148812C}" srcOrd="0" destOrd="0" presId="urn:microsoft.com/office/officeart/2005/8/layout/cycle6"/>
    <dgm:cxn modelId="{406CC758-0E31-45CC-AF61-732186CE4CA7}" srcId="{EE9156D1-A3A9-422E-8BD6-2D58E39E4CDF}" destId="{B0DB31C5-E8F6-40A9-81E8-2FC1CA2B6882}" srcOrd="0" destOrd="0" parTransId="{934F4E51-6E17-493C-A95D-9665B49435DC}" sibTransId="{93852DD9-8504-4BC3-9C1B-0908EA40F844}"/>
    <dgm:cxn modelId="{126B4816-8AE3-457F-BE5E-04FF42BEFF69}" type="presOf" srcId="{033DA0AB-255F-470E-B574-AFECB7B41343}" destId="{0A3F2B6E-12DD-4B9B-AC7D-EAD7CBF08C1E}" srcOrd="0" destOrd="0" presId="urn:microsoft.com/office/officeart/2005/8/layout/cycle6"/>
    <dgm:cxn modelId="{EF7074B4-0003-4F9F-8C65-058722849822}" type="presOf" srcId="{93852DD9-8504-4BC3-9C1B-0908EA40F844}" destId="{402033B9-7EE2-4A5C-A800-DABC3B4254B3}" srcOrd="0" destOrd="0" presId="urn:microsoft.com/office/officeart/2005/8/layout/cycle6"/>
    <dgm:cxn modelId="{CCBA39A4-6D43-46EF-8DC1-45D9D679597E}" type="presOf" srcId="{84AA3BA3-6C3D-4866-9812-C777959AAABF}" destId="{9DF6B0D3-A325-44FA-9797-1D387BA7BBF2}" srcOrd="0" destOrd="0" presId="urn:microsoft.com/office/officeart/2005/8/layout/cycle6"/>
    <dgm:cxn modelId="{6E409806-12E9-4843-A112-B53F4FC448FE}" srcId="{EE9156D1-A3A9-422E-8BD6-2D58E39E4CDF}" destId="{5CBF7221-2DB4-4EF2-9DA0-3E4D06F92EE9}" srcOrd="4" destOrd="0" parTransId="{50203885-F1AF-4A8C-BA18-64F5396B369D}" sibTransId="{12800F6B-B3CB-4CB7-BE77-0AAB7070B280}"/>
    <dgm:cxn modelId="{4A5698BA-C800-464A-83E3-19A01B44F7A8}" type="presOf" srcId="{B5BA04AF-F9FC-4D3B-B34A-9C41D98151A0}" destId="{5F6E6BBE-10A2-4F32-BB19-01372F69345A}" srcOrd="0" destOrd="0" presId="urn:microsoft.com/office/officeart/2005/8/layout/cycle6"/>
    <dgm:cxn modelId="{206042BE-FB8A-40AD-864A-32D7EC855937}" type="presOf" srcId="{B99E17F1-5F5D-40CD-922B-A7F6354D054C}" destId="{6044663A-E88C-4E57-9621-68BA951418E0}" srcOrd="0" destOrd="0" presId="urn:microsoft.com/office/officeart/2005/8/layout/cycle6"/>
    <dgm:cxn modelId="{F56949C7-C24F-4B2D-AF01-AB27CFC421F2}" type="presOf" srcId="{12800F6B-B3CB-4CB7-BE77-0AAB7070B280}" destId="{567CE9F3-0450-4AF3-A9B1-004B193F1135}" srcOrd="0" destOrd="0" presId="urn:microsoft.com/office/officeart/2005/8/layout/cycle6"/>
    <dgm:cxn modelId="{9EB1030F-8D63-4EBB-8264-0CF84F67F01A}" srcId="{EE9156D1-A3A9-422E-8BD6-2D58E39E4CDF}" destId="{84AA3BA3-6C3D-4866-9812-C777959AAABF}" srcOrd="2" destOrd="0" parTransId="{F10AD05B-704F-4793-91AD-E59ECFBE706E}" sibTransId="{033DA0AB-255F-470E-B574-AFECB7B41343}"/>
    <dgm:cxn modelId="{2644893A-90D5-4980-9DB1-3F69AD0FF312}" srcId="{EE9156D1-A3A9-422E-8BD6-2D58E39E4CDF}" destId="{B99E17F1-5F5D-40CD-922B-A7F6354D054C}" srcOrd="1" destOrd="0" parTransId="{BB922321-0A9C-4898-91C4-D9FEA6B4BDD3}" sibTransId="{F18F20D6-A144-429D-96CC-CA751AD223FB}"/>
    <dgm:cxn modelId="{AFF5F61C-8C77-4C8F-B22F-FC06C6C9883E}" srcId="{EE9156D1-A3A9-422E-8BD6-2D58E39E4CDF}" destId="{B5BA04AF-F9FC-4D3B-B34A-9C41D98151A0}" srcOrd="3" destOrd="0" parTransId="{F267CEB3-23C6-426A-BC44-54F701FCA242}" sibTransId="{C78D4585-7D37-438B-BF57-8119CD0C80DB}"/>
    <dgm:cxn modelId="{847A1844-EC9D-417E-9897-183C1E46C4CE}" type="presOf" srcId="{B0DB31C5-E8F6-40A9-81E8-2FC1CA2B6882}" destId="{AAF0B259-F597-4B99-B246-2389EABFD5D1}" srcOrd="0" destOrd="0" presId="urn:microsoft.com/office/officeart/2005/8/layout/cycle6"/>
    <dgm:cxn modelId="{BFC5962A-8914-4D25-A4D4-B4B0240855C9}" type="presOf" srcId="{EE9156D1-A3A9-422E-8BD6-2D58E39E4CDF}" destId="{0A61F400-E8B3-424B-AB64-B81822727B6E}" srcOrd="0" destOrd="0" presId="urn:microsoft.com/office/officeart/2005/8/layout/cycle6"/>
    <dgm:cxn modelId="{3D383751-9B3D-4C12-9131-A684F2D8123D}" type="presOf" srcId="{F18F20D6-A144-429D-96CC-CA751AD223FB}" destId="{6BB40513-DF13-4020-AF81-FBF8A697885E}" srcOrd="0" destOrd="0" presId="urn:microsoft.com/office/officeart/2005/8/layout/cycle6"/>
    <dgm:cxn modelId="{DBF58683-2E1C-4F6C-BE5C-87490CDE27A6}" type="presOf" srcId="{5CBF7221-2DB4-4EF2-9DA0-3E4D06F92EE9}" destId="{DF15B1F1-7757-41F0-A6BF-F91E74A33301}" srcOrd="0" destOrd="0" presId="urn:microsoft.com/office/officeart/2005/8/layout/cycle6"/>
    <dgm:cxn modelId="{F69C47BD-4E21-429F-BE16-51C541D846F5}" type="presParOf" srcId="{0A61F400-E8B3-424B-AB64-B81822727B6E}" destId="{AAF0B259-F597-4B99-B246-2389EABFD5D1}" srcOrd="0" destOrd="0" presId="urn:microsoft.com/office/officeart/2005/8/layout/cycle6"/>
    <dgm:cxn modelId="{D3AEB5C1-20AF-41D3-8A83-C9B06B1B8614}" type="presParOf" srcId="{0A61F400-E8B3-424B-AB64-B81822727B6E}" destId="{9223CC41-A1DA-44E0-B36B-10D355C627FC}" srcOrd="1" destOrd="0" presId="urn:microsoft.com/office/officeart/2005/8/layout/cycle6"/>
    <dgm:cxn modelId="{9D50B51E-4627-4082-8EC8-207FC9D08967}" type="presParOf" srcId="{0A61F400-E8B3-424B-AB64-B81822727B6E}" destId="{402033B9-7EE2-4A5C-A800-DABC3B4254B3}" srcOrd="2" destOrd="0" presId="urn:microsoft.com/office/officeart/2005/8/layout/cycle6"/>
    <dgm:cxn modelId="{7BDD5772-BE74-4480-833E-18598EAB0310}" type="presParOf" srcId="{0A61F400-E8B3-424B-AB64-B81822727B6E}" destId="{6044663A-E88C-4E57-9621-68BA951418E0}" srcOrd="3" destOrd="0" presId="urn:microsoft.com/office/officeart/2005/8/layout/cycle6"/>
    <dgm:cxn modelId="{E969AD8E-C9A7-4470-A042-F9B8EAA8AAB8}" type="presParOf" srcId="{0A61F400-E8B3-424B-AB64-B81822727B6E}" destId="{2091A425-7739-4F59-A808-254C7AC9C64E}" srcOrd="4" destOrd="0" presId="urn:microsoft.com/office/officeart/2005/8/layout/cycle6"/>
    <dgm:cxn modelId="{B5373992-5A70-4346-9C73-1AA8D5061B1D}" type="presParOf" srcId="{0A61F400-E8B3-424B-AB64-B81822727B6E}" destId="{6BB40513-DF13-4020-AF81-FBF8A697885E}" srcOrd="5" destOrd="0" presId="urn:microsoft.com/office/officeart/2005/8/layout/cycle6"/>
    <dgm:cxn modelId="{43856EAE-5B7D-4CAC-B06E-40660100868D}" type="presParOf" srcId="{0A61F400-E8B3-424B-AB64-B81822727B6E}" destId="{9DF6B0D3-A325-44FA-9797-1D387BA7BBF2}" srcOrd="6" destOrd="0" presId="urn:microsoft.com/office/officeart/2005/8/layout/cycle6"/>
    <dgm:cxn modelId="{34A52681-E918-4174-ADB1-4FF5162EE4D8}" type="presParOf" srcId="{0A61F400-E8B3-424B-AB64-B81822727B6E}" destId="{E6CDEDBE-EA9F-4F74-BE51-7ABBD963F3BF}" srcOrd="7" destOrd="0" presId="urn:microsoft.com/office/officeart/2005/8/layout/cycle6"/>
    <dgm:cxn modelId="{4F03A62A-A69D-4F80-857A-42591E430332}" type="presParOf" srcId="{0A61F400-E8B3-424B-AB64-B81822727B6E}" destId="{0A3F2B6E-12DD-4B9B-AC7D-EAD7CBF08C1E}" srcOrd="8" destOrd="0" presId="urn:microsoft.com/office/officeart/2005/8/layout/cycle6"/>
    <dgm:cxn modelId="{CDF90458-519B-496B-B1EF-EA0107DC8366}" type="presParOf" srcId="{0A61F400-E8B3-424B-AB64-B81822727B6E}" destId="{5F6E6BBE-10A2-4F32-BB19-01372F69345A}" srcOrd="9" destOrd="0" presId="urn:microsoft.com/office/officeart/2005/8/layout/cycle6"/>
    <dgm:cxn modelId="{7F694355-D278-4368-93FD-EDD098B93ACB}" type="presParOf" srcId="{0A61F400-E8B3-424B-AB64-B81822727B6E}" destId="{096EB589-015E-49A2-8E07-0344E8D31432}" srcOrd="10" destOrd="0" presId="urn:microsoft.com/office/officeart/2005/8/layout/cycle6"/>
    <dgm:cxn modelId="{75314EEE-917E-4173-9728-56FAF6A85A02}" type="presParOf" srcId="{0A61F400-E8B3-424B-AB64-B81822727B6E}" destId="{99652B29-2C74-48E1-8C25-164D3148812C}" srcOrd="11" destOrd="0" presId="urn:microsoft.com/office/officeart/2005/8/layout/cycle6"/>
    <dgm:cxn modelId="{C831A179-D5AE-4CE2-949D-65B9DC7A6D47}" type="presParOf" srcId="{0A61F400-E8B3-424B-AB64-B81822727B6E}" destId="{DF15B1F1-7757-41F0-A6BF-F91E74A33301}" srcOrd="12" destOrd="0" presId="urn:microsoft.com/office/officeart/2005/8/layout/cycle6"/>
    <dgm:cxn modelId="{02EE6DD8-5B10-4136-91CD-2ED10458279F}" type="presParOf" srcId="{0A61F400-E8B3-424B-AB64-B81822727B6E}" destId="{AE0BF923-AA52-4AE9-9011-826A08CFF759}" srcOrd="13" destOrd="0" presId="urn:microsoft.com/office/officeart/2005/8/layout/cycle6"/>
    <dgm:cxn modelId="{EB5ADAA7-DED5-4C32-8411-B286B3DF16F9}" type="presParOf" srcId="{0A61F400-E8B3-424B-AB64-B81822727B6E}" destId="{567CE9F3-0450-4AF3-A9B1-004B193F1135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F0B259-F597-4B99-B246-2389EABFD5D1}">
      <dsp:nvSpPr>
        <dsp:cNvPr id="0" name=""/>
        <dsp:cNvSpPr/>
      </dsp:nvSpPr>
      <dsp:spPr>
        <a:xfrm>
          <a:off x="2310343" y="2300"/>
          <a:ext cx="1295641" cy="84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Telephone</a:t>
          </a:r>
          <a:endParaRPr lang="en-US" sz="1300" kern="1200" dirty="0"/>
        </a:p>
      </dsp:txBody>
      <dsp:txXfrm>
        <a:off x="2310343" y="2300"/>
        <a:ext cx="1295641" cy="842166"/>
      </dsp:txXfrm>
    </dsp:sp>
    <dsp:sp modelId="{402033B9-7EE2-4A5C-A800-DABC3B4254B3}">
      <dsp:nvSpPr>
        <dsp:cNvPr id="0" name=""/>
        <dsp:cNvSpPr/>
      </dsp:nvSpPr>
      <dsp:spPr>
        <a:xfrm>
          <a:off x="1276635" y="423384"/>
          <a:ext cx="3363057" cy="3363057"/>
        </a:xfrm>
        <a:custGeom>
          <a:avLst/>
          <a:gdLst/>
          <a:ahLst/>
          <a:cxnLst/>
          <a:rect l="0" t="0" r="0" b="0"/>
          <a:pathLst>
            <a:path>
              <a:moveTo>
                <a:pt x="2338236" y="133538"/>
              </a:moveTo>
              <a:arcTo wR="1681528" hR="1681528" stAng="17579295" swAng="195999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4663A-E88C-4E57-9621-68BA951418E0}">
      <dsp:nvSpPr>
        <dsp:cNvPr id="0" name=""/>
        <dsp:cNvSpPr/>
      </dsp:nvSpPr>
      <dsp:spPr>
        <a:xfrm>
          <a:off x="3909572" y="1164208"/>
          <a:ext cx="1295641" cy="84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Appointment</a:t>
          </a:r>
          <a:endParaRPr lang="en-US" sz="1300" kern="1200" dirty="0"/>
        </a:p>
      </dsp:txBody>
      <dsp:txXfrm>
        <a:off x="3909572" y="1164208"/>
        <a:ext cx="1295641" cy="842166"/>
      </dsp:txXfrm>
    </dsp:sp>
    <dsp:sp modelId="{6BB40513-DF13-4020-AF81-FBF8A697885E}">
      <dsp:nvSpPr>
        <dsp:cNvPr id="0" name=""/>
        <dsp:cNvSpPr/>
      </dsp:nvSpPr>
      <dsp:spPr>
        <a:xfrm>
          <a:off x="1276635" y="423384"/>
          <a:ext cx="3363057" cy="3363057"/>
        </a:xfrm>
        <a:custGeom>
          <a:avLst/>
          <a:gdLst/>
          <a:ahLst/>
          <a:cxnLst/>
          <a:rect l="0" t="0" r="0" b="0"/>
          <a:pathLst>
            <a:path>
              <a:moveTo>
                <a:pt x="3360763" y="1593734"/>
              </a:moveTo>
              <a:arcTo wR="1681528" hR="1681528" stAng="21420430" swAng="219511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F6B0D3-A325-44FA-9797-1D387BA7BBF2}">
      <dsp:nvSpPr>
        <dsp:cNvPr id="0" name=""/>
        <dsp:cNvSpPr/>
      </dsp:nvSpPr>
      <dsp:spPr>
        <a:xfrm>
          <a:off x="3298721" y="3044214"/>
          <a:ext cx="1295641" cy="84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Letter</a:t>
          </a:r>
          <a:endParaRPr lang="en-US" sz="1300" kern="1200" dirty="0"/>
        </a:p>
      </dsp:txBody>
      <dsp:txXfrm>
        <a:off x="3298721" y="3044214"/>
        <a:ext cx="1295641" cy="842166"/>
      </dsp:txXfrm>
    </dsp:sp>
    <dsp:sp modelId="{0A3F2B6E-12DD-4B9B-AC7D-EAD7CBF08C1E}">
      <dsp:nvSpPr>
        <dsp:cNvPr id="0" name=""/>
        <dsp:cNvSpPr/>
      </dsp:nvSpPr>
      <dsp:spPr>
        <a:xfrm>
          <a:off x="1276635" y="423384"/>
          <a:ext cx="3363057" cy="3363057"/>
        </a:xfrm>
        <a:custGeom>
          <a:avLst/>
          <a:gdLst/>
          <a:ahLst/>
          <a:cxnLst/>
          <a:rect l="0" t="0" r="0" b="0"/>
          <a:pathLst>
            <a:path>
              <a:moveTo>
                <a:pt x="2015412" y="3329575"/>
              </a:moveTo>
              <a:arcTo wR="1681528" hR="1681528" stAng="4712834" swAng="137433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6E6BBE-10A2-4F32-BB19-01372F69345A}">
      <dsp:nvSpPr>
        <dsp:cNvPr id="0" name=""/>
        <dsp:cNvSpPr/>
      </dsp:nvSpPr>
      <dsp:spPr>
        <a:xfrm>
          <a:off x="1321965" y="3044214"/>
          <a:ext cx="1295641" cy="84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Email</a:t>
          </a:r>
          <a:endParaRPr lang="en-US" sz="1300" kern="1200" dirty="0"/>
        </a:p>
      </dsp:txBody>
      <dsp:txXfrm>
        <a:off x="1321965" y="3044214"/>
        <a:ext cx="1295641" cy="842166"/>
      </dsp:txXfrm>
    </dsp:sp>
    <dsp:sp modelId="{99652B29-2C74-48E1-8C25-164D3148812C}">
      <dsp:nvSpPr>
        <dsp:cNvPr id="0" name=""/>
        <dsp:cNvSpPr/>
      </dsp:nvSpPr>
      <dsp:spPr>
        <a:xfrm>
          <a:off x="1276635" y="423384"/>
          <a:ext cx="3363057" cy="3363057"/>
        </a:xfrm>
        <a:custGeom>
          <a:avLst/>
          <a:gdLst/>
          <a:ahLst/>
          <a:cxnLst/>
          <a:rect l="0" t="0" r="0" b="0"/>
          <a:pathLst>
            <a:path>
              <a:moveTo>
                <a:pt x="280824" y="2611886"/>
              </a:moveTo>
              <a:arcTo wR="1681528" hR="1681528" stAng="8784456" swAng="219511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15B1F1-7757-41F0-A6BF-F91E74A33301}">
      <dsp:nvSpPr>
        <dsp:cNvPr id="0" name=""/>
        <dsp:cNvSpPr/>
      </dsp:nvSpPr>
      <dsp:spPr>
        <a:xfrm>
          <a:off x="711114" y="1164208"/>
          <a:ext cx="1295641" cy="8421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Script</a:t>
          </a:r>
          <a:endParaRPr lang="en-US" sz="1300" kern="1200" dirty="0"/>
        </a:p>
      </dsp:txBody>
      <dsp:txXfrm>
        <a:off x="711114" y="1164208"/>
        <a:ext cx="1295641" cy="842166"/>
      </dsp:txXfrm>
    </dsp:sp>
    <dsp:sp modelId="{567CE9F3-0450-4AF3-A9B1-004B193F1135}">
      <dsp:nvSpPr>
        <dsp:cNvPr id="0" name=""/>
        <dsp:cNvSpPr/>
      </dsp:nvSpPr>
      <dsp:spPr>
        <a:xfrm>
          <a:off x="1276635" y="423384"/>
          <a:ext cx="3363057" cy="3363057"/>
        </a:xfrm>
        <a:custGeom>
          <a:avLst/>
          <a:gdLst/>
          <a:ahLst/>
          <a:cxnLst/>
          <a:rect l="0" t="0" r="0" b="0"/>
          <a:pathLst>
            <a:path>
              <a:moveTo>
                <a:pt x="293169" y="732847"/>
              </a:moveTo>
              <a:arcTo wR="1681528" hR="1681528" stAng="12860714" swAng="195999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7" tIns="47418" rIns="94837" bIns="47418" numCol="1" anchor="t" anchorCtr="0" compatLnSpc="1">
            <a:prstTxWarp prst="textNoShape">
              <a:avLst/>
            </a:prstTxWarp>
          </a:bodyPr>
          <a:lstStyle>
            <a:lvl1pPr defTabSz="94615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7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38775" y="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7" tIns="47418" rIns="94837" bIns="47418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7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4690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7" tIns="47418" rIns="94837" bIns="47418" numCol="1" anchor="b" anchorCtr="0" compatLnSpc="1">
            <a:prstTxWarp prst="textNoShape">
              <a:avLst/>
            </a:prstTxWarp>
          </a:bodyPr>
          <a:lstStyle>
            <a:lvl1pPr defTabSz="946150"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  <p:sp>
        <p:nvSpPr>
          <p:cNvPr id="617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38775" y="694690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7" tIns="47418" rIns="94837" bIns="47418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4DFCA1F-B736-40FF-9E0A-C7589F08EF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9" tIns="48320" rIns="96639" bIns="48320" numCol="1" anchor="t" anchorCtr="0" compatLnSpc="1">
            <a:prstTxWarp prst="textNoShape">
              <a:avLst/>
            </a:prstTxWarp>
          </a:bodyPr>
          <a:lstStyle>
            <a:lvl1pPr defTabSz="966788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38775" y="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9" tIns="48320" rIns="96639" bIns="48320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83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1625" y="471488"/>
            <a:ext cx="3760788" cy="2820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4690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9" tIns="48320" rIns="96639" bIns="48320" numCol="1" anchor="b" anchorCtr="0" compatLnSpc="1">
            <a:prstTxWarp prst="textNoShape">
              <a:avLst/>
            </a:prstTxWarp>
          </a:bodyPr>
          <a:lstStyle>
            <a:lvl1pPr defTabSz="966788"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40363" y="6948488"/>
            <a:ext cx="416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9" tIns="48320" rIns="96639" bIns="48320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1B0381FB-01CB-485F-AFFC-F0EB1C13A7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61925" y="3421063"/>
            <a:ext cx="3992563" cy="31527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39" tIns="96639" rIns="96639" bIns="96639">
            <a:spAutoFit/>
          </a:bodyPr>
          <a:lstStyle/>
          <a:p>
            <a:pPr defTabSz="966788">
              <a:spcBef>
                <a:spcPct val="50000"/>
              </a:spcBef>
              <a:defRPr/>
            </a:pPr>
            <a:r>
              <a:rPr lang="en-US" sz="1200" dirty="0"/>
              <a:t>Notes:</a:t>
            </a:r>
          </a:p>
          <a:p>
            <a:pPr defTabSz="966788"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  <a:p>
            <a:pPr defTabSz="966788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200" dirty="0"/>
              <a:t>____________________________________</a:t>
            </a:r>
          </a:p>
        </p:txBody>
      </p:sp>
      <p:sp>
        <p:nvSpPr>
          <p:cNvPr id="39949" name="Rectangle 1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465638" y="485775"/>
            <a:ext cx="4908550" cy="6261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6639" tIns="48320" rIns="96639" bIns="483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Key Points: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993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62F5D1C7-448F-4C53-834D-5760B00070D5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8450" y="471488"/>
            <a:ext cx="3760788" cy="2820987"/>
          </a:xfrm>
          <a:ln/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</p:spPr>
        <p:txBody>
          <a:bodyPr lIns="94837" tIns="47418" rIns="94837" bIns="47418"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r>
              <a:rPr lang="en-US" sz="1000" dirty="0" smtClean="0"/>
              <a:t>Overview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This class is for Instructor-led Classroom or Self-Paced Independent Study. 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The class is developed in the QAD CRM </a:t>
            </a:r>
            <a:r>
              <a:rPr lang="en-US" sz="1000" b="0" dirty="0" err="1" smtClean="0">
                <a:latin typeface="Times New Roman" pitchFamily="18" charset="0"/>
              </a:rPr>
              <a:t>W</a:t>
            </a:r>
            <a:r>
              <a:rPr lang="en-US" altLang="zh-CN" sz="1000" b="0" dirty="0" err="1" smtClean="0">
                <a:latin typeface="Times New Roman" pitchFamily="18" charset="0"/>
              </a:rPr>
              <a:t>ebclient</a:t>
            </a:r>
            <a:r>
              <a:rPr lang="en-US" altLang="zh-CN" sz="1000" b="0" dirty="0" smtClean="0">
                <a:latin typeface="Times New Roman" pitchFamily="18" charset="0"/>
              </a:rPr>
              <a:t>,</a:t>
            </a:r>
            <a:r>
              <a:rPr lang="en-US" altLang="zh-CN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EE 2014 with Add-</a:t>
            </a:r>
            <a:r>
              <a:rPr lang="en-US" altLang="zh-CN" sz="1000" b="0" dirty="0" smtClean="0">
                <a:latin typeface="Times New Roman" pitchFamily="18" charset="0"/>
              </a:rPr>
              <a:t>o</a:t>
            </a:r>
            <a:r>
              <a:rPr lang="en-US" sz="1000" b="0" dirty="0" smtClean="0">
                <a:latin typeface="Times New Roman" pitchFamily="18" charset="0"/>
              </a:rPr>
              <a:t>ns.</a:t>
            </a:r>
          </a:p>
          <a:p>
            <a:pPr marL="228600" indent="-228600" eaLnBrk="1" hangingPunct="1"/>
            <a:r>
              <a:rPr lang="en-US" sz="1000" dirty="0" smtClean="0"/>
              <a:t>Training Materials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Power Points presentation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Instructor Notes 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Participant Training Guide with Instructor Activities and Solutions to Participant Hands-On Activities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On-Line Help </a:t>
            </a:r>
          </a:p>
          <a:p>
            <a:pPr marL="228600" indent="-228600" eaLnBrk="1" hangingPunct="1"/>
            <a:endParaRPr lang="en-US" dirty="0" smtClean="0"/>
          </a:p>
          <a:p>
            <a:pPr marL="228600" indent="-228600" eaLnBrk="1" hangingPunct="1"/>
            <a:endParaRPr lang="en-US" dirty="0" smtClean="0"/>
          </a:p>
          <a:p>
            <a:pPr marL="228600" indent="-228600" eaLnBrk="1" hangingPunct="1"/>
            <a:endParaRPr lang="en-US" dirty="0" smtClean="0"/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sz="1000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1.</a:t>
            </a:r>
            <a:r>
              <a:rPr lang="en-US" sz="1000" b="0" baseline="0" dirty="0" smtClean="0"/>
              <a:t> </a:t>
            </a:r>
            <a:r>
              <a:rPr lang="en-US" sz="1000" b="0" dirty="0" smtClean="0"/>
              <a:t>List the three applications that make up QAD CRM.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2. A profile can be a customer, prospect, competitor, or supplier.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3. A contact is an individual that works for a profile.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4. List two benefits of CRM QAD.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5.</a:t>
            </a:r>
            <a:r>
              <a:rPr lang="en-US" sz="1000" b="0" baseline="0" dirty="0" smtClean="0"/>
              <a:t> </a:t>
            </a:r>
            <a:r>
              <a:rPr lang="en-US" sz="1000" b="0" dirty="0" smtClean="0"/>
              <a:t>An opportunity is a closed business deal or order.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6. QAD CRM allows _____ login attempts. After _____ incorrect attempts QAD CRM shuts down.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7. QAD CRM has the following security: login, business unit, __________, and permission group.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 eaLnBrk="1" hangingPunct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dirty="0" smtClean="0"/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CRM</a:t>
            </a:r>
            <a:r>
              <a:rPr lang="en-US" sz="1000" b="0" baseline="0" dirty="0" smtClean="0">
                <a:latin typeface="Times New Roman" pitchFamily="18" charset="0"/>
              </a:rPr>
              <a:t> is an</a:t>
            </a:r>
            <a:r>
              <a:rPr lang="en-US" sz="1000" b="0" dirty="0" smtClean="0">
                <a:latin typeface="Times New Roman" pitchFamily="18" charset="0"/>
              </a:rPr>
              <a:t> approach to understand customer requirements and behavior.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CRM includes studying sales, marketing effectiveness and market trends.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QAD CRM uses these modules: Sales Force Automation,</a:t>
            </a:r>
            <a:r>
              <a:rPr lang="en-US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Marketing Automation,</a:t>
            </a:r>
            <a:r>
              <a:rPr lang="en-US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Customer Service</a:t>
            </a:r>
            <a:r>
              <a:rPr lang="en-US" sz="1000" b="0" baseline="0" dirty="0" smtClean="0">
                <a:latin typeface="Times New Roman" pitchFamily="18" charset="0"/>
              </a:rPr>
              <a:t> and </a:t>
            </a:r>
            <a:r>
              <a:rPr lang="en-US" sz="1000" b="0" dirty="0" smtClean="0">
                <a:latin typeface="Times New Roman" pitchFamily="18" charset="0"/>
              </a:rPr>
              <a:t>CRM/ERP Integration.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QAD CRM modules share customer data which can be integrated with QAD ERP.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Three</a:t>
            </a:r>
            <a:r>
              <a:rPr lang="en-US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main records in QAD CRM are</a:t>
            </a:r>
            <a:r>
              <a:rPr lang="en-US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Profile, Contacts,</a:t>
            </a:r>
            <a:r>
              <a:rPr lang="en-US" sz="1000" b="0" baseline="0" dirty="0" smtClean="0">
                <a:latin typeface="Times New Roman" pitchFamily="18" charset="0"/>
              </a:rPr>
              <a:t> and Oppor</a:t>
            </a:r>
            <a:r>
              <a:rPr lang="en-US" sz="1000" b="0" dirty="0" smtClean="0">
                <a:latin typeface="Times New Roman" pitchFamily="18" charset="0"/>
              </a:rPr>
              <a:t>tunity.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Your information is secure in QAD CRM but can also be shared by business unit and teams.</a:t>
            </a:r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16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F0E91972-47F7-4951-A770-5DE105017BAC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1116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How to access, navigate, and use help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(F1) in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You can review and change the CRM settings.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nl-NL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Go over the </a:t>
            </a:r>
            <a:r>
              <a:rPr lang="en-GB" sz="1000" b="0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Learning</a:t>
            </a:r>
            <a:r>
              <a:rPr lang="nl-NL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Objectives</a:t>
            </a:r>
            <a:r>
              <a:rPr lang="nl-NL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.</a:t>
            </a:r>
            <a:endParaRPr lang="en-GB" sz="1000" b="0" kern="1200" noProof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endParaRPr lang="en-US" sz="1000" b="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26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E01E6AA1-8B91-4C57-89C7-EB9071FDB515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1126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Demonstrate the login and logoff screen.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Logging in to CRM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User ID: demo 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and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Password: </a:t>
            </a:r>
            <a:r>
              <a:rPr lang="en-US" sz="1000" b="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Logging out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of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CRM</a:t>
            </a:r>
          </a:p>
          <a:p>
            <a:pPr marL="685800" lvl="1" indent="-228600" eaLnBrk="1" hangingPunct="1">
              <a:buFontTx/>
              <a:buNone/>
            </a:pPr>
            <a:r>
              <a:rPr lang="en-US" sz="1000" dirty="0" smtClean="0">
                <a:latin typeface="Times New Roman" pitchFamily="18" charset="0"/>
              </a:rPr>
              <a:t>	</a:t>
            </a:r>
            <a:endParaRPr lang="en-US" sz="1000" dirty="0" smtClean="0"/>
          </a:p>
          <a:p>
            <a:pPr marL="228600" indent="-228600" eaLnBrk="1" hangingPunct="1">
              <a:buFontTx/>
              <a:buNone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sz="1000" b="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46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B55AA47D-9E8E-431D-875E-A057E57560FC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1146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  <a:endParaRPr lang="en-US" sz="1000" dirty="0" smtClean="0"/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Navigate</a:t>
            </a:r>
            <a:r>
              <a:rPr lang="en-US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the class to the All Profiles Screen. 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Change your personal view by using the Show Column functionality.</a:t>
            </a:r>
          </a:p>
          <a:p>
            <a:pPr marL="228600" indent="-228600" eaLnBrk="1" hangingPunct="1">
              <a:buFontTx/>
              <a:buNone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None/>
            </a:pPr>
            <a:r>
              <a:rPr lang="en-US" sz="1000" b="0" dirty="0" smtClean="0">
                <a:latin typeface="Times New Roman" pitchFamily="18" charset="0"/>
              </a:rPr>
              <a:t>Note:  Changes to the Columns are for this session </a:t>
            </a:r>
            <a:r>
              <a:rPr lang="en-US" sz="1000" b="1" i="0" dirty="0" smtClean="0">
                <a:latin typeface="Times New Roman" pitchFamily="18" charset="0"/>
              </a:rPr>
              <a:t>only</a:t>
            </a:r>
            <a:r>
              <a:rPr lang="en-US" sz="1000" b="0" dirty="0" smtClean="0">
                <a:latin typeface="Times New Roman" pitchFamily="18" charset="0"/>
              </a:rPr>
              <a:t> unless you check the Remember Settings Check Box when you exit. 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57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17C9DB89-35DC-49C0-8084-CDB28256CBA1}" type="slidenum">
              <a:rPr lang="en-US" smtClean="0"/>
              <a:pPr/>
              <a:t>16</a:t>
            </a:fld>
            <a:endParaRPr lang="en-US" dirty="0" smtClean="0"/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sz="1000" dirty="0" smtClean="0"/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Each time you access Help you receive the same view – the QAD CRM User Guide. 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You can use the index or search or just expand the sidebar.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If you “Type a Question for Help”</a:t>
            </a:r>
            <a:r>
              <a:rPr lang="en-US" sz="1000" b="0" baseline="0" dirty="0" smtClean="0">
                <a:latin typeface="Times New Roman" pitchFamily="18" charset="0"/>
              </a:rPr>
              <a:t> – </a:t>
            </a:r>
            <a:r>
              <a:rPr lang="en-US" sz="1000" b="0" dirty="0" smtClean="0">
                <a:latin typeface="Times New Roman" pitchFamily="18" charset="0"/>
              </a:rPr>
              <a:t>the Help file will open to the relevant help file for you.  </a:t>
            </a: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67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A3DD7ADD-6687-4E88-BBDC-7C7EE57D475B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1167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sz="1000" dirty="0" smtClean="0"/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Navigate</a:t>
            </a:r>
            <a:r>
              <a:rPr lang="en-US" sz="1000" b="0" baseline="0" dirty="0" smtClean="0">
                <a:latin typeface="Times New Roman" pitchFamily="18" charset="0"/>
              </a:rPr>
              <a:t> the </a:t>
            </a:r>
            <a:r>
              <a:rPr lang="en-US" sz="1000" b="0" dirty="0" smtClean="0">
                <a:latin typeface="Times New Roman" pitchFamily="18" charset="0"/>
              </a:rPr>
              <a:t>participants to My settings.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Review the Preferences Dialogue Box.</a:t>
            </a:r>
          </a:p>
          <a:p>
            <a:pPr marL="228600" indent="-228600" eaLnBrk="1" hangingPunct="1"/>
            <a:endParaRPr lang="en-US" sz="1000" b="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  <a:endParaRPr lang="en-US" sz="1000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1. QAD CRM supports multiple languages.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2. After selecting a record, the QAD CRM workspace contains one or more browser windows in the upper half of the screen.</a:t>
            </a:r>
            <a:r>
              <a:rPr lang="en-US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What is contained in the lower half of the screen?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3. The menu items that you add to favorites appear as shortcuts on QAD CRM Bar.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4. You can customize which toolbars to display using View menu.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5. QAD CRM Help can be accessed online and can also be printed. (True or False?)</a:t>
            </a:r>
          </a:p>
          <a:p>
            <a:pPr marL="228600" indent="-228600" eaLnBrk="1" hangingPunct="1"/>
            <a:endParaRPr lang="en-US" sz="1000" b="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24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BDB90D2E-23C5-4779-9079-39FFE95967C0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1024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sz="1000" dirty="0" smtClean="0"/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When will class start</a:t>
            </a:r>
            <a:r>
              <a:rPr lang="en-US" sz="1000" b="0" baseline="0" dirty="0" smtClean="0">
                <a:latin typeface="Times New Roman" pitchFamily="18" charset="0"/>
              </a:rPr>
              <a:t> and end?</a:t>
            </a: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Go through the Agenda with the participants.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Depending on the number of participants you may want to estimate how long each topic will take.</a:t>
            </a:r>
          </a:p>
          <a:p>
            <a:pPr marL="228600" indent="-228600" eaLnBrk="1" hangingPunct="1"/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sz="1000" dirty="0" smtClean="0"/>
          </a:p>
          <a:p>
            <a:pPr marL="228600" indent="-228600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dirty="0" smtClean="0"/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•	QAD CRM and QAD product suite do not share navigation. QAD CRM does not use .NET UI or process maps.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•	QAD CRM supports multiple languages.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•	QAD CRM UI contains Menu, Workspace, and toolbars. You can customize the display of toolbars.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•	QAD CRM Help is easy to access online. You can print online help by topic or topic and all subtopics.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•	You are able to review and change your personal details.</a:t>
            </a:r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08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33102264-FA37-4872-A836-9E719A3869C1}" type="slidenum">
              <a:rPr lang="en-US" smtClean="0"/>
              <a:pPr/>
              <a:t>22</a:t>
            </a:fld>
            <a:endParaRPr lang="en-US" dirty="0" smtClean="0"/>
          </a:p>
        </p:txBody>
      </p:sp>
      <p:sp>
        <p:nvSpPr>
          <p:cNvPr id="1208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208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sz="1200" b="0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Profile Record and how to manage the profiles effectively.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Profiles either contain or are associated with all the information you need for a 360-degree view of your business relationship.</a:t>
            </a: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endParaRPr lang="nl-NL" b="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28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A10BEFC3-1B3D-4B56-9170-53AF13723F7E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1228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</a:p>
          <a:p>
            <a:pPr eaLnBrk="1" hangingPunct="1"/>
            <a:endParaRPr lang="en-US" sz="1400" baseline="0" dirty="0" smtClean="0">
              <a:solidFill>
                <a:srgbClr val="000000"/>
              </a:solidFill>
              <a:latin typeface="Arial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Profile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and profile types.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also tracks complex business relationships.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supports the ability for a Profile to contain multiple Profile Types.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Your organization defines the types of business relationships by providing the look-up values for the Profile Type field.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28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A10BEFC3-1B3D-4B56-9170-53AF13723F7E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1228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</a:p>
          <a:p>
            <a:pPr eaLnBrk="1" hangingPunct="1"/>
            <a:endParaRPr lang="en-US" dirty="0" smtClean="0"/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Search for specific profiles/contacts using search criteria.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Display the profiles. </a:t>
            </a:r>
          </a:p>
          <a:p>
            <a:endParaRPr lang="en-US" sz="1200" b="0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Two screens to locate the profiles: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Search a Profile or Contact screen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All Profiles screen.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0" indent="-228600" algn="l" rtl="0" eaLnBrk="0" fontAlgn="base" hangingPunct="0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Note: the navigation and search capabilities of each screen are a little different.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39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EF2DDCCA-6019-4E9C-883A-E523992BA7D7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1239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400" dirty="0" smtClean="0"/>
              <a:t>Instructor Notes</a:t>
            </a:r>
          </a:p>
          <a:p>
            <a:pPr marL="228600" indent="-228600" eaLnBrk="1" hangingPunct="1"/>
            <a:endParaRPr lang="en-US" b="0" dirty="0" smtClean="0">
              <a:latin typeface="Times New Roman" pitchFamily="18" charset="0"/>
            </a:endParaRPr>
          </a:p>
          <a:p>
            <a:pPr marL="228600" indent="-228600" eaLnBrk="1" hangingPunct="1"/>
            <a:r>
              <a:rPr lang="en-US" b="0" dirty="0" smtClean="0"/>
              <a:t>Creating a Favorite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Navigation:  Main Menu | Sales Management | Addresses | Search a Profile or Contact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Right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click Search a Profile or Contact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Click Add to Favorites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Add Favorite Dialogue Box is displayed 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Select Arrow</a:t>
            </a:r>
          </a:p>
          <a:p>
            <a:pPr marL="228600" indent="-228600" eaLnBrk="1" hangingPunct="1"/>
            <a:endParaRPr lang="en-US" b="0" dirty="0" smtClean="0">
              <a:latin typeface="Times New Roman" pitchFamily="18" charset="0"/>
            </a:endParaRPr>
          </a:p>
          <a:p>
            <a:pPr marL="228600" indent="-228600" eaLnBrk="1" hangingPunct="1"/>
            <a:r>
              <a:rPr lang="en-US" b="0" i="0" baseline="0" dirty="0" smtClean="0">
                <a:latin typeface="Times New Roman" pitchFamily="18" charset="0"/>
              </a:rPr>
              <a:t>The </a:t>
            </a:r>
            <a:r>
              <a:rPr lang="en-US" b="0" i="0" dirty="0" smtClean="0">
                <a:latin typeface="Times New Roman" pitchFamily="18" charset="0"/>
              </a:rPr>
              <a:t>Favorite is</a:t>
            </a:r>
            <a:r>
              <a:rPr lang="en-US" b="0" i="0" baseline="0" dirty="0" smtClean="0">
                <a:latin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</a:rPr>
              <a:t>created in two places: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Application Tool Bar under Tools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Bar </a:t>
            </a:r>
          </a:p>
          <a:p>
            <a:pPr marL="228600" indent="-228600" eaLnBrk="1" hangingPunct="1"/>
            <a:endParaRPr lang="en-US" b="0" i="1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AutoNum type="arabicPeriod"/>
            </a:pPr>
            <a:endParaRPr lang="en-US" b="0" dirty="0" smtClean="0"/>
          </a:p>
          <a:p>
            <a:pPr marL="228600" indent="-228600" eaLnBrk="1" hangingPunct="1"/>
            <a:endParaRPr lang="en-US" b="0" i="1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i="1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18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665A443-8BFF-4968-A920-7D21D10DDFDC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1218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sz="1200" b="0" dirty="0" smtClean="0"/>
              <a:t>Search</a:t>
            </a:r>
            <a:r>
              <a:rPr lang="en-US" sz="1200" b="0" baseline="0" dirty="0" smtClean="0"/>
              <a:t> criteria is powerful to help you with a quick search. </a:t>
            </a:r>
            <a:endParaRPr lang="en-US" sz="1200" b="0" dirty="0" smtClean="0"/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system searches based on information entered in the expanded or selected Search Criteria Tab.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Information entered into other tabs is not taken into account.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49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02C5BA6C-773C-43C9-8024-711DB8B940DA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1249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</a:p>
          <a:p>
            <a:pPr eaLnBrk="1" hangingPunct="1"/>
            <a:endParaRPr lang="en-US" b="0" dirty="0" smtClean="0"/>
          </a:p>
          <a:p>
            <a:pPr eaLnBrk="1" hangingPunct="1"/>
            <a:r>
              <a:rPr lang="en-US" b="0" dirty="0" smtClean="0"/>
              <a:t>Hers</a:t>
            </a:r>
            <a:r>
              <a:rPr lang="en-US" b="0" baseline="0" dirty="0" smtClean="0"/>
              <a:t> </a:t>
            </a:r>
            <a:r>
              <a:rPr lang="en-US" b="0" dirty="0" smtClean="0"/>
              <a:t>is a detailed list of Search</a:t>
            </a:r>
            <a:r>
              <a:rPr lang="en-US" b="0" baseline="0" dirty="0" smtClean="0"/>
              <a:t> Criteria.</a:t>
            </a:r>
            <a:endParaRPr lang="en-US" b="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80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6154EDE2-2B5B-4D51-9D69-61E481A5B466}" type="slidenum">
              <a:rPr lang="en-US" smtClean="0"/>
              <a:pPr/>
              <a:t>28</a:t>
            </a:fld>
            <a:endParaRPr lang="en-US" dirty="0" smtClean="0"/>
          </a:p>
        </p:txBody>
      </p:sp>
      <p:sp>
        <p:nvSpPr>
          <p:cNvPr id="1280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400" dirty="0" smtClean="0"/>
              <a:t>Instructor Notes</a:t>
            </a:r>
          </a:p>
          <a:p>
            <a:pPr eaLnBrk="1" hangingPunct="1"/>
            <a:endParaRPr lang="en-US" sz="1400" dirty="0" smtClean="0"/>
          </a:p>
          <a:p>
            <a:pPr marL="228600" indent="-228600" eaLnBrk="1" hangingPunct="1"/>
            <a:r>
              <a:rPr lang="en-US" sz="1400" b="0" dirty="0" smtClean="0"/>
              <a:t>All Profiles Screen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It accesses all the profiles and contacts in the data base.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Profile Browser window contains a list of profiles.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selected profile determines the list of contacts listed in the Contact Browser window.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Profile Record Detail opens the selected profile record in edit mode.</a:t>
            </a:r>
            <a:endParaRPr lang="en-US" b="0" dirty="0" smtClean="0"/>
          </a:p>
          <a:p>
            <a:pPr marL="228600" indent="-228600" eaLnBrk="1" hangingPunct="1"/>
            <a:endParaRPr lang="en-US" i="1" dirty="0" smtClean="0"/>
          </a:p>
        </p:txBody>
      </p:sp>
      <p:pic>
        <p:nvPicPr>
          <p:cNvPr id="128006" name="Picture 4"/>
          <p:cNvPicPr>
            <a:picLocks noChangeAspect="1" noChangeArrowheads="1"/>
          </p:cNvPicPr>
          <p:nvPr/>
        </p:nvPicPr>
        <p:blipFill>
          <a:blip r:embed="rId3"/>
          <a:srcRect l="16135" t="12158" r="57874" b="33275"/>
          <a:stretch>
            <a:fillRect/>
          </a:stretch>
        </p:blipFill>
        <p:spPr bwMode="auto">
          <a:xfrm>
            <a:off x="6526213" y="3444875"/>
            <a:ext cx="2452687" cy="321151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8007" name="Rectangle 5"/>
          <p:cNvSpPr>
            <a:spLocks noChangeArrowheads="1"/>
          </p:cNvSpPr>
          <p:nvPr/>
        </p:nvSpPr>
        <p:spPr bwMode="auto">
          <a:xfrm>
            <a:off x="6848475" y="5095875"/>
            <a:ext cx="209550" cy="17145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300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F49C5025-5C84-454B-AB89-2120B0813165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1300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200" dirty="0" smtClean="0"/>
              <a:t>Instructor Notes</a:t>
            </a:r>
          </a:p>
          <a:p>
            <a:pPr eaLnBrk="1" hangingPunct="1"/>
            <a:endParaRPr lang="en-US" sz="1200" dirty="0" smtClean="0"/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Using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filter on the Application Toolbar.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You can create and modify filters using Profile Filter.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34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9125D0FE-38F1-491B-86BB-35A17AD9D0ED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1034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  <a:endParaRPr lang="en-US" sz="1400" dirty="0" smtClean="0"/>
          </a:p>
          <a:p>
            <a:pPr eaLnBrk="1" hangingPunct="1"/>
            <a:endParaRPr lang="en-US" sz="14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310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AC0A4E90-4EBA-4E14-8D99-2B5E15DBB876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1310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200" dirty="0" smtClean="0"/>
              <a:t>Instructor Notes</a:t>
            </a:r>
          </a:p>
          <a:p>
            <a:pPr eaLnBrk="1" hangingPunct="1"/>
            <a:endParaRPr lang="en-US" sz="1200" dirty="0" smtClean="0"/>
          </a:p>
          <a:p>
            <a:pPr eaLnBrk="1" hangingPunct="1"/>
            <a:r>
              <a:rPr lang="en-US" sz="1200" b="0" baseline="0" dirty="0" smtClean="0"/>
              <a:t>Add a profile: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From the Application Toolbar: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Quick Profile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and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Detailed Profile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From the context menu on Profile Browser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From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the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File menu on All Profile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 Screen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Note</a:t>
            </a:r>
            <a:endParaRPr lang="en-US" sz="1000" b="1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Always Search to ensure that you are not adding duplicate data.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issues a warning message if the profile has the same name and postal code.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Profiles with the same name and a different postal code are not duplicates.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does not stop you from adding duplicate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data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is not case-sensitive.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Enter data that can be used in letters and memos.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320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3E1177FE-1A63-4EE6-ACB2-DE48AEDE5F36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1321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200" dirty="0" smtClean="0"/>
              <a:t>Instructor Notes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32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  <a:endParaRPr lang="en-US" sz="1000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1. 	QAD CRM is Profile Centric which means that all information in QAD CRM must be associated with a Profile.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2. 	List four Profile Tabs and two data elements in each tab:</a:t>
            </a:r>
            <a:r>
              <a:rPr lang="en-US" sz="10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Example: Opportunity Tab - Stage Date, Sales Person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3. 	Profile Name and ________make a Profile unique.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4. 	If you do not locate a Profile using the Search a Profile or Contact Screen you are prompted to: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Add a New Profile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Try again with different search criteria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The Profile closest to your search criteria is returned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US" sz="1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5. 	Your system administrator can help you enter fields in the correct format by defining the field style. You can choose the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button to the left of the field and a dialogue box will open in the correct style for you to enter the field information. Name a</a:t>
            </a:r>
            <a:r>
              <a:rPr lang="en-US" sz="10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field that is set up this way in the QAD CRM Training environment:____________________.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6. 	When you add a Profile, QAD CRM will also add a generic Contact if you do not add a Contact.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7. 	Favorites are created in two places: Application Tool Bar and the ___________________.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8. 	QAD CRM is not case-sensitive. Why is it important to be case consistent and have date entry standards when entering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Profiles in QAD CRM?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9. 	Filters can be created and stored for future use.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  <a:cs typeface="Times New Roman" pitchFamily="18" charset="0"/>
              </a:rPr>
              <a:t>10.	The All Profiles Screen displays the following windows: Profile Browser, Contact Browser and the ____________.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Answers to Mastery Questions</a:t>
            </a: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Answers to Mastery Questions</a:t>
            </a: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35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dirty="0" smtClean="0"/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The Profile Record is the center of QAD CRM. All data in QAD CRM must be associated with a profile.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There are two search screens: Search a Profile or Contact, All Profiles Screen.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Always search for a profile BEFORE adding. Do not add duplicate data.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QAD CRM show</a:t>
            </a:r>
            <a:r>
              <a:rPr lang="en-US" sz="1000" b="0" baseline="0" dirty="0" smtClean="0">
                <a:latin typeface="Times New Roman" pitchFamily="18" charset="0"/>
              </a:rPr>
              <a:t>s </a:t>
            </a:r>
            <a:r>
              <a:rPr lang="en-US" sz="1000" b="0" dirty="0" smtClean="0">
                <a:latin typeface="Times New Roman" pitchFamily="18" charset="0"/>
              </a:rPr>
              <a:t>a duplicate profile message if you try to add a profile/postal code combination that exists.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The profile name is the only required field in the Profile Record.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 Profile can be a supplier and a customer - complex business relationships are maintained using multiple profile types.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New Profiles can be sent to QAD ERP.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228600" indent="-228600" eaLnBrk="1" hangingPunct="1"/>
            <a:r>
              <a:rPr lang="en-US" sz="1050" dirty="0" smtClean="0"/>
              <a:t>Instructor Notes</a:t>
            </a:r>
          </a:p>
          <a:p>
            <a:pPr marL="228600" indent="-228600" eaLnBrk="1" hangingPunct="1"/>
            <a:endParaRPr lang="en-US" sz="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361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7617FC3E-BC13-403D-B2A6-9B760FCE1BF7}" type="slidenum">
              <a:rPr lang="en-US" smtClean="0"/>
              <a:pPr/>
              <a:t>37</a:t>
            </a:fld>
            <a:endParaRPr lang="en-US" dirty="0" smtClean="0"/>
          </a:p>
        </p:txBody>
      </p:sp>
      <p:sp>
        <p:nvSpPr>
          <p:cNvPr id="1361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36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Contact Record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How to manage the contacts effectively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How the contact and the profile records work together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Contacts are people who work for or are associated with a profile.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372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E7FCD955-543E-4662-9C8A-BA40F046191F}" type="slidenum">
              <a:rPr lang="en-US" smtClean="0"/>
              <a:pPr/>
              <a:t>38</a:t>
            </a:fld>
            <a:endParaRPr lang="en-US" dirty="0" smtClean="0"/>
          </a:p>
        </p:txBody>
      </p:sp>
      <p:sp>
        <p:nvSpPr>
          <p:cNvPr id="1372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The Contact Persons sub-module is designed to manage details of contact persons.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Contacts are people vs. organizations.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The organization maintains relationships with profiles through contacts.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Internal Contacts are people who work for the organization and have an association with a Profile.	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Contact Records contain a mixture of personal and business information. 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382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E33E61D-6685-4273-8C47-281AD0E0D4DA}" type="slidenum">
              <a:rPr lang="en-US" smtClean="0"/>
              <a:pPr/>
              <a:t>39</a:t>
            </a:fld>
            <a:endParaRPr lang="en-US" dirty="0" smtClean="0"/>
          </a:p>
        </p:txBody>
      </p:sp>
      <p:sp>
        <p:nvSpPr>
          <p:cNvPr id="1382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38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dirty="0" smtClean="0"/>
          </a:p>
          <a:p>
            <a:pPr marL="228600" indent="-228600" eaLnBrk="1" hangingPunct="1">
              <a:spcBef>
                <a:spcPct val="0"/>
              </a:spcBef>
            </a:pPr>
            <a:r>
              <a:rPr lang="en-US" b="0" dirty="0" smtClean="0"/>
              <a:t>Searching</a:t>
            </a:r>
            <a:r>
              <a:rPr lang="en-US" b="0" baseline="0" dirty="0" smtClean="0"/>
              <a:t> for a contact</a:t>
            </a:r>
            <a:endParaRPr lang="en-US" b="0" dirty="0" smtClean="0"/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Search directly for the Contact Record. 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Search for the profile that the contact is associated with.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The screens you use to locate the contacts are: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Search a Profile or Contact Screen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Contact Persons Screen</a:t>
            </a:r>
          </a:p>
          <a:p>
            <a:pPr marL="228600" indent="-228600" eaLnBrk="1" hangingPunct="1">
              <a:spcBef>
                <a:spcPct val="0"/>
              </a:spcBef>
            </a:pPr>
            <a:endParaRPr lang="nl-NL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44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B93B0551-16C4-459C-9A2E-420FA0096F40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044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044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sz="1000" dirty="0" smtClean="0"/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nl-NL" sz="1000" b="0" dirty="0" smtClean="0">
                <a:latin typeface="Times New Roman" pitchFamily="18" charset="0"/>
              </a:rPr>
              <a:t>Review the QAD product </a:t>
            </a:r>
            <a:r>
              <a:rPr lang="nl-NL" sz="1000" b="0" dirty="0" err="1" smtClean="0">
                <a:latin typeface="Times New Roman" pitchFamily="18" charset="0"/>
              </a:rPr>
              <a:t>wheel</a:t>
            </a:r>
            <a:r>
              <a:rPr lang="nl-NL" sz="1000" b="0" dirty="0" smtClean="0">
                <a:latin typeface="Times New Roman" pitchFamily="18" charset="0"/>
              </a:rPr>
              <a:t>.  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nl-NL" sz="1000" b="0" dirty="0" smtClean="0">
                <a:latin typeface="Times New Roman" pitchFamily="18" charset="0"/>
              </a:rPr>
              <a:t>Point out the QAD</a:t>
            </a:r>
            <a:r>
              <a:rPr lang="nl-NL" sz="1000" b="0" baseline="0" dirty="0" smtClean="0">
                <a:latin typeface="Times New Roman" pitchFamily="18" charset="0"/>
              </a:rPr>
              <a:t> </a:t>
            </a:r>
            <a:r>
              <a:rPr lang="nl-NL" sz="1000" b="0" dirty="0" smtClean="0">
                <a:latin typeface="Times New Roman" pitchFamily="18" charset="0"/>
              </a:rPr>
              <a:t>CRM</a:t>
            </a:r>
            <a:r>
              <a:rPr lang="nl-NL" sz="1000" b="0" baseline="0" dirty="0" smtClean="0">
                <a:latin typeface="Times New Roman" pitchFamily="18" charset="0"/>
              </a:rPr>
              <a:t> </a:t>
            </a:r>
            <a:r>
              <a:rPr lang="nl-NL" sz="1000" b="0" dirty="0" smtClean="0">
                <a:latin typeface="Times New Roman" pitchFamily="18" charset="0"/>
              </a:rPr>
              <a:t>is part of the QAD </a:t>
            </a:r>
            <a:r>
              <a:rPr lang="nl-NL" sz="1000" b="0" dirty="0" err="1" smtClean="0">
                <a:latin typeface="Times New Roman" pitchFamily="18" charset="0"/>
              </a:rPr>
              <a:t>customer</a:t>
            </a:r>
            <a:r>
              <a:rPr lang="nl-NL" sz="1000" b="0" dirty="0" smtClean="0">
                <a:latin typeface="Times New Roman" pitchFamily="18" charset="0"/>
              </a:rPr>
              <a:t> management suite of </a:t>
            </a:r>
            <a:r>
              <a:rPr lang="nl-NL" sz="1000" b="0" dirty="0" err="1" smtClean="0">
                <a:latin typeface="Times New Roman" pitchFamily="18" charset="0"/>
              </a:rPr>
              <a:t>products</a:t>
            </a:r>
            <a:r>
              <a:rPr lang="nl-NL" sz="1000" b="0" dirty="0" smtClean="0">
                <a:latin typeface="Times New Roman" pitchFamily="18" charset="0"/>
              </a:rPr>
              <a:t>.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nl-NL" sz="1000" b="0" dirty="0" err="1" smtClean="0">
                <a:latin typeface="Times New Roman" pitchFamily="18" charset="0"/>
              </a:rPr>
              <a:t>Make</a:t>
            </a:r>
            <a:r>
              <a:rPr lang="nl-NL" sz="1000" b="0" dirty="0" smtClean="0">
                <a:latin typeface="Times New Roman" pitchFamily="18" charset="0"/>
              </a:rPr>
              <a:t> sure that you point out the CRM capabilities.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nl-NL" sz="1000" b="0" dirty="0" smtClean="0">
                <a:latin typeface="Times New Roman" pitchFamily="18" charset="0"/>
              </a:rPr>
              <a:t>Go over the </a:t>
            </a:r>
            <a:r>
              <a:rPr lang="en-GB" sz="1000" b="0" noProof="0" dirty="0" smtClean="0">
                <a:latin typeface="Times New Roman" pitchFamily="18" charset="0"/>
              </a:rPr>
              <a:t>Learning</a:t>
            </a:r>
            <a:r>
              <a:rPr lang="nl-NL" sz="1000" b="0" dirty="0" smtClean="0">
                <a:latin typeface="Times New Roman" pitchFamily="18" charset="0"/>
              </a:rPr>
              <a:t> </a:t>
            </a:r>
            <a:r>
              <a:rPr lang="en-US" sz="1000" b="0" noProof="0" dirty="0" smtClean="0">
                <a:latin typeface="Times New Roman" pitchFamily="18" charset="0"/>
              </a:rPr>
              <a:t>Objectives</a:t>
            </a:r>
            <a:r>
              <a:rPr lang="nl-NL" sz="1000" b="0" dirty="0" smtClean="0">
                <a:latin typeface="Times New Roman" pitchFamily="18" charset="0"/>
              </a:rPr>
              <a:t>.</a:t>
            </a:r>
            <a:endParaRPr lang="en-GB" sz="1000" b="0" noProof="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402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46C54A2E-DA87-4816-AEB6-E7ADDE563EBC}" type="slidenum">
              <a:rPr lang="en-US" smtClean="0"/>
              <a:pPr/>
              <a:t>40</a:t>
            </a:fld>
            <a:endParaRPr lang="en-US" dirty="0" smtClean="0"/>
          </a:p>
        </p:txBody>
      </p:sp>
      <p:sp>
        <p:nvSpPr>
          <p:cNvPr id="1402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dirty="0" smtClean="0"/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 c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ontact is associated with a profile.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Typically, a contact is added at the time you add the profile.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Y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ou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can update the profile with additional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c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ontacts later.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Note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QAD CRM allows to add duplicate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c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ontacts.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Search first to make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sure that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your actions make sense.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Be aware of your organization’s data entry standards. 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402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46C54A2E-DA87-4816-AEB6-E7ADDE563EBC}" type="slidenum">
              <a:rPr lang="en-US" smtClean="0"/>
              <a:pPr/>
              <a:t>41</a:t>
            </a:fld>
            <a:endParaRPr lang="en-US" dirty="0" smtClean="0"/>
          </a:p>
        </p:txBody>
      </p:sp>
      <p:sp>
        <p:nvSpPr>
          <p:cNvPr id="1402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Copy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 contact record and associate it with another profile apart from the current one.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It is useful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when most information for the existing contact and the new contact is the same.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Go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through the steps to copy a contact</a:t>
            </a:r>
            <a:endParaRPr lang="en-US" sz="10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402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46C54A2E-DA87-4816-AEB6-E7ADDE563EBC}" type="slidenum">
              <a:rPr lang="en-US" smtClean="0"/>
              <a:pPr/>
              <a:t>42</a:t>
            </a:fld>
            <a:endParaRPr lang="en-US" dirty="0" smtClean="0"/>
          </a:p>
        </p:txBody>
      </p:sp>
      <p:sp>
        <p:nvSpPr>
          <p:cNvPr id="1402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dirty="0" smtClean="0"/>
          </a:p>
          <a:p>
            <a:pPr marL="228600" indent="-228600" eaLnBrk="1" hangingPunct="1">
              <a:spcBef>
                <a:spcPct val="0"/>
              </a:spcBef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Synchronizing the contacts with Microsoft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Outlook in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QAD CRM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Precondition: the Exchange Server settings are properly configured and you are authorized by the system administrator.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Bi-directional manner: manually or automatically. It depends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on the synchronization policies.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When the transfer mode is set to Automatic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When the transfer mode is set to Manual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When the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system is to synchronize data categorized as QADCRM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43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itchFamily="18" charset="0"/>
              </a:rPr>
              <a:t>1. A Contact is a person that can be associated with more than one Profile (True or False?).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itchFamily="18" charset="0"/>
              </a:rPr>
              <a:t>2. An Internal Contact is associated with and maintained from the _______________ Tab on the _____________Record.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itchFamily="18" charset="0"/>
              </a:rPr>
              <a:t>3.</a:t>
            </a:r>
            <a:r>
              <a:rPr lang="en-US" sz="1200" b="0" baseline="0" dirty="0" smtClean="0">
                <a:latin typeface="Times New Roman" pitchFamily="18" charset="0"/>
              </a:rPr>
              <a:t> </a:t>
            </a:r>
            <a:r>
              <a:rPr lang="en-US" sz="1200" b="0" dirty="0" smtClean="0">
                <a:latin typeface="Times New Roman" pitchFamily="18" charset="0"/>
              </a:rPr>
              <a:t>An easy way to associate a Contact with another Profile is to use the Copy Details Option (True or False?).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itchFamily="18" charset="0"/>
              </a:rPr>
              <a:t>4. List four Contact Data fields with field descriptions, and the Contact Tab where they are displayed: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itchFamily="18" charset="0"/>
              </a:rPr>
              <a:t>Example: Field: Source, Description: Where did we hear about this Contact? Tab: Further Details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itchFamily="18" charset="0"/>
              </a:rPr>
              <a:t>5. Last Name, First Name, Contact Name, Position, and Mail Groups are all Search Fields on the Search for Profile or Contact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itchFamily="18" charset="0"/>
              </a:rPr>
              <a:t>Screen (True or False?).</a:t>
            </a:r>
          </a:p>
          <a:p>
            <a:pPr marL="228600" indent="-228600" eaLnBrk="1" hangingPunct="1"/>
            <a:endParaRPr lang="en-US" sz="1000" b="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 eaLnBrk="1" hangingPunct="1"/>
            <a:r>
              <a:rPr lang="en-US" dirty="0" smtClean="0"/>
              <a:t>Instructor Notes</a:t>
            </a:r>
            <a:endParaRPr lang="en-US" sz="1200" b="0" dirty="0" smtClean="0">
              <a:latin typeface="Times New Roman" pitchFamily="18" charset="0"/>
            </a:endParaRPr>
          </a:p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Answers to Mastery Questions</a:t>
            </a: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Answers to Mastery Questions</a:t>
            </a: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46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dirty="0" smtClean="0"/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 contact is a person who must be associated with the profile.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 contact can be associated with more than one profile.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Two search screens: Search a Profile or Contact,</a:t>
            </a:r>
            <a:r>
              <a:rPr lang="en-US" sz="1000" b="0" baseline="0" dirty="0" smtClean="0">
                <a:latin typeface="Times New Roman" pitchFamily="18" charset="0"/>
              </a:rPr>
              <a:t> and</a:t>
            </a:r>
            <a:r>
              <a:rPr lang="en-US" sz="1000" b="0" dirty="0" smtClean="0">
                <a:latin typeface="Times New Roman" pitchFamily="18" charset="0"/>
              </a:rPr>
              <a:t> Contact Persons Screen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Always search before adding data.</a:t>
            </a:r>
            <a:r>
              <a:rPr lang="en-US" sz="1000" b="0" baseline="0" dirty="0" smtClean="0">
                <a:latin typeface="Times New Roman" pitchFamily="18" charset="0"/>
              </a:rPr>
              <a:t> </a:t>
            </a:r>
            <a:r>
              <a:rPr lang="en-US" sz="1000" b="0" dirty="0" smtClean="0">
                <a:latin typeface="Times New Roman" pitchFamily="18" charset="0"/>
              </a:rPr>
              <a:t>It is important in tracking earlier relationships with a contact. </a:t>
            </a:r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45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5F6AE3F4-2EB2-40C7-991F-F453A00118EB}" type="slidenum">
              <a:rPr lang="en-US" smtClean="0"/>
              <a:pPr/>
              <a:t>48</a:t>
            </a:fld>
            <a:endParaRPr lang="en-US" dirty="0" smtClean="0"/>
          </a:p>
        </p:txBody>
      </p:sp>
      <p:sp>
        <p:nvSpPr>
          <p:cNvPr id="145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45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/>
              <a:t>Instructor Notes</a:t>
            </a:r>
          </a:p>
          <a:p>
            <a:pPr marL="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QAD Customer Relationship Management (QAD CRM) Application describes Activities as business-related activities and Tasks as “to-do’s” that you can assign to yourself or others. You can schedule both for a particular date, but Activities such as Appointment and Telephone also have due time. Tasks have a due date but not a time. 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Introduce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the menu and functions of each part.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Activities Module.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activities calendar.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All View. It displays all activity records, irrespective of the day, week, and month in a list.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Note: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QAD CRM Calendar can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be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integrated with Microsoft Outlook.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Integration with Lotus Notes is scheduled for a future release.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54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FB61853F-DB18-4B7E-9F99-31F32C5F33BB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1054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  <a:endParaRPr lang="en-US" sz="1000" dirty="0" smtClean="0"/>
          </a:p>
          <a:p>
            <a:pPr marL="228600" indent="-228600"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US" sz="1000" b="0" dirty="0" smtClean="0">
                <a:latin typeface="Times New Roman" pitchFamily="18" charset="0"/>
              </a:rPr>
              <a:t>CRM is comprised of modules</a:t>
            </a:r>
            <a:r>
              <a:rPr lang="en-US" sz="1000" b="0" baseline="0" dirty="0" smtClean="0">
                <a:latin typeface="Times New Roman" pitchFamily="18" charset="0"/>
              </a:rPr>
              <a:t> and this </a:t>
            </a:r>
            <a:r>
              <a:rPr lang="en-US" sz="1000" b="0" dirty="0" smtClean="0">
                <a:latin typeface="Times New Roman" pitchFamily="18" charset="0"/>
              </a:rPr>
              <a:t>class is about the Sales management Module.</a:t>
            </a:r>
          </a:p>
          <a:p>
            <a:pPr marL="228600" indent="-228600"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US" sz="1000" b="0" dirty="0" smtClean="0">
                <a:latin typeface="Times New Roman" pitchFamily="18" charset="0"/>
              </a:rPr>
              <a:t>CRM is a tool and a strategy – it supports an organizations business proces</a:t>
            </a:r>
            <a:r>
              <a:rPr lang="en-US" altLang="zh-CN" sz="1000" b="0" dirty="0" smtClean="0">
                <a:latin typeface="Times New Roman" pitchFamily="18" charset="0"/>
              </a:rPr>
              <a:t>s.</a:t>
            </a:r>
            <a:r>
              <a:rPr lang="en-US" sz="1000" b="0" dirty="0" smtClean="0">
                <a:latin typeface="Times New Roman" pitchFamily="18" charset="0"/>
              </a:rPr>
              <a:t> </a:t>
            </a:r>
          </a:p>
          <a:p>
            <a:pPr marL="0" lvl="1" indent="-228600"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US" sz="1000" dirty="0" smtClean="0">
                <a:latin typeface="Times New Roman" pitchFamily="18" charset="0"/>
              </a:rPr>
              <a:t>Generic Data Import – You or your system administrator import the data into QAD. </a:t>
            </a:r>
          </a:p>
          <a:p>
            <a:pPr marL="0" lvl="1" indent="-228600"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US" sz="1000" dirty="0" smtClean="0">
                <a:latin typeface="Times New Roman" pitchFamily="18" charset="0"/>
              </a:rPr>
              <a:t>Data Synchronization </a:t>
            </a:r>
          </a:p>
          <a:p>
            <a:pPr marL="0" lvl="1" indent="-228600"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US" sz="1000" dirty="0" smtClean="0">
                <a:latin typeface="Times New Roman" pitchFamily="18" charset="0"/>
              </a:rPr>
              <a:t>QAD ERP – you can retrieve or send data to QAD ERP assuming you have ERP installed. 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spcBef>
                <a:spcPct val="0"/>
              </a:spcBef>
            </a:pPr>
            <a:r>
              <a:rPr lang="en-US" sz="1000" b="0" i="1" dirty="0" smtClean="0"/>
              <a:t>Note:  Instructors should  prepare a scenario of how all</a:t>
            </a:r>
            <a:r>
              <a:rPr lang="en-US" sz="1000" b="0" i="1" baseline="0" dirty="0" smtClean="0"/>
              <a:t> </a:t>
            </a:r>
            <a:r>
              <a:rPr lang="en-US" sz="1000" b="0" i="1" dirty="0" smtClean="0"/>
              <a:t>these pieces work together.</a:t>
            </a:r>
          </a:p>
          <a:p>
            <a:pPr marL="685800" lvl="1" indent="-228600" eaLnBrk="1" hangingPunct="1">
              <a:spcBef>
                <a:spcPct val="0"/>
              </a:spcBef>
            </a:pPr>
            <a:endParaRPr lang="en-US" sz="1000" b="1" i="1" dirty="0" smtClean="0"/>
          </a:p>
          <a:p>
            <a:pPr marL="685800" lvl="1" indent="-228600" eaLnBrk="1" hangingPunct="1">
              <a:spcBef>
                <a:spcPct val="0"/>
              </a:spcBef>
              <a:buFontTx/>
              <a:buChar char="•"/>
            </a:pPr>
            <a:endParaRPr lang="en-US" sz="100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sz="1000" b="0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47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CEA503A8-F735-4997-97DD-AD84506DC73A}" type="slidenum">
              <a:rPr lang="en-US" smtClean="0"/>
              <a:pPr/>
              <a:t>50</a:t>
            </a:fld>
            <a:endParaRPr lang="en-US" dirty="0" smtClean="0"/>
          </a:p>
        </p:txBody>
      </p:sp>
      <p:sp>
        <p:nvSpPr>
          <p:cNvPr id="147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Add an activity: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Right-click in the Activity Tab Window from the Profile, Contact, or Opportunity Records.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Right-click in the Calendar from the Activity Module.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Use the Add an Activity from the QAD CRM Toolbar.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Activity Type Dropdown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Telephone and Appointment types,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Letter and Email types,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Scripts 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48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6B1CCB73-4498-4772-964D-D05300764101}" type="slidenum">
              <a:rPr lang="en-US" smtClean="0"/>
              <a:pPr/>
              <a:t>51</a:t>
            </a:fld>
            <a:endParaRPr lang="en-US" dirty="0" smtClean="0"/>
          </a:p>
        </p:txBody>
      </p:sp>
      <p:sp>
        <p:nvSpPr>
          <p:cNvPr id="148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</a:p>
          <a:p>
            <a:pPr eaLnBrk="1" hangingPunct="1"/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After creating a telephone or appointment activity, process it either on or before the scheduled date.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When you process an activity,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document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present and further steps.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You can create a follow-up activity.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Transaction history records are created when processing activities.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505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FA6CFDA-9873-4530-877C-47959535B35A}" type="slidenum">
              <a:rPr lang="en-US" smtClean="0"/>
              <a:pPr/>
              <a:t>52</a:t>
            </a:fld>
            <a:endParaRPr lang="en-US" dirty="0" smtClean="0"/>
          </a:p>
        </p:txBody>
      </p:sp>
      <p:sp>
        <p:nvSpPr>
          <p:cNvPr id="150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Use the Activities Module to assign “to-do’s” (tasks)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to yourself or others.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View all Tasks you created by selecting the correct Task View.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Tasks records have different views.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Select the number of tasks you want to display.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Close a task by selecting the check box next to it.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Associate a task with a profile, contact, opportunity, campaign, installed base, or issue.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lang="en-US" sz="1200" b="1" i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Note 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Task Email Reminders functionality is disabled in the training environment. But you can use it if your production environment is integrated with Microsoft Outlook.</a:t>
            </a:r>
            <a:endParaRPr lang="en-US" b="0" i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515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1E80649A-11EF-4128-946B-A6FED803A347}" type="slidenum">
              <a:rPr lang="en-US" smtClean="0"/>
              <a:pPr/>
              <a:t>53</a:t>
            </a:fld>
            <a:endParaRPr lang="en-US" dirty="0" smtClean="0"/>
          </a:p>
        </p:txBody>
      </p:sp>
      <p:sp>
        <p:nvSpPr>
          <p:cNvPr id="151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Instructor Notes</a:t>
            </a:r>
          </a:p>
          <a:p>
            <a:pPr eaLnBrk="1" hangingPunct="1"/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r>
              <a:rPr lang="en-US" sz="1200" b="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Adding a task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Open the Activities Screen.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Right-click in the Task Area and choose Add from the context menu.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Task Details window displays.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Enter the task information. You can add associated profiles, contacts, or events using the Associate with button.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Save and exit.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53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A8C5E2D0-B9EF-4E2E-BE0D-218E8581AB90}" type="slidenum">
              <a:rPr lang="en-US" smtClean="0"/>
              <a:pPr/>
              <a:t>54</a:t>
            </a:fld>
            <a:endParaRPr lang="en-US" dirty="0" smtClean="0"/>
          </a:p>
        </p:txBody>
      </p:sp>
      <p:sp>
        <p:nvSpPr>
          <p:cNvPr id="153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QAD CRM support emails and letters using templates, or a note to a Profile/Contact with information that is not associated with a communication event.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Sending Email from QAD CRM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Synchronizing Emails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55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1. How do you add a Task?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 Right-click in the Task Area located in the CRM Calendar.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 Select a Profile and right-click the Profile.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 All of the above. 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2. List two types of Activities that appear on your Calendar.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3. When you Process an Activity (telephone or appointment), you indicate that the activity is closed or completed. (True or False?).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4. The value in the _______________ Field for both Tasks and Activities can change the display color.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5. When you associate an Activity or Task to a Profile, Contact or Opportunity, the Activity/Task appear in the associated record. (True or False?)</a:t>
            </a:r>
          </a:p>
          <a:p>
            <a:endParaRPr lang="en-US" sz="1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8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Answers to Mastery Questions</a:t>
            </a: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Times New Roman" pitchFamily="18" charset="0"/>
            </a:endParaRPr>
          </a:p>
          <a:p>
            <a:endParaRPr lang="en-US" sz="10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56</a:t>
            </a:fld>
            <a:endParaRPr 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57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dirty="0" smtClean="0"/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Activity</a:t>
            </a:r>
            <a:r>
              <a:rPr lang="en-US" sz="1000" b="0" baseline="0" dirty="0" smtClean="0">
                <a:latin typeface="Times New Roman" pitchFamily="18" charset="0"/>
              </a:rPr>
              <a:t> types in QAD CRM (</a:t>
            </a:r>
            <a:r>
              <a:rPr lang="en-US" sz="1000" b="0" dirty="0" smtClean="0">
                <a:latin typeface="Times New Roman" pitchFamily="18" charset="0"/>
              </a:rPr>
              <a:t>Telephone, Appointment, Letter, Email, Script)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Tasks are “to-do’s” that assign to yourself or to others.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Some Activities appear on the internal QAD CRM Calendar and can be integrated with Microsoft Outlook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You can associate most activities and tasks to records within QAD CRM for easy navigation and follow-up.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Activities become part of the Profile/Contact Transaction History.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You can add Notes to the Transaction History without adding an Activity.</a:t>
            </a:r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58</a:t>
            </a:fld>
            <a:endParaRPr 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56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FD31ECDB-9967-422D-BF4F-726FE0D82374}" type="slidenum">
              <a:rPr lang="en-US" smtClean="0"/>
              <a:pPr/>
              <a:t>59</a:t>
            </a:fld>
            <a:endParaRPr lang="en-US" dirty="0" smtClean="0"/>
          </a:p>
        </p:txBody>
      </p:sp>
      <p:sp>
        <p:nvSpPr>
          <p:cNvPr id="156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56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64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DDDBBB0-4B6A-4E15-B179-A26909CCCE8D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1065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8600" y="339725"/>
            <a:ext cx="3843338" cy="2882900"/>
          </a:xfrm>
          <a:ln/>
        </p:spPr>
      </p:sp>
      <p:sp>
        <p:nvSpPr>
          <p:cNvPr id="1065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2125" y="384175"/>
            <a:ext cx="5092700" cy="6313488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The Value of QAD CRM:</a:t>
            </a:r>
          </a:p>
          <a:p>
            <a:pPr marL="6858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Improve internal team and department communications</a:t>
            </a:r>
          </a:p>
          <a:p>
            <a:pPr marL="6858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Lower costs while attracting and retaining customers</a:t>
            </a:r>
          </a:p>
          <a:p>
            <a:pPr marL="6858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Generate greater customer loyalty</a:t>
            </a:r>
          </a:p>
          <a:p>
            <a:pPr marL="6858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Increase cross-sell and up-sell successes</a:t>
            </a:r>
          </a:p>
          <a:p>
            <a:pPr marL="6858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Improve sales forecasting</a:t>
            </a:r>
          </a:p>
          <a:p>
            <a:pPr marL="6858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Improve customer responsiveness with access to relevant and timely data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Review the value statements.</a:t>
            </a:r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57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3466F042-A3C5-4BC7-B407-6EB6EDCBA0CE}" type="slidenum">
              <a:rPr lang="en-US" smtClean="0"/>
              <a:pPr/>
              <a:t>60</a:t>
            </a:fld>
            <a:endParaRPr lang="en-US" dirty="0" smtClean="0"/>
          </a:p>
        </p:txBody>
      </p:sp>
      <p:sp>
        <p:nvSpPr>
          <p:cNvPr id="157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What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is an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opportunity.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Opportunities is associated with a profile, contact, and sales representative.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Manage opportunities through a staged business process.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supports the staged business process through the values defined in the required Stage Field.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QAD CRM supports user-defined stages.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Information contained in an opportunity: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Opportunity records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Information displayed online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58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F5A2CF37-916E-4B12-A504-F8B4BCB70DD5}" type="slidenum">
              <a:rPr lang="en-US" smtClean="0"/>
              <a:pPr/>
              <a:t>61</a:t>
            </a:fld>
            <a:endParaRPr lang="en-US" dirty="0" smtClean="0"/>
          </a:p>
        </p:txBody>
      </p:sp>
      <p:sp>
        <p:nvSpPr>
          <p:cNvPr id="158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Search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for an opportunity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Opportunity Filter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Sort Columns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Profile Record – Opportunity Tab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Customer Console</a:t>
            </a:r>
          </a:p>
          <a:p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628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607E9CC3-E875-47B3-9483-4BDAB2202599}" type="slidenum">
              <a:rPr lang="en-US" smtClean="0"/>
              <a:pPr/>
              <a:t>62</a:t>
            </a:fld>
            <a:endParaRPr lang="en-US" dirty="0" smtClean="0"/>
          </a:p>
        </p:txBody>
      </p:sp>
      <p:sp>
        <p:nvSpPr>
          <p:cNvPr id="162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Managing business opportunities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is to accommodate and enhance your organization’s selling process.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User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can manage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 list of opportunities, specify opportunity details, identify key people involved in the opportunity, maintain quotes and orders, and keep a historical record of all customer activities.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Opportunity s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tage field and field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value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Enquiry stage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Quote stage </a:t>
            </a:r>
          </a:p>
          <a:p>
            <a:pPr marL="6858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Order stage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63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1.</a:t>
            </a:r>
            <a:r>
              <a:rPr lang="en-US" sz="1000" b="0" baseline="0" dirty="0" smtClean="0"/>
              <a:t> </a:t>
            </a:r>
            <a:r>
              <a:rPr lang="en-US" sz="1000" b="0" dirty="0" smtClean="0"/>
              <a:t>An Opportunity must be associated with a Profile, Contact, and Sales Representative (True or False?).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2. List the Opportunity Stage values that are predefined in QAD CRM.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3. The Opportunity Reference Field contains the following values: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a. ERP Sales Quote Number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b. User Defined Value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c. Blank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d. ERP Sales Order Number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e. All of the above.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4. Opportunities in the Enquiry Stage can be viewed in QAD CRM (True or False?)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64</a:t>
            </a:fld>
            <a:endParaRPr 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65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sz="1000" dirty="0" smtClean="0"/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Opportunities are in the Sales Forecast if the Include in Sales Forecast Check Box is checked on.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An Opportunity must be associated with a profile, contact, and sales representative.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The Opportunity Stage is a required field that enforces opportunity management and your organization’s selling process.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Opportunities that are in the Quote or Order Stages are sent to QAD ERP and assigned a sales quote number and a sales order</a:t>
            </a:r>
            <a:r>
              <a:rPr lang="en-US" sz="1000" b="0" baseline="0" dirty="0" smtClean="0">
                <a:latin typeface="Times New Roman" pitchFamily="18" charset="0"/>
              </a:rPr>
              <a:t> n</a:t>
            </a:r>
            <a:r>
              <a:rPr lang="en-US" sz="1000" b="0" dirty="0" smtClean="0">
                <a:latin typeface="Times New Roman" pitchFamily="18" charset="0"/>
              </a:rPr>
              <a:t>umber.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Quotes can be printed from QAD CRM.</a:t>
            </a: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66</a:t>
            </a:fld>
            <a:endParaRPr 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67</a:t>
            </a:fld>
            <a:endParaRPr 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68</a:t>
            </a:fld>
            <a:endParaRPr 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699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3C377AD2-CBC6-4057-84E5-55ED5AAB134C}" type="slidenum">
              <a:rPr lang="en-US" smtClean="0"/>
              <a:pPr/>
              <a:t>69</a:t>
            </a:fld>
            <a:endParaRPr lang="en-US" dirty="0" smtClean="0"/>
          </a:p>
        </p:txBody>
      </p:sp>
      <p:sp>
        <p:nvSpPr>
          <p:cNvPr id="169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699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How QAD CRM helps make strategic decisions by generating a report and analyzing customer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relationships and business opportunities.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Go through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the Learning Objectives.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75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9CC8758C-B445-4156-9ECB-1FB92E51F693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1075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  <a:endParaRPr lang="en-US" sz="1000" dirty="0" smtClean="0"/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We focus on </a:t>
            </a:r>
            <a:r>
              <a:rPr lang="en-US" sz="1000" b="0" baseline="0" dirty="0" smtClean="0">
                <a:latin typeface="Times New Roman" pitchFamily="18" charset="0"/>
              </a:rPr>
              <a:t>Profile, Contacts and Opportunities </a:t>
            </a:r>
            <a:r>
              <a:rPr lang="en-US" sz="1000" b="0" dirty="0" smtClean="0">
                <a:latin typeface="Times New Roman" pitchFamily="18" charset="0"/>
              </a:rPr>
              <a:t>in this class.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Go to the CRM application and bring up a profile record in the All Profiles Screen. </a:t>
            </a:r>
          </a:p>
          <a:p>
            <a:pPr marL="228600" indent="-228600" eaLnBrk="1" hangingPunct="1"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Briefly review some of the data on</a:t>
            </a:r>
            <a:r>
              <a:rPr lang="en-US" sz="1000" b="0" baseline="0" dirty="0" smtClean="0">
                <a:latin typeface="Times New Roman" pitchFamily="18" charset="0"/>
              </a:rPr>
              <a:t> the screen</a:t>
            </a:r>
            <a:r>
              <a:rPr lang="en-US" sz="1000" b="0" dirty="0" smtClean="0">
                <a:latin typeface="Times New Roman" pitchFamily="18" charset="0"/>
              </a:rPr>
              <a:t>. </a:t>
            </a:r>
            <a:endParaRPr lang="en-US" sz="10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can generate Browser Reports and Delivered Standard Reports.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can export data to defined output channels.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Reports screens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Report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categories: pre-</a:t>
            </a:r>
            <a:r>
              <a:rPr lang="en-US" sz="1000" b="0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definded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categories and customer-defined categories</a:t>
            </a:r>
            <a:endParaRPr lang="en-US" sz="1000" b="0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Note:</a:t>
            </a:r>
            <a:r>
              <a:rPr lang="en-US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Other common categories include Dashboard Reports, External Reports, or subject categories such as Customer or Profile Reports.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70</a:t>
            </a:fld>
            <a:endParaRPr 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08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33102264-FA37-4872-A836-9E719A3869C1}" type="slidenum">
              <a:rPr lang="en-US" smtClean="0"/>
              <a:pPr/>
              <a:t>71</a:t>
            </a:fld>
            <a:endParaRPr lang="en-US" dirty="0" smtClean="0"/>
          </a:p>
        </p:txBody>
      </p:sp>
      <p:sp>
        <p:nvSpPr>
          <p:cNvPr id="1208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208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Creating browser reports through any of the data screens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How to access default browser reports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Modifying the settings through the toolbar buttons</a:t>
            </a:r>
            <a:endParaRPr lang="nl-NL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nl-NL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Formatting a browser report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nl-NL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Saving a browser report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nl-NL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Running a saved browser report </a:t>
            </a:r>
          </a:p>
          <a:p>
            <a:endParaRPr lang="nl-NL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Standard Reports display using Crystal Reports and Microsoft Excel depending on the report.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Running standard reports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Filtering standard report output</a:t>
            </a:r>
          </a:p>
          <a:p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72</a:t>
            </a:fld>
            <a:endParaRPr 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208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33102264-FA37-4872-A836-9E719A3869C1}" type="slidenum">
              <a:rPr lang="en-US" smtClean="0"/>
              <a:pPr/>
              <a:t>73</a:t>
            </a:fld>
            <a:endParaRPr lang="en-US" dirty="0" smtClean="0"/>
          </a:p>
        </p:txBody>
      </p:sp>
      <p:sp>
        <p:nvSpPr>
          <p:cNvPr id="1208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208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b="0" baseline="0" dirty="0" smtClean="0"/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system allows multiple ways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to export a report.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Export Wizard allows five output channels.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Export your data to seven applications including Excel and Word.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Take MS Excel format as an example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Dashboard is a user-defined screen that provides an overall view of the CRM environment.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Dashboard screen can be composed of a maximum of four separate views or components.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Typically a Dashboard is created and maintained by a System Administrator,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a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power user, or a reporting specialist.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Navigate to Main </a:t>
            </a:r>
            <a:r>
              <a:rPr lang="en-US" sz="1000" b="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Menu|Dashboard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. Review the information displayed in the dashboard.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74</a:t>
            </a:fld>
            <a:endParaRPr 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75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1. Report Categories are used as file drawers or containers to help us organize and access our saved reports quickly.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2. When you save a browser report, you can access the report from any record browser in QAD CRM. (True or False)?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3. In the Browser View Report, you can remove fields, change fonts, sort and group data, and create _________________.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4. Name the Standard Report that uses both QAD CRM data and QAD ERP data if integration is active.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5. Name three applications that you can export your data to for reporting.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6. Dashboards can contain a max of _________ components.</a:t>
            </a:r>
          </a:p>
          <a:p>
            <a:pPr marL="228600" indent="-228600" eaLnBrk="1" hangingPunct="1"/>
            <a:endParaRPr lang="en-US" sz="1000" b="0" dirty="0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  <a:endParaRPr lang="en-US" sz="1200" b="0" dirty="0" smtClean="0">
              <a:latin typeface="Times New Roman" pitchFamily="18" charset="0"/>
            </a:endParaRPr>
          </a:p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Answers to Mastery Questions</a:t>
            </a: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76</a:t>
            </a:fld>
            <a:endParaRPr 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77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QAD CRM offers</a:t>
            </a:r>
            <a:r>
              <a:rPr lang="en-US" sz="1000" b="0" baseline="0" dirty="0" smtClean="0">
                <a:latin typeface="Times New Roman" pitchFamily="18" charset="0"/>
              </a:rPr>
              <a:t> three </a:t>
            </a:r>
            <a:r>
              <a:rPr lang="en-US" sz="1000" b="0" dirty="0" smtClean="0">
                <a:latin typeface="Times New Roman" pitchFamily="18" charset="0"/>
              </a:rPr>
              <a:t>reporting options.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Browser Reports are created and launched from record browsers.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Saved Browser Reports can be accessed from View Report.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Standard Reports are predefined and use Crystal Reports or Microsoft Excel to display output.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Dashboards are typically created by System Administrators.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Dashboards can contain up to four components and give users a view of their CRM business.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Standard Reports use two types of filters.</a:t>
            </a:r>
          </a:p>
          <a:p>
            <a:pPr marL="228600" indent="-228600" eaLnBrk="1" hangingPunct="1">
              <a:buFontTx/>
              <a:buNone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78</a:t>
            </a:fld>
            <a:endParaRPr 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771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43C029C1-C10E-401D-B6AF-3192CE67B233}" type="slidenum">
              <a:rPr lang="en-US" smtClean="0"/>
              <a:pPr/>
              <a:t>79</a:t>
            </a:fld>
            <a:endParaRPr lang="en-US" dirty="0" smtClean="0"/>
          </a:p>
        </p:txBody>
      </p:sp>
      <p:sp>
        <p:nvSpPr>
          <p:cNvPr id="177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6863" y="419100"/>
            <a:ext cx="3803650" cy="2852738"/>
          </a:xfrm>
          <a:ln/>
        </p:spPr>
      </p:sp>
      <p:sp>
        <p:nvSpPr>
          <p:cNvPr id="177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41838" y="384175"/>
            <a:ext cx="4767262" cy="6253163"/>
          </a:xfrm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Profile Relationships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Using Scripts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ERP/CRM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Integration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Customer Console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Go through the Learning Objectives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75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9CC8758C-B445-4156-9ECB-1FB92E51F693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1075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  <a:endParaRPr lang="en-US" sz="1000" dirty="0" smtClean="0"/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en-US" sz="1000" b="0" dirty="0" smtClean="0">
                <a:latin typeface="Times New Roman" pitchFamily="18" charset="0"/>
              </a:rPr>
              <a:t>Stress the </a:t>
            </a:r>
            <a:r>
              <a:rPr lang="en-US" sz="1000" b="0" baseline="0" dirty="0" smtClean="0">
                <a:latin typeface="Times New Roman" pitchFamily="18" charset="0"/>
              </a:rPr>
              <a:t>s</a:t>
            </a:r>
            <a:r>
              <a:rPr lang="en-US" sz="1000" b="0" dirty="0" smtClean="0">
                <a:latin typeface="Times New Roman" pitchFamily="18" charset="0"/>
              </a:rPr>
              <a:t>ecurity</a:t>
            </a:r>
            <a:r>
              <a:rPr lang="en-US" sz="1000" b="0" baseline="0" dirty="0" smtClean="0">
                <a:latin typeface="Times New Roman" pitchFamily="18" charset="0"/>
              </a:rPr>
              <a:t> in QAD CRM to all the participants. The following features or components help build up the security:</a:t>
            </a:r>
          </a:p>
          <a:p>
            <a:pPr marL="685800" indent="-228600" eaLnBrk="1" hangingPunct="1">
              <a:spcBef>
                <a:spcPct val="0"/>
              </a:spcBef>
              <a:buFontTx/>
              <a:buChar char="•"/>
            </a:pPr>
            <a:r>
              <a:rPr lang="en-US" sz="1000" b="0" baseline="0" dirty="0" smtClean="0">
                <a:latin typeface="Times New Roman" pitchFamily="18" charset="0"/>
              </a:rPr>
              <a:t>Login Security</a:t>
            </a:r>
          </a:p>
          <a:p>
            <a:pPr marL="685800" indent="-228600" eaLnBrk="1" hangingPunct="1">
              <a:spcBef>
                <a:spcPct val="0"/>
              </a:spcBef>
              <a:buFontTx/>
              <a:buChar char="•"/>
            </a:pPr>
            <a:r>
              <a:rPr lang="en-US" sz="1000" b="0" baseline="0" dirty="0" smtClean="0">
                <a:latin typeface="Times New Roman" pitchFamily="18" charset="0"/>
              </a:rPr>
              <a:t>Business Units</a:t>
            </a:r>
          </a:p>
          <a:p>
            <a:pPr marL="685800" indent="-228600" eaLnBrk="1" hangingPunct="1">
              <a:spcBef>
                <a:spcPct val="0"/>
              </a:spcBef>
              <a:buFontTx/>
              <a:buChar char="•"/>
            </a:pPr>
            <a:r>
              <a:rPr lang="en-US" sz="1000" b="0" baseline="0" dirty="0" smtClean="0">
                <a:latin typeface="Times New Roman" pitchFamily="18" charset="0"/>
              </a:rPr>
              <a:t>Teams</a:t>
            </a:r>
          </a:p>
          <a:p>
            <a:pPr marL="685800" indent="-228600" eaLnBrk="1" hangingPunct="1">
              <a:spcBef>
                <a:spcPct val="0"/>
              </a:spcBef>
              <a:buFontTx/>
              <a:buChar char="•"/>
            </a:pPr>
            <a:r>
              <a:rPr lang="en-US" sz="1000" b="0" baseline="0" dirty="0" smtClean="0">
                <a:latin typeface="Times New Roman" pitchFamily="18" charset="0"/>
              </a:rPr>
              <a:t>Permission Groups</a:t>
            </a:r>
            <a:endParaRPr lang="en-US" sz="1000" b="0" dirty="0" smtClean="0">
              <a:latin typeface="Times New Roman" pitchFamily="18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The QAD CRM Administrator is responsible for creating and maintaining user profiles in the system. 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spcBef>
                <a:spcPct val="0"/>
              </a:spcBef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spcBef>
                <a:spcPct val="0"/>
              </a:spcBef>
            </a:pPr>
            <a:endParaRPr lang="en-US" sz="10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What is a profile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relationship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Adding/</a:t>
            </a:r>
            <a:r>
              <a:rPr lang="en-US" altLang="zh-CN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viewing relationships</a:t>
            </a: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Relationship tab on the Profile Record allows you to represent your Profiles Relationships.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You can add, maintain, and delete organizational hierarchies.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80</a:t>
            </a:fld>
            <a:endParaRPr 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altLang="zh-CN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What is</a:t>
            </a:r>
            <a:r>
              <a:rPr lang="en-US" altLang="zh-CN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a Script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How to use Scripts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How to add a Script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Typically System Administrators or power users create scripts for use in various departments.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81</a:t>
            </a:fld>
            <a:endParaRPr 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QAD CRM runs in stand-alone mode or can be integrated with ERP applications.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Your System Administrator sets up this integration according to the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business rules and processes.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Once integration is defined and set up, the data synchronization is automatic.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After</a:t>
            </a:r>
            <a:r>
              <a:rPr lang="en-US" sz="1000" b="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changing the Opportunity stage from Enquiry to Quote, the Quote is automatically sent to QAD ERP.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82</a:t>
            </a:fld>
            <a:endParaRPr 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Customer Console uses data from both QAD ERP and QAD CRM.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Customer Console Screen is designed and operates like the Search a Profile or Contact Screen.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Char char="•"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Customer Console searches QAD ERP based on your input and returns the appropriate data. </a:t>
            </a: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endParaRPr lang="en-US" sz="1000" b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228600" indent="-228600" algn="l" rtl="0" eaLnBrk="1" fontAlgn="base" hangingPunct="1">
              <a:spcBef>
                <a:spcPct val="30000"/>
              </a:spcBef>
              <a:spcAft>
                <a:spcPct val="0"/>
              </a:spcAft>
              <a:buFontTx/>
              <a:buNone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Note: To use the Go To options, ensure that you have access to QAD ERP and that QAD ERP integration is enabled.</a:t>
            </a:r>
            <a:endParaRPr lang="en-US" sz="1000" b="0" kern="1200" dirty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83</a:t>
            </a:fld>
            <a:endParaRPr 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095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88942D89-AECA-40C7-8BB9-9B4F4A3D58A0}" type="slidenum">
              <a:rPr lang="en-US" smtClean="0"/>
              <a:pPr/>
              <a:t>84</a:t>
            </a:fld>
            <a:endParaRPr lang="en-US" dirty="0" smtClean="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25" y="442913"/>
            <a:ext cx="3760788" cy="2820987"/>
          </a:xfrm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1. You do not need a logon to QAD ERP when you Go To QAD ERP from QAD CRM.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2.</a:t>
            </a:r>
            <a:r>
              <a:rPr lang="en-US" sz="1000" b="0" baseline="0" dirty="0" smtClean="0"/>
              <a:t> </a:t>
            </a:r>
            <a:r>
              <a:rPr lang="en-US" sz="1000" b="0" dirty="0" smtClean="0"/>
              <a:t>Scripts are considered activities in QAD CRM.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3. The list the information shared among Profiles that have relationships defined: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4. The Customer Number in the Profile is updated when the Profile is added to QAD ERP. (True or False?)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dirty="0" smtClean="0"/>
              <a:t>5. The integration between QAD CRM and ERP is enabled on demand from QAD CRM. (True or False?)</a:t>
            </a: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 smtClean="0"/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8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Answers to Mastery Questions</a:t>
            </a:r>
            <a:endParaRPr lang="en-US" sz="800" b="1" kern="1200" dirty="0" smtClean="0">
              <a:solidFill>
                <a:schemeClr val="tx1"/>
              </a:solidFill>
              <a:latin typeface="Arial" charset="0"/>
              <a:ea typeface="+mn-ea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85</a:t>
            </a:fld>
            <a:endParaRPr 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2008-CRM-</a:t>
            </a:r>
          </a:p>
        </p:txBody>
      </p:sp>
      <p:sp>
        <p:nvSpPr>
          <p:cNvPr id="1105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Page </a:t>
            </a:r>
            <a:fld id="{2261F62F-E408-4E25-BD35-E82D3E12AF91}" type="slidenum">
              <a:rPr lang="en-US" smtClean="0"/>
              <a:pPr/>
              <a:t>86</a:t>
            </a:fld>
            <a:endParaRPr lang="en-US" dirty="0" smtClean="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290513"/>
            <a:ext cx="3760788" cy="2820987"/>
          </a:xfrm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304800"/>
            <a:ext cx="4908550" cy="6261100"/>
          </a:xfrm>
          <a:noFill/>
        </p:spPr>
        <p:txBody>
          <a:bodyPr/>
          <a:lstStyle/>
          <a:p>
            <a:pPr marL="228600" indent="-228600" eaLnBrk="1" hangingPunct="1"/>
            <a:r>
              <a:rPr lang="en-US" dirty="0" smtClean="0"/>
              <a:t>Instructor Notes</a:t>
            </a:r>
          </a:p>
          <a:p>
            <a:pPr marL="228600" indent="-228600" eaLnBrk="1" hangingPunct="1"/>
            <a:endParaRPr lang="en-US" sz="1000" dirty="0" smtClean="0"/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Profile Relationships are set up in hierarchies and show the relationships between customers.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You can add hierarchies to a relationship or you can attach existing hierarchies to a relationship.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Once a profile relationship is set up, all profiles in the relationship share: Profiles, Contacts, Opportunities, and Installed Base.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All roles can sue scripts in your organization - sales, marketing, customer service, etc.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Scripts are a series of questions that when processed record the answers in QAD CRM. 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Scripts can be attached to a target from the Script Tab or they can be added as an Activity.</a:t>
            </a:r>
          </a:p>
          <a:p>
            <a:pPr marL="685800" marR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000" b="0" dirty="0" smtClean="0">
                <a:latin typeface="Times New Roman" pitchFamily="18" charset="0"/>
              </a:rPr>
              <a:t>The Customer Console allows you to verify and share information between QAD CRM and ERP.</a:t>
            </a: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>
              <a:buFontTx/>
              <a:buChar char="•"/>
            </a:pPr>
            <a:endParaRPr lang="en-US" sz="1000" b="0" dirty="0" smtClean="0">
              <a:latin typeface="Times New Roman" pitchFamily="18" charset="0"/>
            </a:endParaRPr>
          </a:p>
          <a:p>
            <a:pPr marL="228600" indent="-228600" eaLnBrk="1" hangingPunct="1"/>
            <a:endParaRPr lang="en-US" b="0" dirty="0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Instructor Notes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87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dirty="0" smtClean="0"/>
              <a:t>Instructor Notes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dirty="0" smtClean="0"/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•	What do the QAD CRM benefits really mean?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•	Can you easily respond to the questions in the above slide?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•	How can QAD CRM improve your organization’s relationships with your customers?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•	Think about your role: Sales, Customer Service, or Marketing. 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	How could QAD CRM make you more productive and help you help your customers?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•	If you are a manager, how can QAD CRM help you manage and motivate your team?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1B0381FB-01CB-485F-AFFC-F0EB1C13A78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2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500189"/>
            <a:ext cx="8153400" cy="505301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2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9"/>
            <a:ext cx="8153400" cy="505301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2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500189"/>
            <a:ext cx="8153400" cy="505301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2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9"/>
            <a:ext cx="8153400" cy="505301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9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9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7954963" y="6648450"/>
            <a:ext cx="1189037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2008-CRM-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Customer Relationship Management CRM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Management Training 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Master Questions 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7389" y="123111"/>
            <a:ext cx="8649222" cy="6394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dirty="0" smtClean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30000"/>
              </a:spcBef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1. List the three applications that make up QAD CRM</a:t>
            </a:r>
          </a:p>
          <a:p>
            <a:pPr marL="228600" indent="-228600">
              <a:lnSpc>
                <a:spcPts val="1200"/>
              </a:lnSpc>
              <a:spcBef>
                <a:spcPct val="30000"/>
              </a:spcBef>
              <a:defRPr/>
            </a:pPr>
            <a:r>
              <a:rPr lang="en-US" sz="20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	Sales Management, Marketing Management, Customer Service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2. A profile can be a customer, prospect, competitor, or supplier. </a:t>
            </a:r>
            <a:r>
              <a:rPr lang="en-US" sz="20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3. A contact is an individual that works for a profile. </a:t>
            </a:r>
            <a:r>
              <a:rPr lang="en-US" sz="20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4. List two benefits of CRM QAD:</a:t>
            </a:r>
          </a:p>
          <a:p>
            <a:pPr marL="228600" indent="-228600">
              <a:lnSpc>
                <a:spcPts val="1500"/>
              </a:lnSpc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Improve internal team and department communications</a:t>
            </a:r>
          </a:p>
          <a:p>
            <a:pPr marL="228600" indent="-228600">
              <a:lnSpc>
                <a:spcPts val="1500"/>
              </a:lnSpc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Lower costs while attracting and retaining customers</a:t>
            </a:r>
          </a:p>
          <a:p>
            <a:pPr marL="228600" indent="-228600">
              <a:lnSpc>
                <a:spcPts val="1500"/>
              </a:lnSpc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Generate greater customer loyalty</a:t>
            </a:r>
          </a:p>
          <a:p>
            <a:pPr marL="228600" indent="-228600">
              <a:lnSpc>
                <a:spcPts val="1500"/>
              </a:lnSpc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Increase cross-sell and up-sell successes</a:t>
            </a:r>
          </a:p>
          <a:p>
            <a:pPr marL="228600" indent="-228600">
              <a:lnSpc>
                <a:spcPts val="1500"/>
              </a:lnSpc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Improve sales forecasting</a:t>
            </a:r>
          </a:p>
          <a:p>
            <a:pPr marL="228600" indent="-228600">
              <a:lnSpc>
                <a:spcPts val="1500"/>
              </a:lnSpc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Improve customer responsiveness with access to relevant and timely data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5. An opportunity is a closed business deal or order. </a:t>
            </a:r>
            <a:r>
              <a:rPr lang="en-US" sz="20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False 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6. QAD CRM allows </a:t>
            </a:r>
            <a:r>
              <a:rPr lang="en-US" sz="20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three</a:t>
            </a:r>
            <a:r>
              <a:rPr lang="en-US" sz="2000" b="0" dirty="0" smtClean="0">
                <a:latin typeface="+mj-lt"/>
                <a:cs typeface="Times New Roman" pitchFamily="18" charset="0"/>
              </a:rPr>
              <a:t> login attempts. After </a:t>
            </a:r>
            <a:r>
              <a:rPr lang="en-US" sz="20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three</a:t>
            </a:r>
            <a:r>
              <a:rPr lang="en-US" sz="2000" b="0" dirty="0" smtClean="0">
                <a:latin typeface="+mj-lt"/>
                <a:cs typeface="Times New Roman" pitchFamily="18" charset="0"/>
              </a:rPr>
              <a:t> incorrect attempts QAD CRM shuts down.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2000" b="0" dirty="0" smtClean="0">
                <a:latin typeface="+mj-lt"/>
                <a:cs typeface="Times New Roman" pitchFamily="18" charset="0"/>
              </a:rPr>
              <a:t>7. QAD CRM has the following security: login, business unit, </a:t>
            </a:r>
            <a:r>
              <a:rPr lang="en-US" sz="20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teams</a:t>
            </a:r>
            <a:r>
              <a:rPr lang="en-US" sz="2000" b="0" dirty="0" smtClean="0">
                <a:latin typeface="+mj-lt"/>
                <a:cs typeface="Times New Roman" pitchFamily="18" charset="0"/>
              </a:rPr>
              <a:t>, and permission group.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Getting Started - </a:t>
            </a:r>
            <a:r>
              <a:rPr lang="en-US" sz="2800" dirty="0" smtClean="0"/>
              <a:t>Overview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CRM-090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 cstate="print"/>
          <a:srcRect l="27071" t="14824" r="18802" b="21330"/>
          <a:stretch>
            <a:fillRect/>
          </a:stretch>
        </p:blipFill>
        <p:spPr bwMode="auto">
          <a:xfrm>
            <a:off x="366644" y="1337992"/>
            <a:ext cx="4354513" cy="32099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4" cstate="print"/>
          <a:srcRect l="2533" t="1813" r="44806" b="31142"/>
          <a:stretch>
            <a:fillRect/>
          </a:stretch>
        </p:blipFill>
        <p:spPr bwMode="auto">
          <a:xfrm>
            <a:off x="3651182" y="1033192"/>
            <a:ext cx="5118100" cy="40719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5" cstate="print"/>
          <a:srcRect l="24004" t="17064" r="20670" b="25490"/>
          <a:stretch>
            <a:fillRect/>
          </a:stretch>
        </p:blipFill>
        <p:spPr bwMode="auto">
          <a:xfrm>
            <a:off x="3262244" y="3128692"/>
            <a:ext cx="4594225" cy="29813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Getting Started - Logging in and Logging out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CRM-100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11013" y="1115396"/>
            <a:ext cx="8324850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492488" y="2980709"/>
            <a:ext cx="4340225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endParaRPr lang="en-US" dirty="0">
              <a:latin typeface="+mj-lt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895588" y="2909271"/>
            <a:ext cx="4325938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endParaRPr lang="en-US" dirty="0">
              <a:latin typeface="+mj-lt"/>
            </a:endParaRPr>
          </a:p>
        </p:txBody>
      </p:sp>
      <p:pic>
        <p:nvPicPr>
          <p:cNvPr id="23554" name="Picture 2" descr="C:\Users\qgl\AppData\Local\Temp\SNAGHTML656f8b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2255" y="3856037"/>
            <a:ext cx="4772025" cy="2447926"/>
          </a:xfrm>
          <a:prstGeom prst="rect">
            <a:avLst/>
          </a:prstGeom>
          <a:noFill/>
        </p:spPr>
      </p:pic>
      <p:pic>
        <p:nvPicPr>
          <p:cNvPr id="23556" name="Picture 4" descr="C:\Users\qgl\AppData\Local\Temp\SNAGHTML658274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235" y="1257935"/>
            <a:ext cx="4733925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Getting Started – </a:t>
            </a:r>
            <a:r>
              <a:rPr lang="en-US" sz="2800" dirty="0" smtClean="0"/>
              <a:t>Navigating UI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CRM-110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4432854" y="2950892"/>
            <a:ext cx="4340225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endParaRPr lang="en-US" dirty="0">
              <a:latin typeface="+mj-lt"/>
            </a:endParaRP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3835954" y="2879454"/>
            <a:ext cx="4325938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endParaRPr lang="en-US" dirty="0">
              <a:latin typeface="+mj-lt"/>
            </a:endParaRPr>
          </a:p>
        </p:txBody>
      </p:sp>
      <p:pic>
        <p:nvPicPr>
          <p:cNvPr id="23" name="Picture 19" descr="C:\Users\qgl\AppData\Local\Temp\SNAGHTML6d846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856" y="1092387"/>
            <a:ext cx="7717973" cy="495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ounded Rectangle 30"/>
          <p:cNvSpPr/>
          <p:nvPr/>
        </p:nvSpPr>
        <p:spPr>
          <a:xfrm>
            <a:off x="891540" y="1264920"/>
            <a:ext cx="1935480" cy="167640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ounded Rectangular Callout 31"/>
          <p:cNvSpPr/>
          <p:nvPr/>
        </p:nvSpPr>
        <p:spPr>
          <a:xfrm>
            <a:off x="3084576" y="847344"/>
            <a:ext cx="2450592" cy="377952"/>
          </a:xfrm>
          <a:prstGeom prst="wedgeRoundRectCallout">
            <a:avLst>
              <a:gd name="adj1" fmla="val -67102"/>
              <a:gd name="adj2" fmla="val 8346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r>
              <a:rPr lang="en-US" sz="1400" b="0" dirty="0" smtClean="0"/>
              <a:t>Application Menu Bar</a:t>
            </a:r>
            <a:endParaRPr lang="en-US" sz="1400" b="0" dirty="0"/>
          </a:p>
        </p:txBody>
      </p:sp>
      <p:sp>
        <p:nvSpPr>
          <p:cNvPr id="33" name="Rounded Rectangle 32"/>
          <p:cNvSpPr/>
          <p:nvPr/>
        </p:nvSpPr>
        <p:spPr>
          <a:xfrm>
            <a:off x="891540" y="1466088"/>
            <a:ext cx="7581900" cy="313944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ed Rectangle 34"/>
          <p:cNvSpPr/>
          <p:nvPr/>
        </p:nvSpPr>
        <p:spPr>
          <a:xfrm>
            <a:off x="2365248" y="1944623"/>
            <a:ext cx="5980176" cy="3726833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ounded Rectangular Callout 35"/>
          <p:cNvSpPr/>
          <p:nvPr/>
        </p:nvSpPr>
        <p:spPr>
          <a:xfrm>
            <a:off x="5364915" y="2704011"/>
            <a:ext cx="1347216" cy="377952"/>
          </a:xfrm>
          <a:prstGeom prst="wedgeRoundRectCallout">
            <a:avLst>
              <a:gd name="adj1" fmla="val -3172"/>
              <a:gd name="adj2" fmla="val 46371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r>
              <a:rPr lang="en-US" sz="1400" b="0" dirty="0" smtClean="0"/>
              <a:t>Workspace</a:t>
            </a:r>
            <a:endParaRPr lang="en-US" sz="1400" b="0" dirty="0"/>
          </a:p>
        </p:txBody>
      </p:sp>
      <p:sp>
        <p:nvSpPr>
          <p:cNvPr id="37" name="Rounded Rectangle 36"/>
          <p:cNvSpPr/>
          <p:nvPr/>
        </p:nvSpPr>
        <p:spPr>
          <a:xfrm>
            <a:off x="914400" y="1958340"/>
            <a:ext cx="1371600" cy="3322320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ounded Rectangular Callout 33"/>
          <p:cNvSpPr/>
          <p:nvPr/>
        </p:nvSpPr>
        <p:spPr>
          <a:xfrm>
            <a:off x="6056376" y="1367028"/>
            <a:ext cx="2017776" cy="377952"/>
          </a:xfrm>
          <a:prstGeom prst="wedgeRoundRectCallout">
            <a:avLst>
              <a:gd name="adj1" fmla="val -87764"/>
              <a:gd name="adj2" fmla="val 26613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r>
              <a:rPr lang="en-US" sz="1400" b="0" dirty="0" smtClean="0"/>
              <a:t>Application Toolbar</a:t>
            </a:r>
            <a:endParaRPr lang="en-US" sz="1400" b="0" dirty="0"/>
          </a:p>
        </p:txBody>
      </p:sp>
      <p:sp>
        <p:nvSpPr>
          <p:cNvPr id="38" name="Rounded Rectangular Callout 37"/>
          <p:cNvSpPr/>
          <p:nvPr/>
        </p:nvSpPr>
        <p:spPr>
          <a:xfrm>
            <a:off x="1037844" y="3520440"/>
            <a:ext cx="821436" cy="377952"/>
          </a:xfrm>
          <a:prstGeom prst="wedgeRoundRectCallout">
            <a:avLst>
              <a:gd name="adj1" fmla="val -3172"/>
              <a:gd name="adj2" fmla="val 46371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r>
              <a:rPr lang="en-US" sz="1400" b="0" dirty="0" smtClean="0"/>
              <a:t>Menu</a:t>
            </a:r>
            <a:endParaRPr lang="en-US" sz="1400" b="0" dirty="0"/>
          </a:p>
        </p:txBody>
      </p:sp>
      <p:sp>
        <p:nvSpPr>
          <p:cNvPr id="39" name="Rounded Rectangle 38"/>
          <p:cNvSpPr/>
          <p:nvPr/>
        </p:nvSpPr>
        <p:spPr>
          <a:xfrm>
            <a:off x="2293620" y="3307080"/>
            <a:ext cx="6164580" cy="228600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ounded Rectangular Callout 39"/>
          <p:cNvSpPr/>
          <p:nvPr/>
        </p:nvSpPr>
        <p:spPr>
          <a:xfrm>
            <a:off x="5495544" y="3634740"/>
            <a:ext cx="821436" cy="377952"/>
          </a:xfrm>
          <a:prstGeom prst="wedgeRoundRectCallout">
            <a:avLst>
              <a:gd name="adj1" fmla="val -89443"/>
              <a:gd name="adj2" fmla="val -86694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r>
              <a:rPr lang="en-US" sz="1400" b="0" dirty="0" smtClean="0"/>
              <a:t>Tabs</a:t>
            </a:r>
            <a:endParaRPr lang="en-US" sz="1400" b="0" dirty="0"/>
          </a:p>
        </p:txBody>
      </p:sp>
      <p:sp>
        <p:nvSpPr>
          <p:cNvPr id="41" name="Rounded Rectangle 40"/>
          <p:cNvSpPr/>
          <p:nvPr/>
        </p:nvSpPr>
        <p:spPr>
          <a:xfrm>
            <a:off x="822960" y="5539740"/>
            <a:ext cx="1531620" cy="266700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ed Rectangular Callout 41"/>
          <p:cNvSpPr/>
          <p:nvPr/>
        </p:nvSpPr>
        <p:spPr>
          <a:xfrm>
            <a:off x="3003804" y="5212080"/>
            <a:ext cx="1499616" cy="377952"/>
          </a:xfrm>
          <a:prstGeom prst="wedgeRoundRectCallout">
            <a:avLst>
              <a:gd name="adj1" fmla="val -132115"/>
              <a:gd name="adj2" fmla="val 66532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r>
              <a:rPr lang="en-US" sz="1400" b="0" dirty="0" smtClean="0"/>
              <a:t>QAD  CRM Bar</a:t>
            </a:r>
            <a:endParaRPr lang="en-US" sz="1400" b="0" dirty="0"/>
          </a:p>
        </p:txBody>
      </p:sp>
      <p:sp>
        <p:nvSpPr>
          <p:cNvPr id="43" name="Rounded Rectangular Callout 42"/>
          <p:cNvSpPr/>
          <p:nvPr/>
        </p:nvSpPr>
        <p:spPr>
          <a:xfrm>
            <a:off x="6074664" y="5303520"/>
            <a:ext cx="1499616" cy="377952"/>
          </a:xfrm>
          <a:prstGeom prst="wedgeRoundRectCallout">
            <a:avLst>
              <a:gd name="adj1" fmla="val -87908"/>
              <a:gd name="adj2" fmla="val 96774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r>
              <a:rPr lang="en-US" sz="1400" b="0" dirty="0" smtClean="0"/>
              <a:t>Status Bar</a:t>
            </a:r>
            <a:endParaRPr lang="en-US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ular Callout 22"/>
          <p:cNvSpPr/>
          <p:nvPr/>
        </p:nvSpPr>
        <p:spPr>
          <a:xfrm>
            <a:off x="325120" y="3576320"/>
            <a:ext cx="2021840" cy="1930400"/>
          </a:xfrm>
          <a:prstGeom prst="wedgeRoundRectCallout">
            <a:avLst>
              <a:gd name="adj1" fmla="val 167264"/>
              <a:gd name="adj2" fmla="val 655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ular Callout 21"/>
          <p:cNvSpPr/>
          <p:nvPr/>
        </p:nvSpPr>
        <p:spPr>
          <a:xfrm>
            <a:off x="121920" y="985520"/>
            <a:ext cx="8778240" cy="2052320"/>
          </a:xfrm>
          <a:prstGeom prst="wedgeRoundRectCallout">
            <a:avLst>
              <a:gd name="adj1" fmla="val -231"/>
              <a:gd name="adj2" fmla="val 8923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beve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Getting Started - </a:t>
            </a:r>
            <a:r>
              <a:rPr lang="en-US" sz="2800" dirty="0" smtClean="0"/>
              <a:t>Accessing Help System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CRM-120</a:t>
            </a:r>
          </a:p>
        </p:txBody>
      </p:sp>
      <p:pic>
        <p:nvPicPr>
          <p:cNvPr id="14" name="Picture 16" descr="C:\Users\qgl\AppData\Local\Temp\SNAGHTML6df069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230880"/>
            <a:ext cx="3592932" cy="318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C:\Users\qgl\AppData\Local\Temp\SNAGHTML66f04f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495" y="1143001"/>
            <a:ext cx="8529484" cy="1762760"/>
          </a:xfrm>
          <a:prstGeom prst="rect">
            <a:avLst/>
          </a:prstGeom>
          <a:noFill/>
        </p:spPr>
      </p:pic>
      <p:sp>
        <p:nvSpPr>
          <p:cNvPr id="17" name="Rounded Rectangle 16"/>
          <p:cNvSpPr/>
          <p:nvPr/>
        </p:nvSpPr>
        <p:spPr>
          <a:xfrm>
            <a:off x="873760" y="3992880"/>
            <a:ext cx="995680" cy="99568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F1</a:t>
            </a:r>
            <a:endParaRPr lang="en-US" sz="36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265680" y="1503680"/>
            <a:ext cx="1645920" cy="3556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7051040" y="1320800"/>
            <a:ext cx="1645920" cy="3556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8138160" y="1737360"/>
            <a:ext cx="640080" cy="34544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 – </a:t>
            </a:r>
            <a:r>
              <a:rPr lang="en-US" sz="2800" dirty="0" smtClean="0"/>
              <a:t>Reviewing Settings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CRM-130</a:t>
            </a:r>
          </a:p>
        </p:txBody>
      </p:sp>
      <p:pic>
        <p:nvPicPr>
          <p:cNvPr id="8" name="Picture 9" descr="C:\Users\qgl\AppData\Local\Temp\SNAGHTML6e3014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225" y="1270000"/>
            <a:ext cx="8304213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57225" y="3530600"/>
            <a:ext cx="1263650" cy="4826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Master Questions 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0485" y="619000"/>
            <a:ext cx="7935685" cy="56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dirty="0" smtClean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1. QAD CRM supports multiple languages.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2. After selecting a record, the QAD CRM workspace contains one or more browser windows in the upper half of the screen. What is contained in the lower half of the screen?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</a:rPr>
              <a:t>The details information of a record that you select in the top part of the Workspace is displayed in edit mode in the bottom part. 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3. The menu items that you add to favorites appear as shortcuts on QAD CRM Bar. (True or False?) 	</a:t>
            </a:r>
            <a:r>
              <a:rPr lang="en-US" sz="1800" b="0" dirty="0">
                <a:latin typeface="+mj-lt"/>
              </a:rPr>
              <a:t>	</a:t>
            </a:r>
            <a:r>
              <a:rPr lang="en-US" sz="1800" dirty="0">
                <a:solidFill>
                  <a:srgbClr val="3404BC"/>
                </a:solidFill>
                <a:latin typeface="+mj-lt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4. You can customize which toolbars to display using View menu. (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True</a:t>
            </a:r>
            <a:r>
              <a:rPr lang="en-US" sz="1800" b="0" dirty="0" smtClean="0">
                <a:latin typeface="+mj-lt"/>
              </a:rPr>
              <a:t> or False?)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Application toolbar</a:t>
            </a:r>
            <a:r>
              <a:rPr lang="en-US" sz="1800" b="0" dirty="0" smtClean="0">
                <a:latin typeface="+mj-lt"/>
              </a:rPr>
              <a:t>. You can customize the buttons to display using the context menu or the View menu on Application Menu Bar.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5. QAD CRM Help can be accessed online and can also be printed. (True or False?)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True</a:t>
            </a:r>
            <a:endParaRPr lang="en-US" sz="1800" b="0" dirty="0" smtClean="0">
              <a:solidFill>
                <a:srgbClr val="3404BC"/>
              </a:solidFill>
              <a:latin typeface="+mj-lt"/>
            </a:endParaRP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latin typeface="+mj-lt"/>
              </a:rPr>
              <a:t>Help in QAD CRM is easy to access online. You can print online help by topic or topic and all subtopics.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Introductions</a:t>
            </a:r>
          </a:p>
          <a:p>
            <a:pPr eaLnBrk="1" hangingPunct="1"/>
            <a:r>
              <a:rPr lang="en-US" dirty="0" smtClean="0"/>
              <a:t>QAD CRM - Basics</a:t>
            </a:r>
          </a:p>
          <a:p>
            <a:pPr eaLnBrk="1" hangingPunct="1"/>
            <a:r>
              <a:rPr lang="en-US" dirty="0" smtClean="0"/>
              <a:t>Getting Started</a:t>
            </a:r>
          </a:p>
          <a:p>
            <a:pPr eaLnBrk="1" hangingPunct="1"/>
            <a:r>
              <a:rPr lang="en-US" dirty="0" smtClean="0"/>
              <a:t>Managing Profiles </a:t>
            </a:r>
          </a:p>
          <a:p>
            <a:pPr eaLnBrk="1" hangingPunct="1"/>
            <a:r>
              <a:rPr lang="en-US" dirty="0" smtClean="0"/>
              <a:t>Lunch</a:t>
            </a:r>
          </a:p>
          <a:p>
            <a:pPr eaLnBrk="1" hangingPunct="1"/>
            <a:r>
              <a:rPr lang="en-US" dirty="0" smtClean="0"/>
              <a:t>Managing </a:t>
            </a:r>
            <a:r>
              <a:rPr lang="en-US" dirty="0" smtClean="0"/>
              <a:t>Contacts</a:t>
            </a:r>
          </a:p>
          <a:p>
            <a:pPr eaLnBrk="1" hangingPunct="1"/>
            <a:r>
              <a:rPr lang="en-US" dirty="0" smtClean="0"/>
              <a:t>Using Activities &amp; Tasks</a:t>
            </a:r>
          </a:p>
          <a:p>
            <a:pPr eaLnBrk="1" hangingPunct="1"/>
            <a:r>
              <a:rPr lang="en-US" dirty="0" smtClean="0"/>
              <a:t>Managing Opportunities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Agenda – Day 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Hands-On Exercises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C:\Users\qgl\AppData\Local\Temp\SNAGHTML6e8fbc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738" y="949325"/>
            <a:ext cx="847725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29"/>
          <p:cNvSpPr txBox="1">
            <a:spLocks noChangeArrowheads="1"/>
          </p:cNvSpPr>
          <p:nvPr/>
        </p:nvSpPr>
        <p:spPr bwMode="auto">
          <a:xfrm>
            <a:off x="1570589" y="3841685"/>
            <a:ext cx="6705600" cy="17240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91440" bIns="91440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>
                <a:latin typeface="+mj-lt"/>
              </a:rPr>
              <a:t>The Profile Record is the center of all QAD CRM Information.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>
                <a:latin typeface="+mj-lt"/>
              </a:rPr>
              <a:t>Navigate to the All Profiles </a:t>
            </a:r>
            <a:r>
              <a:rPr lang="en-US" sz="2000" b="0" dirty="0" smtClean="0">
                <a:latin typeface="+mj-lt"/>
              </a:rPr>
              <a:t>screen</a:t>
            </a:r>
            <a:r>
              <a:rPr lang="en-US" sz="2000" b="0" dirty="0">
                <a:latin typeface="+mj-lt"/>
              </a:rPr>
              <a:t>:</a:t>
            </a:r>
          </a:p>
          <a:p>
            <a:pPr marL="342900" indent="-342900">
              <a:spcBef>
                <a:spcPct val="50000"/>
              </a:spcBef>
            </a:pPr>
            <a:r>
              <a:rPr lang="en-US" sz="2000" b="0" dirty="0">
                <a:latin typeface="+mj-lt"/>
              </a:rPr>
              <a:t>	Sales </a:t>
            </a:r>
            <a:r>
              <a:rPr lang="en-US" sz="2000" b="0" dirty="0" smtClean="0">
                <a:latin typeface="+mj-lt"/>
              </a:rPr>
              <a:t>Management|Addresses|All </a:t>
            </a:r>
            <a:r>
              <a:rPr lang="en-US" sz="2000" b="0" dirty="0">
                <a:latin typeface="+mj-lt"/>
              </a:rPr>
              <a:t>Profiles</a:t>
            </a:r>
            <a:r>
              <a:rPr lang="en-US" sz="2000" dirty="0">
                <a:latin typeface="+mj-lt"/>
              </a:rPr>
              <a:t>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Profiles - </a:t>
            </a:r>
            <a:r>
              <a:rPr lang="en-US" sz="2800" dirty="0" smtClean="0"/>
              <a:t>Overview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CRM-140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Profiles - </a:t>
            </a:r>
            <a:r>
              <a:rPr lang="en-US" sz="2800" dirty="0" smtClean="0"/>
              <a:t>Profile Types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CRM-150</a:t>
            </a:r>
          </a:p>
        </p:txBody>
      </p:sp>
      <p:pic>
        <p:nvPicPr>
          <p:cNvPr id="2050" name="Picture 2" descr="C:\Users\qgl\AppData\Local\Temp\SNAGHTML1803fa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520" y="988678"/>
            <a:ext cx="7799959" cy="5368608"/>
          </a:xfrm>
          <a:prstGeom prst="rect">
            <a:avLst/>
          </a:prstGeom>
          <a:noFill/>
        </p:spPr>
      </p:pic>
      <p:sp>
        <p:nvSpPr>
          <p:cNvPr id="13" name="Oval 12"/>
          <p:cNvSpPr/>
          <p:nvPr/>
        </p:nvSpPr>
        <p:spPr>
          <a:xfrm>
            <a:off x="4649002" y="3157087"/>
            <a:ext cx="433137" cy="3080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Profiles - Searching Profiles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CRM-160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99222" y="1077987"/>
            <a:ext cx="7297738" cy="4506913"/>
            <a:chOff x="419100" y="1495425"/>
            <a:chExt cx="7297738" cy="45069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867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t="11305" r="14803" b="5759"/>
            <a:stretch>
              <a:fillRect/>
            </a:stretch>
          </p:blipFill>
          <p:spPr bwMode="auto">
            <a:xfrm>
              <a:off x="419100" y="1562100"/>
              <a:ext cx="7297738" cy="44402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77" name="Rectangle 7"/>
            <p:cNvSpPr>
              <a:spLocks noChangeArrowheads="1"/>
            </p:cNvSpPr>
            <p:nvPr/>
          </p:nvSpPr>
          <p:spPr bwMode="auto">
            <a:xfrm>
              <a:off x="1785938" y="1495425"/>
              <a:ext cx="1524000" cy="3476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28678" name="Rectangle 8"/>
            <p:cNvSpPr>
              <a:spLocks noChangeArrowheads="1"/>
            </p:cNvSpPr>
            <p:nvPr/>
          </p:nvSpPr>
          <p:spPr bwMode="auto">
            <a:xfrm>
              <a:off x="3127375" y="2286000"/>
              <a:ext cx="914400" cy="29051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  <p:pic>
        <p:nvPicPr>
          <p:cNvPr id="9" name="Picture 10" descr="C:\Users\qgl\AppData\Local\Temp\SNAGHTML6f347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2213" y="2065350"/>
            <a:ext cx="6721475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208225" y="1993913"/>
            <a:ext cx="914400" cy="2905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785938" y="1053100"/>
            <a:ext cx="1524000" cy="3476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Profiles - </a:t>
            </a:r>
            <a:r>
              <a:rPr lang="en-US" sz="2800" dirty="0" smtClean="0"/>
              <a:t>Creating a Favorite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CRM-170</a:t>
            </a: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6348204" y="5312883"/>
            <a:ext cx="2276475" cy="304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13" name="Picture 24" descr="C:\Users\qgl\AppData\Local\Temp\SNAGHTML6fed6d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694" y="4206965"/>
            <a:ext cx="43529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0" descr="C:\Users\qgl\AppData\Local\Temp\SNAGHTML6f62f3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2264" y="1038497"/>
            <a:ext cx="31432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5062789" y="1606822"/>
            <a:ext cx="2636838" cy="1165225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680894" y="5302240"/>
            <a:ext cx="2276475" cy="3048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17" name="Picture 22" descr="C:\Users\qgl\AppData\Local\Temp\SNAGHTML6fa6ca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175" y="2979626"/>
            <a:ext cx="2951162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1848603" y="5121365"/>
            <a:ext cx="661987" cy="471487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9" name="Rounded Rectangular Callout 18"/>
          <p:cNvSpPr/>
          <p:nvPr/>
        </p:nvSpPr>
        <p:spPr>
          <a:xfrm>
            <a:off x="635267" y="1097280"/>
            <a:ext cx="3599849" cy="808522"/>
          </a:xfrm>
          <a:prstGeom prst="wedgeRoundRectCallout">
            <a:avLst>
              <a:gd name="adj1" fmla="val 60718"/>
              <a:gd name="adj2" fmla="val 89881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0" dirty="0" smtClean="0"/>
              <a:t>Right-click Search a Profile or Contact and click Add to Favorites </a:t>
            </a:r>
            <a:endParaRPr lang="en-US" sz="1800" b="0" dirty="0"/>
          </a:p>
        </p:txBody>
      </p:sp>
      <p:sp>
        <p:nvSpPr>
          <p:cNvPr id="20" name="Left Arrow 19"/>
          <p:cNvSpPr/>
          <p:nvPr/>
        </p:nvSpPr>
        <p:spPr>
          <a:xfrm rot="20372995">
            <a:off x="3397720" y="3003084"/>
            <a:ext cx="1164657" cy="529389"/>
          </a:xfrm>
          <a:prstGeom prst="leftArrow">
            <a:avLst>
              <a:gd name="adj1" fmla="val 50909"/>
              <a:gd name="adj2" fmla="val 6090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Left Arrow 20"/>
          <p:cNvSpPr/>
          <p:nvPr/>
        </p:nvSpPr>
        <p:spPr>
          <a:xfrm rot="12362458">
            <a:off x="3487188" y="4676297"/>
            <a:ext cx="1077068" cy="529389"/>
          </a:xfrm>
          <a:prstGeom prst="leftArrow">
            <a:avLst>
              <a:gd name="adj1" fmla="val 50909"/>
              <a:gd name="adj2" fmla="val 6090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qgl\AppData\Local\Temp\SNAGHTML115324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694" y="957329"/>
            <a:ext cx="2317037" cy="5374838"/>
          </a:xfrm>
          <a:prstGeom prst="rect">
            <a:avLst/>
          </a:prstGeom>
          <a:noFill/>
        </p:spPr>
      </p:pic>
      <p:sp>
        <p:nvSpPr>
          <p:cNvPr id="10" name="Oval Callout 9"/>
          <p:cNvSpPr/>
          <p:nvPr/>
        </p:nvSpPr>
        <p:spPr>
          <a:xfrm>
            <a:off x="3694923" y="550505"/>
            <a:ext cx="5222826" cy="4893561"/>
          </a:xfrm>
          <a:prstGeom prst="wedgeEllipseCallout">
            <a:avLst>
              <a:gd name="adj1" fmla="val -89530"/>
              <a:gd name="adj2" fmla="val 44290"/>
            </a:avLst>
          </a:prstGeom>
          <a:noFill/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Profiles - </a:t>
            </a:r>
            <a:r>
              <a:rPr lang="en-US" sz="2800" dirty="0" smtClean="0"/>
              <a:t>Search Criteria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CRM-180</a:t>
            </a:r>
          </a:p>
        </p:txBody>
      </p:sp>
      <p:pic>
        <p:nvPicPr>
          <p:cNvPr id="87044" name="Picture 4" descr="C:\Users\qgl\AppData\Local\Temp\SNAGHTML118c92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0902" y="1043311"/>
            <a:ext cx="3127763" cy="407336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404811" y="5383764"/>
            <a:ext cx="51038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/>
              <a:t>Click a search criteria to expand the detailed options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67" name="Group 47"/>
          <p:cNvGraphicFramePr>
            <a:graphicFrameLocks noGrp="1"/>
          </p:cNvGraphicFramePr>
          <p:nvPr/>
        </p:nvGraphicFramePr>
        <p:xfrm>
          <a:off x="238754" y="574253"/>
          <a:ext cx="8710612" cy="5338765"/>
        </p:xfrm>
        <a:graphic>
          <a:graphicData uri="http://schemas.openxmlformats.org/drawingml/2006/table">
            <a:tbl>
              <a:tblPr/>
              <a:tblGrid>
                <a:gridCol w="2771775"/>
                <a:gridCol w="5938837"/>
              </a:tblGrid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Search Criteria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Search By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755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Name &amp; Location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Profile or alias, name, address, town/city, county, state, post code, country, profile 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Contact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Name details, position description, mail groups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0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 range will display all records created or modified during the selected period.  You can choose profiles or contacts and search by creation or modification dates.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Freeform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Profile, Contact, Site Address, or Transaction History Fields using a condition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Profile History Text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Keyword or phrase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Site Address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Any or all of the following fields:  Profile Name, site address, town/city, county, state, post code and country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Footer Placeholder 27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C:\Users\qgl\AppData\Local\Temp\SNAGHTML6e8fbc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18" y="1063625"/>
            <a:ext cx="847725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Profiles - </a:t>
            </a:r>
            <a:r>
              <a:rPr lang="en-US" sz="2800" dirty="0" smtClean="0"/>
              <a:t>All Profiles Screen 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CRM-200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851660" y="1927860"/>
            <a:ext cx="4701540" cy="128778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3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Profile Browser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637020" y="1950720"/>
            <a:ext cx="2057400" cy="1280160"/>
          </a:xfrm>
          <a:prstGeom prst="roundRect">
            <a:avLst/>
          </a:prstGeom>
          <a:solidFill>
            <a:srgbClr val="92D050">
              <a:alpha val="4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Contact Browser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912620" y="3459480"/>
            <a:ext cx="6827520" cy="2133600"/>
          </a:xfrm>
          <a:prstGeom prst="roundRect">
            <a:avLst/>
          </a:prstGeom>
          <a:solidFill>
            <a:schemeClr val="accent1">
              <a:alpha val="3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Profile Record Detail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Profiles - </a:t>
            </a:r>
            <a:r>
              <a:rPr lang="en-US" sz="2800" dirty="0" smtClean="0">
                <a:solidFill>
                  <a:schemeClr val="tx1"/>
                </a:solidFill>
              </a:rPr>
              <a:t>Filtering Records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CRM-210</a:t>
            </a:r>
          </a:p>
        </p:txBody>
      </p:sp>
      <p:pic>
        <p:nvPicPr>
          <p:cNvPr id="209922" name="Picture 2" descr="C:\Users\qgl\AppData\Local\Temp\SNAGHTMLd1882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915" y="868680"/>
            <a:ext cx="7868418" cy="403098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212080" y="1272540"/>
            <a:ext cx="2072640" cy="88392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7299960" y="1264920"/>
            <a:ext cx="434340" cy="434340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Callout 9"/>
          <p:cNvSpPr/>
          <p:nvPr/>
        </p:nvSpPr>
        <p:spPr>
          <a:xfrm>
            <a:off x="1786467" y="2252133"/>
            <a:ext cx="6907953" cy="4174067"/>
          </a:xfrm>
          <a:prstGeom prst="wedgeEllipseCallout">
            <a:avLst>
              <a:gd name="adj1" fmla="val 32357"/>
              <a:gd name="adj2" fmla="val -6358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99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4406" y="2731929"/>
            <a:ext cx="4171527" cy="323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on the key points of Day 1</a:t>
            </a:r>
          </a:p>
          <a:p>
            <a:pPr eaLnBrk="1" hangingPunct="1"/>
            <a:r>
              <a:rPr lang="en-US" dirty="0" smtClean="0"/>
              <a:t>Reports &amp; Dashboards</a:t>
            </a:r>
          </a:p>
          <a:p>
            <a:pPr eaLnBrk="1" hangingPunct="1"/>
            <a:r>
              <a:rPr lang="en-US" dirty="0" smtClean="0"/>
              <a:t>Lunch</a:t>
            </a:r>
          </a:p>
          <a:p>
            <a:pPr eaLnBrk="1" hangingPunct="1"/>
            <a:r>
              <a:rPr lang="en-US" dirty="0" smtClean="0"/>
              <a:t>Advanced Topics</a:t>
            </a:r>
          </a:p>
          <a:p>
            <a:pPr lvl="1" eaLnBrk="1" hangingPunct="1"/>
            <a:r>
              <a:rPr lang="en-US" dirty="0" smtClean="0"/>
              <a:t>Profile Relationships</a:t>
            </a:r>
          </a:p>
          <a:p>
            <a:pPr lvl="1" eaLnBrk="1" hangingPunct="1"/>
            <a:r>
              <a:rPr lang="en-US" dirty="0" smtClean="0"/>
              <a:t>Scripts</a:t>
            </a:r>
          </a:p>
          <a:p>
            <a:pPr lvl="1" eaLnBrk="1" hangingPunct="1"/>
            <a:r>
              <a:rPr lang="en-US" dirty="0" smtClean="0"/>
              <a:t>Customer Console</a:t>
            </a:r>
          </a:p>
          <a:p>
            <a:pPr lvl="1" eaLnBrk="1" hangingPunct="1"/>
            <a:r>
              <a:rPr lang="en-US" dirty="0" smtClean="0"/>
              <a:t>ERP/CRM Integration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Agenda – Day 2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Profiles - </a:t>
            </a:r>
            <a:r>
              <a:rPr lang="en-US" sz="2800" dirty="0" smtClean="0"/>
              <a:t>Adding a Profile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CRM-220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548641" y="1001028"/>
          <a:ext cx="7841382" cy="510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313"/>
                <a:gridCol w="5512069"/>
              </a:tblGrid>
              <a:tr h="15588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Add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 profile from the Application Toolbar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770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Add a profile from the context menu by right-clicking in All Profiles</a:t>
                      </a:r>
                      <a:r>
                        <a:rPr lang="en-US" b="1" baseline="0" dirty="0" smtClean="0"/>
                        <a:t> Browser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770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Add</a:t>
                      </a:r>
                      <a:r>
                        <a:rPr lang="en-US" b="1" baseline="0" dirty="0" smtClean="0"/>
                        <a:t> a profile from the File menu on the All Profiles Screen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697" y="1226736"/>
            <a:ext cx="1959442" cy="1179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8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616" y="2794184"/>
            <a:ext cx="1968082" cy="125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8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7479" y="4487545"/>
            <a:ext cx="1840855" cy="143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Profiles - </a:t>
            </a:r>
            <a:r>
              <a:rPr lang="en-US" sz="2800" dirty="0" smtClean="0"/>
              <a:t>Profile Wizard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CRM-230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 l="10892" t="25055" r="18727" b="27759"/>
          <a:stretch>
            <a:fillRect/>
          </a:stretch>
        </p:blipFill>
        <p:spPr bwMode="auto">
          <a:xfrm>
            <a:off x="250894" y="1518940"/>
            <a:ext cx="8628062" cy="3614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Master Questions 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15686" y="591300"/>
            <a:ext cx="8447313" cy="5675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sz="18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30000"/>
              </a:spcBef>
              <a:buAutoNum type="arabicPeriod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QAD CRM is Profile Centric which means that all information in QAD CRM must be associated with a Profile. (True or False?)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342900" indent="-3429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Profiles either contain or are associated with all the information you need for a 360-degree view of your business relationship. </a:t>
            </a:r>
          </a:p>
          <a:p>
            <a:pPr marL="342900" indent="-342900">
              <a:spcBef>
                <a:spcPct val="30000"/>
              </a:spcBef>
              <a:buAutoNum type="arabicPeriod" startAt="2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List four Profile Tabs and two data elements in each tab: </a:t>
            </a:r>
          </a:p>
          <a:p>
            <a:pPr marL="342900" indent="-3429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Details Tab – Profile Name, Address</a:t>
            </a:r>
          </a:p>
          <a:p>
            <a:pPr marL="342900" indent="-3429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Further Details Tab – Currency, Bill-to</a:t>
            </a:r>
          </a:p>
          <a:p>
            <a:pPr marL="342900" indent="-3429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Activities Tab – Subject, Activity Type</a:t>
            </a:r>
          </a:p>
          <a:p>
            <a:pPr marL="342900" indent="-3429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Internal Contact Tab – Associate ID, Name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3.  Profile Name and </a:t>
            </a:r>
            <a:r>
              <a:rPr lang="en-US" sz="180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Postal Code </a:t>
            </a:r>
            <a:r>
              <a:rPr lang="en-US" sz="1800" b="0" dirty="0" smtClean="0">
                <a:latin typeface="+mj-lt"/>
                <a:cs typeface="Times New Roman" pitchFamily="18" charset="0"/>
              </a:rPr>
              <a:t>make a Profile unique.  </a:t>
            </a:r>
            <a:endParaRPr lang="en-US" sz="1800" b="1" dirty="0" smtClean="0">
              <a:solidFill>
                <a:srgbClr val="3404BC"/>
              </a:solidFill>
              <a:latin typeface="+mj-lt"/>
              <a:cs typeface="Times New Roman" pitchFamily="18" charset="0"/>
            </a:endParaRP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4.  If you do not locate a profile using the Search a Profile or Contact Screen you are prompted to</a:t>
            </a:r>
            <a:r>
              <a:rPr lang="en-US" sz="1800" dirty="0" smtClean="0">
                <a:latin typeface="+mj-lt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A</a:t>
            </a:r>
            <a:endParaRPr lang="en-US" sz="1800" b="1" dirty="0" smtClean="0">
              <a:solidFill>
                <a:srgbClr val="3404BC"/>
              </a:solidFill>
              <a:latin typeface="+mj-lt"/>
              <a:cs typeface="Times New Roman" pitchFamily="18" charset="0"/>
            </a:endParaRPr>
          </a:p>
          <a:p>
            <a:pPr marL="228600" indent="-228600">
              <a:spcBef>
                <a:spcPct val="30000"/>
              </a:spcBef>
              <a:buFont typeface="+mj-lt"/>
              <a:buAutoNum type="alphaLcPeriod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Add a New Profile</a:t>
            </a:r>
          </a:p>
          <a:p>
            <a:pPr marL="228600" indent="-228600">
              <a:spcBef>
                <a:spcPct val="30000"/>
              </a:spcBef>
              <a:buFont typeface="+mj-lt"/>
              <a:buAutoNum type="alphaLcPeriod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Try again with different search criteria</a:t>
            </a:r>
          </a:p>
          <a:p>
            <a:pPr marL="228600" indent="-228600">
              <a:spcBef>
                <a:spcPct val="30000"/>
              </a:spcBef>
              <a:buFont typeface="+mj-lt"/>
              <a:buAutoNum type="alphaLcPeriod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The Profile closest to your search criteria is returned</a:t>
            </a:r>
            <a:endParaRPr lang="en-US" sz="18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799" y="917543"/>
            <a:ext cx="8708572" cy="5022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30000"/>
              </a:spcBef>
              <a:buAutoNum type="arabicPeriod" startAt="5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Your system administrator can help you enter fields in the correct format by defining the field style. You can choose the button to the left of the field and a dialogue box will open in the correct style for you to enter the field information. Name a field that is set up this way in the QAD CRM Training environment: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Analysis Group in Analysis Code Tab.</a:t>
            </a:r>
          </a:p>
          <a:p>
            <a:pPr marL="342900" indent="-342900">
              <a:spcBef>
                <a:spcPct val="30000"/>
              </a:spcBef>
              <a:buAutoNum type="arabicPeriod" startAt="5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When you add a profile, QAD CRM will also add a generic contact if you do not add a Contact. (True or False?) </a:t>
            </a:r>
            <a:r>
              <a:rPr lang="en-US" sz="180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7. Favorites are created in two places: Application Tool Bar and the </a:t>
            </a:r>
            <a:r>
              <a:rPr lang="en-US" sz="180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QAD CRM Bar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8. QAD CRM is not case-sensitive. Why is it important to be case consistent and have date entry standards when entering Profiles in QAD CRM?</a:t>
            </a:r>
          </a:p>
          <a:p>
            <a:pPr marL="342900" indent="-3429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QAD CRM is not case-sensitive.  Enter data that can be used in letters and memos. 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9.	Filters can be created and stored for future use. (True or False?)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10. The All Profiles Screen displays the following windows: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Profile Browser, Contact Browser and the Profile Record Detail.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Hands-On Exercises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625642" y="4708337"/>
            <a:ext cx="7613583" cy="1415772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91440" bIns="91440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 smtClean="0"/>
              <a:t>Contacts are people.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 smtClean="0"/>
              <a:t>A Contact </a:t>
            </a:r>
            <a:r>
              <a:rPr lang="en-US" sz="2000" b="0" dirty="0"/>
              <a:t>must be associated with </a:t>
            </a:r>
            <a:r>
              <a:rPr lang="en-US" sz="2000" b="0" dirty="0" smtClean="0"/>
              <a:t>at least one </a:t>
            </a:r>
            <a:r>
              <a:rPr lang="en-US" sz="2000" b="0" dirty="0"/>
              <a:t>Profile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 smtClean="0"/>
              <a:t>Sales </a:t>
            </a:r>
            <a:r>
              <a:rPr lang="en-US" sz="2000" b="0" dirty="0"/>
              <a:t>Management | Addresses | Contact </a:t>
            </a:r>
            <a:r>
              <a:rPr lang="en-US" sz="2000" b="0" dirty="0" smtClean="0"/>
              <a:t>Persons</a:t>
            </a:r>
            <a:endParaRPr lang="en-US" sz="2000" b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Contacts - </a:t>
            </a:r>
            <a:r>
              <a:rPr lang="en-US" sz="2800" dirty="0" smtClean="0"/>
              <a:t>Overview</a:t>
            </a:r>
            <a:endParaRPr lang="en-US" sz="28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CRM-240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31005" y="1115853"/>
            <a:ext cx="8316229" cy="3273267"/>
            <a:chOff x="358346" y="1192855"/>
            <a:chExt cx="8484974" cy="5140830"/>
          </a:xfrm>
        </p:grpSpPr>
        <p:pic>
          <p:nvPicPr>
            <p:cNvPr id="19558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10003" y="4278012"/>
              <a:ext cx="830906" cy="1555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58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44617" y="4840418"/>
              <a:ext cx="905859" cy="1493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58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01473" y="4188424"/>
              <a:ext cx="933917" cy="1508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5593" name="Picture 9" descr="C:\Users\qgl\AppData\Local\Temp\SNAGHTML1ce9fff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82333" y="1225807"/>
              <a:ext cx="1982143" cy="1783929"/>
            </a:xfrm>
            <a:prstGeom prst="rect">
              <a:avLst/>
            </a:prstGeom>
            <a:noFill/>
          </p:spPr>
        </p:pic>
        <p:pic>
          <p:nvPicPr>
            <p:cNvPr id="15" name="Picture 9" descr="C:\Users\qgl\AppData\Local\Temp\SNAGHTML1ce9fff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7296" y="1266996"/>
              <a:ext cx="1982143" cy="1783929"/>
            </a:xfrm>
            <a:prstGeom prst="rect">
              <a:avLst/>
            </a:prstGeom>
            <a:noFill/>
          </p:spPr>
        </p:pic>
        <p:pic>
          <p:nvPicPr>
            <p:cNvPr id="16" name="Picture 9" descr="C:\Users\qgl\AppData\Local\Temp\SNAGHTML1ce9fff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62787" y="1192855"/>
              <a:ext cx="1982143" cy="1783929"/>
            </a:xfrm>
            <a:prstGeom prst="rect">
              <a:avLst/>
            </a:prstGeom>
            <a:noFill/>
          </p:spPr>
        </p:pic>
        <p:cxnSp>
          <p:nvCxnSpPr>
            <p:cNvPr id="18" name="Straight Connector 17"/>
            <p:cNvCxnSpPr/>
            <p:nvPr/>
          </p:nvCxnSpPr>
          <p:spPr>
            <a:xfrm>
              <a:off x="2594919" y="2990335"/>
              <a:ext cx="37070" cy="1198606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945027" y="2932670"/>
              <a:ext cx="1799968" cy="1886465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2951663" y="2978106"/>
              <a:ext cx="4123038" cy="1388076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5362832" y="3027405"/>
              <a:ext cx="1548714" cy="1140941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6" idx="2"/>
            </p:cNvCxnSpPr>
            <p:nvPr/>
          </p:nvCxnSpPr>
          <p:spPr>
            <a:xfrm flipH="1">
              <a:off x="7022756" y="2976784"/>
              <a:ext cx="331103" cy="1166849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58346" y="1396314"/>
              <a:ext cx="1136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Profile A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16876" y="1388075"/>
              <a:ext cx="1136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Profile B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50011" y="1351006"/>
              <a:ext cx="1136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Profile C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92660" y="4662616"/>
              <a:ext cx="1136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Contact Ⅰ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20498" y="5902411"/>
              <a:ext cx="1136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Contact Ⅱ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587049" y="4740876"/>
              <a:ext cx="12562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</a:rPr>
                <a:t>Contact Ⅲ</a:t>
              </a:r>
              <a:endParaRPr 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 flipH="1">
            <a:off x="2578638" y="2233061"/>
            <a:ext cx="1752730" cy="815079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Contact Persons Screen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CRM-250</a:t>
            </a: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434" y="953036"/>
            <a:ext cx="7767420" cy="513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4088780" y="5035341"/>
            <a:ext cx="4425950" cy="1231106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ts val="400"/>
              </a:spcBef>
            </a:pPr>
            <a:r>
              <a:rPr lang="en-US" sz="2000" b="0" dirty="0">
                <a:latin typeface="+mj-lt"/>
              </a:rPr>
              <a:t>Contact Records contain a mixture of personal and </a:t>
            </a:r>
            <a:r>
              <a:rPr lang="en-US" sz="2000" b="0" dirty="0" smtClean="0">
                <a:latin typeface="+mj-lt"/>
              </a:rPr>
              <a:t>business information</a:t>
            </a:r>
            <a:r>
              <a:rPr lang="en-US" sz="2000" b="0" dirty="0">
                <a:latin typeface="+mj-lt"/>
              </a:rPr>
              <a:t>.</a:t>
            </a:r>
            <a:r>
              <a:rPr lang="en-US" b="0" dirty="0"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for a Contact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CRM-260</a:t>
            </a:r>
          </a:p>
        </p:txBody>
      </p:sp>
      <p:pic>
        <p:nvPicPr>
          <p:cNvPr id="101378" name="Picture 2" descr="C:\Users\qgl\AppData\Local\Temp\SNAGHTML133014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835" y="847418"/>
            <a:ext cx="8266530" cy="549647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042160" y="2072640"/>
            <a:ext cx="1493520" cy="169926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743719" y="672549"/>
            <a:ext cx="7642225" cy="5767388"/>
            <a:chOff x="1449388" y="762000"/>
            <a:chExt cx="7642225" cy="5767388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49388" y="762000"/>
              <a:ext cx="6243637" cy="5767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3" name="Text Box 3"/>
            <p:cNvSpPr txBox="1">
              <a:spLocks noChangeArrowheads="1"/>
            </p:cNvSpPr>
            <p:nvPr/>
          </p:nvSpPr>
          <p:spPr bwMode="auto">
            <a:xfrm>
              <a:off x="7848600" y="5486400"/>
              <a:ext cx="123983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100" dirty="0">
                  <a:solidFill>
                    <a:srgbClr val="01386E"/>
                  </a:solidFill>
                  <a:latin typeface="+mj-lt"/>
                </a:rPr>
                <a:t>QAD MFG/PRO Base System</a:t>
              </a:r>
            </a:p>
          </p:txBody>
        </p:sp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7848600" y="5910263"/>
              <a:ext cx="1243013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100" dirty="0">
                  <a:solidFill>
                    <a:srgbClr val="01386E"/>
                  </a:solidFill>
                  <a:latin typeface="+mj-lt"/>
                </a:rPr>
                <a:t>Extended Applications</a:t>
              </a:r>
            </a:p>
          </p:txBody>
        </p:sp>
        <p:sp>
          <p:nvSpPr>
            <p:cNvPr id="10245" name="Oval 5"/>
            <p:cNvSpPr>
              <a:spLocks noChangeArrowheads="1"/>
            </p:cNvSpPr>
            <p:nvPr/>
          </p:nvSpPr>
          <p:spPr bwMode="auto">
            <a:xfrm>
              <a:off x="7632700" y="5562600"/>
              <a:ext cx="228600" cy="228600"/>
            </a:xfrm>
            <a:prstGeom prst="ellipse">
              <a:avLst/>
            </a:prstGeom>
            <a:solidFill>
              <a:srgbClr val="4A6FA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3962400" y="1401763"/>
              <a:ext cx="12192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Localizations</a:t>
              </a:r>
            </a:p>
          </p:txBody>
        </p:sp>
        <p:sp>
          <p:nvSpPr>
            <p:cNvPr id="10247" name="Text Box 7"/>
            <p:cNvSpPr txBox="1">
              <a:spLocks noChangeArrowheads="1"/>
            </p:cNvSpPr>
            <p:nvPr/>
          </p:nvSpPr>
          <p:spPr bwMode="auto">
            <a:xfrm>
              <a:off x="5046663" y="1606550"/>
              <a:ext cx="12954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Compliance</a:t>
              </a:r>
            </a:p>
          </p:txBody>
        </p:sp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3657600" y="2157413"/>
              <a:ext cx="1828800" cy="67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Multi-national, 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Multi-site 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Financials</a:t>
              </a:r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3467100" y="4214813"/>
              <a:ext cx="1158875" cy="867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        Product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          Data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10250" name="Text Box 10"/>
            <p:cNvSpPr txBox="1">
              <a:spLocks noChangeArrowheads="1"/>
            </p:cNvSpPr>
            <p:nvPr/>
          </p:nvSpPr>
          <p:spPr bwMode="auto">
            <a:xfrm>
              <a:off x="4438650" y="4224338"/>
              <a:ext cx="1295400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Mfg.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Planning &amp;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Execution  </a:t>
              </a:r>
            </a:p>
          </p:txBody>
        </p:sp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4064000" y="3200400"/>
              <a:ext cx="10668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QAD Analytics</a:t>
              </a:r>
            </a:p>
          </p:txBody>
        </p:sp>
        <p:sp>
          <p:nvSpPr>
            <p:cNvPr id="10252" name="Text Box 12"/>
            <p:cNvSpPr txBox="1">
              <a:spLocks noChangeArrowheads="1"/>
            </p:cNvSpPr>
            <p:nvPr/>
          </p:nvSpPr>
          <p:spPr bwMode="auto">
            <a:xfrm>
              <a:off x="1828800" y="2209800"/>
              <a:ext cx="1295400" cy="674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         Supplier  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    Relationship   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 Management</a:t>
              </a:r>
            </a:p>
          </p:txBody>
        </p:sp>
        <p:sp>
          <p:nvSpPr>
            <p:cNvPr id="10253" name="Text Box 13"/>
            <p:cNvSpPr txBox="1">
              <a:spLocks noChangeArrowheads="1"/>
            </p:cNvSpPr>
            <p:nvPr/>
          </p:nvSpPr>
          <p:spPr bwMode="auto">
            <a:xfrm>
              <a:off x="2819400" y="3276600"/>
              <a:ext cx="121920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Procurement</a:t>
              </a:r>
            </a:p>
          </p:txBody>
        </p:sp>
        <p:sp>
          <p:nvSpPr>
            <p:cNvPr id="10254" name="Text Box 14"/>
            <p:cNvSpPr txBox="1">
              <a:spLocks noChangeArrowheads="1"/>
            </p:cNvSpPr>
            <p:nvPr/>
          </p:nvSpPr>
          <p:spPr bwMode="auto">
            <a:xfrm>
              <a:off x="5105400" y="3016250"/>
              <a:ext cx="106680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Forecasting</a:t>
              </a:r>
            </a:p>
          </p:txBody>
        </p:sp>
        <p:sp>
          <p:nvSpPr>
            <p:cNvPr id="10255" name="Text Box 15"/>
            <p:cNvSpPr txBox="1">
              <a:spLocks noChangeArrowheads="1"/>
            </p:cNvSpPr>
            <p:nvPr/>
          </p:nvSpPr>
          <p:spPr bwMode="auto">
            <a:xfrm>
              <a:off x="5105400" y="3529013"/>
              <a:ext cx="1143000" cy="674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Order Management</a:t>
              </a:r>
            </a:p>
          </p:txBody>
        </p:sp>
        <p:sp>
          <p:nvSpPr>
            <p:cNvPr id="10256" name="Text Box 16"/>
            <p:cNvSpPr txBox="1">
              <a:spLocks noChangeArrowheads="1"/>
            </p:cNvSpPr>
            <p:nvPr/>
          </p:nvSpPr>
          <p:spPr bwMode="auto">
            <a:xfrm>
              <a:off x="6019800" y="2157413"/>
              <a:ext cx="1130300" cy="674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Demand Management</a:t>
              </a:r>
            </a:p>
          </p:txBody>
        </p:sp>
        <p:sp>
          <p:nvSpPr>
            <p:cNvPr id="10257" name="Text Box 17"/>
            <p:cNvSpPr txBox="1">
              <a:spLocks noChangeArrowheads="1"/>
            </p:cNvSpPr>
            <p:nvPr/>
          </p:nvSpPr>
          <p:spPr bwMode="auto">
            <a:xfrm>
              <a:off x="6324600" y="3071813"/>
              <a:ext cx="1231900" cy="67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Customer Relationship Management</a:t>
              </a:r>
            </a:p>
          </p:txBody>
        </p:sp>
        <p:sp>
          <p:nvSpPr>
            <p:cNvPr id="10258" name="Text Box 18"/>
            <p:cNvSpPr txBox="1">
              <a:spLocks noChangeArrowheads="1"/>
            </p:cNvSpPr>
            <p:nvPr/>
          </p:nvSpPr>
          <p:spPr bwMode="auto">
            <a:xfrm>
              <a:off x="5943600" y="4138613"/>
              <a:ext cx="1371600" cy="67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         Advanced   </a:t>
              </a:r>
              <a:br>
                <a:rPr lang="en-US" sz="1200" dirty="0">
                  <a:solidFill>
                    <a:srgbClr val="01386E"/>
                  </a:solidFill>
                  <a:latin typeface="+mj-lt"/>
                </a:rPr>
              </a:b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      Order Management</a:t>
              </a:r>
            </a:p>
          </p:txBody>
        </p:sp>
        <p:sp>
          <p:nvSpPr>
            <p:cNvPr id="10259" name="Text Box 19"/>
            <p:cNvSpPr txBox="1">
              <a:spLocks noChangeArrowheads="1"/>
            </p:cNvSpPr>
            <p:nvPr/>
          </p:nvSpPr>
          <p:spPr bwMode="auto">
            <a:xfrm>
              <a:off x="2955925" y="5162550"/>
              <a:ext cx="1692275" cy="47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Enterprise Asset             Management</a:t>
              </a:r>
            </a:p>
          </p:txBody>
        </p:sp>
        <p:sp>
          <p:nvSpPr>
            <p:cNvPr id="10260" name="Text Box 20"/>
            <p:cNvSpPr txBox="1">
              <a:spLocks noChangeArrowheads="1"/>
            </p:cNvSpPr>
            <p:nvPr/>
          </p:nvSpPr>
          <p:spPr bwMode="auto">
            <a:xfrm>
              <a:off x="2971800" y="1516063"/>
              <a:ext cx="114300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Extended Financials</a:t>
              </a:r>
            </a:p>
          </p:txBody>
        </p:sp>
        <p:sp>
          <p:nvSpPr>
            <p:cNvPr id="10261" name="Text Box 21"/>
            <p:cNvSpPr txBox="1">
              <a:spLocks noChangeArrowheads="1"/>
            </p:cNvSpPr>
            <p:nvPr/>
          </p:nvSpPr>
          <p:spPr bwMode="auto">
            <a:xfrm>
              <a:off x="1828800" y="3657600"/>
              <a:ext cx="1143000" cy="868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05000"/>
                </a:lnSpc>
                <a:spcBef>
                  <a:spcPct val="50000"/>
                </a:spcBef>
              </a:pPr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Supply Chain Planning &amp; Execution</a:t>
              </a:r>
            </a:p>
          </p:txBody>
        </p:sp>
        <p:sp>
          <p:nvSpPr>
            <p:cNvPr id="10262" name="Text Box 22"/>
            <p:cNvSpPr txBox="1">
              <a:spLocks noChangeArrowheads="1"/>
            </p:cNvSpPr>
            <p:nvPr/>
          </p:nvSpPr>
          <p:spPr bwMode="auto">
            <a:xfrm>
              <a:off x="4572000" y="5167313"/>
              <a:ext cx="167640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 dirty="0">
                  <a:solidFill>
                    <a:srgbClr val="01386E"/>
                  </a:solidFill>
                  <a:latin typeface="+mj-lt"/>
                </a:rPr>
                <a:t>Advanced Planning &amp; Execution</a:t>
              </a:r>
            </a:p>
          </p:txBody>
        </p:sp>
        <p:grpSp>
          <p:nvGrpSpPr>
            <p:cNvPr id="10263" name="Group 23"/>
            <p:cNvGrpSpPr>
              <a:grpSpLocks/>
            </p:cNvGrpSpPr>
            <p:nvPr/>
          </p:nvGrpSpPr>
          <p:grpSpPr bwMode="auto">
            <a:xfrm>
              <a:off x="7594600" y="5929313"/>
              <a:ext cx="304800" cy="304800"/>
              <a:chOff x="4784" y="3735"/>
              <a:chExt cx="192" cy="192"/>
            </a:xfrm>
          </p:grpSpPr>
          <p:sp>
            <p:nvSpPr>
              <p:cNvPr id="10267" name="Oval 24"/>
              <p:cNvSpPr>
                <a:spLocks noChangeArrowheads="1"/>
              </p:cNvSpPr>
              <p:nvPr/>
            </p:nvSpPr>
            <p:spPr bwMode="auto">
              <a:xfrm>
                <a:off x="4784" y="3735"/>
                <a:ext cx="192" cy="192"/>
              </a:xfrm>
              <a:prstGeom prst="ellipse">
                <a:avLst/>
              </a:prstGeom>
              <a:solidFill>
                <a:srgbClr val="AAC1E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0268" name="Oval 25"/>
              <p:cNvSpPr>
                <a:spLocks noChangeArrowheads="1"/>
              </p:cNvSpPr>
              <p:nvPr/>
            </p:nvSpPr>
            <p:spPr bwMode="gray">
              <a:xfrm>
                <a:off x="4833" y="3784"/>
                <a:ext cx="95" cy="9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0265" name="Oval 28"/>
            <p:cNvSpPr>
              <a:spLocks noChangeArrowheads="1"/>
            </p:cNvSpPr>
            <p:nvPr/>
          </p:nvSpPr>
          <p:spPr bwMode="auto">
            <a:xfrm>
              <a:off x="5467350" y="2324100"/>
              <a:ext cx="2857500" cy="2028825"/>
            </a:xfrm>
            <a:prstGeom prst="ellips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CRM Basics - Overview</a:t>
            </a:r>
            <a:endParaRPr lang="en-US" dirty="0"/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CRM-030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Adding a Contact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CRM-270</a:t>
            </a:r>
          </a:p>
        </p:txBody>
      </p:sp>
      <p:pic>
        <p:nvPicPr>
          <p:cNvPr id="97282" name="Picture 2" descr="C:\Users\qgl\AppData\Local\Temp\SNAGHTML1386d0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35" y="854644"/>
            <a:ext cx="8431703" cy="5603908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6181022" y="2534653"/>
            <a:ext cx="1634691" cy="37217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4366" y="1485499"/>
            <a:ext cx="2799348" cy="16042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2" descr="C:\Users\qgl\AppData\Local\Temp\SNAGHTML15a7fa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137" y="821673"/>
            <a:ext cx="7198682" cy="4905359"/>
          </a:xfrm>
          <a:prstGeom prst="rect">
            <a:avLst/>
          </a:prstGeom>
          <a:noFill/>
        </p:spPr>
      </p:pic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Copying a Contact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CRM-280</a:t>
            </a:r>
          </a:p>
        </p:txBody>
      </p:sp>
      <p:sp>
        <p:nvSpPr>
          <p:cNvPr id="9" name="Rectangle 8"/>
          <p:cNvSpPr/>
          <p:nvPr/>
        </p:nvSpPr>
        <p:spPr>
          <a:xfrm>
            <a:off x="906379" y="2072641"/>
            <a:ext cx="1904198" cy="18929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042160" y="3227672"/>
            <a:ext cx="4782152" cy="103632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8900" name="Picture 4" descr="C:\Users\qgl\AppData\Local\Temp\SNAGHTML15bb86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003" y="3247640"/>
            <a:ext cx="4829175" cy="1095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Synchronizing Contacts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CRM-290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7658" y="3923542"/>
            <a:ext cx="1535933" cy="144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1011" y="1500611"/>
            <a:ext cx="1741506" cy="143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Curved Right Arrow 16"/>
          <p:cNvSpPr/>
          <p:nvPr/>
        </p:nvSpPr>
        <p:spPr>
          <a:xfrm>
            <a:off x="2464059" y="2800952"/>
            <a:ext cx="731520" cy="1216152"/>
          </a:xfrm>
          <a:prstGeom prst="curved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Curved Right Arrow 17"/>
          <p:cNvSpPr/>
          <p:nvPr/>
        </p:nvSpPr>
        <p:spPr>
          <a:xfrm rot="10984000">
            <a:off x="5234532" y="2731968"/>
            <a:ext cx="731520" cy="1216152"/>
          </a:xfrm>
          <a:prstGeom prst="curved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30260" y="4581626"/>
            <a:ext cx="2478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Microsoft Outlook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1856064" y="1894573"/>
            <a:ext cx="1414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QAD CRM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3327125" y="3086501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Contacts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Master Questions  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23900" y="676818"/>
            <a:ext cx="7696200" cy="2434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dirty="0" smtClean="0">
              <a:latin typeface="+mj-lt"/>
              <a:cs typeface="Times New Roman" pitchFamily="18" charset="0"/>
            </a:endParaRP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1. A Contact is a person that can be associated with more than one Profile (True or False?).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2. An Internal Contact is associated with and maintained from the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Internal Contact </a:t>
            </a:r>
            <a:r>
              <a:rPr lang="en-US" sz="1800" b="0" dirty="0" smtClean="0">
                <a:latin typeface="+mj-lt"/>
              </a:rPr>
              <a:t>Tab on the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Profile</a:t>
            </a:r>
            <a:r>
              <a:rPr lang="en-US" sz="1800" b="0" dirty="0" smtClean="0">
                <a:latin typeface="+mj-lt"/>
              </a:rPr>
              <a:t> Record.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3. An easy way to associate a Contact with another Profile is to use the Copy Details Option (True or False?).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2008-CRM-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46315" y="679814"/>
            <a:ext cx="8251370" cy="4789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sz="1800" b="0" dirty="0" smtClean="0">
              <a:latin typeface="+mj-lt"/>
            </a:endParaRP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4. List four Contact Data fields with field descriptions, and the Contact Tab where they are displayed: 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</a:rPr>
              <a:t>Field: Contact Name, Description: What name of this Contact, Tab: Details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</a:rPr>
              <a:t>Field: Position, Description: What position of this Contact, Tab: Details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</a:rPr>
              <a:t>Field: Department, Description: What department in which this Contact works, 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</a:rPr>
              <a:t>Tab: Details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rgbClr val="3404BC"/>
                </a:solidFill>
                <a:latin typeface="+mj-lt"/>
              </a:rPr>
              <a:t>Field: Gender, Description: What gender of this Contact, Tab: Details</a:t>
            </a:r>
            <a:endParaRPr lang="en-US" sz="1800" b="0" dirty="0" smtClean="0">
              <a:latin typeface="+mj-lt"/>
            </a:endParaRP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5. Last Name, First Name, Contact Name, Position, and Mail Groups are all Search Fields on the Search for Profile or Contact Screen (True or False?).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3404BC"/>
                </a:solidFill>
                <a:latin typeface="+mj-lt"/>
              </a:rPr>
              <a:t>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Hands-On Exercises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856648" y="5159141"/>
            <a:ext cx="7276699" cy="114540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Activities </a:t>
            </a:r>
            <a:r>
              <a:rPr lang="en-US" b="1" dirty="0" smtClean="0"/>
              <a:t>are business-related.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Tasks</a:t>
            </a:r>
            <a:r>
              <a:rPr lang="en-US" b="1" dirty="0" smtClean="0"/>
              <a:t> are non-business related activities. </a:t>
            </a:r>
            <a:endParaRPr lang="en-US" b="1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and Tasks - Overview 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CRM-300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524001" y="1040865"/>
            <a:ext cx="5916328" cy="3944219"/>
            <a:chOff x="-99746" y="1249406"/>
            <a:chExt cx="6096000" cy="4064000"/>
          </a:xfrm>
        </p:grpSpPr>
        <p:graphicFrame>
          <p:nvGraphicFramePr>
            <p:cNvPr id="7" name="Diagram 6"/>
            <p:cNvGraphicFramePr/>
            <p:nvPr/>
          </p:nvGraphicFramePr>
          <p:xfrm>
            <a:off x="-99746" y="1249406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2021305" y="3272589"/>
              <a:ext cx="16940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accent1">
                      <a:lumMod val="75000"/>
                    </a:schemeClr>
                  </a:solidFill>
                </a:rPr>
                <a:t>Activities</a:t>
              </a:r>
              <a:endParaRPr lang="en-US" sz="2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Calendar</a:t>
            </a:r>
            <a:endParaRPr lang="en-US" dirty="0"/>
          </a:p>
        </p:txBody>
      </p:sp>
      <p:pic>
        <p:nvPicPr>
          <p:cNvPr id="2050" name="Picture 2" descr="C:\Users\qgl\AppData\Local\Temp\SNAGHTMLdd9cb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61" y="958873"/>
            <a:ext cx="8356633" cy="5480428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1758616" y="1880937"/>
            <a:ext cx="4449679" cy="4375484"/>
          </a:xfrm>
          <a:prstGeom prst="roundRect">
            <a:avLst/>
          </a:prstGeom>
          <a:solidFill>
            <a:schemeClr val="accent1">
              <a:alpha val="3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Activity Calendar – Week View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285297" y="3878981"/>
            <a:ext cx="2415942" cy="136678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3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Task Area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6872" y="1973179"/>
            <a:ext cx="845419" cy="29838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CRM Basics – </a:t>
            </a:r>
            <a:r>
              <a:rPr lang="en-US" sz="2800" dirty="0" smtClean="0"/>
              <a:t>What is CRM?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CRM-040</a:t>
            </a:r>
          </a:p>
        </p:txBody>
      </p:sp>
      <p:pic>
        <p:nvPicPr>
          <p:cNvPr id="11267" name="Picture 15" descr="CRM_System_Overvi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568" y="918618"/>
            <a:ext cx="7564437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Adding an Activity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1263" y="1010652"/>
            <a:ext cx="549602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Adding an Activity from:</a:t>
            </a:r>
          </a:p>
          <a:p>
            <a:endParaRPr lang="en-US" sz="2400" b="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sz="2400" b="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b="0" dirty="0" smtClean="0">
                <a:solidFill>
                  <a:srgbClr val="002060"/>
                </a:solidFill>
              </a:rPr>
              <a:t>Application Toolbar</a:t>
            </a:r>
          </a:p>
          <a:p>
            <a:pPr>
              <a:spcBef>
                <a:spcPts val="3600"/>
              </a:spcBef>
              <a:buFont typeface="Arial" pitchFamily="34" charset="0"/>
              <a:buChar char="•"/>
            </a:pPr>
            <a:endParaRPr lang="en-US" sz="2400" b="0" dirty="0" smtClean="0">
              <a:solidFill>
                <a:srgbClr val="002060"/>
              </a:solidFill>
            </a:endParaRPr>
          </a:p>
          <a:p>
            <a:pPr>
              <a:spcBef>
                <a:spcPts val="3600"/>
              </a:spcBef>
              <a:buFont typeface="Arial" pitchFamily="34" charset="0"/>
              <a:buChar char="•"/>
            </a:pPr>
            <a:r>
              <a:rPr lang="en-US" sz="2400" b="0" dirty="0" smtClean="0">
                <a:solidFill>
                  <a:srgbClr val="002060"/>
                </a:solidFill>
              </a:rPr>
              <a:t> Context Menu on 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002060"/>
                </a:solidFill>
              </a:rPr>
              <a:t> Activity Calendar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002060"/>
                </a:solidFill>
              </a:rPr>
              <a:t> Activity tab of a Contact , Profile, or Opportunity</a:t>
            </a:r>
          </a:p>
          <a:p>
            <a:endParaRPr lang="en-US" sz="2400" b="0" dirty="0" smtClean="0">
              <a:solidFill>
                <a:srgbClr val="002060"/>
              </a:solidFill>
            </a:endParaRPr>
          </a:p>
        </p:txBody>
      </p:sp>
      <p:pic>
        <p:nvPicPr>
          <p:cNvPr id="86018" name="Picture 2" descr="C:\Users\qgl\AppData\Local\Temp\SNAGHTMLea5d8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2917" y="2009274"/>
            <a:ext cx="1362075" cy="1428750"/>
          </a:xfrm>
          <a:prstGeom prst="rect">
            <a:avLst/>
          </a:prstGeom>
          <a:noFill/>
        </p:spPr>
      </p:pic>
      <p:pic>
        <p:nvPicPr>
          <p:cNvPr id="86020" name="Picture 4" descr="C:\Users\qgl\AppData\Local\Temp\SNAGHTMLeb4a9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5744" y="3353200"/>
            <a:ext cx="2581275" cy="261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Processing an Activity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CRM-330</a:t>
            </a:r>
          </a:p>
        </p:txBody>
      </p:sp>
      <p:pic>
        <p:nvPicPr>
          <p:cNvPr id="83970" name="Picture 2" descr="C:\Users\qgl\AppData\Local\Temp\SNAGHTML10fb5b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334" y="1060383"/>
            <a:ext cx="7381006" cy="5384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779" y="1091816"/>
            <a:ext cx="634365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Task Management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CRM-340</a:t>
            </a:r>
          </a:p>
        </p:txBody>
      </p:sp>
      <p:sp>
        <p:nvSpPr>
          <p:cNvPr id="54276" name="Text Box 5"/>
          <p:cNvSpPr txBox="1">
            <a:spLocks noChangeArrowheads="1"/>
          </p:cNvSpPr>
          <p:nvPr/>
        </p:nvSpPr>
        <p:spPr bwMode="auto">
          <a:xfrm>
            <a:off x="5701404" y="2772551"/>
            <a:ext cx="2917825" cy="1724025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>
                <a:lumMod val="10000"/>
                <a:lumOff val="9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91440" bIns="9144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000" b="0" dirty="0">
                <a:latin typeface="+mj-lt"/>
              </a:rPr>
              <a:t>Task View: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>
                <a:latin typeface="+mj-lt"/>
              </a:rPr>
              <a:t>All My Tasks 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>
                <a:latin typeface="+mj-lt"/>
              </a:rPr>
              <a:t>With or without Due Dates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Adding a Task    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CRM-350</a:t>
            </a:r>
          </a:p>
        </p:txBody>
      </p:sp>
      <p:pic>
        <p:nvPicPr>
          <p:cNvPr id="77826" name="Picture 2" descr="C:\Users\qgl\AppData\Local\Temp\SNAGHTML13ea8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850" y="874128"/>
            <a:ext cx="7328737" cy="5416609"/>
          </a:xfrm>
          <a:prstGeom prst="rect">
            <a:avLst/>
          </a:prstGeom>
          <a:noFill/>
        </p:spPr>
      </p:pic>
      <p:sp>
        <p:nvSpPr>
          <p:cNvPr id="13" name="Rounded Rectangular Callout 12"/>
          <p:cNvSpPr/>
          <p:nvPr/>
        </p:nvSpPr>
        <p:spPr>
          <a:xfrm>
            <a:off x="308008" y="2435193"/>
            <a:ext cx="4081111" cy="3436218"/>
          </a:xfrm>
          <a:prstGeom prst="wedgeRoundRectCallout">
            <a:avLst>
              <a:gd name="adj1" fmla="val 79404"/>
              <a:gd name="adj2" fmla="val 8357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7828" name="Picture 4" descr="C:\Users\qgl\AppData\Local\Temp\SNAGHTML145dad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086" y="2673015"/>
            <a:ext cx="3704153" cy="3074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Emails – Letters – Contact Notes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057" y="918744"/>
            <a:ext cx="5067300" cy="46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5940" y="1091030"/>
            <a:ext cx="5875353" cy="478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32110" y="1475874"/>
            <a:ext cx="65230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Master Questions 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02772" y="535901"/>
            <a:ext cx="8338457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</a:rPr>
              <a:t>Answers to Mastery Questions</a:t>
            </a:r>
            <a:endParaRPr lang="en-US" dirty="0" smtClean="0">
              <a:latin typeface="+mj-lt"/>
              <a:cs typeface="Times New Roman" pitchFamily="18" charset="0"/>
            </a:endParaRP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1. How do you add a Task?  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A</a:t>
            </a: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a. Right-click in the Task Area located in the CRM Calendar.</a:t>
            </a: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b. Select a Profile and right-click the Profile.</a:t>
            </a: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c. All of the above. </a:t>
            </a: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2. List two types of Activities that appear on your Calendar.</a:t>
            </a:r>
          </a:p>
          <a:p>
            <a:pPr marL="228600"/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The Telephone and Appointment types, the Letter and Email types, Scripts</a:t>
            </a: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3. When you Process an Activity (telephone or appointment), you indicate that the activity is closed or completed. (True or False?). </a:t>
            </a:r>
          </a:p>
          <a:p>
            <a:pPr marL="228600"/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False. </a:t>
            </a:r>
            <a:r>
              <a:rPr lang="en-US" sz="1800" b="0" dirty="0" smtClean="0">
                <a:latin typeface="+mj-lt"/>
                <a:cs typeface="Times New Roman" pitchFamily="18" charset="0"/>
              </a:rPr>
              <a:t>The Closed radio is just show the closed activities instead of indicate the activity is closed or not.</a:t>
            </a: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4. The value in the </a:t>
            </a:r>
            <a:r>
              <a:rPr lang="en-US" sz="180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Control|Activity and Reminder Settings </a:t>
            </a:r>
            <a:r>
              <a:rPr lang="en-US" sz="1800" b="0" dirty="0" smtClean="0">
                <a:latin typeface="+mj-lt"/>
                <a:cs typeface="Times New Roman" pitchFamily="18" charset="0"/>
              </a:rPr>
              <a:t>Field for both Tasks and Activities can change the display color.</a:t>
            </a:r>
            <a:endParaRPr lang="en-US" sz="1800" b="0" dirty="0" smtClean="0">
              <a:solidFill>
                <a:srgbClr val="3404BC"/>
              </a:solidFill>
              <a:latin typeface="+mj-lt"/>
              <a:cs typeface="Times New Roman" pitchFamily="18" charset="0"/>
            </a:endParaRPr>
          </a:p>
          <a:p>
            <a:r>
              <a:rPr lang="en-US" sz="1800" b="0" dirty="0" smtClean="0">
                <a:latin typeface="+mj-lt"/>
                <a:cs typeface="Times New Roman" pitchFamily="18" charset="0"/>
              </a:rPr>
              <a:t>5. When you associate an Activity or Task to a Profile, Contact or Opportunity, the Activity/Task appear in the associated record. (True or False?)</a:t>
            </a:r>
          </a:p>
          <a:p>
            <a:pPr marL="228600"/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False</a:t>
            </a:r>
            <a:r>
              <a:rPr lang="en-US" sz="1800" b="0" dirty="0" smtClean="0">
                <a:latin typeface="+mj-lt"/>
                <a:cs typeface="Times New Roman" pitchFamily="18" charset="0"/>
              </a:rPr>
              <a:t>. When you associate a Task to a record, you are allowed to open the associated record from the Task. The Task does not appear on the record.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Hands-On Exercises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17419" y="958853"/>
            <a:ext cx="8697913" cy="5003800"/>
            <a:chOff x="257175" y="1187450"/>
            <a:chExt cx="8697913" cy="5003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419" name="Text Box 4"/>
            <p:cNvSpPr txBox="1">
              <a:spLocks noChangeArrowheads="1"/>
            </p:cNvSpPr>
            <p:nvPr/>
          </p:nvSpPr>
          <p:spPr bwMode="auto">
            <a:xfrm>
              <a:off x="4876800" y="4021138"/>
              <a:ext cx="3657600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dirty="0">
                <a:latin typeface="+mj-lt"/>
              </a:endParaRPr>
            </a:p>
          </p:txBody>
        </p:sp>
        <p:pic>
          <p:nvPicPr>
            <p:cNvPr id="6042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1053" t="15407" r="1158" b="10834"/>
            <a:stretch>
              <a:fillRect/>
            </a:stretch>
          </p:blipFill>
          <p:spPr bwMode="auto">
            <a:xfrm>
              <a:off x="257175" y="1187450"/>
              <a:ext cx="8697913" cy="5003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0421" name="Text Box 7"/>
            <p:cNvSpPr txBox="1">
              <a:spLocks noChangeArrowheads="1"/>
            </p:cNvSpPr>
            <p:nvPr/>
          </p:nvSpPr>
          <p:spPr bwMode="auto">
            <a:xfrm>
              <a:off x="2495550" y="3933825"/>
              <a:ext cx="6170613" cy="1724025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solidFill>
                    <a:schemeClr val="bg1"/>
                  </a:solidFill>
                  <a:latin typeface="+mj-lt"/>
                </a:rPr>
                <a:t>Opportunities must be associated with a Profile, Contact, and Sales Representative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solidFill>
                    <a:schemeClr val="bg1"/>
                  </a:solidFill>
                  <a:latin typeface="+mj-lt"/>
                </a:rPr>
                <a:t>Opportunity Stage is a required field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solidFill>
                    <a:schemeClr val="bg1"/>
                  </a:solidFill>
                  <a:latin typeface="+mj-lt"/>
                </a:rPr>
                <a:t>Sales Management | Opportunities</a:t>
              </a: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Opportunities - Overview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CRM-370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5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CRM Basics - </a:t>
            </a:r>
            <a:r>
              <a:rPr lang="en-US" sz="2800" dirty="0" smtClean="0"/>
              <a:t>Benefits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CRM-050</a:t>
            </a:r>
          </a:p>
        </p:txBody>
      </p:sp>
      <p:sp>
        <p:nvSpPr>
          <p:cNvPr id="12292" name="Title 54"/>
          <p:cNvSpPr>
            <a:spLocks/>
          </p:cNvSpPr>
          <p:nvPr/>
        </p:nvSpPr>
        <p:spPr bwMode="auto">
          <a:xfrm>
            <a:off x="1242456" y="5170148"/>
            <a:ext cx="6659562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GB" dirty="0" smtClean="0">
                <a:solidFill>
                  <a:srgbClr val="5A87C6"/>
                </a:solidFill>
                <a:latin typeface="+mj-lt"/>
                <a:cs typeface="Tahoma" pitchFamily="34" charset="0"/>
              </a:rPr>
              <a:t>360-degree </a:t>
            </a:r>
            <a:r>
              <a:rPr lang="en-GB" dirty="0">
                <a:solidFill>
                  <a:srgbClr val="5A87C6"/>
                </a:solidFill>
                <a:latin typeface="+mj-lt"/>
                <a:cs typeface="Tahoma" pitchFamily="34" charset="0"/>
              </a:rPr>
              <a:t>View of Your Customers</a:t>
            </a:r>
            <a:r>
              <a:rPr lang="en-GB" sz="3200" dirty="0">
                <a:solidFill>
                  <a:srgbClr val="5A87C6"/>
                </a:solidFill>
                <a:latin typeface="+mj-lt"/>
                <a:cs typeface="Tahoma" pitchFamily="34" charset="0"/>
              </a:rPr>
              <a:t> </a:t>
            </a:r>
            <a:endParaRPr lang="en-US" sz="3200" dirty="0">
              <a:solidFill>
                <a:srgbClr val="5A87C6"/>
              </a:solidFill>
              <a:latin typeface="+mj-lt"/>
              <a:cs typeface="Tahoma" pitchFamily="34" charset="0"/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9458" y="999440"/>
            <a:ext cx="6261100" cy="4473575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3" name="Picture 19" descr="saf_crm.png"/>
          <p:cNvPicPr>
            <a:picLocks noChangeAspect="1"/>
          </p:cNvPicPr>
          <p:nvPr/>
        </p:nvPicPr>
        <p:blipFill>
          <a:blip r:embed="rId4" cstate="print"/>
          <a:srcRect r="4231" b="5458"/>
          <a:stretch>
            <a:fillRect/>
          </a:stretch>
        </p:blipFill>
        <p:spPr bwMode="auto">
          <a:xfrm>
            <a:off x="1095721" y="2472640"/>
            <a:ext cx="2230437" cy="2363788"/>
          </a:xfrm>
          <a:prstGeom prst="rect">
            <a:avLst/>
          </a:prstGeom>
          <a:noFill/>
          <a:ln w="222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Opportunities = Business Deals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CRM-380</a:t>
            </a:r>
          </a:p>
        </p:txBody>
      </p:sp>
      <p:pic>
        <p:nvPicPr>
          <p:cNvPr id="67586" name="Picture 2" descr="C:\Users\qgl\AppData\Local\Temp\SNAGHTML1b93e7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1359401"/>
            <a:ext cx="8639175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qgl\AppData\Local\Temp\SNAGHTML1babeb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831" y="991182"/>
            <a:ext cx="7449552" cy="5193048"/>
          </a:xfrm>
          <a:prstGeom prst="rect">
            <a:avLst/>
          </a:prstGeom>
          <a:noFill/>
        </p:spPr>
      </p:pic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Searching for an Opportunity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CRM-390</a:t>
            </a:r>
          </a:p>
        </p:txBody>
      </p:sp>
      <p:sp>
        <p:nvSpPr>
          <p:cNvPr id="62468" name="Text Box 5"/>
          <p:cNvSpPr txBox="1">
            <a:spLocks noChangeArrowheads="1"/>
          </p:cNvSpPr>
          <p:nvPr/>
        </p:nvSpPr>
        <p:spPr bwMode="auto">
          <a:xfrm>
            <a:off x="2256840" y="4006210"/>
            <a:ext cx="3613150" cy="18764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91440" bIns="91440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 smtClean="0">
                <a:latin typeface="+mj-lt"/>
              </a:rPr>
              <a:t>Opportunity Filter</a:t>
            </a:r>
            <a:endParaRPr lang="en-US" sz="2000" b="0" dirty="0">
              <a:latin typeface="+mj-lt"/>
            </a:endParaRP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>
                <a:latin typeface="+mj-lt"/>
              </a:rPr>
              <a:t>Sort Columns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>
                <a:latin typeface="+mj-lt"/>
              </a:rPr>
              <a:t>Locate from Profile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b="0" dirty="0">
                <a:latin typeface="+mj-lt"/>
              </a:rPr>
              <a:t>Customer Console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Opportunity Management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CRM-400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549966" y="998061"/>
            <a:ext cx="8034338" cy="4857750"/>
            <a:chOff x="609600" y="1504950"/>
            <a:chExt cx="8034338" cy="4857750"/>
          </a:xfrm>
        </p:grpSpPr>
        <p:pic>
          <p:nvPicPr>
            <p:cNvPr id="66563" name="Picture 3" descr="opportunitie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9600" y="1504950"/>
              <a:ext cx="5305425" cy="48577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pic>
          <p:nvPicPr>
            <p:cNvPr id="6656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45717" t="41815" r="37558" b="39111"/>
            <a:stretch>
              <a:fillRect/>
            </a:stretch>
          </p:blipFill>
          <p:spPr bwMode="auto">
            <a:xfrm>
              <a:off x="6350000" y="2727325"/>
              <a:ext cx="2293938" cy="1635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Master Questions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5429" y="632850"/>
            <a:ext cx="8273142" cy="559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sz="1800" b="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1. An Opportunity must be associated with a Profile, Contact, and Sales Representative (True or False?).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2. List the Opportunity Stage values that are predefined in QAD CRM. 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The </a:t>
            </a:r>
            <a:r>
              <a:rPr lang="en-US" sz="180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Enquiry, Quote and Order </a:t>
            </a:r>
            <a:r>
              <a:rPr lang="en-US" sz="1800" b="0" dirty="0" smtClean="0">
                <a:latin typeface="+mj-lt"/>
                <a:cs typeface="Times New Roman" pitchFamily="18" charset="0"/>
              </a:rPr>
              <a:t>stage values are required when using QAD CRM. 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3. The Opportunity Reference Field contains the following values: 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a. ERP Sales Quote Number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b. User Defined Value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c. Blank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d. ERP Sales Order Number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e. All of the above. 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4. Opportunities in the Enquiry Stage can be viewed in QAD CRM (True or False?)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3404BC"/>
                </a:solidFill>
                <a:latin typeface="+mj-lt"/>
                <a:cs typeface="Times New Roman" pitchFamily="18" charset="0"/>
              </a:rPr>
              <a:t>False</a:t>
            </a:r>
            <a:r>
              <a:rPr lang="en-US" sz="1800" b="0" dirty="0">
                <a:latin typeface="+mj-lt"/>
                <a:cs typeface="Times New Roman" pitchFamily="18" charset="0"/>
              </a:rPr>
              <a:t>. In the Customer Console, you cannot view the opportunities that are in </a:t>
            </a:r>
            <a:r>
              <a:rPr lang="en-US" sz="1800" b="0" dirty="0" smtClean="0">
                <a:latin typeface="+mj-lt"/>
                <a:cs typeface="Times New Roman" pitchFamily="18" charset="0"/>
              </a:rPr>
              <a:t>the Enquiry </a:t>
            </a:r>
            <a:r>
              <a:rPr lang="en-US" sz="1800" b="0" dirty="0">
                <a:latin typeface="+mj-lt"/>
                <a:cs typeface="Times New Roman" pitchFamily="18" charset="0"/>
              </a:rPr>
              <a:t>Stage.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Hands-On Exercises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3400" indent="-533400" eaLnBrk="1" hangingPunct="1">
              <a:buNone/>
            </a:pPr>
            <a:r>
              <a:rPr lang="en-US" dirty="0" smtClean="0"/>
              <a:t>Your customer, Medical Devices, Inc., has 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been purchased by Worldwide Medical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Services headquartered in San Francisco, CA.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Worldwide Medical Services has a European 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Division which operates out of London,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England and an Asian Division in Sydney, 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Australia.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You are now account manager for all of these </a:t>
            </a:r>
          </a:p>
          <a:p>
            <a:pPr marL="533400" indent="-533400" eaLnBrk="1" hangingPunct="1">
              <a:buNone/>
            </a:pPr>
            <a:r>
              <a:rPr lang="en-US" dirty="0" smtClean="0"/>
              <a:t>companies.</a:t>
            </a:r>
          </a:p>
          <a:p>
            <a:pPr marL="533400" indent="-533400" eaLnBrk="1" hangingPunct="1">
              <a:buNone/>
            </a:pPr>
            <a:endParaRPr lang="en-US" dirty="0" smtClean="0"/>
          </a:p>
          <a:p>
            <a:pPr marL="533400" indent="-533400" eaLnBrk="1" hangingPunct="1">
              <a:buNone/>
            </a:pPr>
            <a:r>
              <a:rPr lang="en-US" dirty="0" smtClean="0"/>
              <a:t> </a:t>
            </a: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Exercise [1]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CRM-700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Create a Profile and a Contact for:</a:t>
            </a:r>
          </a:p>
          <a:p>
            <a:pPr lvl="1" eaLnBrk="1" hangingPunct="1"/>
            <a:r>
              <a:rPr lang="en-US" dirty="0" smtClean="0"/>
              <a:t>Worldwide Medical Services – Parent </a:t>
            </a:r>
          </a:p>
          <a:p>
            <a:pPr lvl="1" eaLnBrk="1" hangingPunct="1"/>
            <a:r>
              <a:rPr lang="en-US" dirty="0" smtClean="0"/>
              <a:t>Worldwide Medical Services – EMEA</a:t>
            </a:r>
          </a:p>
          <a:p>
            <a:pPr lvl="1" eaLnBrk="1" hangingPunct="1"/>
            <a:r>
              <a:rPr lang="en-US" dirty="0" smtClean="0"/>
              <a:t>Worldwide Medical Services – Asia</a:t>
            </a:r>
          </a:p>
          <a:p>
            <a:pPr lvl="2"/>
            <a:r>
              <a:rPr lang="en-US" dirty="0" smtClean="0"/>
              <a:t>Create an Opportunity as an Enquiry for the parent company</a:t>
            </a:r>
          </a:p>
          <a:p>
            <a:pPr eaLnBrk="1" hangingPunct="1"/>
            <a:r>
              <a:rPr lang="en-US" dirty="0" smtClean="0"/>
              <a:t>You are invited to the world-wide company meeting in San Francisco California </a:t>
            </a:r>
          </a:p>
          <a:p>
            <a:pPr lvl="2"/>
            <a:r>
              <a:rPr lang="en-US" dirty="0" smtClean="0"/>
              <a:t>create an activity and invite another member of your company to accompany you</a:t>
            </a:r>
          </a:p>
          <a:p>
            <a:pPr algn="ctr" eaLnBrk="1" hangingPunct="1">
              <a:buFont typeface="Webdings" pitchFamily="18" charset="2"/>
              <a:buNone/>
            </a:pPr>
            <a:endParaRPr lang="en-US" sz="2000" b="1" dirty="0" smtClean="0"/>
          </a:p>
          <a:p>
            <a:pPr algn="ctr" eaLnBrk="1" hangingPunct="1">
              <a:buFont typeface="Webdings" pitchFamily="18" charset="2"/>
              <a:buNone/>
            </a:pPr>
            <a:endParaRPr lang="en-US" sz="2000" b="1" dirty="0" smtClean="0"/>
          </a:p>
          <a:p>
            <a:pPr algn="ctr" eaLnBrk="1" hangingPunct="1">
              <a:buFont typeface="Webdings" pitchFamily="18" charset="2"/>
              <a:buNone/>
            </a:pPr>
            <a:r>
              <a:rPr lang="en-US" sz="2000" b="1" dirty="0" smtClean="0"/>
              <a:t>Note:  You will use this information later in the class.</a:t>
            </a:r>
            <a:r>
              <a:rPr lang="en-US" sz="2000" dirty="0" smtClean="0"/>
              <a:t>  </a:t>
            </a: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Exercise [2]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CRM-710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53440" y="994058"/>
            <a:ext cx="7620000" cy="4903788"/>
            <a:chOff x="654050" y="1520825"/>
            <a:chExt cx="7620000" cy="4903788"/>
          </a:xfrm>
        </p:grpSpPr>
        <p:grpSp>
          <p:nvGrpSpPr>
            <p:cNvPr id="75779" name="Group 3"/>
            <p:cNvGrpSpPr>
              <a:grpSpLocks/>
            </p:cNvGrpSpPr>
            <p:nvPr/>
          </p:nvGrpSpPr>
          <p:grpSpPr bwMode="auto">
            <a:xfrm>
              <a:off x="654050" y="1520825"/>
              <a:ext cx="7620000" cy="4903788"/>
              <a:chOff x="150" y="449"/>
              <a:chExt cx="5165" cy="3492"/>
            </a:xfrm>
          </p:grpSpPr>
          <p:pic>
            <p:nvPicPr>
              <p:cNvPr id="75782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9669" t="14612" r="20003" b="37648"/>
              <a:stretch>
                <a:fillRect/>
              </a:stretch>
            </p:blipFill>
            <p:spPr bwMode="auto">
              <a:xfrm>
                <a:off x="150" y="449"/>
                <a:ext cx="4954" cy="2450"/>
              </a:xfrm>
              <a:prstGeom prst="rect">
                <a:avLst/>
              </a:prstGeom>
              <a:noFill/>
              <a:ln w="3175" algn="ctr">
                <a:solidFill>
                  <a:schemeClr val="tx1">
                    <a:lumMod val="25000"/>
                    <a:lumOff val="75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5783" name="Picture 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4069" t="14185" r="15669" b="15465"/>
              <a:stretch>
                <a:fillRect/>
              </a:stretch>
            </p:blipFill>
            <p:spPr bwMode="auto">
              <a:xfrm>
                <a:off x="1200" y="1366"/>
                <a:ext cx="4115" cy="2575"/>
              </a:xfrm>
              <a:prstGeom prst="rect">
                <a:avLst/>
              </a:prstGeom>
              <a:noFill/>
              <a:ln w="3175" algn="ctr">
                <a:solidFill>
                  <a:schemeClr val="tx1">
                    <a:lumMod val="25000"/>
                    <a:lumOff val="75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75780" name="Text Box 6"/>
            <p:cNvSpPr txBox="1">
              <a:spLocks noChangeArrowheads="1"/>
            </p:cNvSpPr>
            <p:nvPr/>
          </p:nvSpPr>
          <p:spPr bwMode="auto">
            <a:xfrm>
              <a:off x="4645025" y="4919663"/>
              <a:ext cx="3078163" cy="1292225"/>
            </a:xfrm>
            <a:prstGeom prst="rect">
              <a:avLst/>
            </a:prstGeom>
            <a:solidFill>
              <a:schemeClr val="bg1"/>
            </a:solidFill>
            <a:ln w="3175" algn="ctr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1800" b="0" dirty="0">
                  <a:latin typeface="+mj-lt"/>
                </a:rPr>
                <a:t>Browser Reports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1800" b="0" dirty="0">
                  <a:latin typeface="+mj-lt"/>
                </a:rPr>
                <a:t>Standard Reports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1800" b="0" dirty="0">
                  <a:latin typeface="+mj-lt"/>
                </a:rPr>
                <a:t>Dashboards </a:t>
              </a:r>
            </a:p>
          </p:txBody>
        </p: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Reports &amp; Dashboards - Overview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CRM-410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CRM Basics - </a:t>
            </a:r>
            <a:r>
              <a:rPr lang="en-US" sz="2800" dirty="0" smtClean="0"/>
              <a:t>Records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04564" y="1432622"/>
            <a:ext cx="7915275" cy="3986213"/>
            <a:chOff x="763588" y="1949450"/>
            <a:chExt cx="7915275" cy="3986213"/>
          </a:xfrm>
        </p:grpSpPr>
        <p:pic>
          <p:nvPicPr>
            <p:cNvPr id="13315" name="Picture 5" descr="MCj0319790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3588" y="1949450"/>
              <a:ext cx="1809750" cy="169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6" name="Picture 6" descr="MCBS02027_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09775" y="3317875"/>
              <a:ext cx="1412875" cy="141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7" name="Picture 7" descr="MCj023802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59063" y="4335463"/>
              <a:ext cx="2438400" cy="16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8" name="Text Box 8"/>
            <p:cNvSpPr txBox="1">
              <a:spLocks noChangeArrowheads="1"/>
            </p:cNvSpPr>
            <p:nvPr/>
          </p:nvSpPr>
          <p:spPr bwMode="auto">
            <a:xfrm>
              <a:off x="4652963" y="3255963"/>
              <a:ext cx="2451100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latin typeface="+mj-lt"/>
                </a:rPr>
                <a:t>Contacts</a:t>
              </a:r>
            </a:p>
          </p:txBody>
        </p:sp>
        <p:sp>
          <p:nvSpPr>
            <p:cNvPr id="13319" name="Text Box 9"/>
            <p:cNvSpPr txBox="1">
              <a:spLocks noChangeArrowheads="1"/>
            </p:cNvSpPr>
            <p:nvPr/>
          </p:nvSpPr>
          <p:spPr bwMode="auto">
            <a:xfrm>
              <a:off x="3230563" y="2316163"/>
              <a:ext cx="2451100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latin typeface="+mj-lt"/>
                </a:rPr>
                <a:t>Profiles</a:t>
              </a:r>
            </a:p>
          </p:txBody>
        </p:sp>
        <p:sp>
          <p:nvSpPr>
            <p:cNvPr id="13320" name="Text Box 10"/>
            <p:cNvSpPr txBox="1">
              <a:spLocks noChangeArrowheads="1"/>
            </p:cNvSpPr>
            <p:nvPr/>
          </p:nvSpPr>
          <p:spPr bwMode="auto">
            <a:xfrm>
              <a:off x="5592763" y="4805363"/>
              <a:ext cx="3086100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latin typeface="+mj-lt"/>
                </a:rPr>
                <a:t>Opportunities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Reporting Functionality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CRM-420</a:t>
            </a:r>
          </a:p>
        </p:txBody>
      </p:sp>
      <p:grpSp>
        <p:nvGrpSpPr>
          <p:cNvPr id="76803" name="Group 9"/>
          <p:cNvGrpSpPr>
            <a:grpSpLocks/>
          </p:cNvGrpSpPr>
          <p:nvPr/>
        </p:nvGrpSpPr>
        <p:grpSpPr bwMode="auto">
          <a:xfrm>
            <a:off x="701744" y="1437522"/>
            <a:ext cx="7816850" cy="3946525"/>
            <a:chOff x="248" y="1012"/>
            <a:chExt cx="4924" cy="2486"/>
          </a:xfrm>
        </p:grpSpPr>
        <p:pic>
          <p:nvPicPr>
            <p:cNvPr id="7680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1668" t="14185" r="31337" b="39781"/>
            <a:stretch>
              <a:fillRect/>
            </a:stretch>
          </p:blipFill>
          <p:spPr bwMode="auto">
            <a:xfrm>
              <a:off x="248" y="1012"/>
              <a:ext cx="4924" cy="24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6807" name="Rectangle 5"/>
            <p:cNvSpPr>
              <a:spLocks noChangeArrowheads="1"/>
            </p:cNvSpPr>
            <p:nvPr/>
          </p:nvSpPr>
          <p:spPr bwMode="auto">
            <a:xfrm>
              <a:off x="266" y="1591"/>
              <a:ext cx="1417" cy="320"/>
            </a:xfrm>
            <a:prstGeom prst="rect">
              <a:avLst/>
            </a:prstGeom>
            <a:noFill/>
            <a:ln w="349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6809" name="Rectangle 7"/>
            <p:cNvSpPr>
              <a:spLocks noChangeArrowheads="1"/>
            </p:cNvSpPr>
            <p:nvPr/>
          </p:nvSpPr>
          <p:spPr bwMode="auto">
            <a:xfrm>
              <a:off x="2552" y="1527"/>
              <a:ext cx="1436" cy="430"/>
            </a:xfrm>
            <a:prstGeom prst="rect">
              <a:avLst/>
            </a:prstGeom>
            <a:noFill/>
            <a:ln w="349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6810" name="Rectangle 8"/>
            <p:cNvSpPr>
              <a:spLocks noChangeArrowheads="1"/>
            </p:cNvSpPr>
            <p:nvPr/>
          </p:nvSpPr>
          <p:spPr bwMode="auto">
            <a:xfrm>
              <a:off x="2562" y="3113"/>
              <a:ext cx="1436" cy="138"/>
            </a:xfrm>
            <a:prstGeom prst="rect">
              <a:avLst/>
            </a:prstGeom>
            <a:noFill/>
            <a:ln w="349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76804" name="Text Box 10"/>
          <p:cNvSpPr txBox="1">
            <a:spLocks noChangeArrowheads="1"/>
          </p:cNvSpPr>
          <p:nvPr/>
        </p:nvSpPr>
        <p:spPr bwMode="auto">
          <a:xfrm>
            <a:off x="458739" y="4393314"/>
            <a:ext cx="3681274" cy="1292662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91440" bIns="91440"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sz="1800" b="0" dirty="0">
                <a:latin typeface="+mj-lt"/>
              </a:rPr>
              <a:t>Browser Reports</a:t>
            </a:r>
          </a:p>
          <a:p>
            <a:pPr marL="342900" indent="-342900">
              <a:buFontTx/>
              <a:buChar char="•"/>
            </a:pPr>
            <a:r>
              <a:rPr lang="en-US" sz="1800" b="0" dirty="0">
                <a:latin typeface="+mj-lt"/>
              </a:rPr>
              <a:t>Standard Reports</a:t>
            </a:r>
          </a:p>
          <a:p>
            <a:pPr marL="342900" indent="-342900">
              <a:buFontTx/>
              <a:buChar char="•"/>
            </a:pPr>
            <a:r>
              <a:rPr lang="en-US" sz="1800" b="0" dirty="0">
                <a:latin typeface="+mj-lt"/>
              </a:rPr>
              <a:t>Export</a:t>
            </a:r>
          </a:p>
          <a:p>
            <a:pPr marL="342900" indent="-342900">
              <a:buFontTx/>
              <a:buChar char="•"/>
            </a:pPr>
            <a:r>
              <a:rPr lang="en-US" sz="1800" b="0" dirty="0">
                <a:latin typeface="+mj-lt"/>
              </a:rPr>
              <a:t>Reportwriter/Query Builder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83242" y="3424186"/>
            <a:ext cx="1119338" cy="2045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Browser Report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CRM-430</a:t>
            </a:r>
          </a:p>
        </p:txBody>
      </p:sp>
      <p:pic>
        <p:nvPicPr>
          <p:cNvPr id="207874" name="Picture 2" descr="C:\Users\qgl\AppData\Local\Temp\SNAGHTMLe31b9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" y="889032"/>
            <a:ext cx="5996940" cy="5459062"/>
          </a:xfrm>
          <a:prstGeom prst="rect">
            <a:avLst/>
          </a:prstGeom>
          <a:noFill/>
        </p:spPr>
      </p:pic>
      <p:sp>
        <p:nvSpPr>
          <p:cNvPr id="9" name="Rounded Rectangular Callout 8"/>
          <p:cNvSpPr/>
          <p:nvPr/>
        </p:nvSpPr>
        <p:spPr>
          <a:xfrm>
            <a:off x="4343400" y="1417320"/>
            <a:ext cx="4617720" cy="3870960"/>
          </a:xfrm>
          <a:prstGeom prst="wedgeRoundRectCallout">
            <a:avLst>
              <a:gd name="adj1" fmla="val -62748"/>
              <a:gd name="adj2" fmla="val 26279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7876" name="Picture 4" descr="C:\Users\qgl\AppData\Local\Temp\SNAGHTMLe897d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6481" y="1592580"/>
            <a:ext cx="4060799" cy="35814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301240" y="4251960"/>
            <a:ext cx="1455420" cy="18288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Line Callout 1 15"/>
          <p:cNvSpPr/>
          <p:nvPr/>
        </p:nvSpPr>
        <p:spPr>
          <a:xfrm>
            <a:off x="381000" y="5029200"/>
            <a:ext cx="2423160" cy="678180"/>
          </a:xfrm>
          <a:prstGeom prst="borderCallout1">
            <a:avLst>
              <a:gd name="adj1" fmla="val -295857"/>
              <a:gd name="adj2" fmla="val 71856"/>
              <a:gd name="adj3" fmla="val -983"/>
              <a:gd name="adj4" fmla="val 21101"/>
            </a:avLst>
          </a:pr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Right-click in any browser</a:t>
            </a:r>
            <a:endParaRPr lang="en-US" sz="18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Standard Reports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CRM-440</a:t>
            </a:r>
          </a:p>
        </p:txBody>
      </p:sp>
      <p:pic>
        <p:nvPicPr>
          <p:cNvPr id="221186" name="Picture 2" descr="C:\Users\qgl\AppData\Local\Temp\SNAGHTML553b7c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018" y="1165157"/>
            <a:ext cx="8795352" cy="473967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491690" y="3924700"/>
            <a:ext cx="865471" cy="2141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qgl\AppData\Local\Temp\SNAGHTML1d0637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709" y="870074"/>
            <a:ext cx="6976746" cy="5487761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Exporting Reports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CRM-450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27985" y="1431757"/>
            <a:ext cx="653716" cy="2815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ular Callout 11"/>
          <p:cNvSpPr/>
          <p:nvPr/>
        </p:nvSpPr>
        <p:spPr>
          <a:xfrm>
            <a:off x="3590223" y="1876925"/>
            <a:ext cx="5361272" cy="4196615"/>
          </a:xfrm>
          <a:prstGeom prst="wedgeRoundRectCallout">
            <a:avLst>
              <a:gd name="adj1" fmla="val -67080"/>
              <a:gd name="adj2" fmla="val -54335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6" name="Picture 4" descr="C:\Users\qgl\AppData\Local\Temp\SNAGHTML1d2483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6804" y="2055591"/>
            <a:ext cx="4849563" cy="3930304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Dashboard Functionality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CRM-460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778081" y="1041269"/>
            <a:ext cx="7583487" cy="4843463"/>
            <a:chOff x="658813" y="1577975"/>
            <a:chExt cx="7583487" cy="4843463"/>
          </a:xfrm>
        </p:grpSpPr>
        <p:pic>
          <p:nvPicPr>
            <p:cNvPr id="83971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19603" t="15038" r="11334" b="14398"/>
            <a:stretch>
              <a:fillRect/>
            </a:stretch>
          </p:blipFill>
          <p:spPr bwMode="auto">
            <a:xfrm>
              <a:off x="658813" y="1577975"/>
              <a:ext cx="7583487" cy="48434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3972" name="Text Box 11"/>
            <p:cNvSpPr txBox="1">
              <a:spLocks noChangeArrowheads="1"/>
            </p:cNvSpPr>
            <p:nvPr/>
          </p:nvSpPr>
          <p:spPr bwMode="auto">
            <a:xfrm>
              <a:off x="3613150" y="4703763"/>
              <a:ext cx="3309938" cy="4921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0" dirty="0">
                  <a:latin typeface="+mj-lt"/>
                </a:rPr>
                <a:t>Main Menu | Dashboard</a:t>
              </a:r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Master Questions 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9857" y="826749"/>
            <a:ext cx="8164286" cy="520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sz="1800" b="0" dirty="0" smtClean="0">
              <a:latin typeface="+mj-lt"/>
            </a:endParaRPr>
          </a:p>
          <a:p>
            <a:pPr marL="342900" indent="-342900">
              <a:spcBef>
                <a:spcPct val="30000"/>
              </a:spcBef>
              <a:buAutoNum type="arabicPeriod"/>
              <a:defRPr/>
            </a:pPr>
            <a:r>
              <a:rPr lang="en-US" sz="1800" b="0" dirty="0" smtClean="0">
                <a:latin typeface="+mj-lt"/>
              </a:rPr>
              <a:t>Report Categories are used as file drawers or containers to help us organize and access our saved reports quickly. (True or False?)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2. When you save a browser report, you can access the report from any record browser in QAD CRM. (True or False)?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False</a:t>
            </a: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latin typeface="+mj-lt"/>
              </a:rPr>
              <a:t>Saved Browser Reports can be accessed from View Report.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3. In the Browser View Report, you can remove fields, change fonts, sort and group data, and create </a:t>
            </a:r>
            <a:r>
              <a:rPr lang="en-US" sz="1800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instances</a:t>
            </a:r>
            <a:r>
              <a:rPr lang="en-US" sz="1800" b="0" dirty="0" smtClean="0">
                <a:latin typeface="+mj-lt"/>
              </a:rPr>
              <a:t>.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4. Name the Standard Report that uses both QAD CRM data and QAD ERP data if integration is active. 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Profile Summary Report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5. Name three applications that you can export your data to for reporting.</a:t>
            </a:r>
          </a:p>
          <a:p>
            <a:pPr marL="228600" indent="-228600">
              <a:lnSpc>
                <a:spcPts val="1800"/>
              </a:lnSpc>
              <a:spcBef>
                <a:spcPct val="30000"/>
              </a:spcBef>
              <a:buFont typeface="Arial" pitchFamily="34" charset="0"/>
              <a:buChar char="•"/>
              <a:tabLst>
                <a:tab pos="3319463" algn="l"/>
              </a:tabLst>
              <a:defRPr/>
            </a:pPr>
            <a:r>
              <a:rPr lang="en-US" sz="1800" b="0" dirty="0" smtClean="0">
                <a:latin typeface="+mj-lt"/>
              </a:rPr>
              <a:t>Acrobat Format , Crystal Reports, Internet Explorer - HTML or XML, Microsoft Excel, Microsoft Word - Document or Rich Text, WordPad, Notepad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</a:rPr>
              <a:t>6. Dashboards can contain a max of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</a:rPr>
              <a:t>4</a:t>
            </a:r>
            <a:r>
              <a:rPr lang="en-US" sz="1800" b="0" dirty="0" smtClean="0">
                <a:latin typeface="+mj-lt"/>
              </a:rPr>
              <a:t> separate views or components.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Hands-On Exercises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12682" y="992816"/>
            <a:ext cx="8297862" cy="4872038"/>
            <a:chOff x="452438" y="1549400"/>
            <a:chExt cx="8297862" cy="48720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806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8802" t="44154" r="62874" b="15465"/>
            <a:stretch>
              <a:fillRect/>
            </a:stretch>
          </p:blipFill>
          <p:spPr bwMode="auto">
            <a:xfrm>
              <a:off x="452438" y="1549400"/>
              <a:ext cx="2514600" cy="3462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8068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 l="25270" t="27303" r="33737" b="37221"/>
            <a:stretch>
              <a:fillRect/>
            </a:stretch>
          </p:blipFill>
          <p:spPr bwMode="auto">
            <a:xfrm>
              <a:off x="711200" y="3233738"/>
              <a:ext cx="5622925" cy="30416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8069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 l="18202" t="17598" r="26936" b="34875"/>
            <a:stretch>
              <a:fillRect/>
            </a:stretch>
          </p:blipFill>
          <p:spPr bwMode="auto">
            <a:xfrm>
              <a:off x="2846388" y="1689100"/>
              <a:ext cx="5903912" cy="3197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8070" name="Text Box 9"/>
            <p:cNvSpPr txBox="1">
              <a:spLocks noChangeArrowheads="1"/>
            </p:cNvSpPr>
            <p:nvPr/>
          </p:nvSpPr>
          <p:spPr bwMode="auto">
            <a:xfrm>
              <a:off x="4919663" y="4543425"/>
              <a:ext cx="3643312" cy="1878013"/>
            </a:xfrm>
            <a:prstGeom prst="rect">
              <a:avLst/>
            </a:prstGeom>
            <a:solidFill>
              <a:schemeClr val="bg1"/>
            </a:solidFill>
            <a:ln w="3175" algn="ctr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Profile Relationships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Using Scripts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ERP/CRM Integration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Customer Console</a:t>
              </a:r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Topics - Overview 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CRM-470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600" b="1" dirty="0" smtClean="0">
                <a:solidFill>
                  <a:schemeClr val="accent1">
                    <a:lumMod val="75000"/>
                  </a:schemeClr>
                </a:solidFill>
              </a:rPr>
              <a:t>CRM secures your data by:</a:t>
            </a:r>
          </a:p>
          <a:p>
            <a:r>
              <a:rPr lang="en-US" dirty="0" smtClean="0"/>
              <a:t>Login Security</a:t>
            </a:r>
          </a:p>
          <a:p>
            <a:r>
              <a:rPr lang="en-US" dirty="0" smtClean="0"/>
              <a:t>Business Units</a:t>
            </a:r>
          </a:p>
          <a:p>
            <a:r>
              <a:rPr lang="en-US" dirty="0" smtClean="0"/>
              <a:t>Teams</a:t>
            </a:r>
          </a:p>
          <a:p>
            <a:r>
              <a:rPr lang="en-US" dirty="0" smtClean="0"/>
              <a:t>Permission Groups</a:t>
            </a:r>
            <a:endParaRPr lang="en-US" dirty="0"/>
          </a:p>
        </p:txBody>
      </p:sp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CRM Basics - </a:t>
            </a:r>
            <a:r>
              <a:rPr lang="en-US" sz="2800" dirty="0" smtClean="0"/>
              <a:t>Security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 Relationships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36575" y="1549683"/>
            <a:ext cx="8064500" cy="3781425"/>
            <a:chOff x="536575" y="2076450"/>
            <a:chExt cx="8064500" cy="3781425"/>
          </a:xfrm>
        </p:grpSpPr>
        <p:pic>
          <p:nvPicPr>
            <p:cNvPr id="8909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20003" t="41487" r="21202" b="14398"/>
            <a:stretch>
              <a:fillRect/>
            </a:stretch>
          </p:blipFill>
          <p:spPr bwMode="auto">
            <a:xfrm>
              <a:off x="536575" y="2076450"/>
              <a:ext cx="8064500" cy="3781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9092" name="Text Box 5"/>
            <p:cNvSpPr txBox="1">
              <a:spLocks noChangeArrowheads="1"/>
            </p:cNvSpPr>
            <p:nvPr/>
          </p:nvSpPr>
          <p:spPr bwMode="auto">
            <a:xfrm>
              <a:off x="1322388" y="3949700"/>
              <a:ext cx="6488112" cy="1724025"/>
            </a:xfrm>
            <a:prstGeom prst="rect">
              <a:avLst/>
            </a:prstGeom>
            <a:solidFill>
              <a:schemeClr val="bg1"/>
            </a:solidFill>
            <a:ln w="3175" algn="ctr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What is a Profile Relationship?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Adding/Viewing  Relationships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Main Menu | Sales Management |Addresses | Profile Relationships</a:t>
              </a:r>
            </a:p>
          </p:txBody>
        </p:sp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Scripts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CRM-490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011238" y="985707"/>
            <a:ext cx="7100887" cy="4921250"/>
            <a:chOff x="1011238" y="1522413"/>
            <a:chExt cx="7100887" cy="4921250"/>
          </a:xfrm>
        </p:grpSpPr>
        <p:pic>
          <p:nvPicPr>
            <p:cNvPr id="9216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19336" t="10985" r="37805" b="41487"/>
            <a:stretch>
              <a:fillRect/>
            </a:stretch>
          </p:blipFill>
          <p:spPr bwMode="auto">
            <a:xfrm>
              <a:off x="1011238" y="1522413"/>
              <a:ext cx="7100887" cy="4921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2164" name="Text Box 4"/>
            <p:cNvSpPr txBox="1">
              <a:spLocks noChangeArrowheads="1"/>
            </p:cNvSpPr>
            <p:nvPr/>
          </p:nvSpPr>
          <p:spPr bwMode="auto">
            <a:xfrm>
              <a:off x="4268788" y="4887913"/>
              <a:ext cx="3716337" cy="1416050"/>
            </a:xfrm>
            <a:prstGeom prst="rect">
              <a:avLst/>
            </a:prstGeom>
            <a:solidFill>
              <a:schemeClr val="bg1"/>
            </a:solidFill>
            <a:ln w="3175" algn="ctr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0" dirty="0">
                  <a:latin typeface="+mj-lt"/>
                </a:rPr>
                <a:t>What is a Script?</a:t>
              </a:r>
            </a:p>
            <a:p>
              <a:pPr>
                <a:spcBef>
                  <a:spcPct val="50000"/>
                </a:spcBef>
              </a:pPr>
              <a:r>
                <a:rPr lang="en-US" sz="2000" b="0" dirty="0">
                  <a:latin typeface="+mj-lt"/>
                </a:rPr>
                <a:t>How to use Scripts?</a:t>
              </a:r>
            </a:p>
            <a:p>
              <a:pPr>
                <a:spcBef>
                  <a:spcPct val="50000"/>
                </a:spcBef>
              </a:pPr>
              <a:r>
                <a:rPr lang="en-US" sz="2000" b="0" dirty="0">
                  <a:latin typeface="+mj-lt"/>
                </a:rPr>
                <a:t>How to add a Script</a:t>
              </a:r>
            </a:p>
          </p:txBody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ERP/CRM Integration 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CRM-500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1975" y="1061147"/>
            <a:ext cx="8018463" cy="4841875"/>
            <a:chOff x="561975" y="1577975"/>
            <a:chExt cx="8018463" cy="4841875"/>
          </a:xfrm>
        </p:grpSpPr>
        <p:pic>
          <p:nvPicPr>
            <p:cNvPr id="9318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8736" t="17278" r="22803" b="26236"/>
            <a:stretch>
              <a:fillRect/>
            </a:stretch>
          </p:blipFill>
          <p:spPr bwMode="auto">
            <a:xfrm>
              <a:off x="561975" y="1577975"/>
              <a:ext cx="8018463" cy="4841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3188" name="Text Box 5"/>
            <p:cNvSpPr txBox="1">
              <a:spLocks noChangeArrowheads="1"/>
            </p:cNvSpPr>
            <p:nvPr/>
          </p:nvSpPr>
          <p:spPr bwMode="auto">
            <a:xfrm>
              <a:off x="5572243" y="4163795"/>
              <a:ext cx="2880648" cy="954107"/>
            </a:xfrm>
            <a:prstGeom prst="rect">
              <a:avLst/>
            </a:prstGeom>
            <a:solidFill>
              <a:schemeClr val="bg1"/>
            </a:solidFill>
            <a:ln w="3175" algn="ctr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Overview</a:t>
              </a:r>
            </a:p>
            <a:p>
              <a:pPr marL="342900" indent="-342900">
                <a:spcBef>
                  <a:spcPct val="50000"/>
                </a:spcBef>
                <a:buFontTx/>
                <a:buChar char="•"/>
              </a:pPr>
              <a:r>
                <a:rPr lang="en-US" sz="2000" b="0" dirty="0">
                  <a:latin typeface="+mj-lt"/>
                </a:rPr>
                <a:t>Integration Points</a:t>
              </a:r>
            </a:p>
          </p:txBody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Customer Console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CRM-510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00038" y="1387413"/>
            <a:ext cx="8537575" cy="4735113"/>
            <a:chOff x="300038" y="1884363"/>
            <a:chExt cx="8537575" cy="4735113"/>
          </a:xfrm>
        </p:grpSpPr>
        <p:pic>
          <p:nvPicPr>
            <p:cNvPr id="94211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8802" t="17278" r="7935" b="26556"/>
            <a:stretch>
              <a:fillRect/>
            </a:stretch>
          </p:blipFill>
          <p:spPr bwMode="auto">
            <a:xfrm>
              <a:off x="300038" y="1884363"/>
              <a:ext cx="8537575" cy="40909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4212" name="Text Box 5"/>
            <p:cNvSpPr txBox="1">
              <a:spLocks noChangeArrowheads="1"/>
            </p:cNvSpPr>
            <p:nvPr/>
          </p:nvSpPr>
          <p:spPr bwMode="auto">
            <a:xfrm>
              <a:off x="979537" y="5203704"/>
              <a:ext cx="4587875" cy="1415772"/>
            </a:xfrm>
            <a:prstGeom prst="rect">
              <a:avLst/>
            </a:prstGeom>
            <a:solidFill>
              <a:schemeClr val="bg1"/>
            </a:solidFill>
            <a:ln w="3175" algn="ctr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2000" b="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r>
                <a:rPr lang="en-US" sz="2000" b="0" dirty="0">
                  <a:latin typeface="+mj-lt"/>
                </a:rPr>
                <a:t>Main Menu | Customer Console</a:t>
              </a:r>
            </a:p>
            <a:p>
              <a:pPr>
                <a:spcBef>
                  <a:spcPct val="50000"/>
                </a:spcBef>
              </a:pPr>
              <a:r>
                <a:rPr lang="en-US" sz="2000" b="0" dirty="0">
                  <a:latin typeface="+mj-lt"/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Master Questions </a:t>
            </a:r>
          </a:p>
        </p:txBody>
      </p:sp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207" y="1573814"/>
            <a:ext cx="52355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2008-CRM-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00743" y="1214548"/>
            <a:ext cx="8142515" cy="4428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Bef>
                <a:spcPct val="30000"/>
              </a:spcBef>
              <a:defRPr/>
            </a:pPr>
            <a:r>
              <a:rPr lang="en-US" dirty="0" smtClean="0">
                <a:latin typeface="+mj-lt"/>
              </a:rPr>
              <a:t>Answers to Mastery Questions</a:t>
            </a:r>
            <a:endParaRPr lang="en-US" sz="1800" b="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1. You do not need a logon to QAD ERP when you go To QAD ERP from QAD CRM. (True or False?)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2. Scripts are considered activities in QAD CRM. (True or False?)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Fal</a:t>
            </a:r>
            <a:r>
              <a:rPr lang="en-US" altLang="zh-CN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se</a:t>
            </a:r>
            <a:endParaRPr lang="en-US" sz="1800" b="1" dirty="0" smtClean="0">
              <a:solidFill>
                <a:srgbClr val="3404BC"/>
              </a:solidFill>
              <a:latin typeface="+mj-lt"/>
              <a:cs typeface="Times New Roman" pitchFamily="18" charset="0"/>
            </a:endParaRPr>
          </a:p>
          <a:p>
            <a:pPr marL="228600" indent="-228600">
              <a:spcBef>
                <a:spcPct val="30000"/>
              </a:spcBef>
              <a:buFont typeface="Arial" pitchFamily="34" charset="0"/>
              <a:buChar char="•"/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Scripts are a series of questions that when processed record the answers in QAD CRM.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3. The list the information shared among Profiles that have relationships defined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	Profile, Contact, Opportunities, Installed Base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4. The Customer Number in the Profile is updated when the Profile is added to QAD ERP. (True or False?) 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  <a:p>
            <a:pPr marL="228600" indent="-228600">
              <a:spcBef>
                <a:spcPct val="30000"/>
              </a:spcBef>
              <a:defRPr/>
            </a:pPr>
            <a:r>
              <a:rPr lang="en-US" sz="1800" b="0" dirty="0" smtClean="0">
                <a:latin typeface="+mj-lt"/>
                <a:cs typeface="Times New Roman" pitchFamily="18" charset="0"/>
              </a:rPr>
              <a:t>5. The integration between QAD CRM and ERP is enabled on demand from QAD CRM. (True or False?)</a:t>
            </a:r>
            <a:r>
              <a:rPr lang="en-US" sz="1800" b="1" dirty="0" smtClean="0">
                <a:solidFill>
                  <a:srgbClr val="3404BC"/>
                </a:solidFill>
                <a:latin typeface="+mj-lt"/>
                <a:cs typeface="Times New Roman" pitchFamily="18" charset="0"/>
              </a:rPr>
              <a:t>True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the Chapter Key Points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           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Questions?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Wrap-up</a:t>
            </a:r>
            <a:endParaRPr lang="en-US" sz="2800" dirty="0" smtClean="0"/>
          </a:p>
        </p:txBody>
      </p:sp>
      <p:pic>
        <p:nvPicPr>
          <p:cNvPr id="16388" name="Picture 7" descr="MCj01985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3268" y="1715817"/>
            <a:ext cx="2967037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Hands-On Exercises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>
            <a:spLocks/>
          </p:cNvSpPr>
          <p:nvPr/>
        </p:nvSpPr>
        <p:spPr bwMode="auto">
          <a:xfrm>
            <a:off x="1733109" y="750888"/>
            <a:ext cx="5720316" cy="5341568"/>
          </a:xfrm>
          <a:custGeom>
            <a:avLst/>
            <a:gdLst/>
            <a:ahLst/>
            <a:cxnLst>
              <a:cxn ang="0">
                <a:pos x="1292" y="532"/>
              </a:cxn>
              <a:cxn ang="0">
                <a:pos x="1247" y="254"/>
              </a:cxn>
              <a:cxn ang="0">
                <a:pos x="1404" y="31"/>
              </a:cxn>
              <a:cxn ang="0">
                <a:pos x="1765" y="8"/>
              </a:cxn>
              <a:cxn ang="0">
                <a:pos x="1943" y="138"/>
              </a:cxn>
              <a:cxn ang="0">
                <a:pos x="1983" y="366"/>
              </a:cxn>
              <a:cxn ang="0">
                <a:pos x="1948" y="610"/>
              </a:cxn>
              <a:cxn ang="0">
                <a:pos x="2123" y="755"/>
              </a:cxn>
              <a:cxn ang="0">
                <a:pos x="2388" y="817"/>
              </a:cxn>
              <a:cxn ang="0">
                <a:pos x="2499" y="930"/>
              </a:cxn>
              <a:cxn ang="0">
                <a:pos x="2504" y="1092"/>
              </a:cxn>
              <a:cxn ang="0">
                <a:pos x="2606" y="1236"/>
              </a:cxn>
              <a:cxn ang="0">
                <a:pos x="2816" y="1265"/>
              </a:cxn>
              <a:cxn ang="0">
                <a:pos x="3044" y="1253"/>
              </a:cxn>
              <a:cxn ang="0">
                <a:pos x="3180" y="1324"/>
              </a:cxn>
              <a:cxn ang="0">
                <a:pos x="3212" y="1578"/>
              </a:cxn>
              <a:cxn ang="0">
                <a:pos x="3180" y="1917"/>
              </a:cxn>
              <a:cxn ang="0">
                <a:pos x="3042" y="1998"/>
              </a:cxn>
              <a:cxn ang="0">
                <a:pos x="2794" y="1986"/>
              </a:cxn>
              <a:cxn ang="0">
                <a:pos x="2611" y="2012"/>
              </a:cxn>
              <a:cxn ang="0">
                <a:pos x="2509" y="2112"/>
              </a:cxn>
              <a:cxn ang="0">
                <a:pos x="2499" y="2304"/>
              </a:cxn>
              <a:cxn ang="0">
                <a:pos x="2381" y="2437"/>
              </a:cxn>
              <a:cxn ang="0">
                <a:pos x="2168" y="2482"/>
              </a:cxn>
              <a:cxn ang="0">
                <a:pos x="1983" y="2574"/>
              </a:cxn>
              <a:cxn ang="0">
                <a:pos x="1943" y="2762"/>
              </a:cxn>
              <a:cxn ang="0">
                <a:pos x="1983" y="2992"/>
              </a:cxn>
              <a:cxn ang="0">
                <a:pos x="1895" y="3210"/>
              </a:cxn>
              <a:cxn ang="0">
                <a:pos x="1740" y="3324"/>
              </a:cxn>
              <a:cxn ang="0">
                <a:pos x="1500" y="3336"/>
              </a:cxn>
              <a:cxn ang="0">
                <a:pos x="1319" y="3250"/>
              </a:cxn>
              <a:cxn ang="0">
                <a:pos x="1234" y="3087"/>
              </a:cxn>
              <a:cxn ang="0">
                <a:pos x="1257" y="2895"/>
              </a:cxn>
              <a:cxn ang="0">
                <a:pos x="1269" y="2721"/>
              </a:cxn>
              <a:cxn ang="0">
                <a:pos x="1149" y="2598"/>
              </a:cxn>
              <a:cxn ang="0">
                <a:pos x="951" y="2551"/>
              </a:cxn>
              <a:cxn ang="0">
                <a:pos x="761" y="2479"/>
              </a:cxn>
              <a:cxn ang="0">
                <a:pos x="711" y="2287"/>
              </a:cxn>
              <a:cxn ang="0">
                <a:pos x="653" y="2128"/>
              </a:cxn>
              <a:cxn ang="0">
                <a:pos x="463" y="2069"/>
              </a:cxn>
              <a:cxn ang="0">
                <a:pos x="270" y="2086"/>
              </a:cxn>
              <a:cxn ang="0">
                <a:pos x="62" y="2036"/>
              </a:cxn>
              <a:cxn ang="0">
                <a:pos x="2" y="1813"/>
              </a:cxn>
              <a:cxn ang="0">
                <a:pos x="15" y="1493"/>
              </a:cxn>
              <a:cxn ang="0">
                <a:pos x="77" y="1300"/>
              </a:cxn>
              <a:cxn ang="0">
                <a:pos x="238" y="1251"/>
              </a:cxn>
              <a:cxn ang="0">
                <a:pos x="476" y="1267"/>
              </a:cxn>
              <a:cxn ang="0">
                <a:pos x="686" y="1191"/>
              </a:cxn>
              <a:cxn ang="0">
                <a:pos x="723" y="1013"/>
              </a:cxn>
              <a:cxn ang="0">
                <a:pos x="801" y="838"/>
              </a:cxn>
              <a:cxn ang="0">
                <a:pos x="1024" y="776"/>
              </a:cxn>
            </a:cxnLst>
            <a:rect l="0" t="0" r="r" b="b"/>
            <a:pathLst>
              <a:path w="3215" h="3338">
                <a:moveTo>
                  <a:pt x="1224" y="698"/>
                </a:moveTo>
                <a:lnTo>
                  <a:pt x="1257" y="660"/>
                </a:lnTo>
                <a:lnTo>
                  <a:pt x="1279" y="624"/>
                </a:lnTo>
                <a:lnTo>
                  <a:pt x="1292" y="584"/>
                </a:lnTo>
                <a:lnTo>
                  <a:pt x="1292" y="532"/>
                </a:lnTo>
                <a:lnTo>
                  <a:pt x="1277" y="473"/>
                </a:lnTo>
                <a:lnTo>
                  <a:pt x="1264" y="423"/>
                </a:lnTo>
                <a:lnTo>
                  <a:pt x="1247" y="361"/>
                </a:lnTo>
                <a:lnTo>
                  <a:pt x="1239" y="295"/>
                </a:lnTo>
                <a:lnTo>
                  <a:pt x="1247" y="254"/>
                </a:lnTo>
                <a:lnTo>
                  <a:pt x="1259" y="204"/>
                </a:lnTo>
                <a:lnTo>
                  <a:pt x="1284" y="152"/>
                </a:lnTo>
                <a:lnTo>
                  <a:pt x="1319" y="102"/>
                </a:lnTo>
                <a:lnTo>
                  <a:pt x="1364" y="62"/>
                </a:lnTo>
                <a:lnTo>
                  <a:pt x="1404" y="31"/>
                </a:lnTo>
                <a:lnTo>
                  <a:pt x="1460" y="12"/>
                </a:lnTo>
                <a:lnTo>
                  <a:pt x="1525" y="3"/>
                </a:lnTo>
                <a:lnTo>
                  <a:pt x="1595" y="0"/>
                </a:lnTo>
                <a:lnTo>
                  <a:pt x="1690" y="0"/>
                </a:lnTo>
                <a:lnTo>
                  <a:pt x="1765" y="8"/>
                </a:lnTo>
                <a:lnTo>
                  <a:pt x="1808" y="22"/>
                </a:lnTo>
                <a:lnTo>
                  <a:pt x="1840" y="41"/>
                </a:lnTo>
                <a:lnTo>
                  <a:pt x="1875" y="62"/>
                </a:lnTo>
                <a:lnTo>
                  <a:pt x="1910" y="95"/>
                </a:lnTo>
                <a:lnTo>
                  <a:pt x="1943" y="138"/>
                </a:lnTo>
                <a:lnTo>
                  <a:pt x="1968" y="176"/>
                </a:lnTo>
                <a:lnTo>
                  <a:pt x="1980" y="209"/>
                </a:lnTo>
                <a:lnTo>
                  <a:pt x="1990" y="266"/>
                </a:lnTo>
                <a:lnTo>
                  <a:pt x="1990" y="316"/>
                </a:lnTo>
                <a:lnTo>
                  <a:pt x="1983" y="366"/>
                </a:lnTo>
                <a:lnTo>
                  <a:pt x="1973" y="404"/>
                </a:lnTo>
                <a:lnTo>
                  <a:pt x="1960" y="465"/>
                </a:lnTo>
                <a:lnTo>
                  <a:pt x="1943" y="529"/>
                </a:lnTo>
                <a:lnTo>
                  <a:pt x="1935" y="570"/>
                </a:lnTo>
                <a:lnTo>
                  <a:pt x="1948" y="610"/>
                </a:lnTo>
                <a:lnTo>
                  <a:pt x="1963" y="639"/>
                </a:lnTo>
                <a:lnTo>
                  <a:pt x="1990" y="677"/>
                </a:lnTo>
                <a:lnTo>
                  <a:pt x="2030" y="707"/>
                </a:lnTo>
                <a:lnTo>
                  <a:pt x="2068" y="733"/>
                </a:lnTo>
                <a:lnTo>
                  <a:pt x="2123" y="755"/>
                </a:lnTo>
                <a:lnTo>
                  <a:pt x="2178" y="769"/>
                </a:lnTo>
                <a:lnTo>
                  <a:pt x="2231" y="781"/>
                </a:lnTo>
                <a:lnTo>
                  <a:pt x="2286" y="788"/>
                </a:lnTo>
                <a:lnTo>
                  <a:pt x="2343" y="802"/>
                </a:lnTo>
                <a:lnTo>
                  <a:pt x="2388" y="817"/>
                </a:lnTo>
                <a:lnTo>
                  <a:pt x="2423" y="833"/>
                </a:lnTo>
                <a:lnTo>
                  <a:pt x="2451" y="852"/>
                </a:lnTo>
                <a:lnTo>
                  <a:pt x="2471" y="873"/>
                </a:lnTo>
                <a:lnTo>
                  <a:pt x="2486" y="900"/>
                </a:lnTo>
                <a:lnTo>
                  <a:pt x="2499" y="930"/>
                </a:lnTo>
                <a:lnTo>
                  <a:pt x="2504" y="959"/>
                </a:lnTo>
                <a:lnTo>
                  <a:pt x="2509" y="985"/>
                </a:lnTo>
                <a:lnTo>
                  <a:pt x="2509" y="1021"/>
                </a:lnTo>
                <a:lnTo>
                  <a:pt x="2504" y="1061"/>
                </a:lnTo>
                <a:lnTo>
                  <a:pt x="2504" y="1092"/>
                </a:lnTo>
                <a:lnTo>
                  <a:pt x="2511" y="1130"/>
                </a:lnTo>
                <a:lnTo>
                  <a:pt x="2529" y="1163"/>
                </a:lnTo>
                <a:lnTo>
                  <a:pt x="2549" y="1191"/>
                </a:lnTo>
                <a:lnTo>
                  <a:pt x="2574" y="1213"/>
                </a:lnTo>
                <a:lnTo>
                  <a:pt x="2606" y="1236"/>
                </a:lnTo>
                <a:lnTo>
                  <a:pt x="2639" y="1251"/>
                </a:lnTo>
                <a:lnTo>
                  <a:pt x="2689" y="1260"/>
                </a:lnTo>
                <a:lnTo>
                  <a:pt x="2731" y="1265"/>
                </a:lnTo>
                <a:lnTo>
                  <a:pt x="2771" y="1267"/>
                </a:lnTo>
                <a:lnTo>
                  <a:pt x="2816" y="1265"/>
                </a:lnTo>
                <a:lnTo>
                  <a:pt x="2872" y="1260"/>
                </a:lnTo>
                <a:lnTo>
                  <a:pt x="2914" y="1258"/>
                </a:lnTo>
                <a:lnTo>
                  <a:pt x="2957" y="1253"/>
                </a:lnTo>
                <a:lnTo>
                  <a:pt x="2997" y="1251"/>
                </a:lnTo>
                <a:lnTo>
                  <a:pt x="3044" y="1253"/>
                </a:lnTo>
                <a:lnTo>
                  <a:pt x="3069" y="1258"/>
                </a:lnTo>
                <a:lnTo>
                  <a:pt x="3099" y="1265"/>
                </a:lnTo>
                <a:lnTo>
                  <a:pt x="3127" y="1279"/>
                </a:lnTo>
                <a:lnTo>
                  <a:pt x="3157" y="1300"/>
                </a:lnTo>
                <a:lnTo>
                  <a:pt x="3180" y="1324"/>
                </a:lnTo>
                <a:lnTo>
                  <a:pt x="3197" y="1360"/>
                </a:lnTo>
                <a:lnTo>
                  <a:pt x="3205" y="1391"/>
                </a:lnTo>
                <a:lnTo>
                  <a:pt x="3210" y="1429"/>
                </a:lnTo>
                <a:lnTo>
                  <a:pt x="3215" y="1497"/>
                </a:lnTo>
                <a:lnTo>
                  <a:pt x="3212" y="1578"/>
                </a:lnTo>
                <a:lnTo>
                  <a:pt x="3215" y="1663"/>
                </a:lnTo>
                <a:lnTo>
                  <a:pt x="3207" y="1763"/>
                </a:lnTo>
                <a:lnTo>
                  <a:pt x="3200" y="1832"/>
                </a:lnTo>
                <a:lnTo>
                  <a:pt x="3192" y="1886"/>
                </a:lnTo>
                <a:lnTo>
                  <a:pt x="3180" y="1917"/>
                </a:lnTo>
                <a:lnTo>
                  <a:pt x="3159" y="1946"/>
                </a:lnTo>
                <a:lnTo>
                  <a:pt x="3137" y="1965"/>
                </a:lnTo>
                <a:lnTo>
                  <a:pt x="3107" y="1981"/>
                </a:lnTo>
                <a:lnTo>
                  <a:pt x="3072" y="1991"/>
                </a:lnTo>
                <a:lnTo>
                  <a:pt x="3042" y="1998"/>
                </a:lnTo>
                <a:lnTo>
                  <a:pt x="2979" y="2000"/>
                </a:lnTo>
                <a:lnTo>
                  <a:pt x="2924" y="1998"/>
                </a:lnTo>
                <a:lnTo>
                  <a:pt x="2879" y="1991"/>
                </a:lnTo>
                <a:lnTo>
                  <a:pt x="2839" y="1988"/>
                </a:lnTo>
                <a:lnTo>
                  <a:pt x="2794" y="1986"/>
                </a:lnTo>
                <a:lnTo>
                  <a:pt x="2754" y="1986"/>
                </a:lnTo>
                <a:lnTo>
                  <a:pt x="2719" y="1988"/>
                </a:lnTo>
                <a:lnTo>
                  <a:pt x="2681" y="1991"/>
                </a:lnTo>
                <a:lnTo>
                  <a:pt x="2636" y="2003"/>
                </a:lnTo>
                <a:lnTo>
                  <a:pt x="2611" y="2012"/>
                </a:lnTo>
                <a:lnTo>
                  <a:pt x="2589" y="2022"/>
                </a:lnTo>
                <a:lnTo>
                  <a:pt x="2559" y="2041"/>
                </a:lnTo>
                <a:lnTo>
                  <a:pt x="2539" y="2064"/>
                </a:lnTo>
                <a:lnTo>
                  <a:pt x="2524" y="2086"/>
                </a:lnTo>
                <a:lnTo>
                  <a:pt x="2509" y="2112"/>
                </a:lnTo>
                <a:lnTo>
                  <a:pt x="2501" y="2138"/>
                </a:lnTo>
                <a:lnTo>
                  <a:pt x="2499" y="2166"/>
                </a:lnTo>
                <a:lnTo>
                  <a:pt x="2501" y="2197"/>
                </a:lnTo>
                <a:lnTo>
                  <a:pt x="2501" y="2249"/>
                </a:lnTo>
                <a:lnTo>
                  <a:pt x="2499" y="2304"/>
                </a:lnTo>
                <a:lnTo>
                  <a:pt x="2483" y="2344"/>
                </a:lnTo>
                <a:lnTo>
                  <a:pt x="2468" y="2377"/>
                </a:lnTo>
                <a:lnTo>
                  <a:pt x="2446" y="2401"/>
                </a:lnTo>
                <a:lnTo>
                  <a:pt x="2413" y="2420"/>
                </a:lnTo>
                <a:lnTo>
                  <a:pt x="2381" y="2437"/>
                </a:lnTo>
                <a:lnTo>
                  <a:pt x="2343" y="2446"/>
                </a:lnTo>
                <a:lnTo>
                  <a:pt x="2296" y="2456"/>
                </a:lnTo>
                <a:lnTo>
                  <a:pt x="2256" y="2468"/>
                </a:lnTo>
                <a:lnTo>
                  <a:pt x="2208" y="2475"/>
                </a:lnTo>
                <a:lnTo>
                  <a:pt x="2168" y="2482"/>
                </a:lnTo>
                <a:lnTo>
                  <a:pt x="2123" y="2491"/>
                </a:lnTo>
                <a:lnTo>
                  <a:pt x="2088" y="2508"/>
                </a:lnTo>
                <a:lnTo>
                  <a:pt x="2048" y="2525"/>
                </a:lnTo>
                <a:lnTo>
                  <a:pt x="2010" y="2546"/>
                </a:lnTo>
                <a:lnTo>
                  <a:pt x="1983" y="2574"/>
                </a:lnTo>
                <a:lnTo>
                  <a:pt x="1958" y="2608"/>
                </a:lnTo>
                <a:lnTo>
                  <a:pt x="1938" y="2648"/>
                </a:lnTo>
                <a:lnTo>
                  <a:pt x="1933" y="2683"/>
                </a:lnTo>
                <a:lnTo>
                  <a:pt x="1935" y="2724"/>
                </a:lnTo>
                <a:lnTo>
                  <a:pt x="1943" y="2762"/>
                </a:lnTo>
                <a:lnTo>
                  <a:pt x="1955" y="2802"/>
                </a:lnTo>
                <a:lnTo>
                  <a:pt x="1965" y="2847"/>
                </a:lnTo>
                <a:lnTo>
                  <a:pt x="1973" y="2887"/>
                </a:lnTo>
                <a:lnTo>
                  <a:pt x="1983" y="2940"/>
                </a:lnTo>
                <a:lnTo>
                  <a:pt x="1983" y="2992"/>
                </a:lnTo>
                <a:lnTo>
                  <a:pt x="1970" y="3044"/>
                </a:lnTo>
                <a:lnTo>
                  <a:pt x="1958" y="3084"/>
                </a:lnTo>
                <a:lnTo>
                  <a:pt x="1943" y="3125"/>
                </a:lnTo>
                <a:lnTo>
                  <a:pt x="1923" y="3163"/>
                </a:lnTo>
                <a:lnTo>
                  <a:pt x="1895" y="3210"/>
                </a:lnTo>
                <a:lnTo>
                  <a:pt x="1865" y="3241"/>
                </a:lnTo>
                <a:lnTo>
                  <a:pt x="1840" y="3262"/>
                </a:lnTo>
                <a:lnTo>
                  <a:pt x="1808" y="3288"/>
                </a:lnTo>
                <a:lnTo>
                  <a:pt x="1772" y="3312"/>
                </a:lnTo>
                <a:lnTo>
                  <a:pt x="1740" y="3324"/>
                </a:lnTo>
                <a:lnTo>
                  <a:pt x="1710" y="3331"/>
                </a:lnTo>
                <a:lnTo>
                  <a:pt x="1660" y="3336"/>
                </a:lnTo>
                <a:lnTo>
                  <a:pt x="1602" y="3338"/>
                </a:lnTo>
                <a:lnTo>
                  <a:pt x="1532" y="3336"/>
                </a:lnTo>
                <a:lnTo>
                  <a:pt x="1500" y="3336"/>
                </a:lnTo>
                <a:lnTo>
                  <a:pt x="1457" y="3329"/>
                </a:lnTo>
                <a:lnTo>
                  <a:pt x="1412" y="3317"/>
                </a:lnTo>
                <a:lnTo>
                  <a:pt x="1372" y="3296"/>
                </a:lnTo>
                <a:lnTo>
                  <a:pt x="1347" y="3277"/>
                </a:lnTo>
                <a:lnTo>
                  <a:pt x="1319" y="3250"/>
                </a:lnTo>
                <a:lnTo>
                  <a:pt x="1297" y="3227"/>
                </a:lnTo>
                <a:lnTo>
                  <a:pt x="1274" y="3196"/>
                </a:lnTo>
                <a:lnTo>
                  <a:pt x="1257" y="3165"/>
                </a:lnTo>
                <a:lnTo>
                  <a:pt x="1242" y="3127"/>
                </a:lnTo>
                <a:lnTo>
                  <a:pt x="1234" y="3087"/>
                </a:lnTo>
                <a:lnTo>
                  <a:pt x="1232" y="3056"/>
                </a:lnTo>
                <a:lnTo>
                  <a:pt x="1232" y="3013"/>
                </a:lnTo>
                <a:lnTo>
                  <a:pt x="1234" y="2978"/>
                </a:lnTo>
                <a:lnTo>
                  <a:pt x="1247" y="2940"/>
                </a:lnTo>
                <a:lnTo>
                  <a:pt x="1257" y="2895"/>
                </a:lnTo>
                <a:lnTo>
                  <a:pt x="1269" y="2852"/>
                </a:lnTo>
                <a:lnTo>
                  <a:pt x="1277" y="2814"/>
                </a:lnTo>
                <a:lnTo>
                  <a:pt x="1279" y="2778"/>
                </a:lnTo>
                <a:lnTo>
                  <a:pt x="1277" y="2750"/>
                </a:lnTo>
                <a:lnTo>
                  <a:pt x="1269" y="2721"/>
                </a:lnTo>
                <a:lnTo>
                  <a:pt x="1249" y="2686"/>
                </a:lnTo>
                <a:lnTo>
                  <a:pt x="1229" y="2662"/>
                </a:lnTo>
                <a:lnTo>
                  <a:pt x="1204" y="2636"/>
                </a:lnTo>
                <a:lnTo>
                  <a:pt x="1177" y="2617"/>
                </a:lnTo>
                <a:lnTo>
                  <a:pt x="1149" y="2598"/>
                </a:lnTo>
                <a:lnTo>
                  <a:pt x="1109" y="2584"/>
                </a:lnTo>
                <a:lnTo>
                  <a:pt x="1074" y="2574"/>
                </a:lnTo>
                <a:lnTo>
                  <a:pt x="1029" y="2565"/>
                </a:lnTo>
                <a:lnTo>
                  <a:pt x="989" y="2560"/>
                </a:lnTo>
                <a:lnTo>
                  <a:pt x="951" y="2551"/>
                </a:lnTo>
                <a:lnTo>
                  <a:pt x="906" y="2541"/>
                </a:lnTo>
                <a:lnTo>
                  <a:pt x="869" y="2527"/>
                </a:lnTo>
                <a:lnTo>
                  <a:pt x="824" y="2515"/>
                </a:lnTo>
                <a:lnTo>
                  <a:pt x="789" y="2501"/>
                </a:lnTo>
                <a:lnTo>
                  <a:pt x="761" y="2479"/>
                </a:lnTo>
                <a:lnTo>
                  <a:pt x="738" y="2451"/>
                </a:lnTo>
                <a:lnTo>
                  <a:pt x="723" y="2415"/>
                </a:lnTo>
                <a:lnTo>
                  <a:pt x="711" y="2368"/>
                </a:lnTo>
                <a:lnTo>
                  <a:pt x="708" y="2330"/>
                </a:lnTo>
                <a:lnTo>
                  <a:pt x="711" y="2287"/>
                </a:lnTo>
                <a:lnTo>
                  <a:pt x="716" y="2254"/>
                </a:lnTo>
                <a:lnTo>
                  <a:pt x="711" y="2214"/>
                </a:lnTo>
                <a:lnTo>
                  <a:pt x="698" y="2183"/>
                </a:lnTo>
                <a:lnTo>
                  <a:pt x="676" y="2150"/>
                </a:lnTo>
                <a:lnTo>
                  <a:pt x="653" y="2128"/>
                </a:lnTo>
                <a:lnTo>
                  <a:pt x="626" y="2107"/>
                </a:lnTo>
                <a:lnTo>
                  <a:pt x="588" y="2093"/>
                </a:lnTo>
                <a:lnTo>
                  <a:pt x="546" y="2079"/>
                </a:lnTo>
                <a:lnTo>
                  <a:pt x="501" y="2074"/>
                </a:lnTo>
                <a:lnTo>
                  <a:pt x="463" y="2069"/>
                </a:lnTo>
                <a:lnTo>
                  <a:pt x="420" y="2069"/>
                </a:lnTo>
                <a:lnTo>
                  <a:pt x="383" y="2074"/>
                </a:lnTo>
                <a:lnTo>
                  <a:pt x="345" y="2076"/>
                </a:lnTo>
                <a:lnTo>
                  <a:pt x="308" y="2081"/>
                </a:lnTo>
                <a:lnTo>
                  <a:pt x="270" y="2086"/>
                </a:lnTo>
                <a:lnTo>
                  <a:pt x="208" y="2086"/>
                </a:lnTo>
                <a:lnTo>
                  <a:pt x="168" y="2083"/>
                </a:lnTo>
                <a:lnTo>
                  <a:pt x="125" y="2074"/>
                </a:lnTo>
                <a:lnTo>
                  <a:pt x="95" y="2060"/>
                </a:lnTo>
                <a:lnTo>
                  <a:pt x="62" y="2036"/>
                </a:lnTo>
                <a:lnTo>
                  <a:pt x="40" y="2010"/>
                </a:lnTo>
                <a:lnTo>
                  <a:pt x="25" y="1981"/>
                </a:lnTo>
                <a:lnTo>
                  <a:pt x="7" y="1927"/>
                </a:lnTo>
                <a:lnTo>
                  <a:pt x="5" y="1870"/>
                </a:lnTo>
                <a:lnTo>
                  <a:pt x="2" y="1813"/>
                </a:lnTo>
                <a:lnTo>
                  <a:pt x="0" y="1742"/>
                </a:lnTo>
                <a:lnTo>
                  <a:pt x="5" y="1680"/>
                </a:lnTo>
                <a:lnTo>
                  <a:pt x="7" y="1614"/>
                </a:lnTo>
                <a:lnTo>
                  <a:pt x="10" y="1554"/>
                </a:lnTo>
                <a:lnTo>
                  <a:pt x="15" y="1493"/>
                </a:lnTo>
                <a:lnTo>
                  <a:pt x="22" y="1445"/>
                </a:lnTo>
                <a:lnTo>
                  <a:pt x="30" y="1393"/>
                </a:lnTo>
                <a:lnTo>
                  <a:pt x="40" y="1353"/>
                </a:lnTo>
                <a:lnTo>
                  <a:pt x="55" y="1327"/>
                </a:lnTo>
                <a:lnTo>
                  <a:pt x="77" y="1300"/>
                </a:lnTo>
                <a:lnTo>
                  <a:pt x="100" y="1284"/>
                </a:lnTo>
                <a:lnTo>
                  <a:pt x="130" y="1265"/>
                </a:lnTo>
                <a:lnTo>
                  <a:pt x="158" y="1260"/>
                </a:lnTo>
                <a:lnTo>
                  <a:pt x="193" y="1253"/>
                </a:lnTo>
                <a:lnTo>
                  <a:pt x="238" y="1251"/>
                </a:lnTo>
                <a:lnTo>
                  <a:pt x="278" y="1253"/>
                </a:lnTo>
                <a:lnTo>
                  <a:pt x="333" y="1260"/>
                </a:lnTo>
                <a:lnTo>
                  <a:pt x="380" y="1262"/>
                </a:lnTo>
                <a:lnTo>
                  <a:pt x="420" y="1265"/>
                </a:lnTo>
                <a:lnTo>
                  <a:pt x="476" y="1267"/>
                </a:lnTo>
                <a:lnTo>
                  <a:pt x="533" y="1260"/>
                </a:lnTo>
                <a:lnTo>
                  <a:pt x="581" y="1251"/>
                </a:lnTo>
                <a:lnTo>
                  <a:pt x="626" y="1234"/>
                </a:lnTo>
                <a:lnTo>
                  <a:pt x="656" y="1217"/>
                </a:lnTo>
                <a:lnTo>
                  <a:pt x="686" y="1191"/>
                </a:lnTo>
                <a:lnTo>
                  <a:pt x="708" y="1158"/>
                </a:lnTo>
                <a:lnTo>
                  <a:pt x="723" y="1125"/>
                </a:lnTo>
                <a:lnTo>
                  <a:pt x="728" y="1089"/>
                </a:lnTo>
                <a:lnTo>
                  <a:pt x="726" y="1063"/>
                </a:lnTo>
                <a:lnTo>
                  <a:pt x="723" y="1013"/>
                </a:lnTo>
                <a:lnTo>
                  <a:pt x="726" y="964"/>
                </a:lnTo>
                <a:lnTo>
                  <a:pt x="736" y="926"/>
                </a:lnTo>
                <a:lnTo>
                  <a:pt x="748" y="890"/>
                </a:lnTo>
                <a:lnTo>
                  <a:pt x="766" y="864"/>
                </a:lnTo>
                <a:lnTo>
                  <a:pt x="801" y="838"/>
                </a:lnTo>
                <a:lnTo>
                  <a:pt x="839" y="819"/>
                </a:lnTo>
                <a:lnTo>
                  <a:pt x="886" y="805"/>
                </a:lnTo>
                <a:lnTo>
                  <a:pt x="934" y="793"/>
                </a:lnTo>
                <a:lnTo>
                  <a:pt x="974" y="783"/>
                </a:lnTo>
                <a:lnTo>
                  <a:pt x="1024" y="776"/>
                </a:lnTo>
                <a:lnTo>
                  <a:pt x="1071" y="767"/>
                </a:lnTo>
                <a:lnTo>
                  <a:pt x="1127" y="752"/>
                </a:lnTo>
                <a:lnTo>
                  <a:pt x="1179" y="731"/>
                </a:lnTo>
                <a:lnTo>
                  <a:pt x="1224" y="69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17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4572000" y="3279922"/>
            <a:ext cx="4572001" cy="3142144"/>
          </a:xfrm>
          <a:custGeom>
            <a:avLst/>
            <a:gdLst/>
            <a:ahLst/>
            <a:cxnLst>
              <a:cxn ang="0">
                <a:pos x="0" y="2230"/>
              </a:cxn>
              <a:cxn ang="0">
                <a:pos x="2897" y="0"/>
              </a:cxn>
              <a:cxn ang="0">
                <a:pos x="2627" y="43"/>
              </a:cxn>
              <a:cxn ang="0">
                <a:pos x="2634" y="117"/>
              </a:cxn>
              <a:cxn ang="0">
                <a:pos x="2664" y="216"/>
              </a:cxn>
              <a:cxn ang="0">
                <a:pos x="2672" y="297"/>
              </a:cxn>
              <a:cxn ang="0">
                <a:pos x="2654" y="380"/>
              </a:cxn>
              <a:cxn ang="0">
                <a:pos x="2594" y="451"/>
              </a:cxn>
              <a:cxn ang="0">
                <a:pos x="2519" y="503"/>
              </a:cxn>
              <a:cxn ang="0">
                <a:pos x="2429" y="529"/>
              </a:cxn>
              <a:cxn ang="0">
                <a:pos x="2299" y="527"/>
              </a:cxn>
              <a:cxn ang="0">
                <a:pos x="2213" y="510"/>
              </a:cxn>
              <a:cxn ang="0">
                <a:pos x="2128" y="453"/>
              </a:cxn>
              <a:cxn ang="0">
                <a:pos x="2071" y="385"/>
              </a:cxn>
              <a:cxn ang="0">
                <a:pos x="2046" y="311"/>
              </a:cxn>
              <a:cxn ang="0">
                <a:pos x="2051" y="230"/>
              </a:cxn>
              <a:cxn ang="0">
                <a:pos x="2071" y="157"/>
              </a:cxn>
              <a:cxn ang="0">
                <a:pos x="2091" y="81"/>
              </a:cxn>
              <a:cxn ang="0">
                <a:pos x="2081" y="10"/>
              </a:cxn>
              <a:cxn ang="0">
                <a:pos x="1600" y="88"/>
              </a:cxn>
              <a:cxn ang="0">
                <a:pos x="1593" y="188"/>
              </a:cxn>
              <a:cxn ang="0">
                <a:pos x="1588" y="271"/>
              </a:cxn>
              <a:cxn ang="0">
                <a:pos x="1565" y="342"/>
              </a:cxn>
              <a:cxn ang="0">
                <a:pos x="1522" y="389"/>
              </a:cxn>
              <a:cxn ang="0">
                <a:pos x="1462" y="415"/>
              </a:cxn>
              <a:cxn ang="0">
                <a:pos x="1395" y="423"/>
              </a:cxn>
              <a:cxn ang="0">
                <a:pos x="1312" y="418"/>
              </a:cxn>
              <a:cxn ang="0">
                <a:pos x="1237" y="413"/>
              </a:cxn>
              <a:cxn ang="0">
                <a:pos x="1142" y="408"/>
              </a:cxn>
              <a:cxn ang="0">
                <a:pos x="1057" y="418"/>
              </a:cxn>
              <a:cxn ang="0">
                <a:pos x="979" y="446"/>
              </a:cxn>
              <a:cxn ang="0">
                <a:pos x="922" y="496"/>
              </a:cxn>
              <a:cxn ang="0">
                <a:pos x="889" y="558"/>
              </a:cxn>
              <a:cxn ang="0">
                <a:pos x="889" y="629"/>
              </a:cxn>
              <a:cxn ang="0">
                <a:pos x="889" y="707"/>
              </a:cxn>
              <a:cxn ang="0">
                <a:pos x="871" y="771"/>
              </a:cxn>
              <a:cxn ang="0">
                <a:pos x="836" y="823"/>
              </a:cxn>
              <a:cxn ang="0">
                <a:pos x="764" y="859"/>
              </a:cxn>
              <a:cxn ang="0">
                <a:pos x="686" y="880"/>
              </a:cxn>
              <a:cxn ang="0">
                <a:pos x="594" y="899"/>
              </a:cxn>
              <a:cxn ang="0">
                <a:pos x="511" y="918"/>
              </a:cxn>
              <a:cxn ang="0">
                <a:pos x="441" y="944"/>
              </a:cxn>
              <a:cxn ang="0">
                <a:pos x="388" y="982"/>
              </a:cxn>
              <a:cxn ang="0">
                <a:pos x="343" y="1042"/>
              </a:cxn>
              <a:cxn ang="0">
                <a:pos x="321" y="1115"/>
              </a:cxn>
              <a:cxn ang="0">
                <a:pos x="331" y="1191"/>
              </a:cxn>
              <a:cxn ang="0">
                <a:pos x="356" y="1286"/>
              </a:cxn>
              <a:cxn ang="0">
                <a:pos x="371" y="1367"/>
              </a:cxn>
              <a:cxn ang="0">
                <a:pos x="366" y="1445"/>
              </a:cxn>
              <a:cxn ang="0">
                <a:pos x="343" y="1516"/>
              </a:cxn>
              <a:cxn ang="0">
                <a:pos x="308" y="1587"/>
              </a:cxn>
              <a:cxn ang="0">
                <a:pos x="251" y="1666"/>
              </a:cxn>
              <a:cxn ang="0">
                <a:pos x="193" y="1715"/>
              </a:cxn>
              <a:cxn ang="0">
                <a:pos x="133" y="1746"/>
              </a:cxn>
              <a:cxn ang="0">
                <a:pos x="43" y="1763"/>
              </a:cxn>
            </a:cxnLst>
            <a:rect l="0" t="0" r="r" b="b"/>
            <a:pathLst>
              <a:path w="2899" h="2230">
                <a:moveTo>
                  <a:pt x="0" y="1763"/>
                </a:moveTo>
                <a:lnTo>
                  <a:pt x="0" y="2230"/>
                </a:lnTo>
                <a:lnTo>
                  <a:pt x="2899" y="2230"/>
                </a:lnTo>
                <a:lnTo>
                  <a:pt x="2897" y="0"/>
                </a:lnTo>
                <a:lnTo>
                  <a:pt x="2639" y="0"/>
                </a:lnTo>
                <a:lnTo>
                  <a:pt x="2627" y="43"/>
                </a:lnTo>
                <a:lnTo>
                  <a:pt x="2627" y="74"/>
                </a:lnTo>
                <a:lnTo>
                  <a:pt x="2634" y="117"/>
                </a:lnTo>
                <a:lnTo>
                  <a:pt x="2649" y="162"/>
                </a:lnTo>
                <a:lnTo>
                  <a:pt x="2664" y="216"/>
                </a:lnTo>
                <a:lnTo>
                  <a:pt x="2672" y="259"/>
                </a:lnTo>
                <a:lnTo>
                  <a:pt x="2672" y="297"/>
                </a:lnTo>
                <a:lnTo>
                  <a:pt x="2667" y="339"/>
                </a:lnTo>
                <a:lnTo>
                  <a:pt x="2654" y="380"/>
                </a:lnTo>
                <a:lnTo>
                  <a:pt x="2627" y="418"/>
                </a:lnTo>
                <a:lnTo>
                  <a:pt x="2594" y="451"/>
                </a:lnTo>
                <a:lnTo>
                  <a:pt x="2559" y="482"/>
                </a:lnTo>
                <a:lnTo>
                  <a:pt x="2519" y="503"/>
                </a:lnTo>
                <a:lnTo>
                  <a:pt x="2471" y="520"/>
                </a:lnTo>
                <a:lnTo>
                  <a:pt x="2429" y="529"/>
                </a:lnTo>
                <a:lnTo>
                  <a:pt x="2369" y="532"/>
                </a:lnTo>
                <a:lnTo>
                  <a:pt x="2299" y="527"/>
                </a:lnTo>
                <a:lnTo>
                  <a:pt x="2253" y="520"/>
                </a:lnTo>
                <a:lnTo>
                  <a:pt x="2213" y="510"/>
                </a:lnTo>
                <a:lnTo>
                  <a:pt x="2176" y="489"/>
                </a:lnTo>
                <a:lnTo>
                  <a:pt x="2128" y="453"/>
                </a:lnTo>
                <a:lnTo>
                  <a:pt x="2098" y="420"/>
                </a:lnTo>
                <a:lnTo>
                  <a:pt x="2071" y="385"/>
                </a:lnTo>
                <a:lnTo>
                  <a:pt x="2056" y="347"/>
                </a:lnTo>
                <a:lnTo>
                  <a:pt x="2046" y="311"/>
                </a:lnTo>
                <a:lnTo>
                  <a:pt x="2046" y="271"/>
                </a:lnTo>
                <a:lnTo>
                  <a:pt x="2051" y="230"/>
                </a:lnTo>
                <a:lnTo>
                  <a:pt x="2061" y="192"/>
                </a:lnTo>
                <a:lnTo>
                  <a:pt x="2071" y="157"/>
                </a:lnTo>
                <a:lnTo>
                  <a:pt x="2083" y="119"/>
                </a:lnTo>
                <a:lnTo>
                  <a:pt x="2091" y="81"/>
                </a:lnTo>
                <a:lnTo>
                  <a:pt x="2091" y="48"/>
                </a:lnTo>
                <a:lnTo>
                  <a:pt x="2081" y="10"/>
                </a:lnTo>
                <a:lnTo>
                  <a:pt x="1595" y="10"/>
                </a:lnTo>
                <a:lnTo>
                  <a:pt x="1600" y="88"/>
                </a:lnTo>
                <a:lnTo>
                  <a:pt x="1595" y="143"/>
                </a:lnTo>
                <a:lnTo>
                  <a:pt x="1593" y="188"/>
                </a:lnTo>
                <a:lnTo>
                  <a:pt x="1593" y="228"/>
                </a:lnTo>
                <a:lnTo>
                  <a:pt x="1588" y="271"/>
                </a:lnTo>
                <a:lnTo>
                  <a:pt x="1578" y="313"/>
                </a:lnTo>
                <a:lnTo>
                  <a:pt x="1565" y="342"/>
                </a:lnTo>
                <a:lnTo>
                  <a:pt x="1547" y="368"/>
                </a:lnTo>
                <a:lnTo>
                  <a:pt x="1522" y="389"/>
                </a:lnTo>
                <a:lnTo>
                  <a:pt x="1495" y="406"/>
                </a:lnTo>
                <a:lnTo>
                  <a:pt x="1462" y="415"/>
                </a:lnTo>
                <a:lnTo>
                  <a:pt x="1427" y="420"/>
                </a:lnTo>
                <a:lnTo>
                  <a:pt x="1395" y="423"/>
                </a:lnTo>
                <a:lnTo>
                  <a:pt x="1352" y="423"/>
                </a:lnTo>
                <a:lnTo>
                  <a:pt x="1312" y="418"/>
                </a:lnTo>
                <a:lnTo>
                  <a:pt x="1280" y="415"/>
                </a:lnTo>
                <a:lnTo>
                  <a:pt x="1237" y="413"/>
                </a:lnTo>
                <a:lnTo>
                  <a:pt x="1192" y="408"/>
                </a:lnTo>
                <a:lnTo>
                  <a:pt x="1142" y="408"/>
                </a:lnTo>
                <a:lnTo>
                  <a:pt x="1099" y="413"/>
                </a:lnTo>
                <a:lnTo>
                  <a:pt x="1057" y="418"/>
                </a:lnTo>
                <a:lnTo>
                  <a:pt x="1012" y="430"/>
                </a:lnTo>
                <a:lnTo>
                  <a:pt x="979" y="446"/>
                </a:lnTo>
                <a:lnTo>
                  <a:pt x="944" y="468"/>
                </a:lnTo>
                <a:lnTo>
                  <a:pt x="922" y="496"/>
                </a:lnTo>
                <a:lnTo>
                  <a:pt x="899" y="527"/>
                </a:lnTo>
                <a:lnTo>
                  <a:pt x="889" y="558"/>
                </a:lnTo>
                <a:lnTo>
                  <a:pt x="884" y="593"/>
                </a:lnTo>
                <a:lnTo>
                  <a:pt x="889" y="629"/>
                </a:lnTo>
                <a:lnTo>
                  <a:pt x="892" y="667"/>
                </a:lnTo>
                <a:lnTo>
                  <a:pt x="889" y="707"/>
                </a:lnTo>
                <a:lnTo>
                  <a:pt x="881" y="738"/>
                </a:lnTo>
                <a:lnTo>
                  <a:pt x="871" y="771"/>
                </a:lnTo>
                <a:lnTo>
                  <a:pt x="856" y="802"/>
                </a:lnTo>
                <a:lnTo>
                  <a:pt x="836" y="823"/>
                </a:lnTo>
                <a:lnTo>
                  <a:pt x="804" y="845"/>
                </a:lnTo>
                <a:lnTo>
                  <a:pt x="764" y="859"/>
                </a:lnTo>
                <a:lnTo>
                  <a:pt x="724" y="871"/>
                </a:lnTo>
                <a:lnTo>
                  <a:pt x="686" y="880"/>
                </a:lnTo>
                <a:lnTo>
                  <a:pt x="646" y="890"/>
                </a:lnTo>
                <a:lnTo>
                  <a:pt x="594" y="899"/>
                </a:lnTo>
                <a:lnTo>
                  <a:pt x="554" y="906"/>
                </a:lnTo>
                <a:lnTo>
                  <a:pt x="511" y="918"/>
                </a:lnTo>
                <a:lnTo>
                  <a:pt x="476" y="930"/>
                </a:lnTo>
                <a:lnTo>
                  <a:pt x="441" y="944"/>
                </a:lnTo>
                <a:lnTo>
                  <a:pt x="413" y="963"/>
                </a:lnTo>
                <a:lnTo>
                  <a:pt x="388" y="982"/>
                </a:lnTo>
                <a:lnTo>
                  <a:pt x="361" y="1013"/>
                </a:lnTo>
                <a:lnTo>
                  <a:pt x="343" y="1042"/>
                </a:lnTo>
                <a:lnTo>
                  <a:pt x="328" y="1075"/>
                </a:lnTo>
                <a:lnTo>
                  <a:pt x="321" y="1115"/>
                </a:lnTo>
                <a:lnTo>
                  <a:pt x="326" y="1153"/>
                </a:lnTo>
                <a:lnTo>
                  <a:pt x="331" y="1191"/>
                </a:lnTo>
                <a:lnTo>
                  <a:pt x="343" y="1236"/>
                </a:lnTo>
                <a:lnTo>
                  <a:pt x="356" y="1286"/>
                </a:lnTo>
                <a:lnTo>
                  <a:pt x="366" y="1331"/>
                </a:lnTo>
                <a:lnTo>
                  <a:pt x="371" y="1367"/>
                </a:lnTo>
                <a:lnTo>
                  <a:pt x="371" y="1400"/>
                </a:lnTo>
                <a:lnTo>
                  <a:pt x="366" y="1445"/>
                </a:lnTo>
                <a:lnTo>
                  <a:pt x="353" y="1483"/>
                </a:lnTo>
                <a:lnTo>
                  <a:pt x="343" y="1516"/>
                </a:lnTo>
                <a:lnTo>
                  <a:pt x="328" y="1547"/>
                </a:lnTo>
                <a:lnTo>
                  <a:pt x="308" y="1587"/>
                </a:lnTo>
                <a:lnTo>
                  <a:pt x="281" y="1632"/>
                </a:lnTo>
                <a:lnTo>
                  <a:pt x="251" y="1666"/>
                </a:lnTo>
                <a:lnTo>
                  <a:pt x="221" y="1692"/>
                </a:lnTo>
                <a:lnTo>
                  <a:pt x="193" y="1715"/>
                </a:lnTo>
                <a:lnTo>
                  <a:pt x="163" y="1734"/>
                </a:lnTo>
                <a:lnTo>
                  <a:pt x="133" y="1746"/>
                </a:lnTo>
                <a:lnTo>
                  <a:pt x="90" y="1756"/>
                </a:lnTo>
                <a:lnTo>
                  <a:pt x="43" y="1763"/>
                </a:lnTo>
                <a:lnTo>
                  <a:pt x="0" y="1763"/>
                </a:lnTo>
                <a:close/>
              </a:path>
            </a:pathLst>
          </a:custGeom>
          <a:solidFill>
            <a:schemeClr val="bg2">
              <a:lumMod val="65000"/>
            </a:schemeClr>
          </a:solidFill>
          <a:ln w="317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861311" y="4194836"/>
            <a:ext cx="32832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Customer Service:  Can you easily determine if your customer has reported a problem?</a:t>
            </a:r>
          </a:p>
        </p:txBody>
      </p:sp>
      <p:sp>
        <p:nvSpPr>
          <p:cNvPr id="18" name="Freeform 4"/>
          <p:cNvSpPr>
            <a:spLocks/>
          </p:cNvSpPr>
          <p:nvPr/>
        </p:nvSpPr>
        <p:spPr bwMode="auto">
          <a:xfrm>
            <a:off x="4630739" y="0"/>
            <a:ext cx="4513262" cy="41036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6" y="2126"/>
              </a:cxn>
              <a:cxn ang="0">
                <a:pos x="2626" y="2145"/>
              </a:cxn>
              <a:cxn ang="0">
                <a:pos x="2619" y="2192"/>
              </a:cxn>
              <a:cxn ang="0">
                <a:pos x="2631" y="2251"/>
              </a:cxn>
              <a:cxn ang="0">
                <a:pos x="2651" y="2323"/>
              </a:cxn>
              <a:cxn ang="0">
                <a:pos x="2664" y="2391"/>
              </a:cxn>
              <a:cxn ang="0">
                <a:pos x="2659" y="2455"/>
              </a:cxn>
              <a:cxn ang="0">
                <a:pos x="2639" y="2519"/>
              </a:cxn>
              <a:cxn ang="0">
                <a:pos x="2591" y="2572"/>
              </a:cxn>
              <a:cxn ang="0">
                <a:pos x="2538" y="2614"/>
              </a:cxn>
              <a:cxn ang="0">
                <a:pos x="2473" y="2643"/>
              </a:cxn>
              <a:cxn ang="0">
                <a:pos x="2391" y="2659"/>
              </a:cxn>
              <a:cxn ang="0">
                <a:pos x="2318" y="2662"/>
              </a:cxn>
              <a:cxn ang="0">
                <a:pos x="2256" y="2655"/>
              </a:cxn>
              <a:cxn ang="0">
                <a:pos x="2190" y="2636"/>
              </a:cxn>
              <a:cxn ang="0">
                <a:pos x="2138" y="2602"/>
              </a:cxn>
              <a:cxn ang="0">
                <a:pos x="2088" y="2553"/>
              </a:cxn>
              <a:cxn ang="0">
                <a:pos x="2048" y="2498"/>
              </a:cxn>
              <a:cxn ang="0">
                <a:pos x="2025" y="2422"/>
              </a:cxn>
              <a:cxn ang="0">
                <a:pos x="2035" y="2346"/>
              </a:cxn>
              <a:cxn ang="0">
                <a:pos x="2055" y="2270"/>
              </a:cxn>
              <a:cxn ang="0">
                <a:pos x="2073" y="2194"/>
              </a:cxn>
              <a:cxn ang="0">
                <a:pos x="2070" y="2159"/>
              </a:cxn>
              <a:cxn ang="0">
                <a:pos x="1582" y="2140"/>
              </a:cxn>
              <a:cxn ang="0">
                <a:pos x="1587" y="2014"/>
              </a:cxn>
              <a:cxn ang="0">
                <a:pos x="1577" y="1931"/>
              </a:cxn>
              <a:cxn ang="0">
                <a:pos x="1557" y="1881"/>
              </a:cxn>
              <a:cxn ang="0">
                <a:pos x="1517" y="1841"/>
              </a:cxn>
              <a:cxn ang="0">
                <a:pos x="1462" y="1815"/>
              </a:cxn>
              <a:cxn ang="0">
                <a:pos x="1394" y="1808"/>
              </a:cxn>
              <a:cxn ang="0">
                <a:pos x="1297" y="1812"/>
              </a:cxn>
              <a:cxn ang="0">
                <a:pos x="1204" y="1820"/>
              </a:cxn>
              <a:cxn ang="0">
                <a:pos x="1109" y="1820"/>
              </a:cxn>
              <a:cxn ang="0">
                <a:pos x="1014" y="1803"/>
              </a:cxn>
              <a:cxn ang="0">
                <a:pos x="941" y="1763"/>
              </a:cxn>
              <a:cxn ang="0">
                <a:pos x="899" y="1708"/>
              </a:cxn>
              <a:cxn ang="0">
                <a:pos x="881" y="1635"/>
              </a:cxn>
              <a:cxn ang="0">
                <a:pos x="884" y="1552"/>
              </a:cxn>
              <a:cxn ang="0">
                <a:pos x="871" y="1476"/>
              </a:cxn>
              <a:cxn ang="0">
                <a:pos x="851" y="1428"/>
              </a:cxn>
              <a:cxn ang="0">
                <a:pos x="821" y="1397"/>
              </a:cxn>
              <a:cxn ang="0">
                <a:pos x="751" y="1367"/>
              </a:cxn>
              <a:cxn ang="0">
                <a:pos x="658" y="1343"/>
              </a:cxn>
              <a:cxn ang="0">
                <a:pos x="556" y="1326"/>
              </a:cxn>
              <a:cxn ang="0">
                <a:pos x="478" y="1302"/>
              </a:cxn>
              <a:cxn ang="0">
                <a:pos x="410" y="1267"/>
              </a:cxn>
              <a:cxn ang="0">
                <a:pos x="355" y="1217"/>
              </a:cxn>
              <a:cxn ang="0">
                <a:pos x="320" y="1155"/>
              </a:cxn>
              <a:cxn ang="0">
                <a:pos x="315" y="1087"/>
              </a:cxn>
              <a:cxn ang="0">
                <a:pos x="335" y="1011"/>
              </a:cxn>
              <a:cxn ang="0">
                <a:pos x="353" y="925"/>
              </a:cxn>
              <a:cxn ang="0">
                <a:pos x="368" y="845"/>
              </a:cxn>
              <a:cxn ang="0">
                <a:pos x="353" y="764"/>
              </a:cxn>
              <a:cxn ang="0">
                <a:pos x="318" y="690"/>
              </a:cxn>
              <a:cxn ang="0">
                <a:pos x="283" y="645"/>
              </a:cxn>
              <a:cxn ang="0">
                <a:pos x="238" y="605"/>
              </a:cxn>
              <a:cxn ang="0">
                <a:pos x="185" y="577"/>
              </a:cxn>
              <a:cxn ang="0">
                <a:pos x="117" y="558"/>
              </a:cxn>
              <a:cxn ang="0">
                <a:pos x="37" y="555"/>
              </a:cxn>
            </a:cxnLst>
            <a:rect l="0" t="0" r="r" b="b"/>
            <a:pathLst>
              <a:path w="2886" h="2662">
                <a:moveTo>
                  <a:pt x="0" y="555"/>
                </a:moveTo>
                <a:lnTo>
                  <a:pt x="0" y="0"/>
                </a:lnTo>
                <a:lnTo>
                  <a:pt x="2884" y="0"/>
                </a:lnTo>
                <a:lnTo>
                  <a:pt x="2886" y="2126"/>
                </a:lnTo>
                <a:lnTo>
                  <a:pt x="2636" y="2126"/>
                </a:lnTo>
                <a:lnTo>
                  <a:pt x="2626" y="2145"/>
                </a:lnTo>
                <a:lnTo>
                  <a:pt x="2619" y="2171"/>
                </a:lnTo>
                <a:lnTo>
                  <a:pt x="2619" y="2192"/>
                </a:lnTo>
                <a:lnTo>
                  <a:pt x="2621" y="2218"/>
                </a:lnTo>
                <a:lnTo>
                  <a:pt x="2631" y="2251"/>
                </a:lnTo>
                <a:lnTo>
                  <a:pt x="2641" y="2294"/>
                </a:lnTo>
                <a:lnTo>
                  <a:pt x="2651" y="2323"/>
                </a:lnTo>
                <a:lnTo>
                  <a:pt x="2659" y="2358"/>
                </a:lnTo>
                <a:lnTo>
                  <a:pt x="2664" y="2391"/>
                </a:lnTo>
                <a:lnTo>
                  <a:pt x="2664" y="2425"/>
                </a:lnTo>
                <a:lnTo>
                  <a:pt x="2659" y="2455"/>
                </a:lnTo>
                <a:lnTo>
                  <a:pt x="2651" y="2489"/>
                </a:lnTo>
                <a:lnTo>
                  <a:pt x="2639" y="2519"/>
                </a:lnTo>
                <a:lnTo>
                  <a:pt x="2619" y="2543"/>
                </a:lnTo>
                <a:lnTo>
                  <a:pt x="2591" y="2572"/>
                </a:lnTo>
                <a:lnTo>
                  <a:pt x="2563" y="2593"/>
                </a:lnTo>
                <a:lnTo>
                  <a:pt x="2538" y="2614"/>
                </a:lnTo>
                <a:lnTo>
                  <a:pt x="2508" y="2631"/>
                </a:lnTo>
                <a:lnTo>
                  <a:pt x="2473" y="2643"/>
                </a:lnTo>
                <a:lnTo>
                  <a:pt x="2431" y="2655"/>
                </a:lnTo>
                <a:lnTo>
                  <a:pt x="2391" y="2659"/>
                </a:lnTo>
                <a:lnTo>
                  <a:pt x="2356" y="2662"/>
                </a:lnTo>
                <a:lnTo>
                  <a:pt x="2318" y="2662"/>
                </a:lnTo>
                <a:lnTo>
                  <a:pt x="2283" y="2659"/>
                </a:lnTo>
                <a:lnTo>
                  <a:pt x="2256" y="2655"/>
                </a:lnTo>
                <a:lnTo>
                  <a:pt x="2223" y="2645"/>
                </a:lnTo>
                <a:lnTo>
                  <a:pt x="2190" y="2636"/>
                </a:lnTo>
                <a:lnTo>
                  <a:pt x="2165" y="2621"/>
                </a:lnTo>
                <a:lnTo>
                  <a:pt x="2138" y="2602"/>
                </a:lnTo>
                <a:lnTo>
                  <a:pt x="2113" y="2579"/>
                </a:lnTo>
                <a:lnTo>
                  <a:pt x="2088" y="2553"/>
                </a:lnTo>
                <a:lnTo>
                  <a:pt x="2065" y="2527"/>
                </a:lnTo>
                <a:lnTo>
                  <a:pt x="2048" y="2498"/>
                </a:lnTo>
                <a:lnTo>
                  <a:pt x="2035" y="2462"/>
                </a:lnTo>
                <a:lnTo>
                  <a:pt x="2025" y="2422"/>
                </a:lnTo>
                <a:lnTo>
                  <a:pt x="2025" y="2384"/>
                </a:lnTo>
                <a:lnTo>
                  <a:pt x="2035" y="2346"/>
                </a:lnTo>
                <a:lnTo>
                  <a:pt x="2045" y="2308"/>
                </a:lnTo>
                <a:lnTo>
                  <a:pt x="2055" y="2270"/>
                </a:lnTo>
                <a:lnTo>
                  <a:pt x="2068" y="2228"/>
                </a:lnTo>
                <a:lnTo>
                  <a:pt x="2073" y="2194"/>
                </a:lnTo>
                <a:lnTo>
                  <a:pt x="2073" y="2175"/>
                </a:lnTo>
                <a:lnTo>
                  <a:pt x="2070" y="2159"/>
                </a:lnTo>
                <a:lnTo>
                  <a:pt x="2063" y="2140"/>
                </a:lnTo>
                <a:lnTo>
                  <a:pt x="1582" y="2140"/>
                </a:lnTo>
                <a:lnTo>
                  <a:pt x="1590" y="2059"/>
                </a:lnTo>
                <a:lnTo>
                  <a:pt x="1587" y="2014"/>
                </a:lnTo>
                <a:lnTo>
                  <a:pt x="1582" y="1971"/>
                </a:lnTo>
                <a:lnTo>
                  <a:pt x="1577" y="1931"/>
                </a:lnTo>
                <a:lnTo>
                  <a:pt x="1570" y="1905"/>
                </a:lnTo>
                <a:lnTo>
                  <a:pt x="1557" y="1881"/>
                </a:lnTo>
                <a:lnTo>
                  <a:pt x="1542" y="1860"/>
                </a:lnTo>
                <a:lnTo>
                  <a:pt x="1517" y="1841"/>
                </a:lnTo>
                <a:lnTo>
                  <a:pt x="1489" y="1824"/>
                </a:lnTo>
                <a:lnTo>
                  <a:pt x="1462" y="1815"/>
                </a:lnTo>
                <a:lnTo>
                  <a:pt x="1437" y="1810"/>
                </a:lnTo>
                <a:lnTo>
                  <a:pt x="1394" y="1808"/>
                </a:lnTo>
                <a:lnTo>
                  <a:pt x="1344" y="1808"/>
                </a:lnTo>
                <a:lnTo>
                  <a:pt x="1297" y="1812"/>
                </a:lnTo>
                <a:lnTo>
                  <a:pt x="1244" y="1815"/>
                </a:lnTo>
                <a:lnTo>
                  <a:pt x="1204" y="1820"/>
                </a:lnTo>
                <a:lnTo>
                  <a:pt x="1151" y="1822"/>
                </a:lnTo>
                <a:lnTo>
                  <a:pt x="1109" y="1820"/>
                </a:lnTo>
                <a:lnTo>
                  <a:pt x="1071" y="1815"/>
                </a:lnTo>
                <a:lnTo>
                  <a:pt x="1014" y="1803"/>
                </a:lnTo>
                <a:lnTo>
                  <a:pt x="976" y="1786"/>
                </a:lnTo>
                <a:lnTo>
                  <a:pt x="941" y="1763"/>
                </a:lnTo>
                <a:lnTo>
                  <a:pt x="919" y="1737"/>
                </a:lnTo>
                <a:lnTo>
                  <a:pt x="899" y="1708"/>
                </a:lnTo>
                <a:lnTo>
                  <a:pt x="884" y="1673"/>
                </a:lnTo>
                <a:lnTo>
                  <a:pt x="881" y="1635"/>
                </a:lnTo>
                <a:lnTo>
                  <a:pt x="881" y="1587"/>
                </a:lnTo>
                <a:lnTo>
                  <a:pt x="884" y="1552"/>
                </a:lnTo>
                <a:lnTo>
                  <a:pt x="881" y="1516"/>
                </a:lnTo>
                <a:lnTo>
                  <a:pt x="871" y="1476"/>
                </a:lnTo>
                <a:lnTo>
                  <a:pt x="863" y="1452"/>
                </a:lnTo>
                <a:lnTo>
                  <a:pt x="851" y="1428"/>
                </a:lnTo>
                <a:lnTo>
                  <a:pt x="836" y="1412"/>
                </a:lnTo>
                <a:lnTo>
                  <a:pt x="821" y="1397"/>
                </a:lnTo>
                <a:lnTo>
                  <a:pt x="788" y="1383"/>
                </a:lnTo>
                <a:lnTo>
                  <a:pt x="751" y="1367"/>
                </a:lnTo>
                <a:lnTo>
                  <a:pt x="708" y="1355"/>
                </a:lnTo>
                <a:lnTo>
                  <a:pt x="658" y="1343"/>
                </a:lnTo>
                <a:lnTo>
                  <a:pt x="608" y="1333"/>
                </a:lnTo>
                <a:lnTo>
                  <a:pt x="556" y="1326"/>
                </a:lnTo>
                <a:lnTo>
                  <a:pt x="518" y="1314"/>
                </a:lnTo>
                <a:lnTo>
                  <a:pt x="478" y="1302"/>
                </a:lnTo>
                <a:lnTo>
                  <a:pt x="438" y="1288"/>
                </a:lnTo>
                <a:lnTo>
                  <a:pt x="410" y="1267"/>
                </a:lnTo>
                <a:lnTo>
                  <a:pt x="378" y="1241"/>
                </a:lnTo>
                <a:lnTo>
                  <a:pt x="355" y="1217"/>
                </a:lnTo>
                <a:lnTo>
                  <a:pt x="335" y="1189"/>
                </a:lnTo>
                <a:lnTo>
                  <a:pt x="320" y="1155"/>
                </a:lnTo>
                <a:lnTo>
                  <a:pt x="315" y="1120"/>
                </a:lnTo>
                <a:lnTo>
                  <a:pt x="315" y="1087"/>
                </a:lnTo>
                <a:lnTo>
                  <a:pt x="323" y="1056"/>
                </a:lnTo>
                <a:lnTo>
                  <a:pt x="335" y="1011"/>
                </a:lnTo>
                <a:lnTo>
                  <a:pt x="348" y="966"/>
                </a:lnTo>
                <a:lnTo>
                  <a:pt x="353" y="925"/>
                </a:lnTo>
                <a:lnTo>
                  <a:pt x="363" y="885"/>
                </a:lnTo>
                <a:lnTo>
                  <a:pt x="368" y="845"/>
                </a:lnTo>
                <a:lnTo>
                  <a:pt x="363" y="802"/>
                </a:lnTo>
                <a:lnTo>
                  <a:pt x="353" y="764"/>
                </a:lnTo>
                <a:lnTo>
                  <a:pt x="338" y="726"/>
                </a:lnTo>
                <a:lnTo>
                  <a:pt x="318" y="690"/>
                </a:lnTo>
                <a:lnTo>
                  <a:pt x="295" y="662"/>
                </a:lnTo>
                <a:lnTo>
                  <a:pt x="283" y="645"/>
                </a:lnTo>
                <a:lnTo>
                  <a:pt x="260" y="624"/>
                </a:lnTo>
                <a:lnTo>
                  <a:pt x="238" y="605"/>
                </a:lnTo>
                <a:lnTo>
                  <a:pt x="215" y="591"/>
                </a:lnTo>
                <a:lnTo>
                  <a:pt x="185" y="577"/>
                </a:lnTo>
                <a:lnTo>
                  <a:pt x="155" y="567"/>
                </a:lnTo>
                <a:lnTo>
                  <a:pt x="117" y="558"/>
                </a:lnTo>
                <a:lnTo>
                  <a:pt x="75" y="555"/>
                </a:lnTo>
                <a:lnTo>
                  <a:pt x="37" y="555"/>
                </a:lnTo>
                <a:lnTo>
                  <a:pt x="0" y="55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1" y="0"/>
            <a:ext cx="4630738" cy="3417887"/>
          </a:xfrm>
          <a:custGeom>
            <a:avLst/>
            <a:gdLst/>
            <a:ahLst/>
            <a:cxnLst>
              <a:cxn ang="0">
                <a:pos x="2899" y="0"/>
              </a:cxn>
              <a:cxn ang="0">
                <a:pos x="2" y="2230"/>
              </a:cxn>
              <a:cxn ang="0">
                <a:pos x="272" y="2187"/>
              </a:cxn>
              <a:cxn ang="0">
                <a:pos x="265" y="2114"/>
              </a:cxn>
              <a:cxn ang="0">
                <a:pos x="235" y="2014"/>
              </a:cxn>
              <a:cxn ang="0">
                <a:pos x="225" y="1933"/>
              </a:cxn>
              <a:cxn ang="0">
                <a:pos x="245" y="1850"/>
              </a:cxn>
              <a:cxn ang="0">
                <a:pos x="305" y="1779"/>
              </a:cxn>
              <a:cxn ang="0">
                <a:pos x="380" y="1727"/>
              </a:cxn>
              <a:cxn ang="0">
                <a:pos x="470" y="1701"/>
              </a:cxn>
              <a:cxn ang="0">
                <a:pos x="600" y="1703"/>
              </a:cxn>
              <a:cxn ang="0">
                <a:pos x="686" y="1720"/>
              </a:cxn>
              <a:cxn ang="0">
                <a:pos x="771" y="1777"/>
              </a:cxn>
              <a:cxn ang="0">
                <a:pos x="828" y="1846"/>
              </a:cxn>
              <a:cxn ang="0">
                <a:pos x="853" y="1919"/>
              </a:cxn>
              <a:cxn ang="0">
                <a:pos x="848" y="2000"/>
              </a:cxn>
              <a:cxn ang="0">
                <a:pos x="828" y="2073"/>
              </a:cxn>
              <a:cxn ang="0">
                <a:pos x="808" y="2149"/>
              </a:cxn>
              <a:cxn ang="0">
                <a:pos x="818" y="2221"/>
              </a:cxn>
              <a:cxn ang="0">
                <a:pos x="1299" y="2142"/>
              </a:cxn>
              <a:cxn ang="0">
                <a:pos x="1304" y="2043"/>
              </a:cxn>
              <a:cxn ang="0">
                <a:pos x="1311" y="1960"/>
              </a:cxn>
              <a:cxn ang="0">
                <a:pos x="1334" y="1888"/>
              </a:cxn>
              <a:cxn ang="0">
                <a:pos x="1377" y="1841"/>
              </a:cxn>
              <a:cxn ang="0">
                <a:pos x="1437" y="1815"/>
              </a:cxn>
              <a:cxn ang="0">
                <a:pos x="1504" y="1808"/>
              </a:cxn>
              <a:cxn ang="0">
                <a:pos x="1587" y="1810"/>
              </a:cxn>
              <a:cxn ang="0">
                <a:pos x="1662" y="1817"/>
              </a:cxn>
              <a:cxn ang="0">
                <a:pos x="1757" y="1822"/>
              </a:cxn>
              <a:cxn ang="0">
                <a:pos x="1842" y="1810"/>
              </a:cxn>
              <a:cxn ang="0">
                <a:pos x="1920" y="1784"/>
              </a:cxn>
              <a:cxn ang="0">
                <a:pos x="1977" y="1734"/>
              </a:cxn>
              <a:cxn ang="0">
                <a:pos x="2010" y="1673"/>
              </a:cxn>
              <a:cxn ang="0">
                <a:pos x="2010" y="1601"/>
              </a:cxn>
              <a:cxn ang="0">
                <a:pos x="2010" y="1523"/>
              </a:cxn>
              <a:cxn ang="0">
                <a:pos x="2027" y="1459"/>
              </a:cxn>
              <a:cxn ang="0">
                <a:pos x="2063" y="1407"/>
              </a:cxn>
              <a:cxn ang="0">
                <a:pos x="2135" y="1371"/>
              </a:cxn>
              <a:cxn ang="0">
                <a:pos x="2213" y="1350"/>
              </a:cxn>
              <a:cxn ang="0">
                <a:pos x="2305" y="1331"/>
              </a:cxn>
              <a:cxn ang="0">
                <a:pos x="2388" y="1312"/>
              </a:cxn>
              <a:cxn ang="0">
                <a:pos x="2458" y="1286"/>
              </a:cxn>
              <a:cxn ang="0">
                <a:pos x="2511" y="1248"/>
              </a:cxn>
              <a:cxn ang="0">
                <a:pos x="2556" y="1189"/>
              </a:cxn>
              <a:cxn ang="0">
                <a:pos x="2578" y="1113"/>
              </a:cxn>
              <a:cxn ang="0">
                <a:pos x="2568" y="1039"/>
              </a:cxn>
              <a:cxn ang="0">
                <a:pos x="2543" y="944"/>
              </a:cxn>
              <a:cxn ang="0">
                <a:pos x="2528" y="864"/>
              </a:cxn>
              <a:cxn ang="0">
                <a:pos x="2533" y="785"/>
              </a:cxn>
              <a:cxn ang="0">
                <a:pos x="2558" y="719"/>
              </a:cxn>
              <a:cxn ang="0">
                <a:pos x="2601" y="660"/>
              </a:cxn>
              <a:cxn ang="0">
                <a:pos x="2663" y="603"/>
              </a:cxn>
              <a:cxn ang="0">
                <a:pos x="2736" y="569"/>
              </a:cxn>
              <a:cxn ang="0">
                <a:pos x="2809" y="555"/>
              </a:cxn>
              <a:cxn ang="0">
                <a:pos x="2899" y="555"/>
              </a:cxn>
            </a:cxnLst>
            <a:rect l="0" t="0" r="r" b="b"/>
            <a:pathLst>
              <a:path w="2899" h="2230">
                <a:moveTo>
                  <a:pt x="2899" y="555"/>
                </a:moveTo>
                <a:lnTo>
                  <a:pt x="2899" y="0"/>
                </a:lnTo>
                <a:lnTo>
                  <a:pt x="0" y="0"/>
                </a:lnTo>
                <a:lnTo>
                  <a:pt x="2" y="2230"/>
                </a:lnTo>
                <a:lnTo>
                  <a:pt x="260" y="2230"/>
                </a:lnTo>
                <a:lnTo>
                  <a:pt x="272" y="2187"/>
                </a:lnTo>
                <a:lnTo>
                  <a:pt x="272" y="2156"/>
                </a:lnTo>
                <a:lnTo>
                  <a:pt x="265" y="2114"/>
                </a:lnTo>
                <a:lnTo>
                  <a:pt x="250" y="2069"/>
                </a:lnTo>
                <a:lnTo>
                  <a:pt x="235" y="2014"/>
                </a:lnTo>
                <a:lnTo>
                  <a:pt x="227" y="1971"/>
                </a:lnTo>
                <a:lnTo>
                  <a:pt x="225" y="1933"/>
                </a:lnTo>
                <a:lnTo>
                  <a:pt x="232" y="1891"/>
                </a:lnTo>
                <a:lnTo>
                  <a:pt x="245" y="1850"/>
                </a:lnTo>
                <a:lnTo>
                  <a:pt x="272" y="1810"/>
                </a:lnTo>
                <a:lnTo>
                  <a:pt x="305" y="1779"/>
                </a:lnTo>
                <a:lnTo>
                  <a:pt x="340" y="1748"/>
                </a:lnTo>
                <a:lnTo>
                  <a:pt x="380" y="1727"/>
                </a:lnTo>
                <a:lnTo>
                  <a:pt x="428" y="1708"/>
                </a:lnTo>
                <a:lnTo>
                  <a:pt x="470" y="1701"/>
                </a:lnTo>
                <a:lnTo>
                  <a:pt x="530" y="1699"/>
                </a:lnTo>
                <a:lnTo>
                  <a:pt x="600" y="1703"/>
                </a:lnTo>
                <a:lnTo>
                  <a:pt x="645" y="1708"/>
                </a:lnTo>
                <a:lnTo>
                  <a:pt x="686" y="1720"/>
                </a:lnTo>
                <a:lnTo>
                  <a:pt x="723" y="1741"/>
                </a:lnTo>
                <a:lnTo>
                  <a:pt x="771" y="1777"/>
                </a:lnTo>
                <a:lnTo>
                  <a:pt x="801" y="1810"/>
                </a:lnTo>
                <a:lnTo>
                  <a:pt x="828" y="1846"/>
                </a:lnTo>
                <a:lnTo>
                  <a:pt x="843" y="1884"/>
                </a:lnTo>
                <a:lnTo>
                  <a:pt x="853" y="1919"/>
                </a:lnTo>
                <a:lnTo>
                  <a:pt x="853" y="1960"/>
                </a:lnTo>
                <a:lnTo>
                  <a:pt x="848" y="2000"/>
                </a:lnTo>
                <a:lnTo>
                  <a:pt x="838" y="2038"/>
                </a:lnTo>
                <a:lnTo>
                  <a:pt x="828" y="2073"/>
                </a:lnTo>
                <a:lnTo>
                  <a:pt x="816" y="2111"/>
                </a:lnTo>
                <a:lnTo>
                  <a:pt x="808" y="2149"/>
                </a:lnTo>
                <a:lnTo>
                  <a:pt x="808" y="2183"/>
                </a:lnTo>
                <a:lnTo>
                  <a:pt x="818" y="2221"/>
                </a:lnTo>
                <a:lnTo>
                  <a:pt x="1304" y="2221"/>
                </a:lnTo>
                <a:lnTo>
                  <a:pt x="1299" y="2142"/>
                </a:lnTo>
                <a:lnTo>
                  <a:pt x="1304" y="2085"/>
                </a:lnTo>
                <a:lnTo>
                  <a:pt x="1304" y="2043"/>
                </a:lnTo>
                <a:lnTo>
                  <a:pt x="1306" y="2002"/>
                </a:lnTo>
                <a:lnTo>
                  <a:pt x="1311" y="1960"/>
                </a:lnTo>
                <a:lnTo>
                  <a:pt x="1321" y="1917"/>
                </a:lnTo>
                <a:lnTo>
                  <a:pt x="1334" y="1888"/>
                </a:lnTo>
                <a:lnTo>
                  <a:pt x="1351" y="1862"/>
                </a:lnTo>
                <a:lnTo>
                  <a:pt x="1377" y="1841"/>
                </a:lnTo>
                <a:lnTo>
                  <a:pt x="1404" y="1824"/>
                </a:lnTo>
                <a:lnTo>
                  <a:pt x="1437" y="1815"/>
                </a:lnTo>
                <a:lnTo>
                  <a:pt x="1472" y="1810"/>
                </a:lnTo>
                <a:lnTo>
                  <a:pt x="1504" y="1808"/>
                </a:lnTo>
                <a:lnTo>
                  <a:pt x="1547" y="1808"/>
                </a:lnTo>
                <a:lnTo>
                  <a:pt x="1587" y="1810"/>
                </a:lnTo>
                <a:lnTo>
                  <a:pt x="1619" y="1815"/>
                </a:lnTo>
                <a:lnTo>
                  <a:pt x="1662" y="1817"/>
                </a:lnTo>
                <a:lnTo>
                  <a:pt x="1707" y="1822"/>
                </a:lnTo>
                <a:lnTo>
                  <a:pt x="1757" y="1822"/>
                </a:lnTo>
                <a:lnTo>
                  <a:pt x="1800" y="1817"/>
                </a:lnTo>
                <a:lnTo>
                  <a:pt x="1842" y="1810"/>
                </a:lnTo>
                <a:lnTo>
                  <a:pt x="1887" y="1801"/>
                </a:lnTo>
                <a:lnTo>
                  <a:pt x="1920" y="1784"/>
                </a:lnTo>
                <a:lnTo>
                  <a:pt x="1955" y="1763"/>
                </a:lnTo>
                <a:lnTo>
                  <a:pt x="1977" y="1734"/>
                </a:lnTo>
                <a:lnTo>
                  <a:pt x="2000" y="1703"/>
                </a:lnTo>
                <a:lnTo>
                  <a:pt x="2010" y="1673"/>
                </a:lnTo>
                <a:lnTo>
                  <a:pt x="2015" y="1637"/>
                </a:lnTo>
                <a:lnTo>
                  <a:pt x="2010" y="1601"/>
                </a:lnTo>
                <a:lnTo>
                  <a:pt x="2007" y="1563"/>
                </a:lnTo>
                <a:lnTo>
                  <a:pt x="2010" y="1523"/>
                </a:lnTo>
                <a:lnTo>
                  <a:pt x="2017" y="1492"/>
                </a:lnTo>
                <a:lnTo>
                  <a:pt x="2027" y="1459"/>
                </a:lnTo>
                <a:lnTo>
                  <a:pt x="2042" y="1428"/>
                </a:lnTo>
                <a:lnTo>
                  <a:pt x="2063" y="1407"/>
                </a:lnTo>
                <a:lnTo>
                  <a:pt x="2095" y="1385"/>
                </a:lnTo>
                <a:lnTo>
                  <a:pt x="2135" y="1371"/>
                </a:lnTo>
                <a:lnTo>
                  <a:pt x="2175" y="1359"/>
                </a:lnTo>
                <a:lnTo>
                  <a:pt x="2213" y="1350"/>
                </a:lnTo>
                <a:lnTo>
                  <a:pt x="2253" y="1340"/>
                </a:lnTo>
                <a:lnTo>
                  <a:pt x="2305" y="1331"/>
                </a:lnTo>
                <a:lnTo>
                  <a:pt x="2345" y="1324"/>
                </a:lnTo>
                <a:lnTo>
                  <a:pt x="2388" y="1312"/>
                </a:lnTo>
                <a:lnTo>
                  <a:pt x="2423" y="1300"/>
                </a:lnTo>
                <a:lnTo>
                  <a:pt x="2458" y="1286"/>
                </a:lnTo>
                <a:lnTo>
                  <a:pt x="2486" y="1267"/>
                </a:lnTo>
                <a:lnTo>
                  <a:pt x="2511" y="1248"/>
                </a:lnTo>
                <a:lnTo>
                  <a:pt x="2538" y="1217"/>
                </a:lnTo>
                <a:lnTo>
                  <a:pt x="2556" y="1189"/>
                </a:lnTo>
                <a:lnTo>
                  <a:pt x="2571" y="1155"/>
                </a:lnTo>
                <a:lnTo>
                  <a:pt x="2578" y="1113"/>
                </a:lnTo>
                <a:lnTo>
                  <a:pt x="2573" y="1077"/>
                </a:lnTo>
                <a:lnTo>
                  <a:pt x="2568" y="1039"/>
                </a:lnTo>
                <a:lnTo>
                  <a:pt x="2556" y="994"/>
                </a:lnTo>
                <a:lnTo>
                  <a:pt x="2543" y="944"/>
                </a:lnTo>
                <a:lnTo>
                  <a:pt x="2531" y="899"/>
                </a:lnTo>
                <a:lnTo>
                  <a:pt x="2528" y="864"/>
                </a:lnTo>
                <a:lnTo>
                  <a:pt x="2528" y="830"/>
                </a:lnTo>
                <a:lnTo>
                  <a:pt x="2533" y="785"/>
                </a:lnTo>
                <a:lnTo>
                  <a:pt x="2546" y="747"/>
                </a:lnTo>
                <a:lnTo>
                  <a:pt x="2558" y="719"/>
                </a:lnTo>
                <a:lnTo>
                  <a:pt x="2576" y="690"/>
                </a:lnTo>
                <a:lnTo>
                  <a:pt x="2601" y="660"/>
                </a:lnTo>
                <a:lnTo>
                  <a:pt x="2628" y="629"/>
                </a:lnTo>
                <a:lnTo>
                  <a:pt x="2663" y="603"/>
                </a:lnTo>
                <a:lnTo>
                  <a:pt x="2701" y="581"/>
                </a:lnTo>
                <a:lnTo>
                  <a:pt x="2736" y="569"/>
                </a:lnTo>
                <a:lnTo>
                  <a:pt x="2771" y="560"/>
                </a:lnTo>
                <a:lnTo>
                  <a:pt x="2809" y="555"/>
                </a:lnTo>
                <a:lnTo>
                  <a:pt x="2854" y="555"/>
                </a:lnTo>
                <a:lnTo>
                  <a:pt x="2899" y="555"/>
                </a:lnTo>
                <a:close/>
              </a:path>
            </a:pathLst>
          </a:custGeom>
          <a:solidFill>
            <a:srgbClr val="008080"/>
          </a:solidFill>
          <a:ln w="317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7309" y="2574445"/>
            <a:ext cx="4581525" cy="3847621"/>
          </a:xfrm>
          <a:custGeom>
            <a:avLst/>
            <a:gdLst/>
            <a:ahLst/>
            <a:cxnLst>
              <a:cxn ang="0">
                <a:pos x="2886" y="2661"/>
              </a:cxn>
              <a:cxn ang="0">
                <a:pos x="0" y="536"/>
              </a:cxn>
              <a:cxn ang="0">
                <a:pos x="260" y="517"/>
              </a:cxn>
              <a:cxn ang="0">
                <a:pos x="267" y="469"/>
              </a:cxn>
              <a:cxn ang="0">
                <a:pos x="255" y="410"/>
              </a:cxn>
              <a:cxn ang="0">
                <a:pos x="235" y="339"/>
              </a:cxn>
              <a:cxn ang="0">
                <a:pos x="222" y="270"/>
              </a:cxn>
              <a:cxn ang="0">
                <a:pos x="225" y="206"/>
              </a:cxn>
              <a:cxn ang="0">
                <a:pos x="247" y="142"/>
              </a:cxn>
              <a:cxn ang="0">
                <a:pos x="295" y="90"/>
              </a:cxn>
              <a:cxn ang="0">
                <a:pos x="348" y="47"/>
              </a:cxn>
              <a:cxn ang="0">
                <a:pos x="413" y="16"/>
              </a:cxn>
              <a:cxn ang="0">
                <a:pos x="495" y="2"/>
              </a:cxn>
              <a:cxn ang="0">
                <a:pos x="568" y="0"/>
              </a:cxn>
              <a:cxn ang="0">
                <a:pos x="630" y="7"/>
              </a:cxn>
              <a:cxn ang="0">
                <a:pos x="696" y="26"/>
              </a:cxn>
              <a:cxn ang="0">
                <a:pos x="748" y="59"/>
              </a:cxn>
              <a:cxn ang="0">
                <a:pos x="798" y="109"/>
              </a:cxn>
              <a:cxn ang="0">
                <a:pos x="838" y="163"/>
              </a:cxn>
              <a:cxn ang="0">
                <a:pos x="861" y="239"/>
              </a:cxn>
              <a:cxn ang="0">
                <a:pos x="851" y="315"/>
              </a:cxn>
              <a:cxn ang="0">
                <a:pos x="831" y="391"/>
              </a:cxn>
              <a:cxn ang="0">
                <a:pos x="811" y="467"/>
              </a:cxn>
              <a:cxn ang="0">
                <a:pos x="816" y="502"/>
              </a:cxn>
              <a:cxn ang="0">
                <a:pos x="1301" y="521"/>
              </a:cxn>
              <a:cxn ang="0">
                <a:pos x="1289" y="661"/>
              </a:cxn>
              <a:cxn ang="0">
                <a:pos x="1294" y="744"/>
              </a:cxn>
              <a:cxn ang="0">
                <a:pos x="1306" y="830"/>
              </a:cxn>
              <a:cxn ang="0">
                <a:pos x="1339" y="882"/>
              </a:cxn>
              <a:cxn ang="0">
                <a:pos x="1392" y="920"/>
              </a:cxn>
              <a:cxn ang="0">
                <a:pos x="1457" y="937"/>
              </a:cxn>
              <a:cxn ang="0">
                <a:pos x="1532" y="939"/>
              </a:cxn>
              <a:cxn ang="0">
                <a:pos x="1604" y="932"/>
              </a:cxn>
              <a:cxn ang="0">
                <a:pos x="1694" y="922"/>
              </a:cxn>
              <a:cxn ang="0">
                <a:pos x="1787" y="927"/>
              </a:cxn>
              <a:cxn ang="0">
                <a:pos x="1872" y="948"/>
              </a:cxn>
              <a:cxn ang="0">
                <a:pos x="1942" y="986"/>
              </a:cxn>
              <a:cxn ang="0">
                <a:pos x="1985" y="1043"/>
              </a:cxn>
              <a:cxn ang="0">
                <a:pos x="2002" y="1110"/>
              </a:cxn>
              <a:cxn ang="0">
                <a:pos x="1995" y="1186"/>
              </a:cxn>
              <a:cxn ang="0">
                <a:pos x="2002" y="1257"/>
              </a:cxn>
              <a:cxn ang="0">
                <a:pos x="2030" y="1318"/>
              </a:cxn>
              <a:cxn ang="0">
                <a:pos x="2080" y="1361"/>
              </a:cxn>
              <a:cxn ang="0">
                <a:pos x="2163" y="1387"/>
              </a:cxn>
              <a:cxn ang="0">
                <a:pos x="2240" y="1406"/>
              </a:cxn>
              <a:cxn ang="0">
                <a:pos x="2333" y="1423"/>
              </a:cxn>
              <a:cxn ang="0">
                <a:pos x="2411" y="1447"/>
              </a:cxn>
              <a:cxn ang="0">
                <a:pos x="2473" y="1480"/>
              </a:cxn>
              <a:cxn ang="0">
                <a:pos x="2526" y="1530"/>
              </a:cxn>
              <a:cxn ang="0">
                <a:pos x="2558" y="1589"/>
              </a:cxn>
              <a:cxn ang="0">
                <a:pos x="2561" y="1672"/>
              </a:cxn>
              <a:cxn ang="0">
                <a:pos x="2543" y="1753"/>
              </a:cxn>
              <a:cxn ang="0">
                <a:pos x="2518" y="1847"/>
              </a:cxn>
              <a:cxn ang="0">
                <a:pos x="2513" y="1916"/>
              </a:cxn>
              <a:cxn ang="0">
                <a:pos x="2531" y="1999"/>
              </a:cxn>
              <a:cxn ang="0">
                <a:pos x="2563" y="2056"/>
              </a:cxn>
              <a:cxn ang="0">
                <a:pos x="2616" y="2118"/>
              </a:cxn>
              <a:cxn ang="0">
                <a:pos x="2686" y="2165"/>
              </a:cxn>
              <a:cxn ang="0">
                <a:pos x="2759" y="2187"/>
              </a:cxn>
              <a:cxn ang="0">
                <a:pos x="2841" y="2194"/>
              </a:cxn>
            </a:cxnLst>
            <a:rect l="0" t="0" r="r" b="b"/>
            <a:pathLst>
              <a:path w="2886" h="2661">
                <a:moveTo>
                  <a:pt x="2886" y="2191"/>
                </a:moveTo>
                <a:lnTo>
                  <a:pt x="2886" y="2661"/>
                </a:lnTo>
                <a:lnTo>
                  <a:pt x="2" y="2661"/>
                </a:lnTo>
                <a:lnTo>
                  <a:pt x="0" y="536"/>
                </a:lnTo>
                <a:lnTo>
                  <a:pt x="250" y="536"/>
                </a:lnTo>
                <a:lnTo>
                  <a:pt x="260" y="517"/>
                </a:lnTo>
                <a:lnTo>
                  <a:pt x="267" y="491"/>
                </a:lnTo>
                <a:lnTo>
                  <a:pt x="267" y="469"/>
                </a:lnTo>
                <a:lnTo>
                  <a:pt x="265" y="443"/>
                </a:lnTo>
                <a:lnTo>
                  <a:pt x="255" y="410"/>
                </a:lnTo>
                <a:lnTo>
                  <a:pt x="245" y="367"/>
                </a:lnTo>
                <a:lnTo>
                  <a:pt x="235" y="339"/>
                </a:lnTo>
                <a:lnTo>
                  <a:pt x="225" y="303"/>
                </a:lnTo>
                <a:lnTo>
                  <a:pt x="222" y="270"/>
                </a:lnTo>
                <a:lnTo>
                  <a:pt x="222" y="237"/>
                </a:lnTo>
                <a:lnTo>
                  <a:pt x="225" y="206"/>
                </a:lnTo>
                <a:lnTo>
                  <a:pt x="235" y="173"/>
                </a:lnTo>
                <a:lnTo>
                  <a:pt x="247" y="142"/>
                </a:lnTo>
                <a:lnTo>
                  <a:pt x="267" y="118"/>
                </a:lnTo>
                <a:lnTo>
                  <a:pt x="295" y="90"/>
                </a:lnTo>
                <a:lnTo>
                  <a:pt x="320" y="68"/>
                </a:lnTo>
                <a:lnTo>
                  <a:pt x="348" y="47"/>
                </a:lnTo>
                <a:lnTo>
                  <a:pt x="378" y="30"/>
                </a:lnTo>
                <a:lnTo>
                  <a:pt x="413" y="16"/>
                </a:lnTo>
                <a:lnTo>
                  <a:pt x="453" y="7"/>
                </a:lnTo>
                <a:lnTo>
                  <a:pt x="495" y="2"/>
                </a:lnTo>
                <a:lnTo>
                  <a:pt x="530" y="0"/>
                </a:lnTo>
                <a:lnTo>
                  <a:pt x="568" y="0"/>
                </a:lnTo>
                <a:lnTo>
                  <a:pt x="603" y="2"/>
                </a:lnTo>
                <a:lnTo>
                  <a:pt x="630" y="7"/>
                </a:lnTo>
                <a:lnTo>
                  <a:pt x="663" y="16"/>
                </a:lnTo>
                <a:lnTo>
                  <a:pt x="696" y="26"/>
                </a:lnTo>
                <a:lnTo>
                  <a:pt x="721" y="40"/>
                </a:lnTo>
                <a:lnTo>
                  <a:pt x="748" y="59"/>
                </a:lnTo>
                <a:lnTo>
                  <a:pt x="773" y="83"/>
                </a:lnTo>
                <a:lnTo>
                  <a:pt x="798" y="109"/>
                </a:lnTo>
                <a:lnTo>
                  <a:pt x="821" y="135"/>
                </a:lnTo>
                <a:lnTo>
                  <a:pt x="838" y="163"/>
                </a:lnTo>
                <a:lnTo>
                  <a:pt x="851" y="199"/>
                </a:lnTo>
                <a:lnTo>
                  <a:pt x="861" y="239"/>
                </a:lnTo>
                <a:lnTo>
                  <a:pt x="861" y="277"/>
                </a:lnTo>
                <a:lnTo>
                  <a:pt x="851" y="315"/>
                </a:lnTo>
                <a:lnTo>
                  <a:pt x="841" y="353"/>
                </a:lnTo>
                <a:lnTo>
                  <a:pt x="831" y="391"/>
                </a:lnTo>
                <a:lnTo>
                  <a:pt x="818" y="434"/>
                </a:lnTo>
                <a:lnTo>
                  <a:pt x="811" y="467"/>
                </a:lnTo>
                <a:lnTo>
                  <a:pt x="811" y="486"/>
                </a:lnTo>
                <a:lnTo>
                  <a:pt x="816" y="502"/>
                </a:lnTo>
                <a:lnTo>
                  <a:pt x="823" y="521"/>
                </a:lnTo>
                <a:lnTo>
                  <a:pt x="1301" y="521"/>
                </a:lnTo>
                <a:lnTo>
                  <a:pt x="1291" y="609"/>
                </a:lnTo>
                <a:lnTo>
                  <a:pt x="1289" y="661"/>
                </a:lnTo>
                <a:lnTo>
                  <a:pt x="1291" y="704"/>
                </a:lnTo>
                <a:lnTo>
                  <a:pt x="1294" y="744"/>
                </a:lnTo>
                <a:lnTo>
                  <a:pt x="1299" y="787"/>
                </a:lnTo>
                <a:lnTo>
                  <a:pt x="1306" y="830"/>
                </a:lnTo>
                <a:lnTo>
                  <a:pt x="1321" y="858"/>
                </a:lnTo>
                <a:lnTo>
                  <a:pt x="1339" y="882"/>
                </a:lnTo>
                <a:lnTo>
                  <a:pt x="1362" y="903"/>
                </a:lnTo>
                <a:lnTo>
                  <a:pt x="1392" y="920"/>
                </a:lnTo>
                <a:lnTo>
                  <a:pt x="1424" y="932"/>
                </a:lnTo>
                <a:lnTo>
                  <a:pt x="1457" y="937"/>
                </a:lnTo>
                <a:lnTo>
                  <a:pt x="1492" y="939"/>
                </a:lnTo>
                <a:lnTo>
                  <a:pt x="1532" y="939"/>
                </a:lnTo>
                <a:lnTo>
                  <a:pt x="1574" y="934"/>
                </a:lnTo>
                <a:lnTo>
                  <a:pt x="1604" y="932"/>
                </a:lnTo>
                <a:lnTo>
                  <a:pt x="1649" y="927"/>
                </a:lnTo>
                <a:lnTo>
                  <a:pt x="1694" y="922"/>
                </a:lnTo>
                <a:lnTo>
                  <a:pt x="1745" y="922"/>
                </a:lnTo>
                <a:lnTo>
                  <a:pt x="1787" y="927"/>
                </a:lnTo>
                <a:lnTo>
                  <a:pt x="1830" y="934"/>
                </a:lnTo>
                <a:lnTo>
                  <a:pt x="1872" y="948"/>
                </a:lnTo>
                <a:lnTo>
                  <a:pt x="1907" y="963"/>
                </a:lnTo>
                <a:lnTo>
                  <a:pt x="1942" y="986"/>
                </a:lnTo>
                <a:lnTo>
                  <a:pt x="1965" y="1012"/>
                </a:lnTo>
                <a:lnTo>
                  <a:pt x="1985" y="1043"/>
                </a:lnTo>
                <a:lnTo>
                  <a:pt x="1997" y="1077"/>
                </a:lnTo>
                <a:lnTo>
                  <a:pt x="2002" y="1110"/>
                </a:lnTo>
                <a:lnTo>
                  <a:pt x="1997" y="1148"/>
                </a:lnTo>
                <a:lnTo>
                  <a:pt x="1995" y="1186"/>
                </a:lnTo>
                <a:lnTo>
                  <a:pt x="1997" y="1224"/>
                </a:lnTo>
                <a:lnTo>
                  <a:pt x="2002" y="1257"/>
                </a:lnTo>
                <a:lnTo>
                  <a:pt x="2015" y="1288"/>
                </a:lnTo>
                <a:lnTo>
                  <a:pt x="2030" y="1318"/>
                </a:lnTo>
                <a:lnTo>
                  <a:pt x="2050" y="1340"/>
                </a:lnTo>
                <a:lnTo>
                  <a:pt x="2080" y="1361"/>
                </a:lnTo>
                <a:lnTo>
                  <a:pt x="2120" y="1375"/>
                </a:lnTo>
                <a:lnTo>
                  <a:pt x="2163" y="1387"/>
                </a:lnTo>
                <a:lnTo>
                  <a:pt x="2198" y="1397"/>
                </a:lnTo>
                <a:lnTo>
                  <a:pt x="2240" y="1406"/>
                </a:lnTo>
                <a:lnTo>
                  <a:pt x="2290" y="1416"/>
                </a:lnTo>
                <a:lnTo>
                  <a:pt x="2333" y="1423"/>
                </a:lnTo>
                <a:lnTo>
                  <a:pt x="2375" y="1435"/>
                </a:lnTo>
                <a:lnTo>
                  <a:pt x="2411" y="1447"/>
                </a:lnTo>
                <a:lnTo>
                  <a:pt x="2446" y="1461"/>
                </a:lnTo>
                <a:lnTo>
                  <a:pt x="2473" y="1480"/>
                </a:lnTo>
                <a:lnTo>
                  <a:pt x="2496" y="1499"/>
                </a:lnTo>
                <a:lnTo>
                  <a:pt x="2526" y="1530"/>
                </a:lnTo>
                <a:lnTo>
                  <a:pt x="2543" y="1558"/>
                </a:lnTo>
                <a:lnTo>
                  <a:pt x="2558" y="1589"/>
                </a:lnTo>
                <a:lnTo>
                  <a:pt x="2566" y="1632"/>
                </a:lnTo>
                <a:lnTo>
                  <a:pt x="2561" y="1672"/>
                </a:lnTo>
                <a:lnTo>
                  <a:pt x="2553" y="1708"/>
                </a:lnTo>
                <a:lnTo>
                  <a:pt x="2543" y="1753"/>
                </a:lnTo>
                <a:lnTo>
                  <a:pt x="2531" y="1802"/>
                </a:lnTo>
                <a:lnTo>
                  <a:pt x="2518" y="1847"/>
                </a:lnTo>
                <a:lnTo>
                  <a:pt x="2513" y="1885"/>
                </a:lnTo>
                <a:lnTo>
                  <a:pt x="2513" y="1916"/>
                </a:lnTo>
                <a:lnTo>
                  <a:pt x="2521" y="1961"/>
                </a:lnTo>
                <a:lnTo>
                  <a:pt x="2531" y="1999"/>
                </a:lnTo>
                <a:lnTo>
                  <a:pt x="2546" y="2028"/>
                </a:lnTo>
                <a:lnTo>
                  <a:pt x="2563" y="2056"/>
                </a:lnTo>
                <a:lnTo>
                  <a:pt x="2588" y="2087"/>
                </a:lnTo>
                <a:lnTo>
                  <a:pt x="2616" y="2118"/>
                </a:lnTo>
                <a:lnTo>
                  <a:pt x="2648" y="2144"/>
                </a:lnTo>
                <a:lnTo>
                  <a:pt x="2686" y="2165"/>
                </a:lnTo>
                <a:lnTo>
                  <a:pt x="2721" y="2177"/>
                </a:lnTo>
                <a:lnTo>
                  <a:pt x="2759" y="2187"/>
                </a:lnTo>
                <a:lnTo>
                  <a:pt x="2796" y="2191"/>
                </a:lnTo>
                <a:lnTo>
                  <a:pt x="2841" y="2194"/>
                </a:lnTo>
                <a:lnTo>
                  <a:pt x="2886" y="219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17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98989"/>
                </a:solidFill>
                <a:latin typeface="Arial" charset="0"/>
                <a:cs typeface="Arial" charset="0"/>
              </a:rPr>
              <a:t>CRM-080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 rot="-1536595">
            <a:off x="114300" y="2509838"/>
            <a:ext cx="8821738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dirty="0">
                <a:latin typeface="+mj-lt"/>
              </a:rPr>
              <a:t>Day in the Life</a:t>
            </a:r>
          </a:p>
          <a:p>
            <a:pPr algn="ctr">
              <a:spcBef>
                <a:spcPct val="50000"/>
              </a:spcBef>
            </a:pPr>
            <a:r>
              <a:rPr lang="en-US" sz="5400" dirty="0">
                <a:latin typeface="+mj-lt"/>
              </a:rPr>
              <a:t>QAD - CRM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28600" y="457690"/>
            <a:ext cx="42291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How do you manage your contacts, customers and prospects?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Forecast your sales pipeline</a:t>
            </a:r>
            <a:r>
              <a:rPr lang="en-US" sz="2400" dirty="0" smtClean="0">
                <a:latin typeface="+mj-lt"/>
              </a:rPr>
              <a:t>?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08600" y="521017"/>
            <a:ext cx="2844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Scheduling and tracking to-do’s &amp; meetings</a:t>
            </a:r>
            <a:r>
              <a:rPr lang="en-US" sz="2400" dirty="0" smtClean="0">
                <a:latin typeface="+mj-lt"/>
              </a:rPr>
              <a:t>?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967052" y="1910576"/>
            <a:ext cx="20477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History Reporting?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2404" y="3884196"/>
            <a:ext cx="2743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Marketing Campaigns – Do you know how much they cost?  How do you manage?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Welcome &amp;#x0D;&amp;#x0A;Customer Relationship Management&amp;#x0D;&amp;#x0A;CRM&amp;quot;&quot;/&gt;&lt;property id=&quot;20307&quot; value=&quot;262&quot;/&gt;&lt;/object&gt;&lt;object type=&quot;3&quot; unique_id=&quot;10005&quot;&gt;&lt;property id=&quot;20148&quot; value=&quot;5&quot;/&gt;&lt;property id=&quot;20300&quot; value=&quot;Slide 2 - &amp;quot;Instructor Led?&amp;quot;&quot;/&gt;&lt;property id=&quot;20307&quot; value=&quot;712&quot;/&gt;&lt;/object&gt;&lt;object type=&quot;3&quot; unique_id=&quot;10006&quot;&gt;&lt;property id=&quot;20148&quot; value=&quot;5&quot;/&gt;&lt;property id=&quot;20300&quot; value=&quot;Slide 3 - &amp;quot;Introductions&amp;quot;&quot;/&gt;&lt;property id=&quot;20307&quot; value=&quot;716&quot;/&gt;&lt;/object&gt;&lt;object type=&quot;3&quot; unique_id=&quot;10007&quot;&gt;&lt;property id=&quot;20148&quot; value=&quot;5&quot;/&gt;&lt;property id=&quot;20300&quot; value=&quot;Slide 4 - &amp;quot;Agenda – Day 1&amp;quot;&quot;/&gt;&lt;property id=&quot;20307&quot; value=&quot;922&quot;/&gt;&lt;/object&gt;&lt;object type=&quot;3&quot; unique_id=&quot;10008&quot;&gt;&lt;property id=&quot;20148&quot; value=&quot;5&quot;/&gt;&lt;property id=&quot;20300&quot; value=&quot;Slide 5 - &amp;quot;Agenda – Day 2&amp;quot;&quot;/&gt;&lt;property id=&quot;20307&quot; value=&quot;923&quot;/&gt;&lt;/object&gt;&lt;object type=&quot;3&quot; unique_id=&quot;10009&quot;&gt;&lt;property id=&quot;20148&quot; value=&quot;5&quot;/&gt;&lt;property id=&quot;20300&quot; value=&quot;Slide 6&quot;/&gt;&lt;property id=&quot;20307&quot; value=&quot;915&quot;/&gt;&lt;/object&gt;&lt;object type=&quot;3&quot; unique_id=&quot;10010&quot;&gt;&lt;property id=&quot;20148&quot; value=&quot;5&quot;/&gt;&lt;property id=&quot;20300&quot; value=&quot;Slide 7 - &amp;quot;CRM Basics – What is CRM?&amp;quot;&quot;/&gt;&lt;property id=&quot;20307&quot; value=&quot;916&quot;/&gt;&lt;/object&gt;&lt;object type=&quot;3&quot; unique_id=&quot;10011&quot;&gt;&lt;property id=&quot;20148&quot; value=&quot;5&quot;/&gt;&lt;property id=&quot;20300&quot; value=&quot;Slide 8 - &amp;quot;CRM Basics - Benefits&amp;quot;&quot;/&gt;&lt;property id=&quot;20307&quot; value=&quot;912&quot;/&gt;&lt;/object&gt;&lt;object type=&quot;3&quot; unique_id=&quot;10012&quot;&gt;&lt;property id=&quot;20148&quot; value=&quot;5&quot;/&gt;&lt;property id=&quot;20300&quot; value=&quot;Slide 9 - &amp;quot;CRM Basics - Records&amp;quot;&quot;/&gt;&lt;property id=&quot;20307&quot; value=&quot;919&quot;/&gt;&lt;/object&gt;&lt;object type=&quot;3&quot; unique_id=&quot;10013&quot;&gt;&lt;property id=&quot;20148&quot; value=&quot;5&quot;/&gt;&lt;property id=&quot;20300&quot; value=&quot;Slide 10&quot;/&gt;&lt;property id=&quot;20307&quot; value=&quot;917&quot;/&gt;&lt;/object&gt;&lt;object type=&quot;3&quot; unique_id=&quot;10014&quot;&gt;&lt;property id=&quot;20148&quot; value=&quot;5&quot;/&gt;&lt;property id=&quot;20300&quot; value=&quot;Slide 11 - &amp;quot;CRM Basics – Knowledge Check &amp;quot;&quot;/&gt;&lt;property id=&quot;20307&quot; value=&quot;920&quot;/&gt;&lt;/object&gt;&lt;object type=&quot;3&quot; unique_id=&quot;10015&quot;&gt;&lt;property id=&quot;20148&quot; value=&quot;5&quot;/&gt;&lt;property id=&quot;20300&quot; value=&quot;Slide 12 - &amp;quot;CRM Basics – Key Points &amp;quot;&quot;/&gt;&lt;property id=&quot;20307&quot; value=&quot;921&quot;/&gt;&lt;/object&gt;&lt;object type=&quot;3&quot; unique_id=&quot;10016&quot;&gt;&lt;property id=&quot;20148&quot; value=&quot;5&quot;/&gt;&lt;property id=&quot;20300&quot; value=&quot;Slide 13 - &amp;quot;Getting Started &amp;quot;&quot;/&gt;&lt;property id=&quot;20307&quot; value=&quot;92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QAD_corporate_presentation_template(2)</Template>
  <TotalTime>38817</TotalTime>
  <Words>6239</Words>
  <Application>Microsoft Office PowerPoint</Application>
  <PresentationFormat>On-screen Show (4:3)</PresentationFormat>
  <Paragraphs>1193</Paragraphs>
  <Slides>87</Slides>
  <Notes>87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87</vt:i4>
      </vt:variant>
    </vt:vector>
  </HeadingPairs>
  <TitlesOfParts>
    <vt:vector size="89" baseType="lpstr">
      <vt:lpstr>1_EX06PP_template</vt:lpstr>
      <vt:lpstr>QAD 2010 Template</vt:lpstr>
      <vt:lpstr>Customer Relationship Management CRM</vt:lpstr>
      <vt:lpstr>Agenda – Day 1</vt:lpstr>
      <vt:lpstr>Agenda – Day 2</vt:lpstr>
      <vt:lpstr>CRM Basics - Overview</vt:lpstr>
      <vt:lpstr>CRM Basics – What is CRM?</vt:lpstr>
      <vt:lpstr>CRM Basics - Benefits</vt:lpstr>
      <vt:lpstr>CRM Basics - Records</vt:lpstr>
      <vt:lpstr>CRM Basics - Security</vt:lpstr>
      <vt:lpstr>Slide 9</vt:lpstr>
      <vt:lpstr>Master Questions </vt:lpstr>
      <vt:lpstr>Slide 11</vt:lpstr>
      <vt:lpstr>Wrap-up</vt:lpstr>
      <vt:lpstr>Getting Started - Overview </vt:lpstr>
      <vt:lpstr>Getting Started - Logging in and Logging out</vt:lpstr>
      <vt:lpstr>Getting Started – Navigating UI</vt:lpstr>
      <vt:lpstr>Getting Started - Accessing Help System</vt:lpstr>
      <vt:lpstr>Getting Started – Reviewing Settings</vt:lpstr>
      <vt:lpstr>Master Questions </vt:lpstr>
      <vt:lpstr>Slide 19</vt:lpstr>
      <vt:lpstr>Wrap-up</vt:lpstr>
      <vt:lpstr>Hands-On Exercises</vt:lpstr>
      <vt:lpstr>Profiles - Overview</vt:lpstr>
      <vt:lpstr>Profiles - Profile Types</vt:lpstr>
      <vt:lpstr>Profiles - Searching Profiles</vt:lpstr>
      <vt:lpstr>Profiles - Creating a Favorite</vt:lpstr>
      <vt:lpstr>Profiles - Search Criteria</vt:lpstr>
      <vt:lpstr>Slide 27</vt:lpstr>
      <vt:lpstr> Profiles - All Profiles Screen </vt:lpstr>
      <vt:lpstr>Profiles - Filtering Records</vt:lpstr>
      <vt:lpstr>Profiles - Adding a Profile</vt:lpstr>
      <vt:lpstr>Profiles - Profile Wizard </vt:lpstr>
      <vt:lpstr>Master Questions </vt:lpstr>
      <vt:lpstr>Slide 33</vt:lpstr>
      <vt:lpstr>Slide 34</vt:lpstr>
      <vt:lpstr>Wrap-Up</vt:lpstr>
      <vt:lpstr>Hands-On Exercises</vt:lpstr>
      <vt:lpstr>Contacts - Overview</vt:lpstr>
      <vt:lpstr>Contact Persons Screen</vt:lpstr>
      <vt:lpstr>Searching for a Contact </vt:lpstr>
      <vt:lpstr>Adding a Contact</vt:lpstr>
      <vt:lpstr>Copying a Contact</vt:lpstr>
      <vt:lpstr>Synchronizing Contacts</vt:lpstr>
      <vt:lpstr>Master Questions  </vt:lpstr>
      <vt:lpstr>Slide 44</vt:lpstr>
      <vt:lpstr>Slide 45</vt:lpstr>
      <vt:lpstr>Wrap-up</vt:lpstr>
      <vt:lpstr>Hands-On Exercises</vt:lpstr>
      <vt:lpstr>Activities and Tasks - Overview </vt:lpstr>
      <vt:lpstr>Activity Calendar</vt:lpstr>
      <vt:lpstr>Adding an Activity </vt:lpstr>
      <vt:lpstr>Processing an Activity </vt:lpstr>
      <vt:lpstr>Task Management</vt:lpstr>
      <vt:lpstr>Adding a Task    </vt:lpstr>
      <vt:lpstr>Emails – Letters – Contact Notes</vt:lpstr>
      <vt:lpstr>Master Questions </vt:lpstr>
      <vt:lpstr>Slide 56</vt:lpstr>
      <vt:lpstr>Wrap-up</vt:lpstr>
      <vt:lpstr>Hands-On Exercises</vt:lpstr>
      <vt:lpstr>Opportunities - Overview </vt:lpstr>
      <vt:lpstr>Opportunities = Business Deals</vt:lpstr>
      <vt:lpstr>Searching for an Opportunity</vt:lpstr>
      <vt:lpstr>Opportunity Management </vt:lpstr>
      <vt:lpstr>Master Questions</vt:lpstr>
      <vt:lpstr>Slide 64</vt:lpstr>
      <vt:lpstr>Wrap-up</vt:lpstr>
      <vt:lpstr>Hands-On Exercises</vt:lpstr>
      <vt:lpstr>Review Exercise [1]</vt:lpstr>
      <vt:lpstr>Review Exercise [2]</vt:lpstr>
      <vt:lpstr>Reports &amp; Dashboards - Overview </vt:lpstr>
      <vt:lpstr>Reporting Functionality</vt:lpstr>
      <vt:lpstr>Browser Report</vt:lpstr>
      <vt:lpstr>Standard Reports</vt:lpstr>
      <vt:lpstr>Exporting Reports</vt:lpstr>
      <vt:lpstr>Dashboard Functionality</vt:lpstr>
      <vt:lpstr>Master Questions </vt:lpstr>
      <vt:lpstr>Slide 76</vt:lpstr>
      <vt:lpstr>Wrap-up</vt:lpstr>
      <vt:lpstr>Hands-On Exercises</vt:lpstr>
      <vt:lpstr>Advanced Topics - Overview </vt:lpstr>
      <vt:lpstr>Profile Relationships</vt:lpstr>
      <vt:lpstr>Scripts </vt:lpstr>
      <vt:lpstr>ERP/CRM Integration  </vt:lpstr>
      <vt:lpstr>Customer Console </vt:lpstr>
      <vt:lpstr>Master Questions </vt:lpstr>
      <vt:lpstr>Slide 85</vt:lpstr>
      <vt:lpstr>Wrap-up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nvd</dc:creator>
  <cp:lastModifiedBy>Administrator</cp:lastModifiedBy>
  <cp:revision>2110</cp:revision>
  <dcterms:created xsi:type="dcterms:W3CDTF">2005-02-11T02:15:58Z</dcterms:created>
  <dcterms:modified xsi:type="dcterms:W3CDTF">2014-11-07T04:25:54Z</dcterms:modified>
</cp:coreProperties>
</file>