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tags/tag238.xml" ContentType="application/vnd.openxmlformats-officedocument.presentationml.tags+xml"/>
  <Override PartName="/ppt/tags/tag227.xml" ContentType="application/vnd.openxmlformats-officedocument.presentationml.tag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16.xml" ContentType="application/vnd.openxmlformats-officedocument.presentationml.tags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tags/tag189.xml" ContentType="application/vnd.openxmlformats-officedocument.presentationml.tags+xml"/>
  <Override PartName="/ppt/tags/tag241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230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notesSlides/notesSlide30.xml" ContentType="application/vnd.openxmlformats-officedocument.presentationml.notesSlide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tags/tag224.xml" ContentType="application/vnd.openxmlformats-officedocument.presentationml.tags+xml"/>
  <Override PartName="/ppt/tags/tag235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notesSlides/notesSlide13.xml" ContentType="application/vnd.openxmlformats-officedocument.presentationml.notesSlide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Override PartName="/ppt/tags/tag243.xml" ContentType="application/vnd.openxmlformats-officedocument.presentationml.tags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notesSlides/notesSlide9.xml" ContentType="application/vnd.openxmlformats-officedocument.presentationml.notesSlide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50.xml" ContentType="application/vnd.openxmlformats-officedocument.presentationml.tags+xml"/>
  <Override PartName="/ppt/tags/tag226.xml" ContentType="application/vnd.openxmlformats-officedocument.presentationml.tags+xml"/>
  <Override PartName="/ppt/tags/tag237.xml" ContentType="application/vnd.openxmlformats-officedocument.presentationml.tags+xml"/>
  <Override PartName="/ppt/slides/slide24.xml" ContentType="application/vnd.openxmlformats-officedocument.presentationml.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15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notesSlides/notesSlide15.xml" ContentType="application/vnd.openxmlformats-officedocument.presentationml.notesSlide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tags/tag222.xml" ContentType="application/vnd.openxmlformats-officedocument.presentationml.tags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notesSlides/notesSlide22.xml" ContentType="application/vnd.openxmlformats-officedocument.presentationml.notesSlide+xml"/>
  <Override PartName="/ppt/tags/tag211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notesSlides/notesSlide11.xml" ContentType="application/vnd.openxmlformats-officedocument.presentationml.notesSlide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notesSlides/notesSlide23.xml" ContentType="application/vnd.openxmlformats-officedocument.presentationml.notesSlide+xml"/>
  <Override PartName="/ppt/tags/tag21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notesSlides/notesSlide12.xml" ContentType="application/vnd.openxmlformats-officedocument.presentationml.notesSlide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17.xml" ContentType="application/vnd.openxmlformats-officedocument.presentationml.notesSlide+xml"/>
  <Override PartName="/ppt/tags/tag206.xml" ContentType="application/vnd.openxmlformats-officedocument.presentationml.tags+xml"/>
  <Override PartName="/ppt/notesSlides/notesSlide28.xml" ContentType="application/vnd.openxmlformats-officedocument.presentationml.notes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53.xml" ContentType="application/vnd.openxmlformats-officedocument.presentationml.tag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tags/tag157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xls" ContentType="application/vnd.ms-excel"/>
  <Override PartName="/ppt/tags/tag225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tags/tag18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ppt/notesSlides/notesSlide5.xml" ContentType="application/vnd.openxmlformats-officedocument.presentationml.notesSlide+xml"/>
  <Override PartName="/ppt/tags/tag143.xml" ContentType="application/vnd.openxmlformats-officedocument.presentationml.tags+xml"/>
  <Override PartName="/ppt/tags/tag190.xml" ContentType="application/vnd.openxmlformats-officedocument.presentationml.tags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tags/tag132.xml" ContentType="application/vnd.openxmlformats-officedocument.presentationml.tags+xml"/>
  <Override PartName="/ppt/tags/tag219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notesSlides/notesSlide19.xml" ContentType="application/vnd.openxmlformats-officedocument.presentationml.notesSlide+xml"/>
  <Override PartName="/ppt/tags/tag20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91" r:id="rId3"/>
    <p:sldId id="271" r:id="rId4"/>
    <p:sldId id="272" r:id="rId5"/>
    <p:sldId id="273" r:id="rId6"/>
    <p:sldId id="274" r:id="rId7"/>
    <p:sldId id="276" r:id="rId8"/>
    <p:sldId id="259" r:id="rId9"/>
    <p:sldId id="258" r:id="rId10"/>
    <p:sldId id="261" r:id="rId11"/>
    <p:sldId id="292" r:id="rId12"/>
    <p:sldId id="277" r:id="rId13"/>
    <p:sldId id="293" r:id="rId14"/>
    <p:sldId id="262" r:id="rId15"/>
    <p:sldId id="263" r:id="rId16"/>
    <p:sldId id="264" r:id="rId17"/>
    <p:sldId id="265" r:id="rId18"/>
    <p:sldId id="266" r:id="rId19"/>
    <p:sldId id="267" r:id="rId20"/>
    <p:sldId id="286" r:id="rId21"/>
    <p:sldId id="284" r:id="rId22"/>
    <p:sldId id="288" r:id="rId23"/>
    <p:sldId id="289" r:id="rId24"/>
    <p:sldId id="285" r:id="rId25"/>
    <p:sldId id="290" r:id="rId26"/>
    <p:sldId id="282" r:id="rId27"/>
    <p:sldId id="279" r:id="rId28"/>
    <p:sldId id="257" r:id="rId29"/>
    <p:sldId id="281" r:id="rId30"/>
    <p:sldId id="280" r:id="rId31"/>
    <p:sldId id="275" r:id="rId32"/>
  </p:sldIdLst>
  <p:sldSz cx="9144000" cy="6858000" type="screen4x3"/>
  <p:notesSz cx="7077075" cy="9363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86571" autoAdjust="0"/>
  </p:normalViewPr>
  <p:slideViewPr>
    <p:cSldViewPr snapToGrid="0" snapToObjects="1">
      <p:cViewPr>
        <p:scale>
          <a:sx n="80" d="100"/>
          <a:sy n="80" d="100"/>
        </p:scale>
        <p:origin x="-972" y="-25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96"/>
    </p:cViewPr>
  </p:sorterViewPr>
  <p:notesViewPr>
    <p:cSldViewPr snapToGrid="0" snapToObjects="1">
      <p:cViewPr varScale="1">
        <p:scale>
          <a:sx n="85" d="100"/>
          <a:sy n="85" d="100"/>
        </p:scale>
        <p:origin x="-3756" y="-84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3w\Documents\1%20QAD\Demand%20Management%20Training\DM%20Certification%20Course\Statistics%20Grid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'MAD Table (2)'!$D$3</c:f>
              <c:strCache>
                <c:ptCount val="1"/>
                <c:pt idx="0">
                  <c:v>MAD = 2</c:v>
                </c:pt>
              </c:strCache>
            </c:strRef>
          </c:tx>
          <c:spPr>
            <a:ln w="66675"/>
          </c:spPr>
          <c:marker>
            <c:symbol val="none"/>
          </c:marker>
          <c:dLbls>
            <c:dLbl>
              <c:idx val="0"/>
              <c:delete val="1"/>
            </c:dLbl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dLblPos val="b"/>
            <c:showVal val="1"/>
          </c:dLbls>
          <c:cat>
            <c:numRef>
              <c:f>'MAD Table (2)'!$B$4:$B$14</c:f>
              <c:numCache>
                <c:formatCode>0.00%</c:formatCode>
                <c:ptCount val="8"/>
                <c:pt idx="0">
                  <c:v>0.5</c:v>
                </c:pt>
                <c:pt idx="1">
                  <c:v>0.75000000000000056</c:v>
                </c:pt>
                <c:pt idx="2">
                  <c:v>0.8</c:v>
                </c:pt>
                <c:pt idx="3">
                  <c:v>0.9</c:v>
                </c:pt>
                <c:pt idx="4">
                  <c:v>0.95000000000000051</c:v>
                </c:pt>
                <c:pt idx="5">
                  <c:v>0.99</c:v>
                </c:pt>
                <c:pt idx="6">
                  <c:v>0.99929999999999997</c:v>
                </c:pt>
                <c:pt idx="7">
                  <c:v>0.99990000000000001</c:v>
                </c:pt>
              </c:numCache>
            </c:numRef>
          </c:cat>
          <c:val>
            <c:numRef>
              <c:f>'MAD Table (2)'!$D$4:$D$14</c:f>
              <c:numCache>
                <c:formatCode>"$"#,##0_);\("$"#,##0\)</c:formatCode>
                <c:ptCount val="8"/>
                <c:pt idx="0">
                  <c:v>0</c:v>
                </c:pt>
                <c:pt idx="1">
                  <c:v>5000</c:v>
                </c:pt>
                <c:pt idx="2">
                  <c:v>7500</c:v>
                </c:pt>
                <c:pt idx="3">
                  <c:v>10000</c:v>
                </c:pt>
                <c:pt idx="4">
                  <c:v>12500</c:v>
                </c:pt>
                <c:pt idx="5">
                  <c:v>15000</c:v>
                </c:pt>
                <c:pt idx="6">
                  <c:v>20000</c:v>
                </c:pt>
                <c:pt idx="7">
                  <c:v>25000</c:v>
                </c:pt>
              </c:numCache>
            </c:numRef>
          </c:val>
        </c:ser>
        <c:ser>
          <c:idx val="1"/>
          <c:order val="1"/>
          <c:tx>
            <c:strRef>
              <c:f>'MAD Table (2)'!$E$3</c:f>
              <c:strCache>
                <c:ptCount val="1"/>
              </c:strCache>
            </c:strRef>
          </c:tx>
          <c:cat>
            <c:numRef>
              <c:f>'MAD Table (2)'!$B$4:$B$14</c:f>
              <c:numCache>
                <c:formatCode>0.00%</c:formatCode>
                <c:ptCount val="8"/>
                <c:pt idx="0">
                  <c:v>0.5</c:v>
                </c:pt>
                <c:pt idx="1">
                  <c:v>0.75000000000000056</c:v>
                </c:pt>
                <c:pt idx="2">
                  <c:v>0.8</c:v>
                </c:pt>
                <c:pt idx="3">
                  <c:v>0.9</c:v>
                </c:pt>
                <c:pt idx="4">
                  <c:v>0.95000000000000051</c:v>
                </c:pt>
                <c:pt idx="5">
                  <c:v>0.99</c:v>
                </c:pt>
                <c:pt idx="6">
                  <c:v>0.99929999999999997</c:v>
                </c:pt>
                <c:pt idx="7">
                  <c:v>0.99990000000000001</c:v>
                </c:pt>
              </c:numCache>
            </c:numRef>
          </c:cat>
          <c:val>
            <c:numRef>
              <c:f>'MAD Table (2)'!$E$4:$E$14</c:f>
            </c:numRef>
          </c:val>
        </c:ser>
        <c:ser>
          <c:idx val="2"/>
          <c:order val="2"/>
          <c:tx>
            <c:strRef>
              <c:f>'MAD Table (2)'!$F$3</c:f>
              <c:strCache>
                <c:ptCount val="1"/>
                <c:pt idx="0">
                  <c:v>MAD = 4</c:v>
                </c:pt>
              </c:strCache>
            </c:strRef>
          </c:tx>
          <c:spPr>
            <a:ln w="66675">
              <a:solidFill>
                <a:schemeClr val="tx1"/>
              </a:solidFill>
              <a:prstDash val="sysDash"/>
            </a:ln>
          </c:spPr>
          <c:marker>
            <c:symbol val="none"/>
          </c:marker>
          <c:dLbls>
            <c:dLbl>
              <c:idx val="0"/>
              <c:delete val="1"/>
            </c:dLbl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dLblPos val="l"/>
            <c:showVal val="1"/>
          </c:dLbls>
          <c:cat>
            <c:numRef>
              <c:f>'MAD Table (2)'!$B$4:$B$14</c:f>
              <c:numCache>
                <c:formatCode>0.00%</c:formatCode>
                <c:ptCount val="8"/>
                <c:pt idx="0">
                  <c:v>0.5</c:v>
                </c:pt>
                <c:pt idx="1">
                  <c:v>0.75000000000000056</c:v>
                </c:pt>
                <c:pt idx="2">
                  <c:v>0.8</c:v>
                </c:pt>
                <c:pt idx="3">
                  <c:v>0.9</c:v>
                </c:pt>
                <c:pt idx="4">
                  <c:v>0.95000000000000051</c:v>
                </c:pt>
                <c:pt idx="5">
                  <c:v>0.99</c:v>
                </c:pt>
                <c:pt idx="6">
                  <c:v>0.99929999999999997</c:v>
                </c:pt>
                <c:pt idx="7">
                  <c:v>0.99990000000000001</c:v>
                </c:pt>
              </c:numCache>
            </c:numRef>
          </c:cat>
          <c:val>
            <c:numRef>
              <c:f>'MAD Table (2)'!$F$4:$F$14</c:f>
              <c:numCache>
                <c:formatCode>"$"#,##0_);\("$"#,##0\)</c:formatCode>
                <c:ptCount val="8"/>
                <c:pt idx="0">
                  <c:v>0</c:v>
                </c:pt>
                <c:pt idx="1">
                  <c:v>10000</c:v>
                </c:pt>
                <c:pt idx="2">
                  <c:v>12500</c:v>
                </c:pt>
                <c:pt idx="3">
                  <c:v>17500</c:v>
                </c:pt>
                <c:pt idx="4">
                  <c:v>22500</c:v>
                </c:pt>
                <c:pt idx="5">
                  <c:v>30000</c:v>
                </c:pt>
                <c:pt idx="6">
                  <c:v>40000</c:v>
                </c:pt>
                <c:pt idx="7">
                  <c:v>50000</c:v>
                </c:pt>
              </c:numCache>
            </c:numRef>
          </c:val>
        </c:ser>
        <c:marker val="1"/>
        <c:axId val="64945536"/>
        <c:axId val="65033344"/>
      </c:lineChart>
      <c:catAx>
        <c:axId val="64945536"/>
        <c:scaling>
          <c:orientation val="minMax"/>
        </c:scaling>
        <c:axPos val="b"/>
        <c:majorGridlines/>
        <c:minorGridlines/>
        <c:numFmt formatCode="0.00%" sourceLinked="0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65033344"/>
        <c:crosses val="autoZero"/>
        <c:auto val="1"/>
        <c:lblAlgn val="ctr"/>
        <c:lblOffset val="100"/>
      </c:catAx>
      <c:valAx>
        <c:axId val="65033344"/>
        <c:scaling>
          <c:orientation val="minMax"/>
        </c:scaling>
        <c:axPos val="l"/>
        <c:majorGridlines/>
        <c:numFmt formatCode="&quot;$&quot;#,##0_);\(&quot;$&quot;#,##0\)" sourceLinked="1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649455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5147212501215164"/>
          <c:y val="0.92598601769032562"/>
          <c:w val="0.36495686303101055"/>
          <c:h val="5.7195481959289203E-2"/>
        </c:manualLayout>
      </c:layout>
      <c:txPr>
        <a:bodyPr/>
        <a:lstStyle/>
        <a:p>
          <a:pPr>
            <a:defRPr sz="1200" b="1"/>
          </a:pPr>
          <a:endParaRPr lang="en-US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2/17/2012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Forecast Errors &amp; Safety Stock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E900AA-5A6B-4E5A-A963-E941F166902A}" type="slidenum">
              <a:rPr lang="en-US"/>
              <a:pPr/>
              <a:t>10</a:t>
            </a:fld>
            <a:endParaRPr lang="en-US"/>
          </a:p>
        </p:txBody>
      </p:sp>
      <p:sp>
        <p:nvSpPr>
          <p:cNvPr id="306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8025"/>
            <a:ext cx="4664075" cy="3498850"/>
          </a:xfrm>
          <a:prstGeom prst="rect">
            <a:avLst/>
          </a:prstGeom>
          <a:ln w="12700" cap="flat">
            <a:solidFill>
              <a:schemeClr val="tx1"/>
            </a:solidFill>
          </a:ln>
        </p:spPr>
      </p:sp>
      <p:sp>
        <p:nvSpPr>
          <p:cNvPr id="306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5250" y="4447377"/>
            <a:ext cx="5186579" cy="4213214"/>
          </a:xfrm>
          <a:noFill/>
          <a:ln/>
        </p:spPr>
        <p:txBody>
          <a:bodyPr lIns="96176" tIns="48089" rIns="96176" bIns="48089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E900AA-5A6B-4E5A-A963-E941F166902A}" type="slidenum">
              <a:rPr lang="en-US"/>
              <a:pPr/>
              <a:t>11</a:t>
            </a:fld>
            <a:endParaRPr lang="en-US"/>
          </a:p>
        </p:txBody>
      </p:sp>
      <p:sp>
        <p:nvSpPr>
          <p:cNvPr id="306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8025"/>
            <a:ext cx="4664075" cy="3498850"/>
          </a:xfrm>
          <a:prstGeom prst="rect">
            <a:avLst/>
          </a:prstGeom>
          <a:ln w="12700" cap="flat">
            <a:solidFill>
              <a:schemeClr val="tx1"/>
            </a:solidFill>
          </a:ln>
        </p:spPr>
      </p:sp>
      <p:sp>
        <p:nvSpPr>
          <p:cNvPr id="306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5250" y="4447377"/>
            <a:ext cx="5186579" cy="4213214"/>
          </a:xfrm>
          <a:noFill/>
          <a:ln/>
        </p:spPr>
        <p:txBody>
          <a:bodyPr lIns="96176" tIns="48089" rIns="96176" bIns="48089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E900AA-5A6B-4E5A-A963-E941F166902A}" type="slidenum">
              <a:rPr lang="en-US"/>
              <a:pPr/>
              <a:t>13</a:t>
            </a:fld>
            <a:endParaRPr lang="en-US"/>
          </a:p>
        </p:txBody>
      </p:sp>
      <p:sp>
        <p:nvSpPr>
          <p:cNvPr id="306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08025"/>
            <a:ext cx="4664075" cy="3498850"/>
          </a:xfrm>
          <a:prstGeom prst="rect">
            <a:avLst/>
          </a:prstGeom>
          <a:ln w="12700" cap="flat">
            <a:solidFill>
              <a:schemeClr val="tx1"/>
            </a:solidFill>
          </a:ln>
        </p:spPr>
      </p:sp>
      <p:sp>
        <p:nvSpPr>
          <p:cNvPr id="306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5250" y="4447377"/>
            <a:ext cx="5186579" cy="4213214"/>
          </a:xfrm>
          <a:noFill/>
          <a:ln/>
        </p:spPr>
        <p:txBody>
          <a:bodyPr lIns="96176" tIns="48089" rIns="96176" bIns="48089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D5496-8915-4D47-8125-E9C00425169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D5496-8915-4D47-8125-E9C00425169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D5496-8915-4D47-8125-E9C00425169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D5496-8915-4D47-8125-E9C00425169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an item that costs</a:t>
            </a:r>
            <a:r>
              <a:rPr lang="en-US" baseline="0" dirty="0" smtClean="0"/>
              <a:t> $85,000, the difference can be significant.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D5496-8915-4D47-8125-E9C00425169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D5496-8915-4D47-8125-E9C00425169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D5496-8915-4D47-8125-E9C00425169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D5496-8915-4D47-8125-E9C00425169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an item that costs</a:t>
            </a:r>
            <a:r>
              <a:rPr lang="en-US" baseline="0" dirty="0" smtClean="0"/>
              <a:t> $85,000, the difference can be significant.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2D5496-8915-4D47-8125-E9C00425169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Calculating Standard Deviation</a:t>
            </a:r>
          </a:p>
          <a:p>
            <a:endParaRPr lang="en-US" dirty="0" smtClean="0"/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Subtract Forecast (A) from Actual (B) to get Error (C)</a:t>
            </a:r>
            <a:r>
              <a:rPr lang="en-US" baseline="0" dirty="0" smtClean="0"/>
              <a:t> </a:t>
            </a:r>
          </a:p>
          <a:p>
            <a:pPr marL="234841" indent="-234841">
              <a:buFont typeface="+mj-lt"/>
              <a:buAutoNum type="arabicPeriod"/>
            </a:pPr>
            <a:r>
              <a:rPr lang="en-US" baseline="0" dirty="0" smtClean="0"/>
              <a:t>Square (D) the Error (C)</a:t>
            </a:r>
          </a:p>
          <a:p>
            <a:pPr marL="234841" indent="-234841">
              <a:buFont typeface="+mj-lt"/>
              <a:buAutoNum type="arabicPeriod"/>
            </a:pPr>
            <a:r>
              <a:rPr lang="en-US" baseline="0" dirty="0" smtClean="0"/>
              <a:t>Total the Errors Squared (Totals for Column D) = 15,125</a:t>
            </a:r>
          </a:p>
          <a:p>
            <a:pPr marL="234841" indent="-234841">
              <a:buFont typeface="+mj-lt"/>
              <a:buAutoNum type="arabicPeriod"/>
            </a:pPr>
            <a:r>
              <a:rPr lang="en-US" baseline="0" dirty="0" smtClean="0"/>
              <a:t>Divide the Totals for Errors Squared by the number of occurrences minus one (12-1=11) =15,125/11 = 1,375</a:t>
            </a:r>
          </a:p>
          <a:p>
            <a:pPr marL="234841" indent="-234841">
              <a:buFont typeface="+mj-lt"/>
              <a:buAutoNum type="arabicPeriod"/>
            </a:pPr>
            <a:r>
              <a:rPr lang="en-US" baseline="0" dirty="0" smtClean="0"/>
              <a:t>Standard Deviation is Square Root of #4 ( √1,375) = 37</a:t>
            </a:r>
          </a:p>
          <a:p>
            <a:pPr marL="234841" indent="-234841"/>
            <a:endParaRPr lang="en-US" baseline="0" dirty="0" smtClean="0"/>
          </a:p>
          <a:p>
            <a:pPr marL="234841" indent="-234841"/>
            <a:r>
              <a:rPr lang="en-US" baseline="0" dirty="0" smtClean="0"/>
              <a:t>Standard deviation is approximately 1.25 X MAD</a:t>
            </a:r>
          </a:p>
          <a:p>
            <a:pPr marL="234841" indent="-234841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Calculating MAPE</a:t>
            </a:r>
          </a:p>
          <a:p>
            <a:endParaRPr lang="en-US" dirty="0" smtClean="0"/>
          </a:p>
          <a:p>
            <a:pPr marL="241364" indent="-241364">
              <a:buFont typeface="+mj-lt"/>
              <a:buAutoNum type="arabicPeriod"/>
            </a:pPr>
            <a:r>
              <a:rPr lang="en-US" dirty="0" smtClean="0"/>
              <a:t>Subtract Forecast (A) from Actual (B) to get Error (C) </a:t>
            </a:r>
          </a:p>
          <a:p>
            <a:pPr marL="241364" indent="-241364">
              <a:buFont typeface="+mj-lt"/>
              <a:buAutoNum type="arabicPeriod"/>
            </a:pPr>
            <a:r>
              <a:rPr lang="en-US" dirty="0" smtClean="0"/>
              <a:t>Determine Absolute Value of Error (D)</a:t>
            </a:r>
          </a:p>
          <a:p>
            <a:pPr marL="241364" indent="-241364">
              <a:buFont typeface="+mj-lt"/>
              <a:buAutoNum type="arabicPeriod"/>
            </a:pPr>
            <a:r>
              <a:rPr lang="en-US" dirty="0" smtClean="0"/>
              <a:t>Determine Absolute Percentage Error (Absolute</a:t>
            </a:r>
            <a:r>
              <a:rPr lang="en-US" baseline="0" dirty="0" smtClean="0"/>
              <a:t> Error / Actual) X 100%</a:t>
            </a:r>
            <a:endParaRPr lang="en-US" dirty="0" smtClean="0"/>
          </a:p>
          <a:p>
            <a:pPr marL="241364" indent="-241364">
              <a:buFont typeface="+mj-lt"/>
              <a:buAutoNum type="arabicPeriod"/>
            </a:pPr>
            <a:r>
              <a:rPr lang="en-US" dirty="0" smtClean="0"/>
              <a:t>Total Absolute Percentage Error (APE) for all periods (Absolute Error / Actual) X 100%</a:t>
            </a:r>
          </a:p>
          <a:p>
            <a:pPr marL="241364" indent="-241364">
              <a:buFont typeface="+mj-lt"/>
              <a:buAutoNum type="arabicPeriod"/>
            </a:pPr>
            <a:r>
              <a:rPr lang="en-US" dirty="0" smtClean="0"/>
              <a:t>Total APE and divide by number of periods</a:t>
            </a:r>
          </a:p>
          <a:p>
            <a:pPr marL="241364" indent="-241364">
              <a:buFont typeface="+mj-lt"/>
              <a:buAutoNum type="arabicPeriod"/>
            </a:pPr>
            <a:endParaRPr lang="en-US" dirty="0" smtClean="0"/>
          </a:p>
          <a:p>
            <a:pPr marL="241364" indent="-241364" algn="ctr"/>
            <a:r>
              <a:rPr lang="en-US" b="1" dirty="0" smtClean="0"/>
              <a:t>The Lower the MAPE – the Better</a:t>
            </a:r>
          </a:p>
          <a:p>
            <a:pPr marL="241364" indent="-241364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39363">
              <a:defRPr/>
            </a:pPr>
            <a:r>
              <a:rPr lang="en-US" b="1" dirty="0" smtClean="0"/>
              <a:t>Calculating RMSE</a:t>
            </a:r>
          </a:p>
          <a:p>
            <a:pPr defTabSz="939363">
              <a:defRPr/>
            </a:pPr>
            <a:endParaRPr lang="en-US" b="1" dirty="0" smtClean="0"/>
          </a:p>
          <a:p>
            <a:pPr marL="528392" indent="-528392">
              <a:buFont typeface="+mj-lt"/>
              <a:buAutoNum type="arabicPeriod"/>
            </a:pPr>
            <a:r>
              <a:rPr lang="en-US" dirty="0" smtClean="0"/>
              <a:t>Subtract Forecast (A) from Actual (B) to get Error (C)</a:t>
            </a:r>
          </a:p>
          <a:p>
            <a:pPr marL="528392" indent="-528392">
              <a:buFont typeface="+mj-lt"/>
              <a:buAutoNum type="arabicPeriod"/>
            </a:pPr>
            <a:r>
              <a:rPr lang="en-US" dirty="0" smtClean="0"/>
              <a:t>Square the Error (D)</a:t>
            </a:r>
          </a:p>
          <a:p>
            <a:pPr marL="528392" indent="-528392">
              <a:buFont typeface="+mj-lt"/>
              <a:buAutoNum type="arabicPeriod"/>
            </a:pPr>
            <a:r>
              <a:rPr lang="en-US" dirty="0" smtClean="0"/>
              <a:t>Total the Squared Errors </a:t>
            </a:r>
          </a:p>
          <a:p>
            <a:pPr marL="528392" indent="-528392">
              <a:buFont typeface="+mj-lt"/>
              <a:buAutoNum type="arabicPeriod"/>
            </a:pPr>
            <a:r>
              <a:rPr lang="en-US" dirty="0" smtClean="0"/>
              <a:t>Divide the Total Squared Errors by the number of occurrences </a:t>
            </a:r>
          </a:p>
          <a:p>
            <a:pPr marL="528392" indent="-528392">
              <a:buFont typeface="+mj-lt"/>
              <a:buAutoNum type="arabicPeriod"/>
            </a:pPr>
            <a:r>
              <a:rPr lang="en-US" dirty="0" smtClean="0"/>
              <a:t>Obtain the Square Root of the Total Squared Errors / by the # of occurrences</a:t>
            </a:r>
          </a:p>
          <a:p>
            <a:pPr defTabSz="939363">
              <a:defRPr/>
            </a:pPr>
            <a:endParaRPr lang="en-US" b="1" dirty="0" smtClean="0"/>
          </a:p>
          <a:p>
            <a:pPr defTabSz="939363">
              <a:defRPr/>
            </a:pPr>
            <a:r>
              <a:rPr lang="en-US" b="1" dirty="0" smtClean="0"/>
              <a:t>The Lower the RMSE – the Better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FC62F3-3598-414A-B0BE-1F40C4D844FB}" type="slidenum">
              <a:rPr lang="en-US"/>
              <a:pPr/>
              <a:t>8</a:t>
            </a:fld>
            <a:endParaRPr lang="en-US"/>
          </a:p>
        </p:txBody>
      </p:sp>
      <p:sp>
        <p:nvSpPr>
          <p:cNvPr id="304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2213" y="312738"/>
            <a:ext cx="4689475" cy="3516312"/>
          </a:xfrm>
          <a:prstGeom prst="rect">
            <a:avLst/>
          </a:prstGeom>
          <a:ln/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0A4453-7A90-43D0-A1ED-74A4392A514F}" type="slidenum">
              <a:rPr lang="en-US"/>
              <a:pPr/>
              <a:t>9</a:t>
            </a:fld>
            <a:endParaRPr lang="en-US"/>
          </a:p>
        </p:txBody>
      </p:sp>
      <p:sp>
        <p:nvSpPr>
          <p:cNvPr id="303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2213" y="312738"/>
            <a:ext cx="4689475" cy="3516312"/>
          </a:xfrm>
          <a:prstGeom prst="rect">
            <a:avLst/>
          </a:prstGeo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492125"/>
            <a:ext cx="8229600" cy="11080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  <p:custDataLst>
              <p:tags r:id="rId2"/>
            </p:custDataLst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727032" y="6407944"/>
            <a:ext cx="1920240" cy="36576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380072" y="6407944"/>
            <a:ext cx="2350681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63500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492125"/>
            <a:ext cx="8229600" cy="574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305017"/>
            <a:ext cx="8229600" cy="240814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3879541"/>
            <a:ext cx="8229600" cy="225138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7010400" y="64008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78449CD-DDD3-48B0-9556-5404FDD1919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7200" y="63500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628BB83-B436-48AD-908B-02E7A580B19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63500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900" b="0">
                <a:solidFill>
                  <a:schemeClr val="tx1"/>
                </a:solidFill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462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2"/>
            </p:custDataLst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  <p:custDataLst>
              <p:tags r:id="rId2"/>
            </p:custDataLst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  <p:custDataLst>
              <p:tags r:id="rId3"/>
            </p:custDataLst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  <p:custDataLst>
              <p:tags r:id="rId4"/>
            </p:custDataLst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7010400" y="64949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55" r:id="rId8"/>
    <p:sldLayoutId id="2147483660" r:id="rId9"/>
    <p:sldLayoutId id="2147483662" r:id="rId10"/>
    <p:sldLayoutId id="2147483663" r:id="rId11"/>
    <p:sldLayoutId id="2147483665" r:id="rId12"/>
    <p:sldLayoutId id="2147483666" r:id="rId13"/>
    <p:sldLayoutId id="214748366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notesSlide" Target="../notesSlides/notesSlide10.xml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5" Type="http://schemas.openxmlformats.org/officeDocument/2006/relationships/tags" Target="../tags/tag119.xml"/><Relationship Id="rId10" Type="http://schemas.openxmlformats.org/officeDocument/2006/relationships/tags" Target="../tags/tag124.xml"/><Relationship Id="rId4" Type="http://schemas.openxmlformats.org/officeDocument/2006/relationships/tags" Target="../tags/tag118.xml"/><Relationship Id="rId9" Type="http://schemas.openxmlformats.org/officeDocument/2006/relationships/tags" Target="../tags/tag1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13" Type="http://schemas.openxmlformats.org/officeDocument/2006/relationships/notesSlide" Target="../notesSlides/notesSlide11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tags" Target="../tags/tag136.xml"/><Relationship Id="rId5" Type="http://schemas.openxmlformats.org/officeDocument/2006/relationships/tags" Target="../tags/tag130.xml"/><Relationship Id="rId10" Type="http://schemas.openxmlformats.org/officeDocument/2006/relationships/tags" Target="../tags/tag135.xml"/><Relationship Id="rId4" Type="http://schemas.openxmlformats.org/officeDocument/2006/relationships/tags" Target="../tags/tag129.xml"/><Relationship Id="rId9" Type="http://schemas.openxmlformats.org/officeDocument/2006/relationships/tags" Target="../tags/tag1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1.xml"/><Relationship Id="rId4" Type="http://schemas.openxmlformats.org/officeDocument/2006/relationships/tags" Target="../tags/tag14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notesSlide" Target="../notesSlides/notesSlide13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tags" Target="../tags/tag152.xml"/><Relationship Id="rId5" Type="http://schemas.openxmlformats.org/officeDocument/2006/relationships/tags" Target="../tags/tag146.xml"/><Relationship Id="rId10" Type="http://schemas.openxmlformats.org/officeDocument/2006/relationships/tags" Target="../tags/tag151.xml"/><Relationship Id="rId4" Type="http://schemas.openxmlformats.org/officeDocument/2006/relationships/tags" Target="../tags/tag145.xml"/><Relationship Id="rId9" Type="http://schemas.openxmlformats.org/officeDocument/2006/relationships/tags" Target="../tags/tag15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7.xml"/><Relationship Id="rId4" Type="http://schemas.openxmlformats.org/officeDocument/2006/relationships/tags" Target="../tags/tag15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Excel_97-2003_Worksheet3.xls"/><Relationship Id="rId3" Type="http://schemas.openxmlformats.org/officeDocument/2006/relationships/tags" Target="../tags/tag159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158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61.xml"/><Relationship Id="rId4" Type="http://schemas.openxmlformats.org/officeDocument/2006/relationships/tags" Target="../tags/tag16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165.xml"/><Relationship Id="rId9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13" Type="http://schemas.openxmlformats.org/officeDocument/2006/relationships/notesSlide" Target="../notesSlides/notesSlide17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5" Type="http://schemas.openxmlformats.org/officeDocument/2006/relationships/tags" Target="../tags/tag174.xml"/><Relationship Id="rId10" Type="http://schemas.openxmlformats.org/officeDocument/2006/relationships/tags" Target="../tags/tag179.xml"/><Relationship Id="rId4" Type="http://schemas.openxmlformats.org/officeDocument/2006/relationships/tags" Target="../tags/tag173.xml"/><Relationship Id="rId9" Type="http://schemas.openxmlformats.org/officeDocument/2006/relationships/tags" Target="../tags/tag17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85.xml"/><Relationship Id="rId4" Type="http://schemas.openxmlformats.org/officeDocument/2006/relationships/tags" Target="../tags/tag18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Excel_97-2003_Worksheet4.xls"/><Relationship Id="rId3" Type="http://schemas.openxmlformats.org/officeDocument/2006/relationships/tags" Target="../tags/tag191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190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93.xml"/><Relationship Id="rId4" Type="http://schemas.openxmlformats.org/officeDocument/2006/relationships/tags" Target="../tags/tag19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Excel_97-2003_Worksheet5.xls"/><Relationship Id="rId3" Type="http://schemas.openxmlformats.org/officeDocument/2006/relationships/tags" Target="../tags/tag195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194.xml"/><Relationship Id="rId1" Type="http://schemas.openxmlformats.org/officeDocument/2006/relationships/vmlDrawing" Target="../drawings/vmlDrawing6.v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97.xml"/><Relationship Id="rId4" Type="http://schemas.openxmlformats.org/officeDocument/2006/relationships/tags" Target="../tags/tag19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3" Type="http://schemas.openxmlformats.org/officeDocument/2006/relationships/tags" Target="../tags/tag200.xml"/><Relationship Id="rId7" Type="http://schemas.openxmlformats.org/officeDocument/2006/relationships/tags" Target="../tags/tag204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10" Type="http://schemas.openxmlformats.org/officeDocument/2006/relationships/notesSlide" Target="../notesSlides/notesSlide22.xml"/><Relationship Id="rId4" Type="http://schemas.openxmlformats.org/officeDocument/2006/relationships/tags" Target="../tags/tag201.xml"/><Relationship Id="rId9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212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14.xml"/><Relationship Id="rId4" Type="http://schemas.openxmlformats.org/officeDocument/2006/relationships/tags" Target="../tags/tag2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21.xml"/><Relationship Id="rId7" Type="http://schemas.openxmlformats.org/officeDocument/2006/relationships/notesSlide" Target="../notesSlides/notesSlide26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3.xml"/><Relationship Id="rId4" Type="http://schemas.openxmlformats.org/officeDocument/2006/relationships/tags" Target="../tags/tag2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7" Type="http://schemas.openxmlformats.org/officeDocument/2006/relationships/notesSlide" Target="../notesSlides/notesSlide27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8.xml"/><Relationship Id="rId4" Type="http://schemas.openxmlformats.org/officeDocument/2006/relationships/tags" Target="../tags/tag2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3" Type="http://schemas.openxmlformats.org/officeDocument/2006/relationships/tags" Target="../tags/tag23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7" Type="http://schemas.openxmlformats.org/officeDocument/2006/relationships/notesSlide" Target="../notesSlides/notesSlide29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9.xml"/><Relationship Id="rId4" Type="http://schemas.openxmlformats.org/officeDocument/2006/relationships/tags" Target="../tags/tag23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7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75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tags" Target="../tags/tag95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12" Type="http://schemas.openxmlformats.org/officeDocument/2006/relationships/tags" Target="../tags/tag94.xml"/><Relationship Id="rId17" Type="http://schemas.openxmlformats.org/officeDocument/2006/relationships/notesSlide" Target="../notesSlides/notesSlide5.xml"/><Relationship Id="rId2" Type="http://schemas.openxmlformats.org/officeDocument/2006/relationships/tags" Target="../tags/tag84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5" Type="http://schemas.openxmlformats.org/officeDocument/2006/relationships/tags" Target="../tags/tag87.xml"/><Relationship Id="rId15" Type="http://schemas.openxmlformats.org/officeDocument/2006/relationships/tags" Target="../tags/tag97.xml"/><Relationship Id="rId10" Type="http://schemas.openxmlformats.org/officeDocument/2006/relationships/tags" Target="../tags/tag92.xml"/><Relationship Id="rId4" Type="http://schemas.openxmlformats.org/officeDocument/2006/relationships/tags" Target="../tags/tag86.xml"/><Relationship Id="rId9" Type="http://schemas.openxmlformats.org/officeDocument/2006/relationships/tags" Target="../tags/tag91.xml"/><Relationship Id="rId14" Type="http://schemas.openxmlformats.org/officeDocument/2006/relationships/tags" Target="../tags/tag9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103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02.xml"/><Relationship Id="rId1" Type="http://schemas.openxmlformats.org/officeDocument/2006/relationships/vmlDrawing" Target="../drawings/vmlDrawing2.v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9" Type="http://schemas.openxmlformats.org/officeDocument/2006/relationships/oleObject" Target="../embeddings/Microsoft_Office_Excel_97-2003_Worksheet1.xls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Excel_97-2003_Worksheet2.xls"/><Relationship Id="rId3" Type="http://schemas.openxmlformats.org/officeDocument/2006/relationships/tags" Target="../tags/tag108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107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Forecast Errors &amp; Safety Stock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8"/>
            <a:ext cx="8229600" cy="1136376"/>
          </a:xfrm>
        </p:spPr>
        <p:txBody>
          <a:bodyPr/>
          <a:lstStyle/>
          <a:p>
            <a:r>
              <a:rPr lang="en-US" dirty="0" smtClean="0"/>
              <a:t>Mark K Williams, CFPIM, CSCP</a:t>
            </a:r>
          </a:p>
          <a:p>
            <a:r>
              <a:rPr lang="en-US" dirty="0" smtClean="0"/>
              <a:t>QAD Supply Chain Solutions Center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sz="2800" smtClean="0"/>
              <a:t>Normal Distribution (Bell-Shaped Curve)</a:t>
            </a:r>
          </a:p>
        </p:txBody>
      </p:sp>
      <p:sp>
        <p:nvSpPr>
          <p:cNvPr id="60" name="Text Placeholder 59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MAD</a:t>
            </a:r>
            <a:endParaRPr lang="en-US" dirty="0"/>
          </a:p>
        </p:txBody>
      </p:sp>
      <p:grpSp>
        <p:nvGrpSpPr>
          <p:cNvPr id="67" name="Group 66"/>
          <p:cNvGrpSpPr/>
          <p:nvPr>
            <p:custDataLst>
              <p:tags r:id="rId4"/>
            </p:custDataLst>
          </p:nvPr>
        </p:nvGrpSpPr>
        <p:grpSpPr>
          <a:xfrm>
            <a:off x="685800" y="1324894"/>
            <a:ext cx="7810500" cy="4832717"/>
            <a:chOff x="685800" y="1324894"/>
            <a:chExt cx="7810500" cy="4832717"/>
          </a:xfrm>
        </p:grpSpPr>
        <p:grpSp>
          <p:nvGrpSpPr>
            <p:cNvPr id="2" name="Group 60"/>
            <p:cNvGrpSpPr>
              <a:grpSpLocks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85800" y="1324894"/>
              <a:ext cx="7810500" cy="4832717"/>
              <a:chOff x="228" y="600"/>
              <a:chExt cx="4920" cy="3475"/>
            </a:xfrm>
          </p:grpSpPr>
          <p:sp>
            <p:nvSpPr>
              <p:cNvPr id="193541" name="Line 4"/>
              <p:cNvSpPr>
                <a:spLocks noChangeShapeType="1"/>
              </p:cNvSpPr>
              <p:nvPr/>
            </p:nvSpPr>
            <p:spPr bwMode="auto">
              <a:xfrm>
                <a:off x="1308" y="2883"/>
                <a:ext cx="0" cy="5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2" name="Line 5"/>
              <p:cNvSpPr>
                <a:spLocks noChangeShapeType="1"/>
              </p:cNvSpPr>
              <p:nvPr/>
            </p:nvSpPr>
            <p:spPr bwMode="auto">
              <a:xfrm>
                <a:off x="1920" y="1203"/>
                <a:ext cx="0" cy="226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3" name="Line 6"/>
              <p:cNvSpPr>
                <a:spLocks noChangeShapeType="1"/>
              </p:cNvSpPr>
              <p:nvPr/>
            </p:nvSpPr>
            <p:spPr bwMode="auto">
              <a:xfrm>
                <a:off x="3456" y="1203"/>
                <a:ext cx="0" cy="22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4" name="Line 7"/>
              <p:cNvSpPr>
                <a:spLocks noChangeShapeType="1"/>
              </p:cNvSpPr>
              <p:nvPr/>
            </p:nvSpPr>
            <p:spPr bwMode="auto">
              <a:xfrm>
                <a:off x="2688" y="600"/>
                <a:ext cx="0" cy="280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5" name="Rectangle 8"/>
              <p:cNvSpPr>
                <a:spLocks noChangeArrowheads="1"/>
              </p:cNvSpPr>
              <p:nvPr/>
            </p:nvSpPr>
            <p:spPr bwMode="auto">
              <a:xfrm>
                <a:off x="2316" y="3404"/>
                <a:ext cx="663" cy="5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r>
                  <a:rPr lang="en-US" sz="2000" b="1" dirty="0">
                    <a:latin typeface="Arial" pitchFamily="34" charset="0"/>
                  </a:rPr>
                  <a:t>  </a:t>
                </a:r>
                <a:r>
                  <a:rPr lang="en-US" sz="2000" b="1" dirty="0" smtClean="0">
                    <a:latin typeface="Arial" pitchFamily="34" charset="0"/>
                  </a:rPr>
                  <a:t>68.2%</a:t>
                </a:r>
                <a:endParaRPr lang="en-US" sz="2000" b="1" dirty="0">
                  <a:latin typeface="Arial" pitchFamily="34" charset="0"/>
                </a:endParaRPr>
              </a:p>
              <a:p>
                <a:r>
                  <a:rPr lang="en-US" sz="2000" b="1" dirty="0">
                    <a:latin typeface="Arial" pitchFamily="34" charset="0"/>
                  </a:rPr>
                  <a:t>  </a:t>
                </a:r>
                <a:r>
                  <a:rPr lang="en-US" sz="2000" b="1" dirty="0" smtClean="0">
                    <a:latin typeface="Arial" pitchFamily="34" charset="0"/>
                  </a:rPr>
                  <a:t>95.4</a:t>
                </a:r>
                <a:r>
                  <a:rPr lang="en-US" sz="2000" b="1" dirty="0">
                    <a:latin typeface="Arial" pitchFamily="34" charset="0"/>
                  </a:rPr>
                  <a:t>%</a:t>
                </a:r>
              </a:p>
            </p:txBody>
          </p:sp>
          <p:sp>
            <p:nvSpPr>
              <p:cNvPr id="193546" name="Line 9"/>
              <p:cNvSpPr>
                <a:spLocks noChangeShapeType="1"/>
              </p:cNvSpPr>
              <p:nvPr/>
            </p:nvSpPr>
            <p:spPr bwMode="auto">
              <a:xfrm flipH="1">
                <a:off x="1319" y="3756"/>
                <a:ext cx="103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7" name="Oval 10"/>
              <p:cNvSpPr>
                <a:spLocks noChangeArrowheads="1"/>
              </p:cNvSpPr>
              <p:nvPr/>
            </p:nvSpPr>
            <p:spPr bwMode="auto">
              <a:xfrm>
                <a:off x="1537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48" name="Line 11"/>
              <p:cNvSpPr>
                <a:spLocks noChangeShapeType="1"/>
              </p:cNvSpPr>
              <p:nvPr/>
            </p:nvSpPr>
            <p:spPr bwMode="auto">
              <a:xfrm>
                <a:off x="1587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9" name="Oval 12"/>
              <p:cNvSpPr>
                <a:spLocks noChangeArrowheads="1"/>
              </p:cNvSpPr>
              <p:nvPr/>
            </p:nvSpPr>
            <p:spPr bwMode="auto">
              <a:xfrm>
                <a:off x="2209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50" name="Line 13"/>
              <p:cNvSpPr>
                <a:spLocks noChangeShapeType="1"/>
              </p:cNvSpPr>
              <p:nvPr/>
            </p:nvSpPr>
            <p:spPr bwMode="auto">
              <a:xfrm>
                <a:off x="2259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1" name="Oval 14"/>
              <p:cNvSpPr>
                <a:spLocks noChangeArrowheads="1"/>
              </p:cNvSpPr>
              <p:nvPr/>
            </p:nvSpPr>
            <p:spPr bwMode="auto">
              <a:xfrm>
                <a:off x="2881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52" name="Line 15"/>
              <p:cNvSpPr>
                <a:spLocks noChangeShapeType="1"/>
              </p:cNvSpPr>
              <p:nvPr/>
            </p:nvSpPr>
            <p:spPr bwMode="auto">
              <a:xfrm>
                <a:off x="2931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3" name="Oval 16"/>
              <p:cNvSpPr>
                <a:spLocks noChangeArrowheads="1"/>
              </p:cNvSpPr>
              <p:nvPr/>
            </p:nvSpPr>
            <p:spPr bwMode="auto">
              <a:xfrm>
                <a:off x="3697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54" name="Line 17"/>
              <p:cNvSpPr>
                <a:spLocks noChangeShapeType="1"/>
              </p:cNvSpPr>
              <p:nvPr/>
            </p:nvSpPr>
            <p:spPr bwMode="auto">
              <a:xfrm>
                <a:off x="3747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5" name="Line 18"/>
              <p:cNvSpPr>
                <a:spLocks noChangeShapeType="1"/>
              </p:cNvSpPr>
              <p:nvPr/>
            </p:nvSpPr>
            <p:spPr bwMode="auto">
              <a:xfrm flipH="1">
                <a:off x="1299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6" name="Line 19"/>
              <p:cNvSpPr>
                <a:spLocks noChangeShapeType="1"/>
              </p:cNvSpPr>
              <p:nvPr/>
            </p:nvSpPr>
            <p:spPr bwMode="auto">
              <a:xfrm>
                <a:off x="168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7" name="Line 20"/>
              <p:cNvSpPr>
                <a:spLocks noChangeShapeType="1"/>
              </p:cNvSpPr>
              <p:nvPr/>
            </p:nvSpPr>
            <p:spPr bwMode="auto">
              <a:xfrm flipH="1">
                <a:off x="192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8" name="Line 21"/>
              <p:cNvSpPr>
                <a:spLocks noChangeShapeType="1"/>
              </p:cNvSpPr>
              <p:nvPr/>
            </p:nvSpPr>
            <p:spPr bwMode="auto">
              <a:xfrm>
                <a:off x="2355" y="3300"/>
                <a:ext cx="28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9" name="Line 22"/>
              <p:cNvSpPr>
                <a:spLocks noChangeShapeType="1"/>
              </p:cNvSpPr>
              <p:nvPr/>
            </p:nvSpPr>
            <p:spPr bwMode="auto">
              <a:xfrm flipH="1">
                <a:off x="2691" y="3300"/>
                <a:ext cx="1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0" name="Line 23"/>
              <p:cNvSpPr>
                <a:spLocks noChangeShapeType="1"/>
              </p:cNvSpPr>
              <p:nvPr/>
            </p:nvSpPr>
            <p:spPr bwMode="auto">
              <a:xfrm>
                <a:off x="3027" y="3300"/>
                <a:ext cx="42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1" name="Line 24"/>
              <p:cNvSpPr>
                <a:spLocks noChangeShapeType="1"/>
              </p:cNvSpPr>
              <p:nvPr/>
            </p:nvSpPr>
            <p:spPr bwMode="auto">
              <a:xfrm>
                <a:off x="384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2" name="Line 25"/>
              <p:cNvSpPr>
                <a:spLocks noChangeShapeType="1"/>
              </p:cNvSpPr>
              <p:nvPr/>
            </p:nvSpPr>
            <p:spPr bwMode="auto">
              <a:xfrm flipH="1">
                <a:off x="3459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3" name="Rectangle 26"/>
              <p:cNvSpPr>
                <a:spLocks noChangeArrowheads="1"/>
              </p:cNvSpPr>
              <p:nvPr/>
            </p:nvSpPr>
            <p:spPr bwMode="auto">
              <a:xfrm>
                <a:off x="2267" y="3787"/>
                <a:ext cx="70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r>
                  <a:rPr lang="en-US" sz="2000" b="1" dirty="0">
                    <a:latin typeface="Arial" pitchFamily="34" charset="0"/>
                  </a:rPr>
                  <a:t>   </a:t>
                </a:r>
                <a:r>
                  <a:rPr lang="en-US" sz="2000" b="1" dirty="0" smtClean="0">
                    <a:latin typeface="Arial" pitchFamily="34" charset="0"/>
                  </a:rPr>
                  <a:t>99.7%</a:t>
                </a:r>
                <a:endParaRPr lang="en-US" sz="2000" b="1" dirty="0">
                  <a:latin typeface="Arial" pitchFamily="34" charset="0"/>
                </a:endParaRPr>
              </a:p>
            </p:txBody>
          </p:sp>
          <p:sp>
            <p:nvSpPr>
              <p:cNvPr id="193564" name="Line 27"/>
              <p:cNvSpPr>
                <a:spLocks noChangeShapeType="1"/>
              </p:cNvSpPr>
              <p:nvPr/>
            </p:nvSpPr>
            <p:spPr bwMode="auto">
              <a:xfrm flipH="1">
                <a:off x="3102" y="3921"/>
                <a:ext cx="1733" cy="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5" name="Line 28"/>
              <p:cNvSpPr>
                <a:spLocks noChangeShapeType="1"/>
              </p:cNvSpPr>
              <p:nvPr/>
            </p:nvSpPr>
            <p:spPr bwMode="auto">
              <a:xfrm>
                <a:off x="4848" y="3336"/>
                <a:ext cx="0" cy="1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6" name="Line 29"/>
              <p:cNvSpPr>
                <a:spLocks noChangeShapeType="1"/>
              </p:cNvSpPr>
              <p:nvPr/>
            </p:nvSpPr>
            <p:spPr bwMode="auto">
              <a:xfrm>
                <a:off x="570" y="3322"/>
                <a:ext cx="0" cy="20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7" name="Oval 30"/>
              <p:cNvSpPr>
                <a:spLocks noChangeArrowheads="1"/>
              </p:cNvSpPr>
              <p:nvPr/>
            </p:nvSpPr>
            <p:spPr bwMode="auto">
              <a:xfrm>
                <a:off x="4417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68" name="Line 31"/>
              <p:cNvSpPr>
                <a:spLocks noChangeShapeType="1"/>
              </p:cNvSpPr>
              <p:nvPr/>
            </p:nvSpPr>
            <p:spPr bwMode="auto">
              <a:xfrm>
                <a:off x="4467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9" name="Line 32"/>
              <p:cNvSpPr>
                <a:spLocks noChangeShapeType="1"/>
              </p:cNvSpPr>
              <p:nvPr/>
            </p:nvSpPr>
            <p:spPr bwMode="auto">
              <a:xfrm>
                <a:off x="456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0" name="Line 33"/>
              <p:cNvSpPr>
                <a:spLocks noChangeShapeType="1"/>
              </p:cNvSpPr>
              <p:nvPr/>
            </p:nvSpPr>
            <p:spPr bwMode="auto">
              <a:xfrm flipH="1">
                <a:off x="4179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1" name="Oval 34"/>
              <p:cNvSpPr>
                <a:spLocks noChangeArrowheads="1"/>
              </p:cNvSpPr>
              <p:nvPr/>
            </p:nvSpPr>
            <p:spPr bwMode="auto">
              <a:xfrm>
                <a:off x="913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72" name="Line 35"/>
              <p:cNvSpPr>
                <a:spLocks noChangeShapeType="1"/>
              </p:cNvSpPr>
              <p:nvPr/>
            </p:nvSpPr>
            <p:spPr bwMode="auto">
              <a:xfrm>
                <a:off x="963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3" name="Line 36"/>
              <p:cNvSpPr>
                <a:spLocks noChangeShapeType="1"/>
              </p:cNvSpPr>
              <p:nvPr/>
            </p:nvSpPr>
            <p:spPr bwMode="auto">
              <a:xfrm>
                <a:off x="1059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4" name="Line 37"/>
              <p:cNvSpPr>
                <a:spLocks noChangeShapeType="1"/>
              </p:cNvSpPr>
              <p:nvPr/>
            </p:nvSpPr>
            <p:spPr bwMode="auto">
              <a:xfrm flipH="1">
                <a:off x="675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5" name="Rectangle 38"/>
              <p:cNvSpPr>
                <a:spLocks noChangeArrowheads="1"/>
              </p:cNvSpPr>
              <p:nvPr/>
            </p:nvSpPr>
            <p:spPr bwMode="auto">
              <a:xfrm>
                <a:off x="2354" y="1783"/>
                <a:ext cx="607" cy="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1" hangingPunct="1"/>
                <a:r>
                  <a:rPr lang="en-US" sz="2400" b="1" dirty="0">
                    <a:latin typeface="Arial" pitchFamily="34" charset="0"/>
                  </a:rPr>
                  <a:t>Mean</a:t>
                </a:r>
              </a:p>
            </p:txBody>
          </p:sp>
          <p:sp>
            <p:nvSpPr>
              <p:cNvPr id="193576" name="Freeform 39"/>
              <p:cNvSpPr>
                <a:spLocks/>
              </p:cNvSpPr>
              <p:nvPr/>
            </p:nvSpPr>
            <p:spPr bwMode="auto">
              <a:xfrm>
                <a:off x="228" y="600"/>
                <a:ext cx="2460" cy="2760"/>
              </a:xfrm>
              <a:custGeom>
                <a:avLst/>
                <a:gdLst>
                  <a:gd name="T0" fmla="*/ 2460 w 2460"/>
                  <a:gd name="T1" fmla="*/ 0 h 2760"/>
                  <a:gd name="T2" fmla="*/ 2220 w 2460"/>
                  <a:gd name="T3" fmla="*/ 60 h 2760"/>
                  <a:gd name="T4" fmla="*/ 2040 w 2460"/>
                  <a:gd name="T5" fmla="*/ 168 h 2760"/>
                  <a:gd name="T6" fmla="*/ 1824 w 2460"/>
                  <a:gd name="T7" fmla="*/ 420 h 2760"/>
                  <a:gd name="T8" fmla="*/ 1596 w 2460"/>
                  <a:gd name="T9" fmla="*/ 792 h 2760"/>
                  <a:gd name="T10" fmla="*/ 1428 w 2460"/>
                  <a:gd name="T11" fmla="*/ 1248 h 2760"/>
                  <a:gd name="T12" fmla="*/ 1296 w 2460"/>
                  <a:gd name="T13" fmla="*/ 1716 h 2760"/>
                  <a:gd name="T14" fmla="*/ 1116 w 2460"/>
                  <a:gd name="T15" fmla="*/ 2172 h 2760"/>
                  <a:gd name="T16" fmla="*/ 852 w 2460"/>
                  <a:gd name="T17" fmla="*/ 2460 h 2760"/>
                  <a:gd name="T18" fmla="*/ 516 w 2460"/>
                  <a:gd name="T19" fmla="*/ 2628 h 2760"/>
                  <a:gd name="T20" fmla="*/ 240 w 2460"/>
                  <a:gd name="T21" fmla="*/ 2736 h 2760"/>
                  <a:gd name="T22" fmla="*/ 0 w 2460"/>
                  <a:gd name="T23" fmla="*/ 2760 h 2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60"/>
                  <a:gd name="T37" fmla="*/ 0 h 2760"/>
                  <a:gd name="T38" fmla="*/ 2460 w 2460"/>
                  <a:gd name="T39" fmla="*/ 2760 h 2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60" h="2760">
                    <a:moveTo>
                      <a:pt x="2460" y="0"/>
                    </a:moveTo>
                    <a:cubicBezTo>
                      <a:pt x="2375" y="16"/>
                      <a:pt x="2290" y="32"/>
                      <a:pt x="2220" y="60"/>
                    </a:cubicBezTo>
                    <a:cubicBezTo>
                      <a:pt x="2150" y="88"/>
                      <a:pt x="2106" y="108"/>
                      <a:pt x="2040" y="168"/>
                    </a:cubicBezTo>
                    <a:cubicBezTo>
                      <a:pt x="1974" y="228"/>
                      <a:pt x="1898" y="316"/>
                      <a:pt x="1824" y="420"/>
                    </a:cubicBezTo>
                    <a:cubicBezTo>
                      <a:pt x="1750" y="524"/>
                      <a:pt x="1662" y="654"/>
                      <a:pt x="1596" y="792"/>
                    </a:cubicBezTo>
                    <a:cubicBezTo>
                      <a:pt x="1530" y="930"/>
                      <a:pt x="1478" y="1094"/>
                      <a:pt x="1428" y="1248"/>
                    </a:cubicBezTo>
                    <a:cubicBezTo>
                      <a:pt x="1378" y="1402"/>
                      <a:pt x="1348" y="1562"/>
                      <a:pt x="1296" y="1716"/>
                    </a:cubicBezTo>
                    <a:cubicBezTo>
                      <a:pt x="1244" y="1870"/>
                      <a:pt x="1190" y="2048"/>
                      <a:pt x="1116" y="2172"/>
                    </a:cubicBezTo>
                    <a:cubicBezTo>
                      <a:pt x="1042" y="2296"/>
                      <a:pt x="952" y="2384"/>
                      <a:pt x="852" y="2460"/>
                    </a:cubicBezTo>
                    <a:cubicBezTo>
                      <a:pt x="752" y="2536"/>
                      <a:pt x="618" y="2582"/>
                      <a:pt x="516" y="2628"/>
                    </a:cubicBezTo>
                    <a:cubicBezTo>
                      <a:pt x="414" y="2674"/>
                      <a:pt x="326" y="2714"/>
                      <a:pt x="240" y="2736"/>
                    </a:cubicBezTo>
                    <a:cubicBezTo>
                      <a:pt x="154" y="2758"/>
                      <a:pt x="77" y="2759"/>
                      <a:pt x="0" y="276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7" name="Freeform 40"/>
              <p:cNvSpPr>
                <a:spLocks/>
              </p:cNvSpPr>
              <p:nvPr/>
            </p:nvSpPr>
            <p:spPr bwMode="auto">
              <a:xfrm flipH="1">
                <a:off x="2688" y="600"/>
                <a:ext cx="2460" cy="2760"/>
              </a:xfrm>
              <a:custGeom>
                <a:avLst/>
                <a:gdLst>
                  <a:gd name="T0" fmla="*/ 2460 w 2460"/>
                  <a:gd name="T1" fmla="*/ 0 h 2760"/>
                  <a:gd name="T2" fmla="*/ 2220 w 2460"/>
                  <a:gd name="T3" fmla="*/ 60 h 2760"/>
                  <a:gd name="T4" fmla="*/ 2040 w 2460"/>
                  <a:gd name="T5" fmla="*/ 168 h 2760"/>
                  <a:gd name="T6" fmla="*/ 1824 w 2460"/>
                  <a:gd name="T7" fmla="*/ 420 h 2760"/>
                  <a:gd name="T8" fmla="*/ 1596 w 2460"/>
                  <a:gd name="T9" fmla="*/ 792 h 2760"/>
                  <a:gd name="T10" fmla="*/ 1428 w 2460"/>
                  <a:gd name="T11" fmla="*/ 1248 h 2760"/>
                  <a:gd name="T12" fmla="*/ 1296 w 2460"/>
                  <a:gd name="T13" fmla="*/ 1716 h 2760"/>
                  <a:gd name="T14" fmla="*/ 1116 w 2460"/>
                  <a:gd name="T15" fmla="*/ 2172 h 2760"/>
                  <a:gd name="T16" fmla="*/ 852 w 2460"/>
                  <a:gd name="T17" fmla="*/ 2460 h 2760"/>
                  <a:gd name="T18" fmla="*/ 516 w 2460"/>
                  <a:gd name="T19" fmla="*/ 2628 h 2760"/>
                  <a:gd name="T20" fmla="*/ 240 w 2460"/>
                  <a:gd name="T21" fmla="*/ 2736 h 2760"/>
                  <a:gd name="T22" fmla="*/ 0 w 2460"/>
                  <a:gd name="T23" fmla="*/ 2760 h 2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60"/>
                  <a:gd name="T37" fmla="*/ 0 h 2760"/>
                  <a:gd name="T38" fmla="*/ 2460 w 2460"/>
                  <a:gd name="T39" fmla="*/ 2760 h 2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60" h="2760">
                    <a:moveTo>
                      <a:pt x="2460" y="0"/>
                    </a:moveTo>
                    <a:cubicBezTo>
                      <a:pt x="2375" y="16"/>
                      <a:pt x="2290" y="32"/>
                      <a:pt x="2220" y="60"/>
                    </a:cubicBezTo>
                    <a:cubicBezTo>
                      <a:pt x="2150" y="88"/>
                      <a:pt x="2106" y="108"/>
                      <a:pt x="2040" y="168"/>
                    </a:cubicBezTo>
                    <a:cubicBezTo>
                      <a:pt x="1974" y="228"/>
                      <a:pt x="1898" y="316"/>
                      <a:pt x="1824" y="420"/>
                    </a:cubicBezTo>
                    <a:cubicBezTo>
                      <a:pt x="1750" y="524"/>
                      <a:pt x="1662" y="654"/>
                      <a:pt x="1596" y="792"/>
                    </a:cubicBezTo>
                    <a:cubicBezTo>
                      <a:pt x="1530" y="930"/>
                      <a:pt x="1478" y="1094"/>
                      <a:pt x="1428" y="1248"/>
                    </a:cubicBezTo>
                    <a:cubicBezTo>
                      <a:pt x="1378" y="1402"/>
                      <a:pt x="1348" y="1562"/>
                      <a:pt x="1296" y="1716"/>
                    </a:cubicBezTo>
                    <a:cubicBezTo>
                      <a:pt x="1244" y="1870"/>
                      <a:pt x="1190" y="2048"/>
                      <a:pt x="1116" y="2172"/>
                    </a:cubicBezTo>
                    <a:cubicBezTo>
                      <a:pt x="1042" y="2296"/>
                      <a:pt x="952" y="2384"/>
                      <a:pt x="852" y="2460"/>
                    </a:cubicBezTo>
                    <a:cubicBezTo>
                      <a:pt x="752" y="2536"/>
                      <a:pt x="618" y="2582"/>
                      <a:pt x="516" y="2628"/>
                    </a:cubicBezTo>
                    <a:cubicBezTo>
                      <a:pt x="414" y="2674"/>
                      <a:pt x="326" y="2714"/>
                      <a:pt x="240" y="2736"/>
                    </a:cubicBezTo>
                    <a:cubicBezTo>
                      <a:pt x="154" y="2758"/>
                      <a:pt x="77" y="2759"/>
                      <a:pt x="0" y="276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8" name="Line 41"/>
              <p:cNvSpPr>
                <a:spLocks noChangeShapeType="1"/>
              </p:cNvSpPr>
              <p:nvPr/>
            </p:nvSpPr>
            <p:spPr bwMode="auto">
              <a:xfrm flipH="1">
                <a:off x="3114" y="3537"/>
                <a:ext cx="32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9" name="Line 42"/>
              <p:cNvSpPr>
                <a:spLocks noChangeShapeType="1"/>
              </p:cNvSpPr>
              <p:nvPr/>
            </p:nvSpPr>
            <p:spPr bwMode="auto">
              <a:xfrm rot="10800000" flipH="1">
                <a:off x="1966" y="3533"/>
                <a:ext cx="32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0" name="Line 43"/>
              <p:cNvSpPr>
                <a:spLocks noChangeShapeType="1"/>
              </p:cNvSpPr>
              <p:nvPr/>
            </p:nvSpPr>
            <p:spPr bwMode="auto">
              <a:xfrm>
                <a:off x="4131" y="2884"/>
                <a:ext cx="0" cy="55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1" name="Line 44"/>
              <p:cNvSpPr>
                <a:spLocks noChangeShapeType="1"/>
              </p:cNvSpPr>
              <p:nvPr/>
            </p:nvSpPr>
            <p:spPr bwMode="auto">
              <a:xfrm flipH="1">
                <a:off x="3098" y="3753"/>
                <a:ext cx="103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2" name="Line 45"/>
              <p:cNvSpPr>
                <a:spLocks noChangeShapeType="1"/>
              </p:cNvSpPr>
              <p:nvPr/>
            </p:nvSpPr>
            <p:spPr bwMode="auto">
              <a:xfrm>
                <a:off x="570" y="3918"/>
                <a:ext cx="1796" cy="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3" name="Line 46"/>
              <p:cNvSpPr>
                <a:spLocks noChangeShapeType="1"/>
              </p:cNvSpPr>
              <p:nvPr/>
            </p:nvSpPr>
            <p:spPr bwMode="auto">
              <a:xfrm>
                <a:off x="1927" y="3021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4" name="Line 47"/>
              <p:cNvSpPr>
                <a:spLocks noChangeShapeType="1"/>
              </p:cNvSpPr>
              <p:nvPr/>
            </p:nvSpPr>
            <p:spPr bwMode="auto">
              <a:xfrm>
                <a:off x="2698" y="3018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5" name="Line 48"/>
              <p:cNvSpPr>
                <a:spLocks noChangeShapeType="1"/>
              </p:cNvSpPr>
              <p:nvPr/>
            </p:nvSpPr>
            <p:spPr bwMode="auto">
              <a:xfrm>
                <a:off x="3441" y="3017"/>
                <a:ext cx="6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6" name="Line 49"/>
              <p:cNvSpPr>
                <a:spLocks noChangeShapeType="1"/>
              </p:cNvSpPr>
              <p:nvPr/>
            </p:nvSpPr>
            <p:spPr bwMode="auto">
              <a:xfrm>
                <a:off x="1267" y="3009"/>
                <a:ext cx="664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7" name="Line 50"/>
              <p:cNvSpPr>
                <a:spLocks noChangeShapeType="1"/>
              </p:cNvSpPr>
              <p:nvPr/>
            </p:nvSpPr>
            <p:spPr bwMode="auto">
              <a:xfrm>
                <a:off x="4096" y="3018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8" name="Line 51"/>
              <p:cNvSpPr>
                <a:spLocks noChangeShapeType="1"/>
              </p:cNvSpPr>
              <p:nvPr/>
            </p:nvSpPr>
            <p:spPr bwMode="auto">
              <a:xfrm>
                <a:off x="560" y="3008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9" name="Line 52"/>
              <p:cNvSpPr>
                <a:spLocks noChangeShapeType="1"/>
              </p:cNvSpPr>
              <p:nvPr/>
            </p:nvSpPr>
            <p:spPr bwMode="auto">
              <a:xfrm>
                <a:off x="565" y="3459"/>
                <a:ext cx="0" cy="46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1" name="Line 54"/>
              <p:cNvSpPr>
                <a:spLocks noChangeShapeType="1"/>
              </p:cNvSpPr>
              <p:nvPr/>
            </p:nvSpPr>
            <p:spPr bwMode="auto">
              <a:xfrm>
                <a:off x="1308" y="3459"/>
                <a:ext cx="0" cy="29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2" name="Line 55"/>
              <p:cNvSpPr>
                <a:spLocks noChangeShapeType="1"/>
              </p:cNvSpPr>
              <p:nvPr/>
            </p:nvSpPr>
            <p:spPr bwMode="auto">
              <a:xfrm>
                <a:off x="1920" y="3447"/>
                <a:ext cx="0" cy="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3" name="Line 56"/>
              <p:cNvSpPr>
                <a:spLocks noChangeShapeType="1"/>
              </p:cNvSpPr>
              <p:nvPr/>
            </p:nvSpPr>
            <p:spPr bwMode="auto">
              <a:xfrm>
                <a:off x="3452" y="3461"/>
                <a:ext cx="0" cy="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4" name="Line 57"/>
              <p:cNvSpPr>
                <a:spLocks noChangeShapeType="1"/>
              </p:cNvSpPr>
              <p:nvPr/>
            </p:nvSpPr>
            <p:spPr bwMode="auto">
              <a:xfrm>
                <a:off x="4134" y="3443"/>
                <a:ext cx="0" cy="29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5" name="Line 58"/>
              <p:cNvSpPr>
                <a:spLocks noChangeShapeType="1"/>
              </p:cNvSpPr>
              <p:nvPr/>
            </p:nvSpPr>
            <p:spPr bwMode="auto">
              <a:xfrm>
                <a:off x="4849" y="3440"/>
                <a:ext cx="0" cy="46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1" name="TextBox 60"/>
            <p:cNvSpPr txBox="1"/>
            <p:nvPr>
              <p:custDataLst>
                <p:tags r:id="rId6"/>
              </p:custDataLst>
            </p:nvPr>
          </p:nvSpPr>
          <p:spPr>
            <a:xfrm>
              <a:off x="4819651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34.1%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2" name="TextBox 61"/>
            <p:cNvSpPr txBox="1"/>
            <p:nvPr>
              <p:custDataLst>
                <p:tags r:id="rId7"/>
              </p:custDataLst>
            </p:nvPr>
          </p:nvSpPr>
          <p:spPr>
            <a:xfrm>
              <a:off x="3643868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34.1%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3" name="TextBox 62"/>
            <p:cNvSpPr txBox="1"/>
            <p:nvPr>
              <p:custDataLst>
                <p:tags r:id="rId8"/>
              </p:custDataLst>
            </p:nvPr>
          </p:nvSpPr>
          <p:spPr>
            <a:xfrm>
              <a:off x="5815013" y="4304392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13.6%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4" name="TextBox 63"/>
            <p:cNvSpPr txBox="1"/>
            <p:nvPr>
              <p:custDataLst>
                <p:tags r:id="rId9"/>
              </p:custDataLst>
            </p:nvPr>
          </p:nvSpPr>
          <p:spPr>
            <a:xfrm>
              <a:off x="2545874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13.6%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5" name="TextBox 64"/>
            <p:cNvSpPr txBox="1"/>
            <p:nvPr>
              <p:custDataLst>
                <p:tags r:id="rId10"/>
              </p:custDataLst>
            </p:nvPr>
          </p:nvSpPr>
          <p:spPr>
            <a:xfrm>
              <a:off x="6958013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2.15%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6" name="TextBox 65"/>
            <p:cNvSpPr txBox="1"/>
            <p:nvPr>
              <p:custDataLst>
                <p:tags r:id="rId11"/>
              </p:custDataLst>
            </p:nvPr>
          </p:nvSpPr>
          <p:spPr>
            <a:xfrm>
              <a:off x="1434068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2.15%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10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en-US" sz="2800" smtClean="0"/>
              <a:t>Normal Distribution (Bell-Shaped Curve)</a:t>
            </a:r>
          </a:p>
        </p:txBody>
      </p:sp>
      <p:sp>
        <p:nvSpPr>
          <p:cNvPr id="60" name="Text Placeholder 59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MAD</a:t>
            </a:r>
            <a:endParaRPr lang="en-US" dirty="0"/>
          </a:p>
        </p:txBody>
      </p:sp>
      <p:grpSp>
        <p:nvGrpSpPr>
          <p:cNvPr id="2" name="Group 66"/>
          <p:cNvGrpSpPr/>
          <p:nvPr>
            <p:custDataLst>
              <p:tags r:id="rId4"/>
            </p:custDataLst>
          </p:nvPr>
        </p:nvGrpSpPr>
        <p:grpSpPr>
          <a:xfrm>
            <a:off x="566738" y="1324894"/>
            <a:ext cx="7929563" cy="4832717"/>
            <a:chOff x="566738" y="1324894"/>
            <a:chExt cx="7929563" cy="4832717"/>
          </a:xfrm>
        </p:grpSpPr>
        <p:grpSp>
          <p:nvGrpSpPr>
            <p:cNvPr id="3" name="Group 60"/>
            <p:cNvGrpSpPr>
              <a:grpSpLocks/>
            </p:cNvGrpSpPr>
            <p:nvPr>
              <p:custDataLst>
                <p:tags r:id="rId5"/>
              </p:custDataLst>
            </p:nvPr>
          </p:nvGrpSpPr>
          <p:grpSpPr bwMode="auto">
            <a:xfrm>
              <a:off x="566738" y="1324894"/>
              <a:ext cx="7929563" cy="4832717"/>
              <a:chOff x="153" y="600"/>
              <a:chExt cx="4995" cy="3475"/>
            </a:xfrm>
          </p:grpSpPr>
          <p:sp>
            <p:nvSpPr>
              <p:cNvPr id="193541" name="Line 4"/>
              <p:cNvSpPr>
                <a:spLocks noChangeShapeType="1"/>
              </p:cNvSpPr>
              <p:nvPr/>
            </p:nvSpPr>
            <p:spPr bwMode="auto">
              <a:xfrm>
                <a:off x="1308" y="2883"/>
                <a:ext cx="0" cy="5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2" name="Line 5"/>
              <p:cNvSpPr>
                <a:spLocks noChangeShapeType="1"/>
              </p:cNvSpPr>
              <p:nvPr/>
            </p:nvSpPr>
            <p:spPr bwMode="auto">
              <a:xfrm>
                <a:off x="1920" y="1203"/>
                <a:ext cx="0" cy="226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3" name="Line 6"/>
              <p:cNvSpPr>
                <a:spLocks noChangeShapeType="1"/>
              </p:cNvSpPr>
              <p:nvPr/>
            </p:nvSpPr>
            <p:spPr bwMode="auto">
              <a:xfrm>
                <a:off x="3456" y="1203"/>
                <a:ext cx="0" cy="22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4" name="Line 7"/>
              <p:cNvSpPr>
                <a:spLocks noChangeShapeType="1"/>
              </p:cNvSpPr>
              <p:nvPr/>
            </p:nvSpPr>
            <p:spPr bwMode="auto">
              <a:xfrm>
                <a:off x="2688" y="600"/>
                <a:ext cx="0" cy="280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5" name="Rectangle 8"/>
              <p:cNvSpPr>
                <a:spLocks noChangeArrowheads="1"/>
              </p:cNvSpPr>
              <p:nvPr/>
            </p:nvSpPr>
            <p:spPr bwMode="auto">
              <a:xfrm>
                <a:off x="2316" y="3404"/>
                <a:ext cx="663" cy="5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r>
                  <a:rPr lang="en-US" sz="2000" b="1" dirty="0">
                    <a:latin typeface="Arial" pitchFamily="34" charset="0"/>
                  </a:rPr>
                  <a:t>  </a:t>
                </a:r>
                <a:r>
                  <a:rPr lang="en-US" sz="2000" b="1" dirty="0" smtClean="0">
                    <a:latin typeface="Arial" pitchFamily="34" charset="0"/>
                  </a:rPr>
                  <a:t>68.2%</a:t>
                </a:r>
                <a:endParaRPr lang="en-US" sz="2000" b="1" dirty="0">
                  <a:latin typeface="Arial" pitchFamily="34" charset="0"/>
                </a:endParaRPr>
              </a:p>
              <a:p>
                <a:r>
                  <a:rPr lang="en-US" sz="2000" b="1" dirty="0">
                    <a:latin typeface="Arial" pitchFamily="34" charset="0"/>
                  </a:rPr>
                  <a:t>  </a:t>
                </a:r>
                <a:r>
                  <a:rPr lang="en-US" sz="2000" b="1" dirty="0" smtClean="0">
                    <a:latin typeface="Arial" pitchFamily="34" charset="0"/>
                  </a:rPr>
                  <a:t>95.4</a:t>
                </a:r>
                <a:r>
                  <a:rPr lang="en-US" sz="2000" b="1" dirty="0">
                    <a:latin typeface="Arial" pitchFamily="34" charset="0"/>
                  </a:rPr>
                  <a:t>%</a:t>
                </a:r>
              </a:p>
            </p:txBody>
          </p:sp>
          <p:sp>
            <p:nvSpPr>
              <p:cNvPr id="193546" name="Line 9"/>
              <p:cNvSpPr>
                <a:spLocks noChangeShapeType="1"/>
              </p:cNvSpPr>
              <p:nvPr/>
            </p:nvSpPr>
            <p:spPr bwMode="auto">
              <a:xfrm flipH="1">
                <a:off x="1319" y="3756"/>
                <a:ext cx="103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7" name="Oval 10"/>
              <p:cNvSpPr>
                <a:spLocks noChangeArrowheads="1"/>
              </p:cNvSpPr>
              <p:nvPr/>
            </p:nvSpPr>
            <p:spPr bwMode="auto">
              <a:xfrm>
                <a:off x="1537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48" name="Line 11"/>
              <p:cNvSpPr>
                <a:spLocks noChangeShapeType="1"/>
              </p:cNvSpPr>
              <p:nvPr/>
            </p:nvSpPr>
            <p:spPr bwMode="auto">
              <a:xfrm>
                <a:off x="1587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9" name="Oval 12"/>
              <p:cNvSpPr>
                <a:spLocks noChangeArrowheads="1"/>
              </p:cNvSpPr>
              <p:nvPr/>
            </p:nvSpPr>
            <p:spPr bwMode="auto">
              <a:xfrm>
                <a:off x="2209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50" name="Line 13"/>
              <p:cNvSpPr>
                <a:spLocks noChangeShapeType="1"/>
              </p:cNvSpPr>
              <p:nvPr/>
            </p:nvSpPr>
            <p:spPr bwMode="auto">
              <a:xfrm>
                <a:off x="2259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1" name="Oval 14"/>
              <p:cNvSpPr>
                <a:spLocks noChangeArrowheads="1"/>
              </p:cNvSpPr>
              <p:nvPr/>
            </p:nvSpPr>
            <p:spPr bwMode="auto">
              <a:xfrm>
                <a:off x="2881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52" name="Line 15"/>
              <p:cNvSpPr>
                <a:spLocks noChangeShapeType="1"/>
              </p:cNvSpPr>
              <p:nvPr/>
            </p:nvSpPr>
            <p:spPr bwMode="auto">
              <a:xfrm>
                <a:off x="2931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3" name="Oval 16"/>
              <p:cNvSpPr>
                <a:spLocks noChangeArrowheads="1"/>
              </p:cNvSpPr>
              <p:nvPr/>
            </p:nvSpPr>
            <p:spPr bwMode="auto">
              <a:xfrm>
                <a:off x="3697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54" name="Line 17"/>
              <p:cNvSpPr>
                <a:spLocks noChangeShapeType="1"/>
              </p:cNvSpPr>
              <p:nvPr/>
            </p:nvSpPr>
            <p:spPr bwMode="auto">
              <a:xfrm>
                <a:off x="3747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5" name="Line 18"/>
              <p:cNvSpPr>
                <a:spLocks noChangeShapeType="1"/>
              </p:cNvSpPr>
              <p:nvPr/>
            </p:nvSpPr>
            <p:spPr bwMode="auto">
              <a:xfrm flipH="1">
                <a:off x="1299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6" name="Line 19"/>
              <p:cNvSpPr>
                <a:spLocks noChangeShapeType="1"/>
              </p:cNvSpPr>
              <p:nvPr/>
            </p:nvSpPr>
            <p:spPr bwMode="auto">
              <a:xfrm>
                <a:off x="168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7" name="Line 20"/>
              <p:cNvSpPr>
                <a:spLocks noChangeShapeType="1"/>
              </p:cNvSpPr>
              <p:nvPr/>
            </p:nvSpPr>
            <p:spPr bwMode="auto">
              <a:xfrm flipH="1">
                <a:off x="192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8" name="Line 21"/>
              <p:cNvSpPr>
                <a:spLocks noChangeShapeType="1"/>
              </p:cNvSpPr>
              <p:nvPr/>
            </p:nvSpPr>
            <p:spPr bwMode="auto">
              <a:xfrm>
                <a:off x="2355" y="3300"/>
                <a:ext cx="28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9" name="Line 22"/>
              <p:cNvSpPr>
                <a:spLocks noChangeShapeType="1"/>
              </p:cNvSpPr>
              <p:nvPr/>
            </p:nvSpPr>
            <p:spPr bwMode="auto">
              <a:xfrm flipH="1">
                <a:off x="2691" y="3300"/>
                <a:ext cx="1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0" name="Line 23"/>
              <p:cNvSpPr>
                <a:spLocks noChangeShapeType="1"/>
              </p:cNvSpPr>
              <p:nvPr/>
            </p:nvSpPr>
            <p:spPr bwMode="auto">
              <a:xfrm>
                <a:off x="3027" y="3300"/>
                <a:ext cx="42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1" name="Line 24"/>
              <p:cNvSpPr>
                <a:spLocks noChangeShapeType="1"/>
              </p:cNvSpPr>
              <p:nvPr/>
            </p:nvSpPr>
            <p:spPr bwMode="auto">
              <a:xfrm>
                <a:off x="384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2" name="Line 25"/>
              <p:cNvSpPr>
                <a:spLocks noChangeShapeType="1"/>
              </p:cNvSpPr>
              <p:nvPr/>
            </p:nvSpPr>
            <p:spPr bwMode="auto">
              <a:xfrm flipH="1">
                <a:off x="3459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3" name="Rectangle 26"/>
              <p:cNvSpPr>
                <a:spLocks noChangeArrowheads="1"/>
              </p:cNvSpPr>
              <p:nvPr/>
            </p:nvSpPr>
            <p:spPr bwMode="auto">
              <a:xfrm>
                <a:off x="2267" y="3787"/>
                <a:ext cx="70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r>
                  <a:rPr lang="en-US" sz="2000" b="1" dirty="0">
                    <a:latin typeface="Arial" pitchFamily="34" charset="0"/>
                  </a:rPr>
                  <a:t>   </a:t>
                </a:r>
                <a:r>
                  <a:rPr lang="en-US" sz="2000" b="1" dirty="0" smtClean="0">
                    <a:latin typeface="Arial" pitchFamily="34" charset="0"/>
                  </a:rPr>
                  <a:t>99.7%</a:t>
                </a:r>
                <a:endParaRPr lang="en-US" sz="2000" b="1" dirty="0">
                  <a:latin typeface="Arial" pitchFamily="34" charset="0"/>
                </a:endParaRPr>
              </a:p>
            </p:txBody>
          </p:sp>
          <p:sp>
            <p:nvSpPr>
              <p:cNvPr id="193564" name="Line 27"/>
              <p:cNvSpPr>
                <a:spLocks noChangeShapeType="1"/>
              </p:cNvSpPr>
              <p:nvPr/>
            </p:nvSpPr>
            <p:spPr bwMode="auto">
              <a:xfrm flipH="1">
                <a:off x="3102" y="3921"/>
                <a:ext cx="1733" cy="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5" name="Line 28"/>
              <p:cNvSpPr>
                <a:spLocks noChangeShapeType="1"/>
              </p:cNvSpPr>
              <p:nvPr/>
            </p:nvSpPr>
            <p:spPr bwMode="auto">
              <a:xfrm>
                <a:off x="4848" y="3336"/>
                <a:ext cx="0" cy="1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6" name="Line 29"/>
              <p:cNvSpPr>
                <a:spLocks noChangeShapeType="1"/>
              </p:cNvSpPr>
              <p:nvPr/>
            </p:nvSpPr>
            <p:spPr bwMode="auto">
              <a:xfrm>
                <a:off x="570" y="3322"/>
                <a:ext cx="0" cy="20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7" name="Oval 30"/>
              <p:cNvSpPr>
                <a:spLocks noChangeArrowheads="1"/>
              </p:cNvSpPr>
              <p:nvPr/>
            </p:nvSpPr>
            <p:spPr bwMode="auto">
              <a:xfrm>
                <a:off x="4417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68" name="Line 31"/>
              <p:cNvSpPr>
                <a:spLocks noChangeShapeType="1"/>
              </p:cNvSpPr>
              <p:nvPr/>
            </p:nvSpPr>
            <p:spPr bwMode="auto">
              <a:xfrm>
                <a:off x="4467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9" name="Line 32"/>
              <p:cNvSpPr>
                <a:spLocks noChangeShapeType="1"/>
              </p:cNvSpPr>
              <p:nvPr/>
            </p:nvSpPr>
            <p:spPr bwMode="auto">
              <a:xfrm>
                <a:off x="456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0" name="Line 33"/>
              <p:cNvSpPr>
                <a:spLocks noChangeShapeType="1"/>
              </p:cNvSpPr>
              <p:nvPr/>
            </p:nvSpPr>
            <p:spPr bwMode="auto">
              <a:xfrm flipH="1">
                <a:off x="4179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1" name="Oval 34"/>
              <p:cNvSpPr>
                <a:spLocks noChangeArrowheads="1"/>
              </p:cNvSpPr>
              <p:nvPr/>
            </p:nvSpPr>
            <p:spPr bwMode="auto">
              <a:xfrm>
                <a:off x="913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72" name="Line 35"/>
              <p:cNvSpPr>
                <a:spLocks noChangeShapeType="1"/>
              </p:cNvSpPr>
              <p:nvPr/>
            </p:nvSpPr>
            <p:spPr bwMode="auto">
              <a:xfrm>
                <a:off x="963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3" name="Line 36"/>
              <p:cNvSpPr>
                <a:spLocks noChangeShapeType="1"/>
              </p:cNvSpPr>
              <p:nvPr/>
            </p:nvSpPr>
            <p:spPr bwMode="auto">
              <a:xfrm>
                <a:off x="1059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4" name="Line 37"/>
              <p:cNvSpPr>
                <a:spLocks noChangeShapeType="1"/>
              </p:cNvSpPr>
              <p:nvPr/>
            </p:nvSpPr>
            <p:spPr bwMode="auto">
              <a:xfrm flipH="1">
                <a:off x="675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5" name="Rectangle 38"/>
              <p:cNvSpPr>
                <a:spLocks noChangeArrowheads="1"/>
              </p:cNvSpPr>
              <p:nvPr/>
            </p:nvSpPr>
            <p:spPr bwMode="auto">
              <a:xfrm>
                <a:off x="2354" y="1783"/>
                <a:ext cx="607" cy="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1" hangingPunct="1"/>
                <a:r>
                  <a:rPr lang="en-US" sz="2400" b="1" dirty="0">
                    <a:latin typeface="Arial" pitchFamily="34" charset="0"/>
                  </a:rPr>
                  <a:t>Mean</a:t>
                </a:r>
              </a:p>
            </p:txBody>
          </p:sp>
          <p:sp>
            <p:nvSpPr>
              <p:cNvPr id="193576" name="Freeform 39"/>
              <p:cNvSpPr>
                <a:spLocks/>
              </p:cNvSpPr>
              <p:nvPr/>
            </p:nvSpPr>
            <p:spPr bwMode="auto">
              <a:xfrm>
                <a:off x="228" y="600"/>
                <a:ext cx="2460" cy="2760"/>
              </a:xfrm>
              <a:custGeom>
                <a:avLst/>
                <a:gdLst>
                  <a:gd name="T0" fmla="*/ 2460 w 2460"/>
                  <a:gd name="T1" fmla="*/ 0 h 2760"/>
                  <a:gd name="T2" fmla="*/ 2220 w 2460"/>
                  <a:gd name="T3" fmla="*/ 60 h 2760"/>
                  <a:gd name="T4" fmla="*/ 2040 w 2460"/>
                  <a:gd name="T5" fmla="*/ 168 h 2760"/>
                  <a:gd name="T6" fmla="*/ 1824 w 2460"/>
                  <a:gd name="T7" fmla="*/ 420 h 2760"/>
                  <a:gd name="T8" fmla="*/ 1596 w 2460"/>
                  <a:gd name="T9" fmla="*/ 792 h 2760"/>
                  <a:gd name="T10" fmla="*/ 1428 w 2460"/>
                  <a:gd name="T11" fmla="*/ 1248 h 2760"/>
                  <a:gd name="T12" fmla="*/ 1296 w 2460"/>
                  <a:gd name="T13" fmla="*/ 1716 h 2760"/>
                  <a:gd name="T14" fmla="*/ 1116 w 2460"/>
                  <a:gd name="T15" fmla="*/ 2172 h 2760"/>
                  <a:gd name="T16" fmla="*/ 852 w 2460"/>
                  <a:gd name="T17" fmla="*/ 2460 h 2760"/>
                  <a:gd name="T18" fmla="*/ 516 w 2460"/>
                  <a:gd name="T19" fmla="*/ 2628 h 2760"/>
                  <a:gd name="T20" fmla="*/ 240 w 2460"/>
                  <a:gd name="T21" fmla="*/ 2736 h 2760"/>
                  <a:gd name="T22" fmla="*/ 0 w 2460"/>
                  <a:gd name="T23" fmla="*/ 2760 h 2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60"/>
                  <a:gd name="T37" fmla="*/ 0 h 2760"/>
                  <a:gd name="T38" fmla="*/ 2460 w 2460"/>
                  <a:gd name="T39" fmla="*/ 2760 h 2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60" h="2760">
                    <a:moveTo>
                      <a:pt x="2460" y="0"/>
                    </a:moveTo>
                    <a:cubicBezTo>
                      <a:pt x="2375" y="16"/>
                      <a:pt x="2290" y="32"/>
                      <a:pt x="2220" y="60"/>
                    </a:cubicBezTo>
                    <a:cubicBezTo>
                      <a:pt x="2150" y="88"/>
                      <a:pt x="2106" y="108"/>
                      <a:pt x="2040" y="168"/>
                    </a:cubicBezTo>
                    <a:cubicBezTo>
                      <a:pt x="1974" y="228"/>
                      <a:pt x="1898" y="316"/>
                      <a:pt x="1824" y="420"/>
                    </a:cubicBezTo>
                    <a:cubicBezTo>
                      <a:pt x="1750" y="524"/>
                      <a:pt x="1662" y="654"/>
                      <a:pt x="1596" y="792"/>
                    </a:cubicBezTo>
                    <a:cubicBezTo>
                      <a:pt x="1530" y="930"/>
                      <a:pt x="1478" y="1094"/>
                      <a:pt x="1428" y="1248"/>
                    </a:cubicBezTo>
                    <a:cubicBezTo>
                      <a:pt x="1378" y="1402"/>
                      <a:pt x="1348" y="1562"/>
                      <a:pt x="1296" y="1716"/>
                    </a:cubicBezTo>
                    <a:cubicBezTo>
                      <a:pt x="1244" y="1870"/>
                      <a:pt x="1190" y="2048"/>
                      <a:pt x="1116" y="2172"/>
                    </a:cubicBezTo>
                    <a:cubicBezTo>
                      <a:pt x="1042" y="2296"/>
                      <a:pt x="952" y="2384"/>
                      <a:pt x="852" y="2460"/>
                    </a:cubicBezTo>
                    <a:cubicBezTo>
                      <a:pt x="752" y="2536"/>
                      <a:pt x="618" y="2582"/>
                      <a:pt x="516" y="2628"/>
                    </a:cubicBezTo>
                    <a:cubicBezTo>
                      <a:pt x="414" y="2674"/>
                      <a:pt x="326" y="2714"/>
                      <a:pt x="240" y="2736"/>
                    </a:cubicBezTo>
                    <a:cubicBezTo>
                      <a:pt x="154" y="2758"/>
                      <a:pt x="77" y="2759"/>
                      <a:pt x="0" y="276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7" name="Freeform 40"/>
              <p:cNvSpPr>
                <a:spLocks/>
              </p:cNvSpPr>
              <p:nvPr/>
            </p:nvSpPr>
            <p:spPr bwMode="auto">
              <a:xfrm flipH="1">
                <a:off x="2688" y="600"/>
                <a:ext cx="2460" cy="2760"/>
              </a:xfrm>
              <a:custGeom>
                <a:avLst/>
                <a:gdLst>
                  <a:gd name="T0" fmla="*/ 2460 w 2460"/>
                  <a:gd name="T1" fmla="*/ 0 h 2760"/>
                  <a:gd name="T2" fmla="*/ 2220 w 2460"/>
                  <a:gd name="T3" fmla="*/ 60 h 2760"/>
                  <a:gd name="T4" fmla="*/ 2040 w 2460"/>
                  <a:gd name="T5" fmla="*/ 168 h 2760"/>
                  <a:gd name="T6" fmla="*/ 1824 w 2460"/>
                  <a:gd name="T7" fmla="*/ 420 h 2760"/>
                  <a:gd name="T8" fmla="*/ 1596 w 2460"/>
                  <a:gd name="T9" fmla="*/ 792 h 2760"/>
                  <a:gd name="T10" fmla="*/ 1428 w 2460"/>
                  <a:gd name="T11" fmla="*/ 1248 h 2760"/>
                  <a:gd name="T12" fmla="*/ 1296 w 2460"/>
                  <a:gd name="T13" fmla="*/ 1716 h 2760"/>
                  <a:gd name="T14" fmla="*/ 1116 w 2460"/>
                  <a:gd name="T15" fmla="*/ 2172 h 2760"/>
                  <a:gd name="T16" fmla="*/ 852 w 2460"/>
                  <a:gd name="T17" fmla="*/ 2460 h 2760"/>
                  <a:gd name="T18" fmla="*/ 516 w 2460"/>
                  <a:gd name="T19" fmla="*/ 2628 h 2760"/>
                  <a:gd name="T20" fmla="*/ 240 w 2460"/>
                  <a:gd name="T21" fmla="*/ 2736 h 2760"/>
                  <a:gd name="T22" fmla="*/ 0 w 2460"/>
                  <a:gd name="T23" fmla="*/ 2760 h 2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60"/>
                  <a:gd name="T37" fmla="*/ 0 h 2760"/>
                  <a:gd name="T38" fmla="*/ 2460 w 2460"/>
                  <a:gd name="T39" fmla="*/ 2760 h 2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60" h="2760">
                    <a:moveTo>
                      <a:pt x="2460" y="0"/>
                    </a:moveTo>
                    <a:cubicBezTo>
                      <a:pt x="2375" y="16"/>
                      <a:pt x="2290" y="32"/>
                      <a:pt x="2220" y="60"/>
                    </a:cubicBezTo>
                    <a:cubicBezTo>
                      <a:pt x="2150" y="88"/>
                      <a:pt x="2106" y="108"/>
                      <a:pt x="2040" y="168"/>
                    </a:cubicBezTo>
                    <a:cubicBezTo>
                      <a:pt x="1974" y="228"/>
                      <a:pt x="1898" y="316"/>
                      <a:pt x="1824" y="420"/>
                    </a:cubicBezTo>
                    <a:cubicBezTo>
                      <a:pt x="1750" y="524"/>
                      <a:pt x="1662" y="654"/>
                      <a:pt x="1596" y="792"/>
                    </a:cubicBezTo>
                    <a:cubicBezTo>
                      <a:pt x="1530" y="930"/>
                      <a:pt x="1478" y="1094"/>
                      <a:pt x="1428" y="1248"/>
                    </a:cubicBezTo>
                    <a:cubicBezTo>
                      <a:pt x="1378" y="1402"/>
                      <a:pt x="1348" y="1562"/>
                      <a:pt x="1296" y="1716"/>
                    </a:cubicBezTo>
                    <a:cubicBezTo>
                      <a:pt x="1244" y="1870"/>
                      <a:pt x="1190" y="2048"/>
                      <a:pt x="1116" y="2172"/>
                    </a:cubicBezTo>
                    <a:cubicBezTo>
                      <a:pt x="1042" y="2296"/>
                      <a:pt x="952" y="2384"/>
                      <a:pt x="852" y="2460"/>
                    </a:cubicBezTo>
                    <a:cubicBezTo>
                      <a:pt x="752" y="2536"/>
                      <a:pt x="618" y="2582"/>
                      <a:pt x="516" y="2628"/>
                    </a:cubicBezTo>
                    <a:cubicBezTo>
                      <a:pt x="414" y="2674"/>
                      <a:pt x="326" y="2714"/>
                      <a:pt x="240" y="2736"/>
                    </a:cubicBezTo>
                    <a:cubicBezTo>
                      <a:pt x="154" y="2758"/>
                      <a:pt x="77" y="2759"/>
                      <a:pt x="0" y="276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8" name="Line 41"/>
              <p:cNvSpPr>
                <a:spLocks noChangeShapeType="1"/>
              </p:cNvSpPr>
              <p:nvPr/>
            </p:nvSpPr>
            <p:spPr bwMode="auto">
              <a:xfrm flipH="1">
                <a:off x="3114" y="3537"/>
                <a:ext cx="32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9" name="Line 42"/>
              <p:cNvSpPr>
                <a:spLocks noChangeShapeType="1"/>
              </p:cNvSpPr>
              <p:nvPr/>
            </p:nvSpPr>
            <p:spPr bwMode="auto">
              <a:xfrm rot="10800000" flipH="1">
                <a:off x="1966" y="3533"/>
                <a:ext cx="32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0" name="Line 43"/>
              <p:cNvSpPr>
                <a:spLocks noChangeShapeType="1"/>
              </p:cNvSpPr>
              <p:nvPr/>
            </p:nvSpPr>
            <p:spPr bwMode="auto">
              <a:xfrm>
                <a:off x="4131" y="2884"/>
                <a:ext cx="0" cy="55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1" name="Line 44"/>
              <p:cNvSpPr>
                <a:spLocks noChangeShapeType="1"/>
              </p:cNvSpPr>
              <p:nvPr/>
            </p:nvSpPr>
            <p:spPr bwMode="auto">
              <a:xfrm flipH="1">
                <a:off x="3098" y="3753"/>
                <a:ext cx="103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2" name="Line 45"/>
              <p:cNvSpPr>
                <a:spLocks noChangeShapeType="1"/>
              </p:cNvSpPr>
              <p:nvPr/>
            </p:nvSpPr>
            <p:spPr bwMode="auto">
              <a:xfrm>
                <a:off x="570" y="3918"/>
                <a:ext cx="1796" cy="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3" name="Line 46"/>
              <p:cNvSpPr>
                <a:spLocks noChangeShapeType="1"/>
              </p:cNvSpPr>
              <p:nvPr/>
            </p:nvSpPr>
            <p:spPr bwMode="auto">
              <a:xfrm>
                <a:off x="1927" y="3021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4" name="Line 47"/>
              <p:cNvSpPr>
                <a:spLocks noChangeShapeType="1"/>
              </p:cNvSpPr>
              <p:nvPr/>
            </p:nvSpPr>
            <p:spPr bwMode="auto">
              <a:xfrm>
                <a:off x="2698" y="3018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5" name="Line 48"/>
              <p:cNvSpPr>
                <a:spLocks noChangeShapeType="1"/>
              </p:cNvSpPr>
              <p:nvPr/>
            </p:nvSpPr>
            <p:spPr bwMode="auto">
              <a:xfrm>
                <a:off x="3441" y="3017"/>
                <a:ext cx="6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6" name="Line 49"/>
              <p:cNvSpPr>
                <a:spLocks noChangeShapeType="1"/>
              </p:cNvSpPr>
              <p:nvPr/>
            </p:nvSpPr>
            <p:spPr bwMode="auto">
              <a:xfrm>
                <a:off x="1267" y="3009"/>
                <a:ext cx="664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7" name="Line 50"/>
              <p:cNvSpPr>
                <a:spLocks noChangeShapeType="1"/>
              </p:cNvSpPr>
              <p:nvPr/>
            </p:nvSpPr>
            <p:spPr bwMode="auto">
              <a:xfrm>
                <a:off x="4096" y="3018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8" name="Line 51"/>
              <p:cNvSpPr>
                <a:spLocks noChangeShapeType="1"/>
              </p:cNvSpPr>
              <p:nvPr/>
            </p:nvSpPr>
            <p:spPr bwMode="auto">
              <a:xfrm>
                <a:off x="560" y="3008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9" name="Line 52"/>
              <p:cNvSpPr>
                <a:spLocks noChangeShapeType="1"/>
              </p:cNvSpPr>
              <p:nvPr/>
            </p:nvSpPr>
            <p:spPr bwMode="auto">
              <a:xfrm>
                <a:off x="565" y="3459"/>
                <a:ext cx="0" cy="46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0" name="Rectangle 53"/>
              <p:cNvSpPr>
                <a:spLocks noChangeArrowheads="1"/>
              </p:cNvSpPr>
              <p:nvPr/>
            </p:nvSpPr>
            <p:spPr bwMode="auto">
              <a:xfrm>
                <a:off x="153" y="803"/>
                <a:ext cx="1530" cy="8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pPr eaLnBrk="1" hangingPunct="1"/>
                <a:r>
                  <a:rPr lang="en-US" sz="2000" b="1" dirty="0">
                    <a:solidFill>
                      <a:srgbClr val="000000"/>
                    </a:solidFill>
                    <a:latin typeface="Arial" pitchFamily="34" charset="0"/>
                  </a:rPr>
                  <a:t>Example</a:t>
                </a:r>
                <a:r>
                  <a:rPr lang="en-US" sz="2000" b="1" dirty="0" smtClean="0">
                    <a:solidFill>
                      <a:srgbClr val="000000"/>
                    </a:solidFill>
                    <a:latin typeface="Arial" pitchFamily="34" charset="0"/>
                  </a:rPr>
                  <a:t>:</a:t>
                </a:r>
              </a:p>
              <a:p>
                <a:pPr eaLnBrk="1" hangingPunct="1"/>
                <a:r>
                  <a:rPr lang="en-US" sz="2000" b="1" dirty="0" smtClean="0">
                    <a:solidFill>
                      <a:srgbClr val="000000"/>
                    </a:solidFill>
                    <a:latin typeface="Arial" pitchFamily="34" charset="0"/>
                  </a:rPr>
                  <a:t>Height of US Males</a:t>
                </a:r>
              </a:p>
              <a:p>
                <a:pPr eaLnBrk="1" hangingPunct="1"/>
                <a:r>
                  <a:rPr lang="en-US" sz="2000" b="1" dirty="0" smtClean="0">
                    <a:solidFill>
                      <a:srgbClr val="000000"/>
                    </a:solidFill>
                    <a:latin typeface="Arial" pitchFamily="34" charset="0"/>
                  </a:rPr>
                  <a:t>Mean – 5’10”</a:t>
                </a:r>
              </a:p>
              <a:p>
                <a:pPr eaLnBrk="1" hangingPunct="1"/>
                <a:r>
                  <a:rPr lang="en-US" sz="2000" b="1" dirty="0" smtClean="0">
                    <a:solidFill>
                      <a:srgbClr val="000000"/>
                    </a:solidFill>
                    <a:latin typeface="Arial" pitchFamily="34" charset="0"/>
                  </a:rPr>
                  <a:t>1 Deviation = 2”</a:t>
                </a:r>
                <a:endParaRPr lang="en-US" sz="2400" dirty="0">
                  <a:latin typeface="Times New Roman" pitchFamily="18" charset="0"/>
                </a:endParaRPr>
              </a:p>
            </p:txBody>
          </p:sp>
          <p:sp>
            <p:nvSpPr>
              <p:cNvPr id="193591" name="Line 54"/>
              <p:cNvSpPr>
                <a:spLocks noChangeShapeType="1"/>
              </p:cNvSpPr>
              <p:nvPr/>
            </p:nvSpPr>
            <p:spPr bwMode="auto">
              <a:xfrm>
                <a:off x="1308" y="3459"/>
                <a:ext cx="0" cy="29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2" name="Line 55"/>
              <p:cNvSpPr>
                <a:spLocks noChangeShapeType="1"/>
              </p:cNvSpPr>
              <p:nvPr/>
            </p:nvSpPr>
            <p:spPr bwMode="auto">
              <a:xfrm>
                <a:off x="1920" y="3447"/>
                <a:ext cx="0" cy="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3" name="Line 56"/>
              <p:cNvSpPr>
                <a:spLocks noChangeShapeType="1"/>
              </p:cNvSpPr>
              <p:nvPr/>
            </p:nvSpPr>
            <p:spPr bwMode="auto">
              <a:xfrm>
                <a:off x="3452" y="3461"/>
                <a:ext cx="0" cy="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4" name="Line 57"/>
              <p:cNvSpPr>
                <a:spLocks noChangeShapeType="1"/>
              </p:cNvSpPr>
              <p:nvPr/>
            </p:nvSpPr>
            <p:spPr bwMode="auto">
              <a:xfrm>
                <a:off x="4134" y="3443"/>
                <a:ext cx="0" cy="29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5" name="Line 58"/>
              <p:cNvSpPr>
                <a:spLocks noChangeShapeType="1"/>
              </p:cNvSpPr>
              <p:nvPr/>
            </p:nvSpPr>
            <p:spPr bwMode="auto">
              <a:xfrm>
                <a:off x="4849" y="3440"/>
                <a:ext cx="0" cy="46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1" name="TextBox 60"/>
            <p:cNvSpPr txBox="1"/>
            <p:nvPr>
              <p:custDataLst>
                <p:tags r:id="rId6"/>
              </p:custDataLst>
            </p:nvPr>
          </p:nvSpPr>
          <p:spPr>
            <a:xfrm>
              <a:off x="4819651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34.1%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2" name="TextBox 61"/>
            <p:cNvSpPr txBox="1"/>
            <p:nvPr>
              <p:custDataLst>
                <p:tags r:id="rId7"/>
              </p:custDataLst>
            </p:nvPr>
          </p:nvSpPr>
          <p:spPr>
            <a:xfrm>
              <a:off x="3643868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34.1%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3" name="TextBox 62"/>
            <p:cNvSpPr txBox="1"/>
            <p:nvPr>
              <p:custDataLst>
                <p:tags r:id="rId8"/>
              </p:custDataLst>
            </p:nvPr>
          </p:nvSpPr>
          <p:spPr>
            <a:xfrm>
              <a:off x="5815013" y="4304392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13.6%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4" name="TextBox 63"/>
            <p:cNvSpPr txBox="1"/>
            <p:nvPr>
              <p:custDataLst>
                <p:tags r:id="rId9"/>
              </p:custDataLst>
            </p:nvPr>
          </p:nvSpPr>
          <p:spPr>
            <a:xfrm>
              <a:off x="2545874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13.6%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5" name="TextBox 64"/>
            <p:cNvSpPr txBox="1"/>
            <p:nvPr>
              <p:custDataLst>
                <p:tags r:id="rId10"/>
              </p:custDataLst>
            </p:nvPr>
          </p:nvSpPr>
          <p:spPr>
            <a:xfrm>
              <a:off x="6958013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2.15%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6" name="TextBox 65"/>
            <p:cNvSpPr txBox="1"/>
            <p:nvPr>
              <p:custDataLst>
                <p:tags r:id="rId11"/>
              </p:custDataLst>
            </p:nvPr>
          </p:nvSpPr>
          <p:spPr>
            <a:xfrm>
              <a:off x="1434068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2.15%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67" name="Slide Number Placeholder 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11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457200" y="2218538"/>
          <a:ext cx="8229600" cy="25754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881963"/>
                <a:gridCol w="1409877"/>
                <a:gridCol w="1645920"/>
                <a:gridCol w="1645920"/>
                <a:gridCol w="1645920"/>
              </a:tblGrid>
              <a:tr h="51509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 of Deviations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Lower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Upper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% of Males</a:t>
                      </a:r>
                      <a:endParaRPr lang="en-US" dirty="0"/>
                    </a:p>
                  </a:txBody>
                  <a:tcPr/>
                </a:tc>
              </a:tr>
              <a:tr h="515096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5’10”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50%</a:t>
                      </a:r>
                      <a:endParaRPr lang="en-US" sz="2400" dirty="0"/>
                    </a:p>
                  </a:txBody>
                  <a:tcPr anchor="ctr"/>
                </a:tc>
              </a:tr>
              <a:tr h="51509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5’8”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6’0”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68.2%</a:t>
                      </a:r>
                      <a:endParaRPr lang="en-US" sz="2400" dirty="0"/>
                    </a:p>
                  </a:txBody>
                  <a:tcPr anchor="ctr"/>
                </a:tc>
              </a:tr>
              <a:tr h="51509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5’6”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6’2”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95.4%</a:t>
                      </a:r>
                      <a:endParaRPr lang="en-US" sz="2400" dirty="0"/>
                    </a:p>
                  </a:txBody>
                  <a:tcPr anchor="ctr"/>
                </a:tc>
              </a:tr>
              <a:tr h="51509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5’4”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6’4”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99.7%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Height of US Males – 1 MAD = 2”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MAD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noFill/>
        </p:spPr>
        <p:txBody>
          <a:bodyPr lIns="92075" tIns="46038" rIns="92075" bIns="46038" anchor="ctr"/>
          <a:lstStyle/>
          <a:p>
            <a:r>
              <a:rPr lang="en-US" sz="2800" dirty="0" smtClean="0"/>
              <a:t>Basic MAD Safety Stock Formula</a:t>
            </a:r>
          </a:p>
        </p:txBody>
      </p:sp>
      <p:sp>
        <p:nvSpPr>
          <p:cNvPr id="60" name="Text Placeholder 59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Safety Stock (SS) = MAD  X Safety Factor (SF)</a:t>
            </a:r>
          </a:p>
        </p:txBody>
      </p:sp>
      <p:grpSp>
        <p:nvGrpSpPr>
          <p:cNvPr id="2" name="Group 66"/>
          <p:cNvGrpSpPr/>
          <p:nvPr>
            <p:custDataLst>
              <p:tags r:id="rId4"/>
            </p:custDataLst>
          </p:nvPr>
        </p:nvGrpSpPr>
        <p:grpSpPr>
          <a:xfrm>
            <a:off x="685800" y="1324894"/>
            <a:ext cx="7810500" cy="4832717"/>
            <a:chOff x="685800" y="1324894"/>
            <a:chExt cx="7810500" cy="4832717"/>
          </a:xfrm>
        </p:grpSpPr>
        <p:grpSp>
          <p:nvGrpSpPr>
            <p:cNvPr id="3" name="Group 60"/>
            <p:cNvGrpSpPr>
              <a:grpSpLocks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85800" y="1324894"/>
              <a:ext cx="7810500" cy="4832717"/>
              <a:chOff x="228" y="600"/>
              <a:chExt cx="4920" cy="3475"/>
            </a:xfrm>
          </p:grpSpPr>
          <p:sp>
            <p:nvSpPr>
              <p:cNvPr id="193541" name="Line 4"/>
              <p:cNvSpPr>
                <a:spLocks noChangeShapeType="1"/>
              </p:cNvSpPr>
              <p:nvPr/>
            </p:nvSpPr>
            <p:spPr bwMode="auto">
              <a:xfrm>
                <a:off x="1308" y="2883"/>
                <a:ext cx="0" cy="5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2" name="Line 5"/>
              <p:cNvSpPr>
                <a:spLocks noChangeShapeType="1"/>
              </p:cNvSpPr>
              <p:nvPr/>
            </p:nvSpPr>
            <p:spPr bwMode="auto">
              <a:xfrm>
                <a:off x="1920" y="1203"/>
                <a:ext cx="0" cy="226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3" name="Line 6"/>
              <p:cNvSpPr>
                <a:spLocks noChangeShapeType="1"/>
              </p:cNvSpPr>
              <p:nvPr/>
            </p:nvSpPr>
            <p:spPr bwMode="auto">
              <a:xfrm>
                <a:off x="3456" y="1203"/>
                <a:ext cx="0" cy="22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4" name="Line 7"/>
              <p:cNvSpPr>
                <a:spLocks noChangeShapeType="1"/>
              </p:cNvSpPr>
              <p:nvPr/>
            </p:nvSpPr>
            <p:spPr bwMode="auto">
              <a:xfrm>
                <a:off x="2688" y="600"/>
                <a:ext cx="0" cy="280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5" name="Rectangle 8"/>
              <p:cNvSpPr>
                <a:spLocks noChangeArrowheads="1"/>
              </p:cNvSpPr>
              <p:nvPr/>
            </p:nvSpPr>
            <p:spPr bwMode="auto">
              <a:xfrm>
                <a:off x="2316" y="3404"/>
                <a:ext cx="663" cy="5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r>
                  <a:rPr lang="en-US" sz="2000" b="1" dirty="0">
                    <a:latin typeface="Arial" pitchFamily="34" charset="0"/>
                  </a:rPr>
                  <a:t>  </a:t>
                </a:r>
                <a:r>
                  <a:rPr lang="en-US" sz="2000" b="1" dirty="0" smtClean="0">
                    <a:latin typeface="Arial" pitchFamily="34" charset="0"/>
                  </a:rPr>
                  <a:t>68.2%</a:t>
                </a:r>
                <a:endParaRPr lang="en-US" sz="2000" b="1" dirty="0">
                  <a:latin typeface="Arial" pitchFamily="34" charset="0"/>
                </a:endParaRPr>
              </a:p>
              <a:p>
                <a:r>
                  <a:rPr lang="en-US" sz="2000" b="1" dirty="0">
                    <a:latin typeface="Arial" pitchFamily="34" charset="0"/>
                  </a:rPr>
                  <a:t>  </a:t>
                </a:r>
                <a:r>
                  <a:rPr lang="en-US" sz="2000" b="1" dirty="0" smtClean="0">
                    <a:latin typeface="Arial" pitchFamily="34" charset="0"/>
                  </a:rPr>
                  <a:t>95.4</a:t>
                </a:r>
                <a:r>
                  <a:rPr lang="en-US" sz="2000" b="1" dirty="0">
                    <a:latin typeface="Arial" pitchFamily="34" charset="0"/>
                  </a:rPr>
                  <a:t>%</a:t>
                </a:r>
              </a:p>
            </p:txBody>
          </p:sp>
          <p:sp>
            <p:nvSpPr>
              <p:cNvPr id="193546" name="Line 9"/>
              <p:cNvSpPr>
                <a:spLocks noChangeShapeType="1"/>
              </p:cNvSpPr>
              <p:nvPr/>
            </p:nvSpPr>
            <p:spPr bwMode="auto">
              <a:xfrm flipH="1">
                <a:off x="1319" y="3756"/>
                <a:ext cx="103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7" name="Oval 10"/>
              <p:cNvSpPr>
                <a:spLocks noChangeArrowheads="1"/>
              </p:cNvSpPr>
              <p:nvPr/>
            </p:nvSpPr>
            <p:spPr bwMode="auto">
              <a:xfrm>
                <a:off x="1537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48" name="Line 11"/>
              <p:cNvSpPr>
                <a:spLocks noChangeShapeType="1"/>
              </p:cNvSpPr>
              <p:nvPr/>
            </p:nvSpPr>
            <p:spPr bwMode="auto">
              <a:xfrm>
                <a:off x="1587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49" name="Oval 12"/>
              <p:cNvSpPr>
                <a:spLocks noChangeArrowheads="1"/>
              </p:cNvSpPr>
              <p:nvPr/>
            </p:nvSpPr>
            <p:spPr bwMode="auto">
              <a:xfrm>
                <a:off x="2209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50" name="Line 13"/>
              <p:cNvSpPr>
                <a:spLocks noChangeShapeType="1"/>
              </p:cNvSpPr>
              <p:nvPr/>
            </p:nvSpPr>
            <p:spPr bwMode="auto">
              <a:xfrm>
                <a:off x="2259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1" name="Oval 14"/>
              <p:cNvSpPr>
                <a:spLocks noChangeArrowheads="1"/>
              </p:cNvSpPr>
              <p:nvPr/>
            </p:nvSpPr>
            <p:spPr bwMode="auto">
              <a:xfrm>
                <a:off x="2881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52" name="Line 15"/>
              <p:cNvSpPr>
                <a:spLocks noChangeShapeType="1"/>
              </p:cNvSpPr>
              <p:nvPr/>
            </p:nvSpPr>
            <p:spPr bwMode="auto">
              <a:xfrm>
                <a:off x="2931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3" name="Oval 16"/>
              <p:cNvSpPr>
                <a:spLocks noChangeArrowheads="1"/>
              </p:cNvSpPr>
              <p:nvPr/>
            </p:nvSpPr>
            <p:spPr bwMode="auto">
              <a:xfrm>
                <a:off x="3697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54" name="Line 17"/>
              <p:cNvSpPr>
                <a:spLocks noChangeShapeType="1"/>
              </p:cNvSpPr>
              <p:nvPr/>
            </p:nvSpPr>
            <p:spPr bwMode="auto">
              <a:xfrm>
                <a:off x="3747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5" name="Line 18"/>
              <p:cNvSpPr>
                <a:spLocks noChangeShapeType="1"/>
              </p:cNvSpPr>
              <p:nvPr/>
            </p:nvSpPr>
            <p:spPr bwMode="auto">
              <a:xfrm flipH="1">
                <a:off x="1299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6" name="Line 19"/>
              <p:cNvSpPr>
                <a:spLocks noChangeShapeType="1"/>
              </p:cNvSpPr>
              <p:nvPr/>
            </p:nvSpPr>
            <p:spPr bwMode="auto">
              <a:xfrm>
                <a:off x="168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7" name="Line 20"/>
              <p:cNvSpPr>
                <a:spLocks noChangeShapeType="1"/>
              </p:cNvSpPr>
              <p:nvPr/>
            </p:nvSpPr>
            <p:spPr bwMode="auto">
              <a:xfrm flipH="1">
                <a:off x="192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8" name="Line 21"/>
              <p:cNvSpPr>
                <a:spLocks noChangeShapeType="1"/>
              </p:cNvSpPr>
              <p:nvPr/>
            </p:nvSpPr>
            <p:spPr bwMode="auto">
              <a:xfrm>
                <a:off x="2355" y="3300"/>
                <a:ext cx="28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59" name="Line 22"/>
              <p:cNvSpPr>
                <a:spLocks noChangeShapeType="1"/>
              </p:cNvSpPr>
              <p:nvPr/>
            </p:nvSpPr>
            <p:spPr bwMode="auto">
              <a:xfrm flipH="1">
                <a:off x="2691" y="3300"/>
                <a:ext cx="1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0" name="Line 23"/>
              <p:cNvSpPr>
                <a:spLocks noChangeShapeType="1"/>
              </p:cNvSpPr>
              <p:nvPr/>
            </p:nvSpPr>
            <p:spPr bwMode="auto">
              <a:xfrm>
                <a:off x="3027" y="3300"/>
                <a:ext cx="42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1" name="Line 24"/>
              <p:cNvSpPr>
                <a:spLocks noChangeShapeType="1"/>
              </p:cNvSpPr>
              <p:nvPr/>
            </p:nvSpPr>
            <p:spPr bwMode="auto">
              <a:xfrm>
                <a:off x="384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2" name="Line 25"/>
              <p:cNvSpPr>
                <a:spLocks noChangeShapeType="1"/>
              </p:cNvSpPr>
              <p:nvPr/>
            </p:nvSpPr>
            <p:spPr bwMode="auto">
              <a:xfrm flipH="1">
                <a:off x="3459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3" name="Rectangle 26"/>
              <p:cNvSpPr>
                <a:spLocks noChangeArrowheads="1"/>
              </p:cNvSpPr>
              <p:nvPr/>
            </p:nvSpPr>
            <p:spPr bwMode="auto">
              <a:xfrm>
                <a:off x="2267" y="3787"/>
                <a:ext cx="70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r>
                  <a:rPr lang="en-US" sz="2000" b="1" dirty="0">
                    <a:latin typeface="Arial" pitchFamily="34" charset="0"/>
                  </a:rPr>
                  <a:t>   </a:t>
                </a:r>
                <a:r>
                  <a:rPr lang="en-US" sz="2000" b="1" dirty="0" smtClean="0">
                    <a:latin typeface="Arial" pitchFamily="34" charset="0"/>
                  </a:rPr>
                  <a:t>99.7%</a:t>
                </a:r>
                <a:endParaRPr lang="en-US" sz="2000" b="1" dirty="0">
                  <a:latin typeface="Arial" pitchFamily="34" charset="0"/>
                </a:endParaRPr>
              </a:p>
            </p:txBody>
          </p:sp>
          <p:sp>
            <p:nvSpPr>
              <p:cNvPr id="193564" name="Line 27"/>
              <p:cNvSpPr>
                <a:spLocks noChangeShapeType="1"/>
              </p:cNvSpPr>
              <p:nvPr/>
            </p:nvSpPr>
            <p:spPr bwMode="auto">
              <a:xfrm flipH="1">
                <a:off x="3102" y="3921"/>
                <a:ext cx="1733" cy="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5" name="Line 28"/>
              <p:cNvSpPr>
                <a:spLocks noChangeShapeType="1"/>
              </p:cNvSpPr>
              <p:nvPr/>
            </p:nvSpPr>
            <p:spPr bwMode="auto">
              <a:xfrm>
                <a:off x="4848" y="3336"/>
                <a:ext cx="0" cy="1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6" name="Line 29"/>
              <p:cNvSpPr>
                <a:spLocks noChangeShapeType="1"/>
              </p:cNvSpPr>
              <p:nvPr/>
            </p:nvSpPr>
            <p:spPr bwMode="auto">
              <a:xfrm>
                <a:off x="570" y="3322"/>
                <a:ext cx="0" cy="20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7" name="Oval 30"/>
              <p:cNvSpPr>
                <a:spLocks noChangeArrowheads="1"/>
              </p:cNvSpPr>
              <p:nvPr/>
            </p:nvSpPr>
            <p:spPr bwMode="auto">
              <a:xfrm>
                <a:off x="4417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68" name="Line 31"/>
              <p:cNvSpPr>
                <a:spLocks noChangeShapeType="1"/>
              </p:cNvSpPr>
              <p:nvPr/>
            </p:nvSpPr>
            <p:spPr bwMode="auto">
              <a:xfrm>
                <a:off x="4467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69" name="Line 32"/>
              <p:cNvSpPr>
                <a:spLocks noChangeShapeType="1"/>
              </p:cNvSpPr>
              <p:nvPr/>
            </p:nvSpPr>
            <p:spPr bwMode="auto">
              <a:xfrm>
                <a:off x="4563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0" name="Line 33"/>
              <p:cNvSpPr>
                <a:spLocks noChangeShapeType="1"/>
              </p:cNvSpPr>
              <p:nvPr/>
            </p:nvSpPr>
            <p:spPr bwMode="auto">
              <a:xfrm flipH="1">
                <a:off x="4179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1" name="Oval 34"/>
              <p:cNvSpPr>
                <a:spLocks noChangeArrowheads="1"/>
              </p:cNvSpPr>
              <p:nvPr/>
            </p:nvSpPr>
            <p:spPr bwMode="auto">
              <a:xfrm>
                <a:off x="913" y="3253"/>
                <a:ext cx="94" cy="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72" name="Line 35"/>
              <p:cNvSpPr>
                <a:spLocks noChangeShapeType="1"/>
              </p:cNvSpPr>
              <p:nvPr/>
            </p:nvSpPr>
            <p:spPr bwMode="auto">
              <a:xfrm>
                <a:off x="963" y="3252"/>
                <a:ext cx="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3" name="Line 36"/>
              <p:cNvSpPr>
                <a:spLocks noChangeShapeType="1"/>
              </p:cNvSpPr>
              <p:nvPr/>
            </p:nvSpPr>
            <p:spPr bwMode="auto">
              <a:xfrm>
                <a:off x="1059" y="3300"/>
                <a:ext cx="2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4" name="Line 37"/>
              <p:cNvSpPr>
                <a:spLocks noChangeShapeType="1"/>
              </p:cNvSpPr>
              <p:nvPr/>
            </p:nvSpPr>
            <p:spPr bwMode="auto">
              <a:xfrm flipH="1">
                <a:off x="675" y="3300"/>
                <a:ext cx="1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5" name="Rectangle 38"/>
              <p:cNvSpPr>
                <a:spLocks noChangeArrowheads="1"/>
              </p:cNvSpPr>
              <p:nvPr/>
            </p:nvSpPr>
            <p:spPr bwMode="auto">
              <a:xfrm>
                <a:off x="2354" y="1783"/>
                <a:ext cx="607" cy="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eaLnBrk="1" hangingPunct="1"/>
                <a:r>
                  <a:rPr lang="en-US" sz="2400" b="1" dirty="0">
                    <a:latin typeface="Arial" pitchFamily="34" charset="0"/>
                  </a:rPr>
                  <a:t>Mean</a:t>
                </a:r>
              </a:p>
            </p:txBody>
          </p:sp>
          <p:sp>
            <p:nvSpPr>
              <p:cNvPr id="193576" name="Freeform 39"/>
              <p:cNvSpPr>
                <a:spLocks/>
              </p:cNvSpPr>
              <p:nvPr/>
            </p:nvSpPr>
            <p:spPr bwMode="auto">
              <a:xfrm>
                <a:off x="228" y="600"/>
                <a:ext cx="2460" cy="2760"/>
              </a:xfrm>
              <a:custGeom>
                <a:avLst/>
                <a:gdLst>
                  <a:gd name="T0" fmla="*/ 2460 w 2460"/>
                  <a:gd name="T1" fmla="*/ 0 h 2760"/>
                  <a:gd name="T2" fmla="*/ 2220 w 2460"/>
                  <a:gd name="T3" fmla="*/ 60 h 2760"/>
                  <a:gd name="T4" fmla="*/ 2040 w 2460"/>
                  <a:gd name="T5" fmla="*/ 168 h 2760"/>
                  <a:gd name="T6" fmla="*/ 1824 w 2460"/>
                  <a:gd name="T7" fmla="*/ 420 h 2760"/>
                  <a:gd name="T8" fmla="*/ 1596 w 2460"/>
                  <a:gd name="T9" fmla="*/ 792 h 2760"/>
                  <a:gd name="T10" fmla="*/ 1428 w 2460"/>
                  <a:gd name="T11" fmla="*/ 1248 h 2760"/>
                  <a:gd name="T12" fmla="*/ 1296 w 2460"/>
                  <a:gd name="T13" fmla="*/ 1716 h 2760"/>
                  <a:gd name="T14" fmla="*/ 1116 w 2460"/>
                  <a:gd name="T15" fmla="*/ 2172 h 2760"/>
                  <a:gd name="T16" fmla="*/ 852 w 2460"/>
                  <a:gd name="T17" fmla="*/ 2460 h 2760"/>
                  <a:gd name="T18" fmla="*/ 516 w 2460"/>
                  <a:gd name="T19" fmla="*/ 2628 h 2760"/>
                  <a:gd name="T20" fmla="*/ 240 w 2460"/>
                  <a:gd name="T21" fmla="*/ 2736 h 2760"/>
                  <a:gd name="T22" fmla="*/ 0 w 2460"/>
                  <a:gd name="T23" fmla="*/ 2760 h 2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60"/>
                  <a:gd name="T37" fmla="*/ 0 h 2760"/>
                  <a:gd name="T38" fmla="*/ 2460 w 2460"/>
                  <a:gd name="T39" fmla="*/ 2760 h 2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60" h="2760">
                    <a:moveTo>
                      <a:pt x="2460" y="0"/>
                    </a:moveTo>
                    <a:cubicBezTo>
                      <a:pt x="2375" y="16"/>
                      <a:pt x="2290" y="32"/>
                      <a:pt x="2220" y="60"/>
                    </a:cubicBezTo>
                    <a:cubicBezTo>
                      <a:pt x="2150" y="88"/>
                      <a:pt x="2106" y="108"/>
                      <a:pt x="2040" y="168"/>
                    </a:cubicBezTo>
                    <a:cubicBezTo>
                      <a:pt x="1974" y="228"/>
                      <a:pt x="1898" y="316"/>
                      <a:pt x="1824" y="420"/>
                    </a:cubicBezTo>
                    <a:cubicBezTo>
                      <a:pt x="1750" y="524"/>
                      <a:pt x="1662" y="654"/>
                      <a:pt x="1596" y="792"/>
                    </a:cubicBezTo>
                    <a:cubicBezTo>
                      <a:pt x="1530" y="930"/>
                      <a:pt x="1478" y="1094"/>
                      <a:pt x="1428" y="1248"/>
                    </a:cubicBezTo>
                    <a:cubicBezTo>
                      <a:pt x="1378" y="1402"/>
                      <a:pt x="1348" y="1562"/>
                      <a:pt x="1296" y="1716"/>
                    </a:cubicBezTo>
                    <a:cubicBezTo>
                      <a:pt x="1244" y="1870"/>
                      <a:pt x="1190" y="2048"/>
                      <a:pt x="1116" y="2172"/>
                    </a:cubicBezTo>
                    <a:cubicBezTo>
                      <a:pt x="1042" y="2296"/>
                      <a:pt x="952" y="2384"/>
                      <a:pt x="852" y="2460"/>
                    </a:cubicBezTo>
                    <a:cubicBezTo>
                      <a:pt x="752" y="2536"/>
                      <a:pt x="618" y="2582"/>
                      <a:pt x="516" y="2628"/>
                    </a:cubicBezTo>
                    <a:cubicBezTo>
                      <a:pt x="414" y="2674"/>
                      <a:pt x="326" y="2714"/>
                      <a:pt x="240" y="2736"/>
                    </a:cubicBezTo>
                    <a:cubicBezTo>
                      <a:pt x="154" y="2758"/>
                      <a:pt x="77" y="2759"/>
                      <a:pt x="0" y="276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7" name="Freeform 40"/>
              <p:cNvSpPr>
                <a:spLocks/>
              </p:cNvSpPr>
              <p:nvPr/>
            </p:nvSpPr>
            <p:spPr bwMode="auto">
              <a:xfrm flipH="1">
                <a:off x="2688" y="600"/>
                <a:ext cx="2460" cy="2760"/>
              </a:xfrm>
              <a:custGeom>
                <a:avLst/>
                <a:gdLst>
                  <a:gd name="T0" fmla="*/ 2460 w 2460"/>
                  <a:gd name="T1" fmla="*/ 0 h 2760"/>
                  <a:gd name="T2" fmla="*/ 2220 w 2460"/>
                  <a:gd name="T3" fmla="*/ 60 h 2760"/>
                  <a:gd name="T4" fmla="*/ 2040 w 2460"/>
                  <a:gd name="T5" fmla="*/ 168 h 2760"/>
                  <a:gd name="T6" fmla="*/ 1824 w 2460"/>
                  <a:gd name="T7" fmla="*/ 420 h 2760"/>
                  <a:gd name="T8" fmla="*/ 1596 w 2460"/>
                  <a:gd name="T9" fmla="*/ 792 h 2760"/>
                  <a:gd name="T10" fmla="*/ 1428 w 2460"/>
                  <a:gd name="T11" fmla="*/ 1248 h 2760"/>
                  <a:gd name="T12" fmla="*/ 1296 w 2460"/>
                  <a:gd name="T13" fmla="*/ 1716 h 2760"/>
                  <a:gd name="T14" fmla="*/ 1116 w 2460"/>
                  <a:gd name="T15" fmla="*/ 2172 h 2760"/>
                  <a:gd name="T16" fmla="*/ 852 w 2460"/>
                  <a:gd name="T17" fmla="*/ 2460 h 2760"/>
                  <a:gd name="T18" fmla="*/ 516 w 2460"/>
                  <a:gd name="T19" fmla="*/ 2628 h 2760"/>
                  <a:gd name="T20" fmla="*/ 240 w 2460"/>
                  <a:gd name="T21" fmla="*/ 2736 h 2760"/>
                  <a:gd name="T22" fmla="*/ 0 w 2460"/>
                  <a:gd name="T23" fmla="*/ 2760 h 2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60"/>
                  <a:gd name="T37" fmla="*/ 0 h 2760"/>
                  <a:gd name="T38" fmla="*/ 2460 w 2460"/>
                  <a:gd name="T39" fmla="*/ 2760 h 2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60" h="2760">
                    <a:moveTo>
                      <a:pt x="2460" y="0"/>
                    </a:moveTo>
                    <a:cubicBezTo>
                      <a:pt x="2375" y="16"/>
                      <a:pt x="2290" y="32"/>
                      <a:pt x="2220" y="60"/>
                    </a:cubicBezTo>
                    <a:cubicBezTo>
                      <a:pt x="2150" y="88"/>
                      <a:pt x="2106" y="108"/>
                      <a:pt x="2040" y="168"/>
                    </a:cubicBezTo>
                    <a:cubicBezTo>
                      <a:pt x="1974" y="228"/>
                      <a:pt x="1898" y="316"/>
                      <a:pt x="1824" y="420"/>
                    </a:cubicBezTo>
                    <a:cubicBezTo>
                      <a:pt x="1750" y="524"/>
                      <a:pt x="1662" y="654"/>
                      <a:pt x="1596" y="792"/>
                    </a:cubicBezTo>
                    <a:cubicBezTo>
                      <a:pt x="1530" y="930"/>
                      <a:pt x="1478" y="1094"/>
                      <a:pt x="1428" y="1248"/>
                    </a:cubicBezTo>
                    <a:cubicBezTo>
                      <a:pt x="1378" y="1402"/>
                      <a:pt x="1348" y="1562"/>
                      <a:pt x="1296" y="1716"/>
                    </a:cubicBezTo>
                    <a:cubicBezTo>
                      <a:pt x="1244" y="1870"/>
                      <a:pt x="1190" y="2048"/>
                      <a:pt x="1116" y="2172"/>
                    </a:cubicBezTo>
                    <a:cubicBezTo>
                      <a:pt x="1042" y="2296"/>
                      <a:pt x="952" y="2384"/>
                      <a:pt x="852" y="2460"/>
                    </a:cubicBezTo>
                    <a:cubicBezTo>
                      <a:pt x="752" y="2536"/>
                      <a:pt x="618" y="2582"/>
                      <a:pt x="516" y="2628"/>
                    </a:cubicBezTo>
                    <a:cubicBezTo>
                      <a:pt x="414" y="2674"/>
                      <a:pt x="326" y="2714"/>
                      <a:pt x="240" y="2736"/>
                    </a:cubicBezTo>
                    <a:cubicBezTo>
                      <a:pt x="154" y="2758"/>
                      <a:pt x="77" y="2759"/>
                      <a:pt x="0" y="276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8" name="Line 41"/>
              <p:cNvSpPr>
                <a:spLocks noChangeShapeType="1"/>
              </p:cNvSpPr>
              <p:nvPr/>
            </p:nvSpPr>
            <p:spPr bwMode="auto">
              <a:xfrm flipH="1">
                <a:off x="3114" y="3537"/>
                <a:ext cx="32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79" name="Line 42"/>
              <p:cNvSpPr>
                <a:spLocks noChangeShapeType="1"/>
              </p:cNvSpPr>
              <p:nvPr/>
            </p:nvSpPr>
            <p:spPr bwMode="auto">
              <a:xfrm rot="10800000" flipH="1">
                <a:off x="1966" y="3533"/>
                <a:ext cx="32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0" name="Line 43"/>
              <p:cNvSpPr>
                <a:spLocks noChangeShapeType="1"/>
              </p:cNvSpPr>
              <p:nvPr/>
            </p:nvSpPr>
            <p:spPr bwMode="auto">
              <a:xfrm>
                <a:off x="4131" y="2884"/>
                <a:ext cx="0" cy="55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1" name="Line 44"/>
              <p:cNvSpPr>
                <a:spLocks noChangeShapeType="1"/>
              </p:cNvSpPr>
              <p:nvPr/>
            </p:nvSpPr>
            <p:spPr bwMode="auto">
              <a:xfrm flipH="1">
                <a:off x="3098" y="3753"/>
                <a:ext cx="103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2" name="Line 45"/>
              <p:cNvSpPr>
                <a:spLocks noChangeShapeType="1"/>
              </p:cNvSpPr>
              <p:nvPr/>
            </p:nvSpPr>
            <p:spPr bwMode="auto">
              <a:xfrm>
                <a:off x="570" y="3918"/>
                <a:ext cx="1796" cy="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stealth" w="med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583" name="Line 46"/>
              <p:cNvSpPr>
                <a:spLocks noChangeShapeType="1"/>
              </p:cNvSpPr>
              <p:nvPr/>
            </p:nvSpPr>
            <p:spPr bwMode="auto">
              <a:xfrm>
                <a:off x="1927" y="3021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4" name="Line 47"/>
              <p:cNvSpPr>
                <a:spLocks noChangeShapeType="1"/>
              </p:cNvSpPr>
              <p:nvPr/>
            </p:nvSpPr>
            <p:spPr bwMode="auto">
              <a:xfrm>
                <a:off x="2698" y="3018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5" name="Line 48"/>
              <p:cNvSpPr>
                <a:spLocks noChangeShapeType="1"/>
              </p:cNvSpPr>
              <p:nvPr/>
            </p:nvSpPr>
            <p:spPr bwMode="auto">
              <a:xfrm>
                <a:off x="3441" y="3017"/>
                <a:ext cx="6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6" name="Line 49"/>
              <p:cNvSpPr>
                <a:spLocks noChangeShapeType="1"/>
              </p:cNvSpPr>
              <p:nvPr/>
            </p:nvSpPr>
            <p:spPr bwMode="auto">
              <a:xfrm>
                <a:off x="1267" y="3009"/>
                <a:ext cx="664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7" name="Line 50"/>
              <p:cNvSpPr>
                <a:spLocks noChangeShapeType="1"/>
              </p:cNvSpPr>
              <p:nvPr/>
            </p:nvSpPr>
            <p:spPr bwMode="auto">
              <a:xfrm>
                <a:off x="4096" y="3018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8" name="Line 51"/>
              <p:cNvSpPr>
                <a:spLocks noChangeShapeType="1"/>
              </p:cNvSpPr>
              <p:nvPr/>
            </p:nvSpPr>
            <p:spPr bwMode="auto">
              <a:xfrm>
                <a:off x="560" y="3008"/>
                <a:ext cx="7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89" name="Line 52"/>
              <p:cNvSpPr>
                <a:spLocks noChangeShapeType="1"/>
              </p:cNvSpPr>
              <p:nvPr/>
            </p:nvSpPr>
            <p:spPr bwMode="auto">
              <a:xfrm>
                <a:off x="565" y="3459"/>
                <a:ext cx="0" cy="46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1" name="Line 54"/>
              <p:cNvSpPr>
                <a:spLocks noChangeShapeType="1"/>
              </p:cNvSpPr>
              <p:nvPr/>
            </p:nvSpPr>
            <p:spPr bwMode="auto">
              <a:xfrm>
                <a:off x="1308" y="3459"/>
                <a:ext cx="0" cy="29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2" name="Line 55"/>
              <p:cNvSpPr>
                <a:spLocks noChangeShapeType="1"/>
              </p:cNvSpPr>
              <p:nvPr/>
            </p:nvSpPr>
            <p:spPr bwMode="auto">
              <a:xfrm>
                <a:off x="1920" y="3447"/>
                <a:ext cx="0" cy="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3" name="Line 56"/>
              <p:cNvSpPr>
                <a:spLocks noChangeShapeType="1"/>
              </p:cNvSpPr>
              <p:nvPr/>
            </p:nvSpPr>
            <p:spPr bwMode="auto">
              <a:xfrm>
                <a:off x="3452" y="3461"/>
                <a:ext cx="0" cy="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4" name="Line 57"/>
              <p:cNvSpPr>
                <a:spLocks noChangeShapeType="1"/>
              </p:cNvSpPr>
              <p:nvPr/>
            </p:nvSpPr>
            <p:spPr bwMode="auto">
              <a:xfrm>
                <a:off x="4134" y="3443"/>
                <a:ext cx="0" cy="29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595" name="Line 58"/>
              <p:cNvSpPr>
                <a:spLocks noChangeShapeType="1"/>
              </p:cNvSpPr>
              <p:nvPr/>
            </p:nvSpPr>
            <p:spPr bwMode="auto">
              <a:xfrm>
                <a:off x="4849" y="3440"/>
                <a:ext cx="0" cy="46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1" name="TextBox 60"/>
            <p:cNvSpPr txBox="1"/>
            <p:nvPr>
              <p:custDataLst>
                <p:tags r:id="rId6"/>
              </p:custDataLst>
            </p:nvPr>
          </p:nvSpPr>
          <p:spPr>
            <a:xfrm>
              <a:off x="4819651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34.1%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2" name="TextBox 61"/>
            <p:cNvSpPr txBox="1"/>
            <p:nvPr>
              <p:custDataLst>
                <p:tags r:id="rId7"/>
              </p:custDataLst>
            </p:nvPr>
          </p:nvSpPr>
          <p:spPr>
            <a:xfrm>
              <a:off x="3643868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34.1%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3" name="TextBox 62"/>
            <p:cNvSpPr txBox="1"/>
            <p:nvPr>
              <p:custDataLst>
                <p:tags r:id="rId8"/>
              </p:custDataLst>
            </p:nvPr>
          </p:nvSpPr>
          <p:spPr>
            <a:xfrm>
              <a:off x="5815013" y="4304392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13.6%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4" name="TextBox 63"/>
            <p:cNvSpPr txBox="1"/>
            <p:nvPr>
              <p:custDataLst>
                <p:tags r:id="rId9"/>
              </p:custDataLst>
            </p:nvPr>
          </p:nvSpPr>
          <p:spPr>
            <a:xfrm>
              <a:off x="2545874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13.6%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5" name="TextBox 64"/>
            <p:cNvSpPr txBox="1"/>
            <p:nvPr>
              <p:custDataLst>
                <p:tags r:id="rId10"/>
              </p:custDataLst>
            </p:nvPr>
          </p:nvSpPr>
          <p:spPr>
            <a:xfrm>
              <a:off x="6958013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2.15%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  <p:sp>
          <p:nvSpPr>
            <p:cNvPr id="66" name="TextBox 65"/>
            <p:cNvSpPr txBox="1"/>
            <p:nvPr>
              <p:custDataLst>
                <p:tags r:id="rId11"/>
              </p:custDataLst>
            </p:nvPr>
          </p:nvSpPr>
          <p:spPr>
            <a:xfrm>
              <a:off x="1434068" y="4284344"/>
              <a:ext cx="837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2.15%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67" name="Slide Number Placeholder 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13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Definition:	Average of the absolute values (no + or - signs) of the deviations between actual demand and the expected demand (forecast).</a:t>
            </a:r>
          </a:p>
          <a:p>
            <a:endParaRPr lang="en-US" dirty="0"/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Mean Absolute Deviation Calculation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>
          <a:noFill/>
        </p:spPr>
        <p:txBody>
          <a:bodyPr lIns="0" tIns="0" rIns="0" bIns="0"/>
          <a:lstStyle/>
          <a:p>
            <a:pPr marL="1828800" indent="-1828800" defTabSz="1600200" eaLnBrk="1" hangingPunct="1">
              <a:buFont typeface="Wingdings" pitchFamily="2" charset="2"/>
              <a:buNone/>
              <a:tabLst>
                <a:tab pos="1828800" algn="l"/>
                <a:tab pos="2286000" algn="ctr"/>
                <a:tab pos="3543300" algn="ctr"/>
                <a:tab pos="4972050" algn="ctr"/>
                <a:tab pos="6629400" algn="ctr"/>
              </a:tabLst>
            </a:pPr>
            <a:r>
              <a:rPr lang="en-US" dirty="0" smtClean="0"/>
              <a:t>MAD</a:t>
            </a:r>
          </a:p>
        </p:txBody>
      </p:sp>
      <p:grpSp>
        <p:nvGrpSpPr>
          <p:cNvPr id="2" name="Group 4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1066800" y="4343400"/>
            <a:ext cx="7099300" cy="1358900"/>
            <a:chOff x="402" y="3286"/>
            <a:chExt cx="4472" cy="856"/>
          </a:xfrm>
        </p:grpSpPr>
        <p:sp>
          <p:nvSpPr>
            <p:cNvPr id="194565" name="Line 5"/>
            <p:cNvSpPr>
              <a:spLocks noChangeShapeType="1"/>
            </p:cNvSpPr>
            <p:nvPr/>
          </p:nvSpPr>
          <p:spPr bwMode="auto">
            <a:xfrm>
              <a:off x="4445" y="3645"/>
              <a:ext cx="263" cy="0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6310" name="Rectangle 6"/>
            <p:cNvSpPr>
              <a:spLocks noChangeArrowheads="1"/>
            </p:cNvSpPr>
            <p:nvPr/>
          </p:nvSpPr>
          <p:spPr bwMode="auto">
            <a:xfrm>
              <a:off x="402" y="3286"/>
              <a:ext cx="1253" cy="856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/>
              </a:outerShdw>
            </a:effectLst>
          </p:spPr>
          <p:txBody>
            <a:bodyPr wrap="none" lIns="90488" tIns="44450" rIns="90488" bIns="44450" anchor="ctr"/>
            <a:lstStyle/>
            <a:p>
              <a:pPr algn="ctr">
                <a:defRPr/>
              </a:pPr>
              <a:r>
                <a:rPr lang="en-US" sz="2400" b="1" dirty="0"/>
                <a:t>Sum of the</a:t>
              </a:r>
              <a:br>
                <a:rPr lang="en-US" sz="2400" b="1" dirty="0"/>
              </a:br>
              <a:r>
                <a:rPr lang="en-US" sz="2400" b="1" dirty="0"/>
                <a:t>Absolute</a:t>
              </a:r>
              <a:br>
                <a:rPr lang="en-US" sz="2400" b="1" dirty="0"/>
              </a:br>
              <a:r>
                <a:rPr lang="en-US" sz="2400" b="1" dirty="0"/>
                <a:t>Deviations</a:t>
              </a: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860" y="3714"/>
              <a:ext cx="117" cy="196"/>
              <a:chOff x="1860" y="3003"/>
              <a:chExt cx="117" cy="196"/>
            </a:xfrm>
          </p:grpSpPr>
          <p:sp>
            <p:nvSpPr>
              <p:cNvPr id="194573" name="Line 8"/>
              <p:cNvSpPr>
                <a:spLocks noChangeShapeType="1"/>
              </p:cNvSpPr>
              <p:nvPr/>
            </p:nvSpPr>
            <p:spPr bwMode="auto">
              <a:xfrm>
                <a:off x="1860" y="3104"/>
                <a:ext cx="117" cy="0"/>
              </a:xfrm>
              <a:prstGeom prst="roundRect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574" name="Oval 9"/>
              <p:cNvSpPr>
                <a:spLocks noChangeArrowheads="1"/>
              </p:cNvSpPr>
              <p:nvPr/>
            </p:nvSpPr>
            <p:spPr bwMode="auto">
              <a:xfrm>
                <a:off x="1893" y="3003"/>
                <a:ext cx="51" cy="51"/>
              </a:xfrm>
              <a:prstGeom prst="roundRect">
                <a:avLst/>
              </a:prstGeom>
              <a:solidFill>
                <a:schemeClr val="tx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575" name="Oval 10"/>
              <p:cNvSpPr>
                <a:spLocks noChangeArrowheads="1"/>
              </p:cNvSpPr>
              <p:nvPr/>
            </p:nvSpPr>
            <p:spPr bwMode="auto">
              <a:xfrm>
                <a:off x="1893" y="3149"/>
                <a:ext cx="51" cy="50"/>
              </a:xfrm>
              <a:prstGeom prst="roundRect">
                <a:avLst/>
              </a:prstGeom>
              <a:solidFill>
                <a:schemeClr val="tx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66315" name="Rectangle 11"/>
            <p:cNvSpPr>
              <a:spLocks noChangeArrowheads="1"/>
            </p:cNvSpPr>
            <p:nvPr/>
          </p:nvSpPr>
          <p:spPr bwMode="auto">
            <a:xfrm>
              <a:off x="2242" y="3355"/>
              <a:ext cx="1118" cy="787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/>
              </a:outerShdw>
            </a:effectLst>
          </p:spPr>
          <p:txBody>
            <a:bodyPr wrap="none" lIns="90488" tIns="44450" rIns="90488" bIns="44450" anchor="ctr"/>
            <a:lstStyle/>
            <a:p>
              <a:pPr algn="ctr">
                <a:defRPr/>
              </a:pPr>
              <a:r>
                <a:rPr lang="en-US" sz="2400" b="1" dirty="0"/>
                <a:t>Number of</a:t>
              </a:r>
              <a:br>
                <a:rPr lang="en-US" sz="2400" b="1" dirty="0"/>
              </a:br>
              <a:r>
                <a:rPr lang="en-US" sz="2400" b="1" dirty="0"/>
                <a:t>Periods</a:t>
              </a:r>
            </a:p>
          </p:txBody>
        </p: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3565" y="3645"/>
              <a:ext cx="148" cy="69"/>
              <a:chOff x="3565" y="3060"/>
              <a:chExt cx="148" cy="69"/>
            </a:xfrm>
          </p:grpSpPr>
          <p:sp>
            <p:nvSpPr>
              <p:cNvPr id="194571" name="Line 13"/>
              <p:cNvSpPr>
                <a:spLocks noChangeShapeType="1"/>
              </p:cNvSpPr>
              <p:nvPr/>
            </p:nvSpPr>
            <p:spPr bwMode="auto">
              <a:xfrm>
                <a:off x="3565" y="3060"/>
                <a:ext cx="148" cy="0"/>
              </a:xfrm>
              <a:prstGeom prst="roundRect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572" name="Line 14"/>
              <p:cNvSpPr>
                <a:spLocks noChangeShapeType="1"/>
              </p:cNvSpPr>
              <p:nvPr/>
            </p:nvSpPr>
            <p:spPr bwMode="auto">
              <a:xfrm>
                <a:off x="3565" y="3129"/>
                <a:ext cx="148" cy="0"/>
              </a:xfrm>
              <a:prstGeom prst="roundRect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66319" name="Rectangle 15"/>
            <p:cNvSpPr>
              <a:spLocks noChangeArrowheads="1"/>
            </p:cNvSpPr>
            <p:nvPr/>
          </p:nvSpPr>
          <p:spPr bwMode="auto">
            <a:xfrm>
              <a:off x="4015" y="3374"/>
              <a:ext cx="859" cy="76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/>
              </a:outerShdw>
            </a:effectLst>
          </p:spPr>
          <p:txBody>
            <a:bodyPr wrap="none" lIns="90488" tIns="44450" rIns="90488" bIns="44450" anchor="ctr"/>
            <a:lstStyle/>
            <a:p>
              <a:pPr algn="ctr">
                <a:defRPr/>
              </a:pPr>
              <a:r>
                <a:rPr lang="en-US" sz="2400" b="1" dirty="0"/>
                <a:t>MAD</a:t>
              </a:r>
              <a:endParaRPr lang="en-US" b="1" dirty="0"/>
            </a:p>
            <a:p>
              <a:pPr algn="ctr" latinLnBrk="1">
                <a:defRPr/>
              </a:pPr>
              <a:endParaRPr lang="en-US" b="1" dirty="0">
                <a:latin typeface="Switzerland" charset="0"/>
              </a:endParaRPr>
            </a:p>
          </p:txBody>
        </p:sp>
      </p:grp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smtClean="0"/>
              <a:t>How Much Safety Stock?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MAD</a:t>
            </a:r>
            <a:endParaRPr lang="en-US" dirty="0"/>
          </a:p>
        </p:txBody>
      </p:sp>
      <p:sp>
        <p:nvSpPr>
          <p:cNvPr id="26628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6626" name="Object 4"/>
          <p:cNvGraphicFramePr>
            <a:graphicFrameLocks noChangeAspect="1"/>
          </p:cNvGraphicFramePr>
          <p:nvPr/>
        </p:nvGraphicFramePr>
        <p:xfrm>
          <a:off x="914400" y="1447800"/>
          <a:ext cx="7416800" cy="4495800"/>
        </p:xfrm>
        <a:graphic>
          <a:graphicData uri="http://schemas.openxmlformats.org/presentationml/2006/ole">
            <p:oleObj spid="_x0000_s2050" name="Worksheet" r:id="rId8" imgW="4505277" imgH="2295540" progId="Excel.Sheet.8">
              <p:embed/>
            </p:oleObj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15</a:t>
            </a:fld>
            <a:endParaRPr 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noFill/>
        </p:spPr>
        <p:txBody>
          <a:bodyPr lIns="0" tIns="0" rIns="0" bIns="0"/>
          <a:lstStyle/>
          <a:p>
            <a:pPr eaLnBrk="1" hangingPunct="1"/>
            <a:r>
              <a:rPr lang="en-US" dirty="0" smtClean="0"/>
              <a:t>First Calculate MAD: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MAD</a:t>
            </a:r>
            <a:endParaRPr lang="en-US" dirty="0"/>
          </a:p>
        </p:txBody>
      </p:sp>
      <p:sp>
        <p:nvSpPr>
          <p:cNvPr id="868355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9288" y="2473325"/>
            <a:ext cx="1597025" cy="18843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b="1" dirty="0"/>
              <a:t>Sum of the</a:t>
            </a:r>
            <a:br>
              <a:rPr lang="en-US" b="1" dirty="0"/>
            </a:br>
            <a:r>
              <a:rPr lang="en-US" b="1" dirty="0"/>
              <a:t>Absolute</a:t>
            </a:r>
            <a:br>
              <a:rPr lang="en-US" b="1" dirty="0"/>
            </a:br>
            <a:r>
              <a:rPr lang="en-US" b="1" dirty="0"/>
              <a:t>Deviation</a:t>
            </a:r>
          </a:p>
          <a:p>
            <a:pPr algn="ctr">
              <a:defRPr/>
            </a:pPr>
            <a:endParaRPr lang="en-US" sz="2400" b="1" dirty="0"/>
          </a:p>
          <a:p>
            <a:pPr algn="ctr">
              <a:defRPr/>
            </a:pPr>
            <a:r>
              <a:rPr lang="en-US" sz="2800" b="1" dirty="0"/>
              <a:t>12</a:t>
            </a:r>
          </a:p>
        </p:txBody>
      </p:sp>
      <p:sp>
        <p:nvSpPr>
          <p:cNvPr id="868356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73500" y="2482850"/>
            <a:ext cx="1520825" cy="18748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b="1" dirty="0"/>
              <a:t>Number of</a:t>
            </a:r>
            <a:br>
              <a:rPr lang="en-US" b="1" dirty="0"/>
            </a:br>
            <a:r>
              <a:rPr lang="en-US" b="1" dirty="0"/>
              <a:t>Periods</a:t>
            </a:r>
          </a:p>
          <a:p>
            <a:pPr algn="ctr">
              <a:defRPr/>
            </a:pPr>
            <a:endParaRPr lang="en-US" sz="2400" b="1" dirty="0"/>
          </a:p>
          <a:p>
            <a:pPr algn="ctr">
              <a:defRPr/>
            </a:pPr>
            <a:r>
              <a:rPr lang="en-US" sz="2800" b="1" dirty="0"/>
              <a:t>6</a:t>
            </a:r>
          </a:p>
        </p:txBody>
      </p:sp>
      <p:sp>
        <p:nvSpPr>
          <p:cNvPr id="868357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31013" y="2567781"/>
            <a:ext cx="1163637" cy="18748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b="1" dirty="0"/>
              <a:t>MAD</a:t>
            </a:r>
          </a:p>
          <a:p>
            <a:pPr algn="ctr">
              <a:defRPr/>
            </a:pPr>
            <a:endParaRPr lang="en-US" sz="2400" b="1" dirty="0"/>
          </a:p>
          <a:p>
            <a:pPr algn="ctr">
              <a:defRPr/>
            </a:pPr>
            <a:r>
              <a:rPr lang="en-US" sz="2800" b="1" dirty="0"/>
              <a:t>2</a:t>
            </a:r>
          </a:p>
        </p:txBody>
      </p:sp>
      <p:grpSp>
        <p:nvGrpSpPr>
          <p:cNvPr id="2" name="Group 6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2943225" y="3273425"/>
            <a:ext cx="185738" cy="311150"/>
            <a:chOff x="1887" y="2220"/>
            <a:chExt cx="117" cy="196"/>
          </a:xfrm>
        </p:grpSpPr>
        <p:sp>
          <p:nvSpPr>
            <p:cNvPr id="195595" name="Line 7"/>
            <p:cNvSpPr>
              <a:spLocks noChangeShapeType="1"/>
            </p:cNvSpPr>
            <p:nvPr/>
          </p:nvSpPr>
          <p:spPr bwMode="auto">
            <a:xfrm>
              <a:off x="1887" y="2321"/>
              <a:ext cx="117" cy="0"/>
            </a:xfrm>
            <a:prstGeom prst="roundRect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596" name="Oval 8"/>
            <p:cNvSpPr>
              <a:spLocks noChangeArrowheads="1"/>
            </p:cNvSpPr>
            <p:nvPr/>
          </p:nvSpPr>
          <p:spPr bwMode="auto">
            <a:xfrm>
              <a:off x="1920" y="2220"/>
              <a:ext cx="51" cy="51"/>
            </a:xfrm>
            <a:prstGeom prst="roundRect">
              <a:avLst/>
            </a:prstGeom>
            <a:solidFill>
              <a:schemeClr val="tx1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597" name="Oval 9"/>
            <p:cNvSpPr>
              <a:spLocks noChangeArrowheads="1"/>
            </p:cNvSpPr>
            <p:nvPr/>
          </p:nvSpPr>
          <p:spPr bwMode="auto">
            <a:xfrm>
              <a:off x="1920" y="2366"/>
              <a:ext cx="51" cy="50"/>
            </a:xfrm>
            <a:prstGeom prst="roundRect">
              <a:avLst/>
            </a:prstGeom>
            <a:solidFill>
              <a:schemeClr val="tx1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973763" y="3395663"/>
            <a:ext cx="234950" cy="109537"/>
            <a:chOff x="3763" y="2304"/>
            <a:chExt cx="148" cy="69"/>
          </a:xfrm>
        </p:grpSpPr>
        <p:sp>
          <p:nvSpPr>
            <p:cNvPr id="195593" name="Line 12"/>
            <p:cNvSpPr>
              <a:spLocks noChangeShapeType="1"/>
            </p:cNvSpPr>
            <p:nvPr/>
          </p:nvSpPr>
          <p:spPr bwMode="auto">
            <a:xfrm>
              <a:off x="3763" y="2304"/>
              <a:ext cx="148" cy="0"/>
            </a:xfrm>
            <a:prstGeom prst="roundRect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594" name="Line 13"/>
            <p:cNvSpPr>
              <a:spLocks noChangeShapeType="1"/>
            </p:cNvSpPr>
            <p:nvPr/>
          </p:nvSpPr>
          <p:spPr bwMode="auto">
            <a:xfrm>
              <a:off x="3763" y="2373"/>
              <a:ext cx="148" cy="0"/>
            </a:xfrm>
            <a:prstGeom prst="roundRect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16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37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Next Calculate Safety Stock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MAD</a:t>
            </a:r>
            <a:endParaRPr lang="en-US" dirty="0" smtClean="0"/>
          </a:p>
        </p:txBody>
      </p:sp>
      <p:sp>
        <p:nvSpPr>
          <p:cNvPr id="869379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63575" y="3035300"/>
            <a:ext cx="1601788" cy="20447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sz="2000" b="1" dirty="0"/>
              <a:t>Calculate</a:t>
            </a:r>
            <a:br>
              <a:rPr lang="en-US" sz="2000" b="1" dirty="0"/>
            </a:br>
            <a:r>
              <a:rPr lang="en-US" sz="2000" b="1" dirty="0"/>
              <a:t>MAD</a:t>
            </a:r>
          </a:p>
        </p:txBody>
      </p:sp>
      <p:sp>
        <p:nvSpPr>
          <p:cNvPr id="869380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16188" y="3035300"/>
            <a:ext cx="1544637" cy="20447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sz="2000" b="1" dirty="0"/>
              <a:t>Choose</a:t>
            </a:r>
            <a:br>
              <a:rPr lang="en-US" sz="2000" b="1" dirty="0"/>
            </a:br>
            <a:r>
              <a:rPr lang="en-US" sz="2000" b="1" dirty="0"/>
              <a:t>desired</a:t>
            </a:r>
            <a:br>
              <a:rPr lang="en-US" sz="2000" b="1" dirty="0"/>
            </a:br>
            <a:r>
              <a:rPr lang="en-US" sz="2000" b="1" dirty="0"/>
              <a:t>service</a:t>
            </a:r>
            <a:br>
              <a:rPr lang="en-US" sz="2000" b="1" dirty="0"/>
            </a:br>
            <a:r>
              <a:rPr lang="en-US" sz="2000" b="1" dirty="0"/>
              <a:t>level</a:t>
            </a:r>
          </a:p>
        </p:txBody>
      </p:sp>
      <p:sp>
        <p:nvSpPr>
          <p:cNvPr id="869381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97363" y="3035300"/>
            <a:ext cx="2330450" cy="20447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sz="2000" b="1" dirty="0"/>
              <a:t>Look up</a:t>
            </a:r>
            <a:br>
              <a:rPr lang="en-US" sz="2000" b="1" dirty="0"/>
            </a:br>
            <a:r>
              <a:rPr lang="en-US" sz="2000" b="1" dirty="0"/>
              <a:t>corresponding</a:t>
            </a:r>
            <a:br>
              <a:rPr lang="en-US" sz="2000" b="1" dirty="0"/>
            </a:br>
            <a:r>
              <a:rPr lang="en-US" sz="2000" b="1" dirty="0"/>
              <a:t>safety</a:t>
            </a:r>
            <a:br>
              <a:rPr lang="en-US" sz="2000" b="1" dirty="0"/>
            </a:br>
            <a:r>
              <a:rPr lang="en-US" sz="2000" b="1" dirty="0"/>
              <a:t>factor in</a:t>
            </a:r>
            <a:br>
              <a:rPr lang="en-US" sz="2000" b="1" dirty="0"/>
            </a:br>
            <a:r>
              <a:rPr lang="en-US" sz="2000" b="1" dirty="0"/>
              <a:t>table</a:t>
            </a:r>
          </a:p>
        </p:txBody>
      </p:sp>
      <p:sp>
        <p:nvSpPr>
          <p:cNvPr id="869382" name="Rectangl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50063" y="3035300"/>
            <a:ext cx="1558925" cy="20447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sz="2000" b="1" dirty="0"/>
              <a:t>Multiply</a:t>
            </a:r>
            <a:br>
              <a:rPr lang="en-US" sz="2000" b="1" dirty="0"/>
            </a:br>
            <a:r>
              <a:rPr lang="en-US" sz="2000" b="1" dirty="0"/>
              <a:t>Safety</a:t>
            </a:r>
            <a:br>
              <a:rPr lang="en-US" sz="2000" b="1" dirty="0"/>
            </a:br>
            <a:r>
              <a:rPr lang="en-US" sz="2000" b="1" dirty="0"/>
              <a:t>Factor</a:t>
            </a:r>
            <a:br>
              <a:rPr lang="en-US" sz="2000" b="1" dirty="0"/>
            </a:br>
            <a:r>
              <a:rPr lang="en-US" sz="2000" b="1" dirty="0"/>
              <a:t>by MAD</a:t>
            </a:r>
          </a:p>
        </p:txBody>
      </p:sp>
      <p:sp>
        <p:nvSpPr>
          <p:cNvPr id="196615" name="Rectangl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52538" y="2335213"/>
            <a:ext cx="383119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2800" b="1"/>
              <a:t>1</a:t>
            </a:r>
          </a:p>
        </p:txBody>
      </p:sp>
      <p:sp>
        <p:nvSpPr>
          <p:cNvPr id="196616" name="Rectangl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19438" y="2335213"/>
            <a:ext cx="383119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2800" b="1"/>
              <a:t>2</a:t>
            </a:r>
          </a:p>
        </p:txBody>
      </p:sp>
      <p:sp>
        <p:nvSpPr>
          <p:cNvPr id="196617" name="Rectangle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2335213"/>
            <a:ext cx="383119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2800" b="1"/>
              <a:t>3</a:t>
            </a:r>
          </a:p>
        </p:txBody>
      </p:sp>
      <p:sp>
        <p:nvSpPr>
          <p:cNvPr id="196618" name="Rectangle 1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481888" y="2335213"/>
            <a:ext cx="383119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2800" b="1"/>
              <a:t>4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17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noFill/>
        </p:spPr>
        <p:txBody>
          <a:bodyPr lIns="0" tIns="0" rIns="0" bIns="0">
            <a:normAutofit/>
          </a:bodyPr>
          <a:lstStyle/>
          <a:p>
            <a:pPr eaLnBrk="1" hangingPunct="1"/>
            <a:r>
              <a:rPr lang="en-US" dirty="0" smtClean="0"/>
              <a:t>Table of Safety Factors (Using MAD)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MAD</a:t>
            </a:r>
            <a:endParaRPr lang="en-US" dirty="0"/>
          </a:p>
        </p:txBody>
      </p:sp>
      <p:sp>
        <p:nvSpPr>
          <p:cNvPr id="19763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82700" y="1600200"/>
            <a:ext cx="2813050" cy="46140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spcBef>
                <a:spcPct val="50000"/>
              </a:spcBef>
              <a:spcAft>
                <a:spcPct val="50000"/>
              </a:spcAft>
            </a:pPr>
            <a:r>
              <a:rPr lang="en-US" sz="2000" b="1" u="sng" dirty="0">
                <a:latin typeface="Switzerland" charset="0"/>
              </a:rPr>
              <a:t>Desired Service Level</a:t>
            </a:r>
            <a:endParaRPr lang="en-US" sz="2000" b="1" dirty="0">
              <a:latin typeface="Switzerland" charset="0"/>
            </a:endParaRP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 smtClean="0">
                <a:latin typeface="Switzerland" charset="0"/>
              </a:rPr>
              <a:t>50%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 smtClean="0">
                <a:latin typeface="Switzerland" charset="0"/>
              </a:rPr>
              <a:t>75</a:t>
            </a:r>
            <a:r>
              <a:rPr lang="en-US" sz="2000" b="1" dirty="0">
                <a:latin typeface="Switzerland" charset="0"/>
              </a:rPr>
              <a:t>%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80%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85%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90%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95%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98%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99%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99.5%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99.93%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99.99%</a:t>
            </a:r>
          </a:p>
        </p:txBody>
      </p:sp>
      <p:sp>
        <p:nvSpPr>
          <p:cNvPr id="197636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92650" y="1600200"/>
            <a:ext cx="2813050" cy="46140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algn="ctr">
              <a:spcBef>
                <a:spcPct val="50000"/>
              </a:spcBef>
              <a:spcAft>
                <a:spcPct val="50000"/>
              </a:spcAft>
            </a:pPr>
            <a:r>
              <a:rPr lang="en-US" sz="2000" b="1" u="sng" dirty="0">
                <a:latin typeface="Switzerland" charset="0"/>
              </a:rPr>
              <a:t>Safety Factor</a:t>
            </a:r>
            <a:endParaRPr lang="en-US" sz="2000" b="1" dirty="0">
              <a:latin typeface="Switzerland" charset="0"/>
            </a:endParaRP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 smtClean="0">
                <a:latin typeface="Switzerland" charset="0"/>
              </a:rPr>
              <a:t>0.00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 smtClean="0">
                <a:latin typeface="Switzerland" charset="0"/>
              </a:rPr>
              <a:t>0.84</a:t>
            </a:r>
            <a:endParaRPr lang="en-US" sz="2000" b="1" dirty="0">
              <a:latin typeface="Switzerland" charset="0"/>
            </a:endParaRP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1.05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1.30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1.60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2.06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2.56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2.91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3.20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4.00</a:t>
            </a:r>
          </a:p>
          <a:p>
            <a:pPr algn="ctr">
              <a:lnSpc>
                <a:spcPct val="90000"/>
              </a:lnSpc>
              <a:spcBef>
                <a:spcPct val="30000"/>
              </a:spcBef>
            </a:pPr>
            <a:r>
              <a:rPr lang="en-US" sz="2000" b="1" dirty="0">
                <a:latin typeface="Switzerland" charset="0"/>
              </a:rPr>
              <a:t>5.00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18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1453" name="Group 29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457200" y="1316039"/>
          <a:ext cx="8229600" cy="4816747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230563"/>
                <a:gridCol w="2076450"/>
                <a:gridCol w="2922587"/>
              </a:tblGrid>
              <a:tr h="8623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Service Level Desired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Safety Factor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Safety Stock Needed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60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50%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48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80%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60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2.06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60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99.5%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3.2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60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99.93%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53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99.99%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865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Absolute Forecast Error = 12  Mad = 2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MAD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19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Measuring forecast accuracy</a:t>
            </a:r>
          </a:p>
          <a:p>
            <a:r>
              <a:rPr lang="en-US" dirty="0" smtClean="0"/>
              <a:t>Impact of forecast accuracy on safety stock levels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How Much Safety Stock?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MAD</a:t>
            </a:r>
            <a:endParaRPr lang="en-US" dirty="0"/>
          </a:p>
        </p:txBody>
      </p:sp>
      <p:sp>
        <p:nvSpPr>
          <p:cNvPr id="26628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6626" name="Object 4"/>
          <p:cNvGraphicFramePr>
            <a:graphicFrameLocks noChangeAspect="1"/>
          </p:cNvGraphicFramePr>
          <p:nvPr/>
        </p:nvGraphicFramePr>
        <p:xfrm>
          <a:off x="914400" y="1447800"/>
          <a:ext cx="7416800" cy="4495800"/>
        </p:xfrm>
        <a:graphic>
          <a:graphicData uri="http://schemas.openxmlformats.org/presentationml/2006/ole">
            <p:oleObj spid="_x0000_s68610" name="Worksheet" r:id="rId8" imgW="4505277" imgH="2295540" progId="Excel.Sheet.8">
              <p:embed/>
            </p:oleObj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20</a:t>
            </a:fld>
            <a:endParaRPr 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How Much Safety Stock?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MAD</a:t>
            </a:r>
            <a:endParaRPr lang="en-US" dirty="0"/>
          </a:p>
        </p:txBody>
      </p:sp>
      <p:sp>
        <p:nvSpPr>
          <p:cNvPr id="26628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428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6626" name="Object 4"/>
          <p:cNvGraphicFramePr>
            <a:graphicFrameLocks noChangeAspect="1"/>
          </p:cNvGraphicFramePr>
          <p:nvPr/>
        </p:nvGraphicFramePr>
        <p:xfrm>
          <a:off x="914400" y="1447800"/>
          <a:ext cx="7416800" cy="4495800"/>
        </p:xfrm>
        <a:graphic>
          <a:graphicData uri="http://schemas.openxmlformats.org/presentationml/2006/ole">
            <p:oleObj spid="_x0000_s67586" name="Worksheet" r:id="rId8" imgW="4505277" imgH="2295540" progId="Excel.Sheet.8">
              <p:embed/>
            </p:oleObj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21</a:t>
            </a:fld>
            <a:endParaRPr 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noFill/>
        </p:spPr>
        <p:txBody>
          <a:bodyPr lIns="0" tIns="0" rIns="0" bIns="0"/>
          <a:lstStyle/>
          <a:p>
            <a:pPr eaLnBrk="1" hangingPunct="1"/>
            <a:r>
              <a:rPr lang="en-US" dirty="0" smtClean="0"/>
              <a:t>First Calculate MAD: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MAD</a:t>
            </a:r>
            <a:endParaRPr lang="en-US" dirty="0"/>
          </a:p>
        </p:txBody>
      </p:sp>
      <p:sp>
        <p:nvSpPr>
          <p:cNvPr id="868355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9288" y="2473325"/>
            <a:ext cx="1597025" cy="18843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b="1" dirty="0"/>
              <a:t>Sum of the</a:t>
            </a:r>
            <a:br>
              <a:rPr lang="en-US" b="1" dirty="0"/>
            </a:br>
            <a:r>
              <a:rPr lang="en-US" b="1" dirty="0"/>
              <a:t>Absolute</a:t>
            </a:r>
            <a:br>
              <a:rPr lang="en-US" b="1" dirty="0"/>
            </a:br>
            <a:r>
              <a:rPr lang="en-US" b="1" dirty="0"/>
              <a:t>Deviation</a:t>
            </a:r>
          </a:p>
          <a:p>
            <a:pPr algn="ctr">
              <a:defRPr/>
            </a:pPr>
            <a:endParaRPr lang="en-US" sz="2400" b="1" dirty="0"/>
          </a:p>
          <a:p>
            <a:pPr algn="ctr">
              <a:defRPr/>
            </a:pPr>
            <a:r>
              <a:rPr lang="en-US" sz="2800" b="1" dirty="0" smtClean="0"/>
              <a:t>24</a:t>
            </a:r>
            <a:endParaRPr lang="en-US" sz="2800" b="1" dirty="0"/>
          </a:p>
        </p:txBody>
      </p:sp>
      <p:sp>
        <p:nvSpPr>
          <p:cNvPr id="868356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73500" y="2482850"/>
            <a:ext cx="1520825" cy="18748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b="1" dirty="0"/>
              <a:t>Number of</a:t>
            </a:r>
            <a:br>
              <a:rPr lang="en-US" b="1" dirty="0"/>
            </a:br>
            <a:r>
              <a:rPr lang="en-US" b="1" dirty="0"/>
              <a:t>Periods</a:t>
            </a:r>
          </a:p>
          <a:p>
            <a:pPr algn="ctr">
              <a:defRPr/>
            </a:pPr>
            <a:endParaRPr lang="en-US" sz="2400" b="1" dirty="0"/>
          </a:p>
          <a:p>
            <a:pPr algn="ctr">
              <a:defRPr/>
            </a:pPr>
            <a:r>
              <a:rPr lang="en-US" sz="2800" b="1" dirty="0"/>
              <a:t>6</a:t>
            </a:r>
          </a:p>
        </p:txBody>
      </p:sp>
      <p:sp>
        <p:nvSpPr>
          <p:cNvPr id="868357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31013" y="2567781"/>
            <a:ext cx="1163637" cy="18748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b="1" dirty="0"/>
              <a:t>MAD</a:t>
            </a:r>
          </a:p>
          <a:p>
            <a:pPr algn="ctr">
              <a:defRPr/>
            </a:pPr>
            <a:endParaRPr lang="en-US" sz="2400" b="1" dirty="0"/>
          </a:p>
          <a:p>
            <a:pPr algn="ctr">
              <a:defRPr/>
            </a:pPr>
            <a:r>
              <a:rPr lang="en-US" sz="2800" b="1" dirty="0" smtClean="0"/>
              <a:t>4</a:t>
            </a:r>
            <a:endParaRPr lang="en-US" sz="2800" b="1" dirty="0"/>
          </a:p>
        </p:txBody>
      </p:sp>
      <p:grpSp>
        <p:nvGrpSpPr>
          <p:cNvPr id="2" name="Group 6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2943225" y="3273425"/>
            <a:ext cx="185738" cy="311150"/>
            <a:chOff x="1887" y="2220"/>
            <a:chExt cx="117" cy="196"/>
          </a:xfrm>
        </p:grpSpPr>
        <p:sp>
          <p:nvSpPr>
            <p:cNvPr id="195595" name="Line 7"/>
            <p:cNvSpPr>
              <a:spLocks noChangeShapeType="1"/>
            </p:cNvSpPr>
            <p:nvPr/>
          </p:nvSpPr>
          <p:spPr bwMode="auto">
            <a:xfrm>
              <a:off x="1887" y="2321"/>
              <a:ext cx="117" cy="0"/>
            </a:xfrm>
            <a:prstGeom prst="roundRect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596" name="Oval 8"/>
            <p:cNvSpPr>
              <a:spLocks noChangeArrowheads="1"/>
            </p:cNvSpPr>
            <p:nvPr/>
          </p:nvSpPr>
          <p:spPr bwMode="auto">
            <a:xfrm>
              <a:off x="1920" y="2220"/>
              <a:ext cx="51" cy="51"/>
            </a:xfrm>
            <a:prstGeom prst="roundRect">
              <a:avLst/>
            </a:prstGeom>
            <a:solidFill>
              <a:schemeClr val="tx1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597" name="Oval 9"/>
            <p:cNvSpPr>
              <a:spLocks noChangeArrowheads="1"/>
            </p:cNvSpPr>
            <p:nvPr/>
          </p:nvSpPr>
          <p:spPr bwMode="auto">
            <a:xfrm>
              <a:off x="1920" y="2366"/>
              <a:ext cx="51" cy="50"/>
            </a:xfrm>
            <a:prstGeom prst="roundRect">
              <a:avLst/>
            </a:prstGeom>
            <a:solidFill>
              <a:schemeClr val="tx1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973763" y="3395663"/>
            <a:ext cx="234950" cy="109537"/>
            <a:chOff x="3763" y="2304"/>
            <a:chExt cx="148" cy="69"/>
          </a:xfrm>
        </p:grpSpPr>
        <p:sp>
          <p:nvSpPr>
            <p:cNvPr id="195593" name="Line 12"/>
            <p:cNvSpPr>
              <a:spLocks noChangeShapeType="1"/>
            </p:cNvSpPr>
            <p:nvPr/>
          </p:nvSpPr>
          <p:spPr bwMode="auto">
            <a:xfrm>
              <a:off x="3763" y="2304"/>
              <a:ext cx="148" cy="0"/>
            </a:xfrm>
            <a:prstGeom prst="roundRect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594" name="Line 13"/>
            <p:cNvSpPr>
              <a:spLocks noChangeShapeType="1"/>
            </p:cNvSpPr>
            <p:nvPr/>
          </p:nvSpPr>
          <p:spPr bwMode="auto">
            <a:xfrm>
              <a:off x="3763" y="2373"/>
              <a:ext cx="148" cy="0"/>
            </a:xfrm>
            <a:prstGeom prst="roundRect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22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1453" name="Group 29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457200" y="1316038"/>
          <a:ext cx="8229600" cy="4959367"/>
        </p:xfrm>
        <a:graphic>
          <a:graphicData uri="http://schemas.openxmlformats.org/drawingml/2006/table">
            <a:tbl>
              <a:tblPr/>
              <a:tblGrid>
                <a:gridCol w="2383949"/>
                <a:gridCol w="1532287"/>
                <a:gridCol w="2156682"/>
                <a:gridCol w="2156682"/>
              </a:tblGrid>
              <a:tr h="11665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Service Level Desired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Safety Factor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Safety Stock Needed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MAD = 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Safety Stock Needed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MAD = 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6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50%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80%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6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2.06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6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99.5%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3.2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6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99.93%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6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99.99%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865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Does MAD of 2 Vs. 4 Matter?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MAD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Impact of Forecast Accuracy on Safety Stock - $2,500 Item</a:t>
            </a:r>
            <a:endParaRPr lang="en-US" dirty="0"/>
          </a:p>
        </p:txBody>
      </p:sp>
      <p:graphicFrame>
        <p:nvGraphicFramePr>
          <p:cNvPr id="11" name="Table Placeholder 10"/>
          <p:cNvGraphicFramePr>
            <a:graphicFrameLocks noGrp="1"/>
          </p:cNvGraphicFramePr>
          <p:nvPr>
            <p:ph type="tbl" idx="1"/>
            <p:custDataLst>
              <p:tags r:id="rId3"/>
            </p:custDataLst>
          </p:nvPr>
        </p:nvGraphicFramePr>
        <p:xfrm>
          <a:off x="457200" y="1600200"/>
          <a:ext cx="8229600" cy="453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6" name="Text Placeholder 15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MAD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  <p:custDataLst>
              <p:tags r:id="rId5"/>
            </p:custDataLst>
          </p:nvPr>
        </p:nvSpPr>
        <p:spPr>
          <a:xfrm>
            <a:off x="7010400" y="6459538"/>
            <a:ext cx="2133600" cy="365125"/>
          </a:xfrm>
        </p:spPr>
        <p:txBody>
          <a:bodyPr/>
          <a:lstStyle/>
          <a:p>
            <a:fld id="{D295FD85-0E9A-9A4B-AEA4-CF6493BFD0E6}" type="slidenum">
              <a:rPr lang="en-US" smtClean="0"/>
              <a:pPr/>
              <a:t>24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403225" indent="-403225">
              <a:buFont typeface="+mj-lt"/>
              <a:buAutoNum type="arabicPeriod"/>
            </a:pPr>
            <a:r>
              <a:rPr lang="en-US" dirty="0" smtClean="0"/>
              <a:t>Subtract Forecast from Actual  to get Error  </a:t>
            </a:r>
          </a:p>
          <a:p>
            <a:pPr marL="403225" indent="-403225">
              <a:buFont typeface="+mj-lt"/>
              <a:buAutoNum type="arabicPeriod"/>
            </a:pPr>
            <a:r>
              <a:rPr lang="en-US" dirty="0" smtClean="0"/>
              <a:t>Square the Error </a:t>
            </a:r>
          </a:p>
          <a:p>
            <a:pPr marL="403225" indent="-403225">
              <a:buFont typeface="+mj-lt"/>
              <a:buAutoNum type="arabicPeriod"/>
            </a:pPr>
            <a:r>
              <a:rPr lang="en-US" dirty="0" smtClean="0"/>
              <a:t>Total the Errors Squared</a:t>
            </a:r>
          </a:p>
          <a:p>
            <a:pPr marL="403225" indent="-403225">
              <a:buFont typeface="+mj-lt"/>
              <a:buAutoNum type="arabicPeriod"/>
            </a:pPr>
            <a:r>
              <a:rPr lang="en-US" dirty="0" smtClean="0"/>
              <a:t>Divide the Totals for Errors Squared by the number of occurrences minus one</a:t>
            </a:r>
          </a:p>
          <a:p>
            <a:pPr marL="403225" indent="-403225">
              <a:buFont typeface="+mj-lt"/>
              <a:buAutoNum type="arabicPeriod"/>
            </a:pPr>
            <a:r>
              <a:rPr lang="en-US" dirty="0" smtClean="0"/>
              <a:t>Standard Deviation is Square Root of #4</a:t>
            </a:r>
          </a:p>
          <a:p>
            <a:pPr marL="228600" indent="-228600">
              <a:buFont typeface="+mj-lt"/>
              <a:buNone/>
            </a:pPr>
            <a:endParaRPr lang="en-US" dirty="0" smtClean="0"/>
          </a:p>
          <a:p>
            <a:pPr marL="228600" indent="-228600" algn="ctr">
              <a:buFont typeface="+mj-lt"/>
              <a:buNone/>
            </a:pPr>
            <a:r>
              <a:rPr lang="en-US" sz="2400" b="1" dirty="0" smtClean="0"/>
              <a:t>Standard deviation is approximately 1.25 X MAD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Calculating Standard Deviation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Standard Deviation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Calculating Standard Deviation</a:t>
            </a:r>
            <a:endParaRPr lang="en-US" dirty="0"/>
          </a:p>
        </p:txBody>
      </p:sp>
      <p:graphicFrame>
        <p:nvGraphicFramePr>
          <p:cNvPr id="8" name="Table Placeholder 7"/>
          <p:cNvGraphicFramePr>
            <a:graphicFrameLocks noGrp="1"/>
          </p:cNvGraphicFramePr>
          <p:nvPr>
            <p:ph type="tbl" idx="1"/>
            <p:custDataLst>
              <p:tags r:id="rId3"/>
            </p:custDataLst>
          </p:nvPr>
        </p:nvGraphicFramePr>
        <p:xfrm>
          <a:off x="457200" y="1410200"/>
          <a:ext cx="8229601" cy="4737320"/>
        </p:xfrm>
        <a:graphic>
          <a:graphicData uri="http://schemas.openxmlformats.org/drawingml/2006/table">
            <a:tbl>
              <a:tblPr/>
              <a:tblGrid>
                <a:gridCol w="1637823"/>
                <a:gridCol w="1691814"/>
                <a:gridCol w="1403846"/>
                <a:gridCol w="1349852"/>
                <a:gridCol w="2146266"/>
              </a:tblGrid>
              <a:tr h="2554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Month</a:t>
                      </a:r>
                    </a:p>
                  </a:txBody>
                  <a:tcPr marL="6174" marR="6174" marT="617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Forecast (A)</a:t>
                      </a:r>
                    </a:p>
                  </a:txBody>
                  <a:tcPr marL="6174" marR="6174" marT="61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Actual (B)</a:t>
                      </a:r>
                    </a:p>
                  </a:txBody>
                  <a:tcPr marL="6174" marR="6174" marT="61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Error ( C )</a:t>
                      </a:r>
                    </a:p>
                  </a:txBody>
                  <a:tcPr marL="6174" marR="6174" marT="61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Error</a:t>
                      </a:r>
                      <a:r>
                        <a:rPr lang="en-US" sz="1800" b="0" i="0" u="none" strike="noStrike" baseline="3000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 D )</a:t>
                      </a:r>
                    </a:p>
                  </a:txBody>
                  <a:tcPr marL="6174" marR="6174" marT="61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49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Calculation</a:t>
                      </a:r>
                    </a:p>
                  </a:txBody>
                  <a:tcPr marL="6174" marR="6174" marT="617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B-A</a:t>
                      </a:r>
                    </a:p>
                  </a:txBody>
                  <a:tcPr marL="6174" marR="6174" marT="61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  <a:r>
                        <a:rPr lang="en-US" sz="1800" b="0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74" marR="6174" marT="61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7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January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190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(10)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 100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7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February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230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30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 900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7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March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195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(5)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   25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49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April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240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40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1,600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7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May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180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(20)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 400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7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June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175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(25)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 625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49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July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260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60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3,600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7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August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150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(50)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2,500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49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September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235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35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1,225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7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October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185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(15)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 225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7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November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170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(30)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 900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49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December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200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255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55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3,025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49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Totals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2,400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2,465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65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15,125 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499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Standard Deviation</a:t>
                      </a:r>
                    </a:p>
                  </a:txBody>
                  <a:tcPr marL="6174" marR="6174" marT="6174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6174" marR="6174" marT="61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Standard Deviation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  <p:custDataLst>
              <p:tags r:id="rId5"/>
            </p:custDataLst>
          </p:nvPr>
        </p:nvSpPr>
        <p:spPr>
          <a:xfrm>
            <a:off x="7010400" y="6459538"/>
            <a:ext cx="2133600" cy="365125"/>
          </a:xfrm>
        </p:spPr>
        <p:txBody>
          <a:bodyPr/>
          <a:lstStyle/>
          <a:p>
            <a:fld id="{D295FD85-0E9A-9A4B-AEA4-CF6493BFD0E6}" type="slidenum">
              <a:rPr lang="en-US" smtClean="0"/>
              <a:pPr/>
              <a:t>26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Subtract Forecast from Actual to get Error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Determine Absolute Value of Error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Determine Absolute Percentage Error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Total Absolute Percentage Error (APE) for all periods (Absolute Error / Actual X 100%)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Total APE and divide by number of periods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Calculating MAPE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MAPE</a:t>
            </a:r>
            <a:endParaRPr lang="en-US" dirty="0"/>
          </a:p>
        </p:txBody>
      </p:sp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1870364" y="5186294"/>
            <a:ext cx="5273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The Lower the MAPE – the Better</a:t>
            </a:r>
            <a:endParaRPr lang="en-US" sz="2400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Placeholder 7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457200" y="1268538"/>
          <a:ext cx="8227251" cy="5031001"/>
        </p:xfrm>
        <a:graphic>
          <a:graphicData uri="http://schemas.openxmlformats.org/drawingml/2006/table">
            <a:tbl>
              <a:tblPr/>
              <a:tblGrid>
                <a:gridCol w="1320423"/>
                <a:gridCol w="1001200"/>
                <a:gridCol w="1320423"/>
                <a:gridCol w="1320423"/>
                <a:gridCol w="1320423"/>
                <a:gridCol w="1944359"/>
              </a:tblGrid>
              <a:tr h="7742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Month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Forecast</a:t>
                      </a:r>
                      <a:b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(A)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Actual</a:t>
                      </a:r>
                      <a:b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(B)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Error 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 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Absolute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Error  (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 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Absolute % 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Error  (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 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6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Calculation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B-A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(D/B) * 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9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January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190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(10)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10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February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230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30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30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13.04%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March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195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(5)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2.56%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April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240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40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40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16.67%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9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May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180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(20)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11.11%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9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June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175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(25)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14.29%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July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260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60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60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23.08%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9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August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150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(50)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50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33.33%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September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235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35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35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14.89%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9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October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185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(15)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15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8.11%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9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November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170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(30)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30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17.65%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December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255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55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55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21.57%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2,400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2,465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65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375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181.56%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068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MAPE = Total of 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(181.56%) / # of Occurrences ( 12 )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15.13%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itle 10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Calculating Mean Absolute Percentage Error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MAPE</a:t>
            </a:r>
            <a:endParaRPr lang="en-US" dirty="0"/>
          </a:p>
        </p:txBody>
      </p:sp>
      <p:cxnSp>
        <p:nvCxnSpPr>
          <p:cNvPr id="13" name="Straight Connector 12"/>
          <p:cNvCxnSpPr/>
          <p:nvPr>
            <p:custDataLst>
              <p:tags r:id="rId5"/>
            </p:custDataLst>
          </p:nvPr>
        </p:nvCxnSpPr>
        <p:spPr>
          <a:xfrm rot="16200000" flipH="1">
            <a:off x="6150753" y="2168650"/>
            <a:ext cx="203203" cy="2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>
            <p:custDataLst>
              <p:tags r:id="rId6"/>
            </p:custDataLst>
          </p:nvPr>
        </p:nvCxnSpPr>
        <p:spPr>
          <a:xfrm rot="16200000" flipH="1">
            <a:off x="5795656" y="2176894"/>
            <a:ext cx="219691" cy="1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Subtract Forecast from Actual to get Error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Square the Error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Total the Squared Errors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Divide the Total Squared Errors by the number of occurrences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Obtain the Square Root of the Total Squared Errors / by the # of occurrences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Calculating RMSE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Root Mean Squared Error</a:t>
            </a:r>
            <a:endParaRPr lang="en-US" dirty="0"/>
          </a:p>
        </p:txBody>
      </p:sp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1870364" y="5186294"/>
            <a:ext cx="5273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The Lower the RMSE – the Better</a:t>
            </a:r>
            <a:endParaRPr lang="en-US" sz="2400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29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Measuring Forecast Accuracy</a:t>
            </a:r>
          </a:p>
        </p:txBody>
      </p:sp>
      <p:graphicFrame>
        <p:nvGraphicFramePr>
          <p:cNvPr id="66564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908764" y="1066800"/>
          <a:ext cx="7326471" cy="2006311"/>
        </p:xfrm>
        <a:graphic>
          <a:graphicData uri="http://schemas.openxmlformats.org/presentationml/2006/ole">
            <p:oleObj spid="_x0000_s27650" name="Chart" r:id="rId8" imgW="8229600" imgH="2705070" progId="MSGraph.Chart.8">
              <p:embed followColorScheme="full"/>
            </p:oleObj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3073111"/>
            <a:ext cx="8229600" cy="324456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Period forecast error (PE)</a:t>
            </a:r>
          </a:p>
          <a:p>
            <a:r>
              <a:rPr lang="en-US" dirty="0" smtClean="0"/>
              <a:t>Absolute percentage of error (APE)</a:t>
            </a:r>
          </a:p>
          <a:p>
            <a:r>
              <a:rPr lang="en-US" dirty="0" smtClean="0"/>
              <a:t>Mean absolute deviation (MAD)</a:t>
            </a:r>
          </a:p>
          <a:p>
            <a:pPr lvl="1"/>
            <a:r>
              <a:rPr lang="en-US" dirty="0" smtClean="0"/>
              <a:t>Impact on Safety Stock</a:t>
            </a:r>
          </a:p>
          <a:p>
            <a:r>
              <a:rPr lang="en-US" dirty="0" smtClean="0"/>
              <a:t>Standard Deviation (SD)</a:t>
            </a:r>
          </a:p>
          <a:p>
            <a:r>
              <a:rPr lang="en-US" dirty="0" smtClean="0"/>
              <a:t>Mean absolute percentage of error (MAPE)</a:t>
            </a:r>
          </a:p>
          <a:p>
            <a:r>
              <a:rPr lang="en-US" dirty="0" smtClean="0"/>
              <a:t>Root Mean Square Error (RMSE)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Measuring &amp; Improving Forecast Accuracy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449CD-DDD3-48B0-9556-5404FDD19190}" type="slidenum">
              <a:rPr lang="en-US" smtClean="0"/>
              <a:pPr/>
              <a:t>3</a:t>
            </a:fld>
            <a:endParaRPr 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Placeholder 6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457200" y="1316039"/>
          <a:ext cx="8391526" cy="4991833"/>
        </p:xfrm>
        <a:graphic>
          <a:graphicData uri="http://schemas.openxmlformats.org/drawingml/2006/table">
            <a:tbl>
              <a:tblPr/>
              <a:tblGrid>
                <a:gridCol w="1310614"/>
                <a:gridCol w="1831142"/>
                <a:gridCol w="1459337"/>
                <a:gridCol w="1524403"/>
                <a:gridCol w="2266030"/>
              </a:tblGrid>
              <a:tr h="5070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Month</a:t>
                      </a:r>
                    </a:p>
                  </a:txBody>
                  <a:tcPr marL="13307" marR="13307" marT="5976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Forecast (A)</a:t>
                      </a:r>
                    </a:p>
                  </a:txBody>
                  <a:tcPr marL="13307" marR="13307" marT="5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Actual (B)</a:t>
                      </a:r>
                    </a:p>
                  </a:txBody>
                  <a:tcPr marL="13307" marR="13307" marT="5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Error ( C )</a:t>
                      </a:r>
                    </a:p>
                  </a:txBody>
                  <a:tcPr marL="13307" marR="13307" marT="5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Squared Error ( D )</a:t>
                      </a:r>
                    </a:p>
                  </a:txBody>
                  <a:tcPr marL="13307" marR="13307" marT="5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5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Calculation</a:t>
                      </a:r>
                    </a:p>
                  </a:txBody>
                  <a:tcPr marL="13307" marR="13307" marT="5976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B-A</a:t>
                      </a:r>
                    </a:p>
                  </a:txBody>
                  <a:tcPr marL="13307" marR="13307" marT="5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3307" marR="13307" marT="5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January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190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(10)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100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February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230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30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900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March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195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(5)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25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April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240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40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1,600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May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180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(20)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400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June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175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(25)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625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July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260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60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3,600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August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150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(50)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2,500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September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235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35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1,225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October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185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(15)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225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61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November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170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(30)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900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December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200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255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55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3,025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Totals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2,400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2,465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65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15,125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Total Squared Error/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1,260 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3307" marR="13307" marT="597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RMSE  √1,260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35.50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307" marR="13307" marT="59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RSME Example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Root Mean Squared Error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30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533400" indent="-533400">
              <a:buFontTx/>
              <a:buChar char="•"/>
            </a:pPr>
            <a:r>
              <a:rPr lang="en-US" dirty="0" smtClean="0"/>
              <a:t>Assign responsibility for forecasts</a:t>
            </a:r>
          </a:p>
          <a:p>
            <a:pPr marL="914400" lvl="1" indent="-457200">
              <a:buFontTx/>
              <a:buChar char="•"/>
            </a:pPr>
            <a:r>
              <a:rPr lang="en-US" dirty="0" smtClean="0"/>
              <a:t>Demand planning</a:t>
            </a:r>
          </a:p>
          <a:p>
            <a:pPr marL="914400" lvl="1" indent="-457200">
              <a:buFontTx/>
              <a:buChar char="•"/>
            </a:pPr>
            <a:r>
              <a:rPr lang="en-US" dirty="0" smtClean="0"/>
              <a:t>Sales &amp; Marketing</a:t>
            </a:r>
          </a:p>
          <a:p>
            <a:pPr marL="533400" indent="-533400">
              <a:buFontTx/>
              <a:buChar char="•"/>
            </a:pPr>
            <a:r>
              <a:rPr lang="en-US" dirty="0" smtClean="0"/>
              <a:t>Set realistic – and increasing – goals</a:t>
            </a:r>
          </a:p>
          <a:p>
            <a:pPr marL="533400" indent="-533400">
              <a:buFontTx/>
              <a:buChar char="•"/>
            </a:pPr>
            <a:r>
              <a:rPr lang="en-US" dirty="0" smtClean="0"/>
              <a:t>Tie performance bonuses to accuracy goals</a:t>
            </a:r>
          </a:p>
          <a:p>
            <a:pPr marL="533400" indent="-533400">
              <a:buFontTx/>
              <a:buChar char="•"/>
            </a:pPr>
            <a:r>
              <a:rPr lang="en-US" dirty="0" smtClean="0"/>
              <a:t>Provide good forecast tools &amp; training</a:t>
            </a:r>
          </a:p>
          <a:p>
            <a:pPr marL="533400" indent="-533400">
              <a:buFontTx/>
              <a:buChar char="•"/>
            </a:pPr>
            <a:r>
              <a:rPr lang="en-US" dirty="0" smtClean="0"/>
              <a:t>Measure forecast accuracy regularly</a:t>
            </a:r>
          </a:p>
          <a:p>
            <a:pPr marL="533400" indent="-533400">
              <a:buFontTx/>
              <a:buChar char="•"/>
            </a:pPr>
            <a:r>
              <a:rPr lang="en-US" dirty="0" smtClean="0"/>
              <a:t>Work with poor performers</a:t>
            </a:r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Improving Forecast Accuracy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533400" indent="-533400"/>
            <a:r>
              <a:rPr lang="en-US" dirty="0" smtClean="0"/>
              <a:t>Measuring &amp; Improving Forecast Accuracy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31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Period Forecast Error</a:t>
            </a:r>
            <a:endParaRPr lang="en-US" dirty="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	</a:t>
            </a:r>
          </a:p>
          <a:p>
            <a:r>
              <a:rPr lang="en-US" dirty="0" smtClean="0"/>
              <a:t>Measuring &amp; Improving Forecast Accuracy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0" y="1316038"/>
            <a:ext cx="8229600" cy="50006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dirty="0" smtClean="0"/>
              <a:t>Period Forecast Error  = </a:t>
            </a:r>
          </a:p>
          <a:p>
            <a:pPr algn="ctr">
              <a:buFont typeface="Wingdings" pitchFamily="2" charset="2"/>
              <a:buNone/>
            </a:pPr>
            <a:r>
              <a:rPr lang="en-US" dirty="0" smtClean="0"/>
              <a:t>Actual Demand –  Forecast Demand</a:t>
            </a:r>
          </a:p>
          <a:p>
            <a:pPr algn="ctr">
              <a:buFont typeface="Wingdings" pitchFamily="2" charset="2"/>
              <a:buNone/>
            </a:pPr>
            <a:endParaRPr lang="en-US" dirty="0" smtClean="0"/>
          </a:p>
          <a:p>
            <a:pPr algn="ctr">
              <a:buFont typeface="Wingdings" pitchFamily="2" charset="2"/>
              <a:buNone/>
            </a:pPr>
            <a:r>
              <a:rPr lang="en-US" dirty="0" smtClean="0"/>
              <a:t>Actual    	 =  250  units</a:t>
            </a:r>
          </a:p>
          <a:p>
            <a:pPr algn="ctr">
              <a:buFont typeface="Wingdings" pitchFamily="2" charset="2"/>
              <a:buNone/>
            </a:pPr>
            <a:r>
              <a:rPr lang="en-US" dirty="0" smtClean="0"/>
              <a:t>Forecast    =  300  units</a:t>
            </a:r>
          </a:p>
          <a:p>
            <a:pPr algn="ctr">
              <a:buFont typeface="Wingdings" pitchFamily="2" charset="2"/>
              <a:buNone/>
            </a:pPr>
            <a:r>
              <a:rPr lang="en-US" dirty="0" smtClean="0"/>
              <a:t>250 - 300    =  </a:t>
            </a:r>
            <a:r>
              <a:rPr lang="en-US" dirty="0" smtClean="0">
                <a:solidFill>
                  <a:srgbClr val="FF0000"/>
                </a:solidFill>
              </a:rPr>
              <a:t>– 50</a:t>
            </a:r>
            <a:r>
              <a:rPr lang="en-US" dirty="0" smtClean="0"/>
              <a:t> units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8BB83-B436-48AD-908B-02E7A580B19F}" type="slidenum">
              <a:rPr lang="en-US" smtClean="0"/>
              <a:pPr/>
              <a:t>4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3000" dirty="0"/>
              <a:t>Absolute Percentage Of Error (APE)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Measuring &amp; Improving Forecast Accuracy</a:t>
            </a:r>
            <a:endParaRPr lang="en-US" dirty="0"/>
          </a:p>
        </p:txBody>
      </p:sp>
      <p:sp>
        <p:nvSpPr>
          <p:cNvPr id="68611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65800" y="2082800"/>
            <a:ext cx="26781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/>
              <a:t>F = Forecast</a:t>
            </a:r>
          </a:p>
          <a:p>
            <a:r>
              <a:rPr lang="en-US" sz="2800" b="1" dirty="0"/>
              <a:t>A = Actual</a:t>
            </a:r>
          </a:p>
        </p:txBody>
      </p:sp>
      <p:sp>
        <p:nvSpPr>
          <p:cNvPr id="68612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51803"/>
            <a:ext cx="3048000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dirty="0"/>
              <a:t>APE =  </a:t>
            </a:r>
            <a:r>
              <a:rPr lang="en-US" sz="2400" u="sng" dirty="0"/>
              <a:t>A-F </a:t>
            </a:r>
            <a:r>
              <a:rPr lang="en-US" sz="2400" dirty="0"/>
              <a:t>  X 100%</a:t>
            </a:r>
            <a:endParaRPr lang="en-US" sz="2400" u="sng" dirty="0"/>
          </a:p>
          <a:p>
            <a:r>
              <a:rPr lang="en-US" sz="2400" dirty="0"/>
              <a:t>            </a:t>
            </a:r>
            <a:r>
              <a:rPr lang="en-US" sz="2400" dirty="0" smtClean="0"/>
              <a:t> A</a:t>
            </a:r>
            <a:endParaRPr lang="en-US" sz="2400" dirty="0"/>
          </a:p>
        </p:txBody>
      </p:sp>
      <p:sp>
        <p:nvSpPr>
          <p:cNvPr id="68613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400" y="2082800"/>
            <a:ext cx="36840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APE </a:t>
            </a:r>
            <a:r>
              <a:rPr lang="en-US" sz="2400" dirty="0" smtClean="0"/>
              <a:t>=   </a:t>
            </a:r>
            <a:r>
              <a:rPr lang="en-US" sz="2400" u="sng" dirty="0" smtClean="0"/>
              <a:t>250-300</a:t>
            </a:r>
            <a:r>
              <a:rPr lang="en-US" sz="2400" dirty="0" smtClean="0"/>
              <a:t>   </a:t>
            </a:r>
            <a:r>
              <a:rPr lang="en-US" sz="2400" dirty="0"/>
              <a:t>X 100%</a:t>
            </a:r>
            <a:endParaRPr lang="en-US" sz="2400" u="sng" dirty="0"/>
          </a:p>
          <a:p>
            <a:r>
              <a:rPr lang="en-US" sz="2400" dirty="0"/>
              <a:t>             </a:t>
            </a:r>
            <a:r>
              <a:rPr lang="en-US" sz="2400" dirty="0" smtClean="0"/>
              <a:t>  250</a:t>
            </a:r>
            <a:endParaRPr lang="en-US" sz="2400" dirty="0"/>
          </a:p>
        </p:txBody>
      </p:sp>
      <p:sp>
        <p:nvSpPr>
          <p:cNvPr id="68614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73093" y="2956956"/>
            <a:ext cx="3089307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APE =   </a:t>
            </a:r>
            <a:r>
              <a:rPr lang="en-US" sz="2400" u="sng" dirty="0"/>
              <a:t>-50 </a:t>
            </a:r>
            <a:r>
              <a:rPr lang="en-US" sz="2400" dirty="0"/>
              <a:t>  </a:t>
            </a:r>
            <a:r>
              <a:rPr lang="en-US" sz="2400" dirty="0" smtClean="0"/>
              <a:t> X </a:t>
            </a:r>
            <a:r>
              <a:rPr lang="en-US" sz="2400" dirty="0"/>
              <a:t>100%</a:t>
            </a:r>
            <a:endParaRPr lang="en-US" sz="2400" u="sng" dirty="0"/>
          </a:p>
          <a:p>
            <a:r>
              <a:rPr lang="en-US" sz="2400" dirty="0"/>
              <a:t>            250</a:t>
            </a:r>
          </a:p>
        </p:txBody>
      </p:sp>
      <p:sp>
        <p:nvSpPr>
          <p:cNvPr id="68615" name="Line 7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941616" y="1315349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8616" name="Line 8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612571" y="1315349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8617" name="Line 9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2029968" y="20828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8618" name="Line 10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3300984" y="20828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8619" name="Line 11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2029968" y="302895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8620" name="Line 12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2612571" y="302895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8621" name="Text Box 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14400" y="4832350"/>
            <a:ext cx="1949450" cy="4572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APE = 20%</a:t>
            </a:r>
          </a:p>
        </p:txBody>
      </p:sp>
      <p:sp>
        <p:nvSpPr>
          <p:cNvPr id="15" name="Text Box 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14400" y="3940353"/>
            <a:ext cx="30893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APE =   </a:t>
            </a:r>
            <a:r>
              <a:rPr lang="en-US" sz="2400" u="sng" dirty="0" smtClean="0"/>
              <a:t>50 </a:t>
            </a:r>
            <a:r>
              <a:rPr lang="en-US" sz="2400" dirty="0" smtClean="0"/>
              <a:t>   X </a:t>
            </a:r>
            <a:r>
              <a:rPr lang="en-US" sz="2400" dirty="0"/>
              <a:t>100%</a:t>
            </a:r>
            <a:endParaRPr lang="en-US" sz="2400" u="sng" dirty="0"/>
          </a:p>
          <a:p>
            <a:r>
              <a:rPr lang="en-US" sz="2400" dirty="0"/>
              <a:t>            250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dirty="0" smtClean="0"/>
              <a:t>100% - APE</a:t>
            </a:r>
          </a:p>
          <a:p>
            <a:pPr algn="ctr">
              <a:buFont typeface="Wingdings" pitchFamily="2" charset="2"/>
              <a:buNone/>
            </a:pPr>
            <a:r>
              <a:rPr lang="en-US" dirty="0" smtClean="0"/>
              <a:t>100% - 20%</a:t>
            </a:r>
          </a:p>
          <a:p>
            <a:pPr algn="ctr">
              <a:buFont typeface="Wingdings" pitchFamily="2" charset="2"/>
              <a:buNone/>
            </a:pPr>
            <a:r>
              <a:rPr lang="en-US" dirty="0" smtClean="0"/>
              <a:t>Forecast Accuracy = 80%</a:t>
            </a:r>
          </a:p>
          <a:p>
            <a:endParaRPr lang="en-US" dirty="0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Forecast Accuracy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Measuring &amp; Improving Forecast Accuracy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6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Why Is The Measure of Error Important?</a:t>
            </a:r>
            <a:endParaRPr lang="en-US" dirty="0"/>
          </a:p>
        </p:txBody>
      </p:sp>
      <p:graphicFrame>
        <p:nvGraphicFramePr>
          <p:cNvPr id="28674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928255" y="1939636"/>
          <a:ext cx="7301345" cy="969458"/>
        </p:xfrm>
        <a:graphic>
          <a:graphicData uri="http://schemas.openxmlformats.org/presentationml/2006/ole">
            <p:oleObj spid="_x0000_s28674" name="Worksheet" r:id="rId9" imgW="5905567" imgH="800011" progId="Excel.Sheet.8">
              <p:embed/>
            </p:oleObj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Error helps determine the level of safety stock</a:t>
            </a:r>
          </a:p>
          <a:p>
            <a:r>
              <a:rPr lang="en-US" smtClean="0"/>
              <a:t>Based on the example above, if you manufactured to forecast, how much safety stock would you need?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en-US" smtClean="0"/>
              <a:t>Measuring &amp; Improving Forecast Accuracy</a:t>
            </a:r>
            <a:endParaRPr lang="en-US" dirty="0" smtClean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Safety Stock Variability</a:t>
            </a:r>
          </a:p>
        </p:txBody>
      </p:sp>
      <p:graphicFrame>
        <p:nvGraphicFramePr>
          <p:cNvPr id="22530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955964" y="1911927"/>
          <a:ext cx="7287491" cy="997167"/>
        </p:xfrm>
        <a:graphic>
          <a:graphicData uri="http://schemas.openxmlformats.org/presentationml/2006/ole">
            <p:oleObj spid="_x0000_s1026" name="Worksheet" r:id="rId8" imgW="5905567" imgH="800011" progId="Excel.Sheet.8">
              <p:embed/>
            </p:oleObj>
          </a:graphicData>
        </a:graphic>
      </p:graphicFrame>
      <p:sp>
        <p:nvSpPr>
          <p:cNvPr id="8" name="Text Placeholder 6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Like the previous example, the forecast &amp; actual totaled 600 for six months</a:t>
            </a:r>
          </a:p>
          <a:p>
            <a:r>
              <a:rPr lang="en-US" smtClean="0"/>
              <a:t>Do you think the level of safety stock should be the same?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Measuring &amp; Improving Forecast Accuracy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449CD-DDD3-48B0-9556-5404FDD19190}" type="slidenum">
              <a:rPr lang="en-US" smtClean="0"/>
              <a:pPr/>
              <a:t>8</a:t>
            </a:fld>
            <a:endParaRPr 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Protects us from inaccurate forecasts</a:t>
            </a:r>
          </a:p>
          <a:p>
            <a:r>
              <a:rPr lang="en-US" dirty="0" smtClean="0"/>
              <a:t>Helps us cope with unexpected customer demand</a:t>
            </a:r>
          </a:p>
          <a:p>
            <a:r>
              <a:rPr lang="en-US" dirty="0" smtClean="0"/>
              <a:t>Protects us from supplier problems</a:t>
            </a:r>
          </a:p>
          <a:p>
            <a:r>
              <a:rPr lang="en-US" dirty="0" smtClean="0"/>
              <a:t>More lead time = more safety stock</a:t>
            </a:r>
          </a:p>
          <a:p>
            <a:r>
              <a:rPr lang="en-US" dirty="0" smtClean="0"/>
              <a:t>More forecast error = more safety stock</a:t>
            </a:r>
          </a:p>
          <a:p>
            <a:r>
              <a:rPr lang="en-US" dirty="0" smtClean="0"/>
              <a:t>Often misused &amp; excessive</a:t>
            </a:r>
          </a:p>
          <a:p>
            <a:endParaRPr lang="en-US" dirty="0"/>
          </a:p>
        </p:txBody>
      </p:sp>
      <p:sp>
        <p:nvSpPr>
          <p:cNvPr id="19149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Safety Stock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Measuring &amp; Improving Forecast Accuracy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9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jbERbVlftNS9vMqiZBas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MLwbhNahG7haY8G1LR3yR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PGSajLWvFxXElBdLBs1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1ktqRPbLs4E4U9CFp1XSU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uyhjL2avwMwEcDfj3iC6G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xYFbJ3wjZD7POlpKsWKKd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W4lhgEz17aW3F5Khsq7yy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MWyT0LQCv4ogDn6jPxR3F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UJPFWOGN0wtBioImENa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xowrF3DTW5ZNPNeB34rwS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osma9AAGuGS2P3lP2WI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VpmTiiX8yVNNAqhsy7GB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ZTQw6FxKGaDYum3clZeQR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CZLC8gopvD2P6FlHaA7KB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N7E0I6KvkuUs0TNjm7RCQ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egQMhaY5JdmpMn7GaHJ9q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LkB7RW5uRUjKuMlYdrpU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GSXzupp0rS4w4sF369DJ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TmNlOJHkEfAnsgbg1hgLP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halnjoDg8k5OKonC4vPSg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hu6ffT44TdIo4hYs1tr6c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XK2Vq5jBOUnIImoHy02tb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t1ExFJdZJpaYTRg38Jc4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pCJsBeCWsHMHMCkKGuKVq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6lk6DCulq96R05BIdlRTu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e6o6bXlHU8XBUidz5BvnY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R1RbsqwRdynO7eIwqw0If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UoajuEffo7kdemf0vVb3V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d6aZRybYmfLU7t08VRBX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tUZlhp15wb2ua38vMH4pK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zTBwo0J19DhZRmks8tq0d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halnjoDg8k5OKonC4vPSg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hu6ffT44TdIo4hYs1tr6c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IWsZOJ4leQDhnExiSnRK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w0EkXzv3k0eWteME4j7JI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t1ExFJdZJpaYTRg38Jc4r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6lk6DCulq96R05BIdlRTu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e6o6bXlHU8XBUidz5BvnY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R1RbsqwRdynO7eIwqw0If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UoajuEffo7kdemf0vVb3V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d6aZRybYmfLU7t08VRBX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tUZlhp15wb2ua38vMH4pK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jTioxHMktqEavrEJEvQlv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rkfM0m0ksYgWDgZvhLXhI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CiW0p4TSJwosF6vpE5cJ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bMAqSAjK6VCi5IOhg3qpn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edqRwhqjstnRsCt3mAfy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qfOjpLmicvQNn4w8TNtyh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af8HsJYGsy88pStkKmFY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halnjoDg8k5OKonC4vPSg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hu6ffT44TdIo4hYs1tr6c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LH97V2OEVxlfTjYY6uRKz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t1ExFJdZJpaYTRg38Jc4r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6lk6DCulq96R05BIdlRTu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e6o6bXlHU8XBUidz5BvnY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R1RbsqwRdynO7eIwqw0I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sQ95X2qqNGoAPRJxHUKzT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UoajuEffo7kdemf0vVb3V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d6aZRybYmfLU7t08VRBX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tUZlhp15wb2ua38vMH4pK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wdVvt4vRaZE92T2pc0xjM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0Adt1miuXaYIMb3cREX9h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1EeowdHr4wfned6WKZ0Hx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PFil5HWPB7L9zyeCP4Mw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tpWP5UTX8zjlPz6b70ufV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IhLJBiDLVueqm5s1dHPBg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C4EyI7aVU1zncTogB2VEZ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kb93PM34jjyojKhMDgkF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PdIFvEXM1QwlMRaxbLNc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rmdMRosjh8qfqP3CvY8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wlpLGejPNc7muDKJtceo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dmCJH89hewh3Av7fMjBap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SHZyKjDTKrbCDKUlmIZAx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goHNbDi4WmPRtVK9nPDkM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RXRnkrXTaPORqARX80AFv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MMgZAdk9WderxJVOiR73b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3BuaiqHCJ6k1b56kQKy0T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DY271kHJyrDNJFvqUUsjt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TvTWxIlvENSavXWTcDnIn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VCxXXaNQtaT3LqkQBos6G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7vyQHY1nub6sYv8aomV0x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onlrPqPExz7vRwzaDJHbX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GgHZhJv6otAf7aug9BxPD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lsECBdJcimUWH4JP868rb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CopGmz6E7O9VelF8imba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kbtpwjsrHblHy2dbxmCcH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7x9vtsXQ4ZtGhdWgPfDcq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NeGjsWKZzYwy3Vg1P0tR6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dSLZfhxmyumuJUPa0154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2rxZfUhtfeaohDaTfkJN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9I90ZOqDJywr0OysGtscp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jZBOhteCmRAlqNdJh82XI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bzblbFZrL1WII2QfhIWVL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XiT1CxkCCd57wAODCKDhM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ui5vCrcKgugnBTsa3s69p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CAvfqD5bit1sNBV6VTqRX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sqSkpDBQWYuTjxl8TjBRO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R9YVbsHbaD5LGu0m1yE4b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86ReWwdJxM0JmhvrCu6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n1Vq6ySRcSp4MPOkeLEXT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v9ejQJ4GipxOsspysqdby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tq0xCS7j3JjmwbWX3A1wU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ZFLE5w72A4uYL4WNQXlSl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AFzrG7oIsluP1fFrtlJa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zO4JoqUGB1c6464DP0DRC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RwuFn9fIlR8qWrkS0IJCU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DVbznQwJxrIqk8GIiwcCS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vO0jfThF3Rp0h8uy1EtpC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xFqff0Fhy7ABpmz3ADsSn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AW1abVf1Ph7Qyt3WuX4kn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GI8YX3PWKLGF7oHNUMZ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79lNyFLe11nTkOM4nw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Z6GiJjo2ZAqiVoLW4ypyV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c35fbz0bSCyHSaP5Lxuiw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AAEKBVt4YijjtF2JMuPLR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8YeeRI9evFAysuAqX4IOD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nzHa21L0tLNrsFvn3KVKN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JUcy8mwK33vSAFxHG7tuc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L11UUA1XTTrJPMXuTptIH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e6euCbzjNhI6VxEcYjtk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VA5QPl4NgirU9bwdrWJ6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qRPLKbe41u715rP4KFS5D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iVCMXFXxYBAj9e04BTzch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saIuHRizscQ97CxZKifq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i6TQP4dLyzn8IUWGi4rwt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M855onb4d4YhyT8Xdz6uv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rLhB3F3ZwqRl9uHShzlUn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kRF6WDFZ5MrfHjNMjw0ex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pdKEgkhx9B8VqpWXJpkwl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mph5UfdB3yvQuclAcfNDV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Tf4Qny9oipI04Qm50zVTw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WDchhi7FKlJadSrz5wLS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N9zZFlYYiTMjqE6gQgC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8ryvhiZKR3pnO7BMlv51J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naw0MwlFMZJefd70PHbG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TTMn5ufPT9XMsrmimkHyD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MSnQmNAT1ckjQRTfNhkH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XEXuBr3ZONr4M0vHET1if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z78vqt4Ugj78OeqlLlxUc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JMPJgh0oTwnsXrijMVLOI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Tf4Qny9oipI04Qm50zVTw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WDchhi7FKlJadSrz5wLS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N9zZFlYYiTMjqE6gQgC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TCtDqto8D5ddo7HjrkMm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Jk6O5wIVqr60ILGx2IJt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54eDjwyEgGkT5ZbtUlXUG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hrz0UYfUCp32wgXv1UuAa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G5cgZyxOhS0QCbUDwv8d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abSQKNpqhMg2KtOEZHnO7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2FDLAooZrWd0V1o8OJoRA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AAqrORvrQdyZ8cdZd11il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0ma9u1I9gUqo2uDrcuFX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OKxMgQSDqgzP43k9AwtZ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sVSbVPwnPiShLGT2BFycN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pj79E4rvPlcOhBU4V372r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XNhDfyVOrUcavz3LasWks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7URoqZVB4JWp5rM9cP67I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lXJwDeT35eaQkKEV1Gdhb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5Xph7xKu4KQ8mkS0OSz1U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B66l0aTF67OqHkeXqo4WQ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kncJT9D3KrCOlibMwzBpD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zjIbUAveNcO50cqYntfcP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jVDxMRsbXXq8MI8hgJ13m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NTZWLDRukqPB4g5lnLAyu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ncvtEfjRnzmW7KyP5PktD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Um87PlMPJ6hSXjLU6zJE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WFUJHK87Nzu50vgi9AOe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8cusniIwo3pipsc5E2HB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nSjfEOp9QoA5xIefmQohb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H6N53VMxoyqOC88DU6f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4YeMoNPIiaW3WxIP8NzIy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IjUuQoFQc0wXcB9QIld4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w7TC6ecuaWcEZMSAdw6Gc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TRqxYNcK19awMNBeiqEI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yBmX78GXaZZe2cyfphpU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tt05ZYeF1tHj6RVCP4Clb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wNzz2JaeqrFG47mR8ash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hVVkDDzdNzRuXcwqWuuN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DqMNfXWrSTQ0wEDH6xFdD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OAaalHeXNls1hvxPoBhl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EWGSMeoX7QCwBcD5CedV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78T5tcxNWV9F3a719SVwJ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xum8ag83VhqQVdtsVZzP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oLTkcjZ37KR9obwE37P4U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5KgpBaidmggV6AeP4O3S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YMPiVhWr09I3F94NIPKUo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t5Wpe2001aqMuAie1hU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c2U5Lh6e8fhnSldZRHp0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SfmzdpAICukMg21jsKTLS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8oCe5e9zvgXv9FIb4GDqC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354aYxeE6mOX6YXYkmy2Y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PKSmBhGd8silkw9UgClQ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rPoh4efIxo0cR6TikDaud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HcyJe5mhRAOZgkiBWXX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FKDrOp5WH7Te3GOR2AQQ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lfPCEFnTgmlwN6NgWbVS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lBfyJqdFwBsJCJG8d3Q4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dit7QsMyjPEbkyYCeK74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c1aQ3zFHzBpinW5CALSXh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5qp7aAO6WXxc5rX0odTC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L1a1xC9mcyKAWJqWo4S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LbQDEzmF4Em2FnW83bWz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svudzsOPJMnjgZaTXz0wt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gtyI6DHM28gH3Hb8jxdn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dU42Zf0Gw5GMJl8q0UQfV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El7XXadmzeumiA9xszO2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DtfPKxz6Ge9DfIV2hQtav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m2xhtrgqSjmIEH8pGMty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dElrBqhYz5NbbTMdf6EpN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kSZhk9qMn1T19ocPR0Zsj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ywsOlcqGO8sWkssk57xNI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76giA4gwOSlripreZ6LvI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ec9SMhsYJNJ8npNskiyQr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2fJsu3iJ1Zno5w22OeMO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FQj08QximeDqU7Ovv84QB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lRO1aV9XEZKgaT8kMoGZM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KI61Yk1gLlLLrxU7WCQB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8BU0jbgbKjJeeBwWNFrY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2UR438ybRoVr8T5HeKW1M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MF4nlDzeQnxyZ9f88Cys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wBjJUyiuEJVGfFwwRsNAD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SXD0ZS2tyIKpabPoqeoY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mKiX8Cd1z4J2GckHiIPiq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08X0v2T96aqj3UZDb12gk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T1rByfMUGkiVk0C3lbye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4ApPB9uQXZD9BDeIYN9u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ib8G3DW9f6wwK9Z76a8qX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Bm8pIExOg9vGPMRPYgdXU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MxaQE3VR7UmJzLxEUhCrQ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fAXAPY6JIHqLIiij03HJ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04jdghbSc0EhAAfS0tSo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j6c5hklWkttpw5wqNDFfI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5hbWp2h9yrlqKd0aZRxgG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a49lzFfJMSX0UTkViFbU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46kjqDEOIsFUs1SfGHtjI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xNc5gFVeBugN5XO291BU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Cg8znCNo8x9HMIBifoOv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i6rRrGCXHAivyx6knYTuQ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FWVqEyrINv7v5DodfCDM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uzohVOEC1zz6tMVwfXpgR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0r20GYLDSdoWbnx9IJM6M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xoCRtH0EewOZyWeV8GRnH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IwAyY5fFtLI4TEoOv3DdY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7cOAVNB6foebF5hVIVpz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gu3AwjbNKtnQooKo9s3nw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oklwUO7B1pdkMRDXpONWB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HYjxAlIOpP4VjwkgiUrE"/>
</p:tagLst>
</file>

<file path=ppt/theme/theme1.xml><?xml version="1.0" encoding="utf-8"?>
<a:theme xmlns:a="http://schemas.openxmlformats.org/drawingml/2006/main" name="QAD_Presentation_Template_2010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5701</TotalTime>
  <Words>1727</Words>
  <Application>Microsoft Office PowerPoint</Application>
  <PresentationFormat>On-screen Show (4:3)</PresentationFormat>
  <Paragraphs>630</Paragraphs>
  <Slides>31</Slides>
  <Notes>31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QAD_Presentation_Template_2010</vt:lpstr>
      <vt:lpstr>Chart</vt:lpstr>
      <vt:lpstr>Worksheet</vt:lpstr>
      <vt:lpstr>Forecast Errors &amp; Safety Stock</vt:lpstr>
      <vt:lpstr>Agenda</vt:lpstr>
      <vt:lpstr>Measuring Forecast Accuracy</vt:lpstr>
      <vt:lpstr>Period Forecast Error</vt:lpstr>
      <vt:lpstr>Absolute Percentage Of Error (APE)</vt:lpstr>
      <vt:lpstr>Forecast Accuracy</vt:lpstr>
      <vt:lpstr>Why Is The Measure of Error Important?</vt:lpstr>
      <vt:lpstr>Safety Stock Variability</vt:lpstr>
      <vt:lpstr>Safety Stock</vt:lpstr>
      <vt:lpstr>Normal Distribution (Bell-Shaped Curve)</vt:lpstr>
      <vt:lpstr>Normal Distribution (Bell-Shaped Curve)</vt:lpstr>
      <vt:lpstr>Height of US Males – 1 MAD = 2”</vt:lpstr>
      <vt:lpstr>Basic MAD Safety Stock Formula</vt:lpstr>
      <vt:lpstr>Mean Absolute Deviation Calculation</vt:lpstr>
      <vt:lpstr>How Much Safety Stock?</vt:lpstr>
      <vt:lpstr>First Calculate MAD:</vt:lpstr>
      <vt:lpstr>Next Calculate Safety Stock</vt:lpstr>
      <vt:lpstr>Table of Safety Factors (Using MAD)</vt:lpstr>
      <vt:lpstr>Absolute Forecast Error = 12  Mad = 2</vt:lpstr>
      <vt:lpstr>How Much Safety Stock?</vt:lpstr>
      <vt:lpstr>How Much Safety Stock?</vt:lpstr>
      <vt:lpstr>First Calculate MAD:</vt:lpstr>
      <vt:lpstr>Does MAD of 2 Vs. 4 Matter?</vt:lpstr>
      <vt:lpstr>Impact of Forecast Accuracy on Safety Stock - $2,500 Item</vt:lpstr>
      <vt:lpstr>Calculating Standard Deviation</vt:lpstr>
      <vt:lpstr>Calculating Standard Deviation</vt:lpstr>
      <vt:lpstr>Calculating MAPE</vt:lpstr>
      <vt:lpstr>Calculating Mean Absolute Percentage Error</vt:lpstr>
      <vt:lpstr>Calculating RMSE</vt:lpstr>
      <vt:lpstr>RSME Example</vt:lpstr>
      <vt:lpstr>Improving Forecast Accuracy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 K Williams</dc:creator>
  <cp:lastModifiedBy>mdf</cp:lastModifiedBy>
  <cp:revision>409</cp:revision>
  <dcterms:created xsi:type="dcterms:W3CDTF">2011-06-23T18:58:21Z</dcterms:created>
  <dcterms:modified xsi:type="dcterms:W3CDTF">2012-02-17T16:26:00Z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1A-CSY6GFRHF29W49AyNP3071REZDCazNBoTF64JC4N0</vt:lpwstr>
  </property>
  <property fmtid="{D5CDD505-2E9C-101B-9397-08002B2CF9AE}" pid="4" name="Google.Documents.RevisionId">
    <vt:lpwstr>12374580878090119135</vt:lpwstr>
  </property>
  <property fmtid="{D5CDD505-2E9C-101B-9397-08002B2CF9AE}" pid="5" name="Google.Documents.PreviousRevisionId">
    <vt:lpwstr>01651772651150381542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