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Override PartName="/ppt/tags/tag402.xml" ContentType="application/vnd.openxmlformats-officedocument.presentationml.tags+xml"/>
  <Default Extension="xml" ContentType="application/xml"/>
  <Override PartName="/ppt/slides/slide50.xml" ContentType="application/vnd.openxmlformats-officedocument.presentationml.slide+xml"/>
  <Override PartName="/ppt/tags/tag38.xml" ContentType="application/vnd.openxmlformats-officedocument.presentationml.tags+xml"/>
  <Override PartName="/ppt/slideLayouts/slideLayout24.xml" ContentType="application/vnd.openxmlformats-officedocument.presentationml.slideLayout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gs/tag241.xml" ContentType="application/vnd.openxmlformats-officedocument.presentationml.tags+xml"/>
  <Override PartName="/ppt/tags/tag339.xml" ContentType="application/vnd.openxmlformats-officedocument.presentationml.tags+xml"/>
  <Override PartName="/ppt/tags/tag386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notesSlides/notesSlide41.xml" ContentType="application/vnd.openxmlformats-officedocument.presentationml.notesSlide+xml"/>
  <Override PartName="/ppt/tags/tag364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tags/tag279.xml" ContentType="application/vnd.openxmlformats-officedocument.presentationml.tags+xml"/>
  <Override PartName="/ppt/tags/tag342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320.xml" ContentType="application/vnd.openxmlformats-officedocument.presentationml.tags+xml"/>
  <Override PartName="/ppt/slides/slide19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44.xml" ContentType="application/vnd.openxmlformats-officedocument.presentationml.slide+xml"/>
  <Default Extension="emf" ContentType="image/x-emf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notesSlides/notesSlide35.xml" ContentType="application/vnd.openxmlformats-officedocument.presentationml.notesSlide+xml"/>
  <Override PartName="/ppt/tags/tag358.xml" ContentType="application/vnd.openxmlformats-officedocument.presentationml.tags+xml"/>
  <Override PartName="/ppt/tags/tag35.xml" ContentType="application/vnd.openxmlformats-officedocument.presentationml.tags+xml"/>
  <Override PartName="/ppt/slideLayouts/slideLayout21.xml" ContentType="application/vnd.openxmlformats-officedocument.presentationml.slideLayout+xml"/>
  <Override PartName="/ppt/tags/tag82.xml" ContentType="application/vnd.openxmlformats-officedocument.presentationml.tags+xml"/>
  <Override PartName="/ppt/tags/tag197.xml" ContentType="application/vnd.openxmlformats-officedocument.presentationml.tags+xml"/>
  <Override PartName="/ppt/notesSlides/notesSlide13.xml" ContentType="application/vnd.openxmlformats-officedocument.presentationml.notesSlide+xml"/>
  <Override PartName="/ppt/tags/tag336.xml" ContentType="application/vnd.openxmlformats-officedocument.presentationml.tags+xml"/>
  <Override PartName="/ppt/tags/tag383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tags/tag361.xml" ContentType="application/vnd.openxmlformats-officedocument.presentationml.tags+xml"/>
  <Override PartName="/ppt/tags/tag106.xml" ContentType="application/vnd.openxmlformats-officedocument.presentationml.tags+xml"/>
  <Override PartName="/ppt/tags/tag153.xml" ContentType="application/vnd.openxmlformats-officedocument.presentationml.tags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diagrams/colors1.xml" ContentType="application/vnd.openxmlformats-officedocument.drawingml.diagramColors+xml"/>
  <Override PartName="/ppt/tags/tag276.xml" ContentType="application/vnd.openxmlformats-officedocument.presentationml.tags+xml"/>
  <Override PartName="/ppt/tags/tag98.xml" ContentType="application/vnd.openxmlformats-officedocument.presentationml.tags+xml"/>
  <Override PartName="/ppt/tags/tag207.xml" ContentType="application/vnd.openxmlformats-officedocument.presentationml.tags+xml"/>
  <Override PartName="/ppt/tags/tag254.xml" ContentType="application/vnd.openxmlformats-officedocument.presentationml.tags+xml"/>
  <Override PartName="/ppt/notesSlides/notesSlide29.xml" ContentType="application/vnd.openxmlformats-officedocument.presentationml.notesSlide+xml"/>
  <Override PartName="/ppt/tags/tag399.xml" ContentType="application/vnd.openxmlformats-officedocument.presentationml.tags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377.xml" ContentType="application/vnd.openxmlformats-officedocument.presentationml.tags+xml"/>
  <Override PartName="/ppt/notesSlides/notesSlide54.xml" ContentType="application/vnd.openxmlformats-officedocument.presentationml.notesSlide+xml"/>
  <Override PartName="/ppt/tags/tag54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notesSlides/notesSlide32.xml" ContentType="application/vnd.openxmlformats-officedocument.presentationml.notesSlide+xml"/>
  <Override PartName="/ppt/tags/tag308.xml" ContentType="application/vnd.openxmlformats-officedocument.presentationml.tags+xml"/>
  <Override PartName="/ppt/tags/tag355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3.xml" ContentType="application/vnd.openxmlformats-officedocument.presentationml.tags+xml"/>
  <Override PartName="/ppt/tags/tag38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125.xml" ContentType="application/vnd.openxmlformats-officedocument.presentationml.tags+xml"/>
  <Override PartName="/ppt/tags/tag172.xml" ContentType="application/vnd.openxmlformats-officedocument.presentationml.tags+xml"/>
  <Override PartName="/ppt/tags/tag311.xml" ContentType="application/vnd.openxmlformats-officedocument.presentationml.tags+xml"/>
  <Override PartName="/ppt/tags/tag409.xml" ContentType="application/vnd.openxmlformats-officedocument.presentationml.tags+xml"/>
  <Override PartName="/ppt/slideMasters/slideMaster2.xml" ContentType="application/vnd.openxmlformats-officedocument.presentationml.slideMaster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226.xml" ContentType="application/vnd.openxmlformats-officedocument.presentationml.tags+xml"/>
  <Override PartName="/ppt/tags/tag273.xml" ContentType="application/vnd.openxmlformats-officedocument.presentationml.tags+xml"/>
  <Override PartName="/ppt/notesSlides/notesSlide48.xml" ContentType="application/vnd.openxmlformats-officedocument.presentationml.notesSlide+xml"/>
  <Override PartName="/ppt/slides/slide35.xml" ContentType="application/vnd.openxmlformats-officedocument.presentationml.slide+xml"/>
  <Override PartName="/ppt/slides/slide13.xml" ContentType="application/vnd.openxmlformats-officedocument.presentationml.slide+xml"/>
  <Override PartName="/ppt/tags/tag48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notesSlides/notesSlide26.xml" ContentType="application/vnd.openxmlformats-officedocument.presentationml.notesSlide+xml"/>
  <Override PartName="/ppt/tags/tag349.xml" ContentType="application/vnd.openxmlformats-officedocument.presentationml.tags+xml"/>
  <Override PartName="/ppt/tags/tag396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327.xml" ContentType="application/vnd.openxmlformats-officedocument.presentationml.tags+xml"/>
  <Override PartName="/ppt/tags/tag374.xml" ContentType="application/vnd.openxmlformats-officedocument.presentationml.tags+xml"/>
  <Override PartName="/ppt/notesSlides/notesSlide51.xml" ContentType="application/vnd.openxmlformats-officedocument.presentationml.notesSlide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51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352.xml" ContentType="application/vnd.openxmlformats-officedocument.presentationml.tags+xml"/>
  <Override PartName="/ppt/tags/tag144.xml" ContentType="application/vnd.openxmlformats-officedocument.presentationml.tags+xml"/>
  <Override PartName="/ppt/tags/tag191.xml" ContentType="application/vnd.openxmlformats-officedocument.presentationml.tags+xml"/>
  <Override PartName="/ppt/tags/tag330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67.xml" ContentType="application/vnd.openxmlformats-officedocument.presentationml.tags+xml"/>
  <Override PartName="/ppt/tags/tag406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tags/tag368.xml" ContentType="application/vnd.openxmlformats-officedocument.presentationml.tags+xml"/>
  <Override PartName="/ppt/notesSlides/notesSlide45.xml" ContentType="application/vnd.openxmlformats-officedocument.presentationml.notesSlide+xml"/>
  <Override PartName="/ppt/tags/tag379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notesSlides/notesSlide34.xml" ContentType="application/vnd.openxmlformats-officedocument.presentationml.notesSlide+xml"/>
  <Override PartName="/ppt/tags/tag35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notesSlides/notesSlide23.xml" ContentType="application/vnd.openxmlformats-officedocument.presentationml.notesSlide+xml"/>
  <Override PartName="/ppt/tags/tag346.xml" ContentType="application/vnd.openxmlformats-officedocument.presentationml.tags+xml"/>
  <Override PartName="/ppt/tags/tag39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notesSlides/notesSlide12.xml" ContentType="application/vnd.openxmlformats-officedocument.presentationml.notesSlide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ppt/tags/tag371.xml" ContentType="application/vnd.openxmlformats-officedocument.presentationml.tags+xml"/>
  <Override PartName="/ppt/tags/tag38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tags/tag36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slides/slide48.xml" ContentType="application/vnd.openxmlformats-officedocument.presentationml.slide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slideLayouts/slideLayout25.xml" ContentType="application/vnd.openxmlformats-officedocument.presentationml.slideLayout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notesSlides/notesSlide17.xml" ContentType="application/vnd.openxmlformats-officedocument.presentationml.notesSlide+xml"/>
  <Override PartName="/ppt/tags/tag253.xml" ContentType="application/vnd.openxmlformats-officedocument.presentationml.tags+xml"/>
  <Override PartName="/ppt/notesSlides/notesSlide28.xml" ContentType="application/vnd.openxmlformats-officedocument.presentationml.notesSlide+xml"/>
  <Override PartName="/ppt/tags/tag387.xml" ContentType="application/vnd.openxmlformats-officedocument.presentationml.tags+xml"/>
  <Override PartName="/ppt/tags/tag398.xml" ContentType="application/vnd.openxmlformats-officedocument.presentationml.tags+xml"/>
  <Override PartName="/ppt/tags/tag403.xml" ContentType="application/vnd.openxmlformats-officedocument.presentationml.tags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heme/themeOverride2.xml" ContentType="application/vnd.openxmlformats-officedocument.themeOverride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tags/tag376.xml" ContentType="application/vnd.openxmlformats-officedocument.presentationml.tags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notesSlides/notesSlide42.xml" ContentType="application/vnd.openxmlformats-officedocument.presentationml.notesSlide+xml"/>
  <Override PartName="/ppt/tags/tag365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307.xml" ContentType="application/vnd.openxmlformats-officedocument.presentationml.tags+xml"/>
  <Override PartName="/ppt/tags/tag343.xml" ContentType="application/vnd.openxmlformats-officedocument.presentationml.tags+xml"/>
  <Override PartName="/ppt/tags/tag354.xml" ContentType="application/vnd.openxmlformats-officedocument.presentationml.tags+xml"/>
  <Override PartName="/ppt/tags/tag390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ppt/tags/tag408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ags/tag102.xml" ContentType="application/vnd.openxmlformats-officedocument.presentationml.tags+xml"/>
  <Override PartName="/ppt/theme/theme3.xml" ContentType="application/vnd.openxmlformats-officedocument.theme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notesSlides/notesSlide47.xml" ContentType="application/vnd.openxmlformats-officedocument.presentationml.notesSlide+xml"/>
  <Override PartName="/ppt/slides/slide34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Override PartName="/ppt/tags/tag272.xml" ContentType="application/vnd.openxmlformats-officedocument.presentationml.tags+xml"/>
  <Override PartName="/ppt/notesSlides/notesSlide36.xml" ContentType="application/vnd.openxmlformats-officedocument.presentationml.notesSlide+xml"/>
  <Override PartName="/ppt/tags/tag35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slideLayouts/slideLayout22.xml" ContentType="application/vnd.openxmlformats-officedocument.presentationml.slideLayout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notesSlides/notesSlide25.xml" ContentType="application/vnd.openxmlformats-officedocument.presentationml.notesSlide+xml"/>
  <Override PartName="/ppt/tags/tag348.xml" ContentType="application/vnd.openxmlformats-officedocument.presentationml.tags+xml"/>
  <Override PartName="/ppt/tags/tag395.xml" ContentType="application/vnd.openxmlformats-officedocument.presentationml.tags+xml"/>
  <Override PartName="/ppt/tags/tag400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ags/tag337.xml" ContentType="application/vnd.openxmlformats-officedocument.presentationml.tags+xml"/>
  <Override PartName="/ppt/tags/tag384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362.xml" ContentType="application/vnd.openxmlformats-officedocument.presentationml.tags+xml"/>
  <Override PartName="/ppt/tags/tag373.xml" ContentType="application/vnd.openxmlformats-officedocument.presentationml.tags+xml"/>
  <Override PartName="/ppt/notesSlides/notesSlide50.xml" ContentType="application/vnd.openxmlformats-officedocument.presentationml.notesSlide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tags/tag351.xml" ContentType="application/vnd.openxmlformats-officedocument.presentationml.tags+xml"/>
  <Override PartName="/ppt/tags/tag143.xml" ContentType="application/vnd.openxmlformats-officedocument.presentationml.tags+xml"/>
  <Override PartName="/ppt/notesSlides/notesSlide5.xml" ContentType="application/vnd.openxmlformats-officedocument.presentationml.notesSlide+xml"/>
  <Override PartName="/ppt/tags/tag190.xml" ContentType="application/vnd.openxmlformats-officedocument.presentationml.tags+xml"/>
  <Override PartName="/ppt/charts/chart1.xml" ContentType="application/vnd.openxmlformats-officedocument.drawingml.chart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340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tags/tag255.xml" ContentType="application/vnd.openxmlformats-officedocument.presentationml.tags+xml"/>
  <Override PartName="/ppt/tags/tag389.xml" ContentType="application/vnd.openxmlformats-officedocument.presentationml.tags+xml"/>
  <Override PartName="/ppt/tags/tag405.xml" ContentType="application/vnd.openxmlformats-officedocument.presentationml.tags+xml"/>
  <Override PartName="/ppt/slides/slide53.xml" ContentType="application/vnd.openxmlformats-officedocument.presentationml.slide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tags/tag233.xml" ContentType="application/vnd.openxmlformats-officedocument.presentationml.tags+xml"/>
  <Override PartName="/ppt/diagrams/quickStyle1.xml" ContentType="application/vnd.openxmlformats-officedocument.drawingml.diagramStyle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tags/tag378.xml" ContentType="application/vnd.openxmlformats-officedocument.presentationml.tags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notesSlides/notesSlide44.xml" ContentType="application/vnd.openxmlformats-officedocument.presentationml.notesSlide+xml"/>
  <Override PartName="/ppt/tags/tag367.xml" ContentType="application/vnd.openxmlformats-officedocument.presentationml.tags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309.xml" ContentType="application/vnd.openxmlformats-officedocument.presentationml.tags+xml"/>
  <Override PartName="/ppt/tags/tag345.xml" ContentType="application/vnd.openxmlformats-officedocument.presentationml.tags+xml"/>
  <Override PartName="/ppt/tags/tag356.xml" ContentType="application/vnd.openxmlformats-officedocument.presentationml.tags+xml"/>
  <Override PartName="/ppt/tags/tag392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notesSlides/notesSlide11.xml" ContentType="application/vnd.openxmlformats-officedocument.presentationml.notesSlide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ppt/tags/tag381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tags/tag37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tags/tag104.xml" ContentType="application/vnd.openxmlformats-officedocument.presentationml.tags+xml"/>
  <Override PartName="/ppt/notesSlides/notesSlide2.xml" ContentType="application/vnd.openxmlformats-officedocument.presentationml.notesSlide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notesSlides/notesSlide49.xml" ContentType="application/vnd.openxmlformats-officedocument.presentationml.notesSlide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notesSlides/notesSlide27.xml" ContentType="application/vnd.openxmlformats-officedocument.presentationml.notesSlide+xml"/>
  <Override PartName="/ppt/tags/tag397.xml" ContentType="application/vnd.openxmlformats-officedocument.presentationml.tag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189.xml" ContentType="application/vnd.openxmlformats-officedocument.presentationml.tags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  <Override PartName="/ppt/tags/tag375.xml" ContentType="application/vnd.openxmlformats-officedocument.presentationml.tags+xml"/>
  <Override PartName="/ppt/notesSlides/notesSlide52.xml" ContentType="application/vnd.openxmlformats-officedocument.presentationml.notesSlide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notesSlides/notesSlide30.xml" ContentType="application/vnd.openxmlformats-officedocument.presentationml.notesSlide+xml"/>
  <Override PartName="/ppt/tags/tag306.xml" ContentType="application/vnd.openxmlformats-officedocument.presentationml.tags+xml"/>
  <Override PartName="/ppt/tags/tag353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diagrams/layout1.xml" ContentType="application/vnd.openxmlformats-officedocument.drawingml.diagramLayout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407.xml" ContentType="application/vnd.openxmlformats-officedocument.presentationml.tags+xml"/>
  <Override PartName="/ppt/slides/slide55.xml" ContentType="application/vnd.openxmlformats-officedocument.presentationml.slide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tags/tag369.xml" ContentType="application/vnd.openxmlformats-officedocument.presentationml.tags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24.xml" ContentType="application/vnd.openxmlformats-officedocument.presentationml.notesSlide+xml"/>
  <Override PartName="/ppt/tags/tag347.xml" ContentType="application/vnd.openxmlformats-officedocument.presentationml.tags+xml"/>
  <Override PartName="/ppt/tags/tag394.xml" ContentType="application/vnd.openxmlformats-officedocument.presentationml.tags+xml"/>
  <Override PartName="/ppt/tags/tag410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325.xml" ContentType="application/vnd.openxmlformats-officedocument.presentationml.tags+xml"/>
  <Override PartName="/ppt/tags/tag372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s/slide49.xml" ContentType="application/vnd.openxmlformats-officedocument.presentationml.slide+xml"/>
  <Override PartName="/ppt/tags/tag142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350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120.xml" ContentType="application/vnd.openxmlformats-officedocument.presentationml.tags+xml"/>
  <Override PartName="/ppt/tags/tag218.xml" ContentType="application/vnd.openxmlformats-officedocument.presentationml.tags+xml"/>
  <Override PartName="/ppt/tags/tag265.xml" ContentType="application/vnd.openxmlformats-officedocument.presentationml.tags+xml"/>
  <Override PartName="/ppt/tags/tag404.xml" ContentType="application/vnd.openxmlformats-officedocument.presentationml.tags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wmf" ContentType="image/x-wmf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tags/tag388.xml" ContentType="application/vnd.openxmlformats-officedocument.presentationml.tags+xml"/>
  <Override PartName="/ppt/tags/tag319.xml" ContentType="application/vnd.openxmlformats-officedocument.presentationml.tags+xml"/>
  <Override PartName="/ppt/notesSlides/notesSlide43.xml" ContentType="application/vnd.openxmlformats-officedocument.presentationml.notesSlide+xml"/>
  <Override PartName="/ppt/tags/tag366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44.xml" ContentType="application/vnd.openxmlformats-officedocument.presentationml.tags+xml"/>
  <Override PartName="/ppt/tags/tag391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tags/tag322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61.xml" ContentType="application/vnd.openxmlformats-officedocument.presentationml.tags+xml"/>
  <Override PartName="/ppt/tags/tag259.xml" ContentType="application/vnd.openxmlformats-officedocument.presentationml.tags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tags/tag300.xml" ContentType="application/vnd.openxmlformats-officedocument.presentationml.tags+xml"/>
  <Override PartName="/ppt/slides/slide46.xml" ContentType="application/vnd.openxmlformats-officedocument.presentationml.slide+xml"/>
  <Override PartName="/ppt/tags/tag237.xml" ContentType="application/vnd.openxmlformats-officedocument.presentationml.tags+xml"/>
  <Override PartName="/ppt/tags/tag284.xml" ContentType="application/vnd.openxmlformats-officedocument.presentationml.tags+xml"/>
  <Override PartName="/ppt/slides/slide24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notesSlides/notesSlide37.xml" ContentType="application/vnd.openxmlformats-officedocument.presentationml.notesSlide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slideLayouts/slideLayout23.xml" ContentType="application/vnd.openxmlformats-officedocument.presentationml.slideLayout+xml"/>
  <Override PartName="/ppt/tags/tag84.xml" ContentType="application/vnd.openxmlformats-officedocument.presentationml.tags+xml"/>
  <Override PartName="/ppt/tags/tag199.xml" ContentType="application/vnd.openxmlformats-officedocument.presentationml.tags+xml"/>
  <Override PartName="/ppt/notesSlides/notesSlide15.xml" ContentType="application/vnd.openxmlformats-officedocument.presentationml.notesSlide+xml"/>
  <Override PartName="/ppt/tags/tag338.xml" ContentType="application/vnd.openxmlformats-officedocument.presentationml.tags+xml"/>
  <Override PartName="/ppt/tags/tag385.xml" ContentType="application/vnd.openxmlformats-officedocument.presentationml.tags+xml"/>
  <Override PartName="/ppt/tags/tag401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316.xml" ContentType="application/vnd.openxmlformats-officedocument.presentationml.tags+xml"/>
  <Override PartName="/ppt/notesSlides/notesSlide40.xml" ContentType="application/vnd.openxmlformats-officedocument.presentationml.notesSlide+xml"/>
  <Override PartName="/ppt/tags/tag363.xml" ContentType="application/vnd.openxmlformats-officedocument.presentationml.tags+xml"/>
  <Override PartName="/ppt/tags/tag40.xml" ContentType="application/vnd.openxmlformats-officedocument.presentationml.tags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notesSlides/notesSlide6.xml" ContentType="application/vnd.openxmlformats-officedocument.presentationml.notesSlide+xml"/>
  <Override PartName="/ppt/tags/tag341.xml" ContentType="application/vnd.openxmlformats-officedocument.presentationml.tags+xml"/>
  <Override PartName="/ppt/tags/tag133.xml" ContentType="application/vnd.openxmlformats-officedocument.presentationml.tags+xml"/>
  <Override PartName="/ppt/tags/tag180.xml" ContentType="application/vnd.openxmlformats-officedocument.presentationml.tags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tags/tag278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1" r:id="rId2"/>
  </p:sldMasterIdLst>
  <p:notesMasterIdLst>
    <p:notesMasterId r:id="rId58"/>
  </p:notesMasterIdLst>
  <p:handoutMasterIdLst>
    <p:handoutMasterId r:id="rId59"/>
  </p:handoutMasterIdLst>
  <p:sldIdLst>
    <p:sldId id="256" r:id="rId3"/>
    <p:sldId id="364" r:id="rId4"/>
    <p:sldId id="367" r:id="rId5"/>
    <p:sldId id="342" r:id="rId6"/>
    <p:sldId id="408" r:id="rId7"/>
    <p:sldId id="414" r:id="rId8"/>
    <p:sldId id="415" r:id="rId9"/>
    <p:sldId id="416" r:id="rId10"/>
    <p:sldId id="417" r:id="rId11"/>
    <p:sldId id="406" r:id="rId12"/>
    <p:sldId id="368" r:id="rId13"/>
    <p:sldId id="392" r:id="rId14"/>
    <p:sldId id="402" r:id="rId15"/>
    <p:sldId id="398" r:id="rId16"/>
    <p:sldId id="409" r:id="rId17"/>
    <p:sldId id="410" r:id="rId18"/>
    <p:sldId id="411" r:id="rId19"/>
    <p:sldId id="369" r:id="rId20"/>
    <p:sldId id="374" r:id="rId21"/>
    <p:sldId id="370" r:id="rId22"/>
    <p:sldId id="371" r:id="rId23"/>
    <p:sldId id="372" r:id="rId24"/>
    <p:sldId id="373" r:id="rId25"/>
    <p:sldId id="418" r:id="rId26"/>
    <p:sldId id="419" r:id="rId27"/>
    <p:sldId id="420" r:id="rId28"/>
    <p:sldId id="421" r:id="rId29"/>
    <p:sldId id="422" r:id="rId30"/>
    <p:sldId id="423" r:id="rId31"/>
    <p:sldId id="407" r:id="rId32"/>
    <p:sldId id="258" r:id="rId33"/>
    <p:sldId id="267" r:id="rId34"/>
    <p:sldId id="357" r:id="rId35"/>
    <p:sldId id="262" r:id="rId36"/>
    <p:sldId id="261" r:id="rId37"/>
    <p:sldId id="260" r:id="rId38"/>
    <p:sldId id="393" r:id="rId39"/>
    <p:sldId id="263" r:id="rId40"/>
    <p:sldId id="394" r:id="rId41"/>
    <p:sldId id="412" r:id="rId42"/>
    <p:sldId id="265" r:id="rId43"/>
    <p:sldId id="413" r:id="rId44"/>
    <p:sldId id="266" r:id="rId45"/>
    <p:sldId id="337" r:id="rId46"/>
    <p:sldId id="338" r:id="rId47"/>
    <p:sldId id="339" r:id="rId48"/>
    <p:sldId id="340" r:id="rId49"/>
    <p:sldId id="358" r:id="rId50"/>
    <p:sldId id="388" r:id="rId51"/>
    <p:sldId id="359" r:id="rId52"/>
    <p:sldId id="389" r:id="rId53"/>
    <p:sldId id="424" r:id="rId54"/>
    <p:sldId id="360" r:id="rId55"/>
    <p:sldId id="390" r:id="rId56"/>
    <p:sldId id="425" r:id="rId57"/>
  </p:sldIdLst>
  <p:sldSz cx="5486400" cy="4114800"/>
  <p:notesSz cx="9363075" cy="7077075"/>
  <p:defaultTextStyle>
    <a:defPPr>
      <a:defRPr lang="en-US"/>
    </a:defPPr>
    <a:lvl1pPr marL="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7432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4864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82296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09728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137160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164592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192024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194560" algn="l" defTabSz="27432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>
        <p:scale>
          <a:sx n="140" d="100"/>
          <a:sy n="140" d="100"/>
        </p:scale>
        <p:origin x="-870" y="-372"/>
      </p:cViewPr>
      <p:guideLst>
        <p:guide orient="horz" pos="496"/>
        <p:guide pos="21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958"/>
    </p:cViewPr>
  </p:sorterViewPr>
  <p:notesViewPr>
    <p:cSldViewPr snapToGrid="0" snapToObjects="1">
      <p:cViewPr varScale="1">
        <p:scale>
          <a:sx n="107" d="100"/>
          <a:sy n="107" d="100"/>
        </p:scale>
        <p:origin x="-678" y="-96"/>
      </p:cViewPr>
      <p:guideLst>
        <p:guide orient="horz" pos="2229"/>
        <p:guide pos="294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8368794326241242"/>
          <c:y val="2.0408163265306152E-2"/>
          <c:w val="0.66548463356974252"/>
          <c:h val="0.76326530612244903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All Items</c:v>
                </c:pt>
              </c:strCache>
            </c:strRef>
          </c:tx>
          <c:spPr>
            <a:pattFill prst="ltHorz">
              <a:fgClr>
                <a:srgbClr val="3366FF"/>
              </a:fgClr>
              <a:bgClr>
                <a:srgbClr val="CC99FF"/>
              </a:bgClr>
            </a:pattFill>
            <a:ln w="12693">
              <a:solidFill>
                <a:schemeClr val="tx1"/>
              </a:solidFill>
              <a:prstDash val="solid"/>
            </a:ln>
          </c:spPr>
          <c:dLbls>
            <c:spPr>
              <a:noFill/>
              <a:ln w="25385">
                <a:noFill/>
              </a:ln>
            </c:spPr>
            <c:txPr>
              <a:bodyPr/>
              <a:lstStyle/>
              <a:p>
                <a:pPr>
                  <a:defRPr sz="1399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Total</c:v>
                </c:pt>
                <c:pt idx="1">
                  <c:v>Milk</c:v>
                </c:pt>
                <c:pt idx="2">
                  <c:v>Beer</c:v>
                </c:pt>
                <c:pt idx="3">
                  <c:v>Cookies &amp; Crackers</c:v>
                </c:pt>
                <c:pt idx="4">
                  <c:v>Salty Snacks</c:v>
                </c:pt>
                <c:pt idx="5">
                  <c:v>Soft Drinks</c:v>
                </c:pt>
                <c:pt idx="6">
                  <c:v>Frozen Pizza</c:v>
                </c:pt>
              </c:strCache>
            </c:strRef>
          </c:cat>
          <c:val>
            <c:numRef>
              <c:f>Sheet1!$B$2:$H$2</c:f>
              <c:numCache>
                <c:formatCode>0.0%</c:formatCode>
                <c:ptCount val="7"/>
                <c:pt idx="0">
                  <c:v>0.92700000000000005</c:v>
                </c:pt>
                <c:pt idx="1">
                  <c:v>0.96800000000000064</c:v>
                </c:pt>
                <c:pt idx="2">
                  <c:v>0.95000000000000062</c:v>
                </c:pt>
                <c:pt idx="3">
                  <c:v>0.94000000000000061</c:v>
                </c:pt>
                <c:pt idx="4">
                  <c:v>0.94000000000000061</c:v>
                </c:pt>
                <c:pt idx="5">
                  <c:v>0.93899999999999995</c:v>
                </c:pt>
                <c:pt idx="6">
                  <c:v>0.90100000000000002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Promoted Items</c:v>
                </c:pt>
              </c:strCache>
            </c:strRef>
          </c:tx>
          <c:spPr>
            <a:pattFill prst="lgCheck">
              <a:fgClr>
                <a:srgbClr val="FF0000"/>
              </a:fgClr>
              <a:bgClr>
                <a:srgbClr val="99CC00"/>
              </a:bgClr>
            </a:pattFill>
            <a:ln w="12693">
              <a:solidFill>
                <a:schemeClr val="tx1"/>
              </a:solidFill>
              <a:prstDash val="solid"/>
            </a:ln>
          </c:spPr>
          <c:dLbls>
            <c:spPr>
              <a:noFill/>
              <a:ln w="25385">
                <a:noFill/>
              </a:ln>
            </c:spPr>
            <c:txPr>
              <a:bodyPr/>
              <a:lstStyle/>
              <a:p>
                <a:pPr>
                  <a:defRPr sz="1399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Total</c:v>
                </c:pt>
                <c:pt idx="1">
                  <c:v>Milk</c:v>
                </c:pt>
                <c:pt idx="2">
                  <c:v>Beer</c:v>
                </c:pt>
                <c:pt idx="3">
                  <c:v>Cookies &amp; Crackers</c:v>
                </c:pt>
                <c:pt idx="4">
                  <c:v>Salty Snacks</c:v>
                </c:pt>
                <c:pt idx="5">
                  <c:v>Soft Drinks</c:v>
                </c:pt>
                <c:pt idx="6">
                  <c:v>Frozen Pizza</c:v>
                </c:pt>
              </c:strCache>
            </c:strRef>
          </c:cat>
          <c:val>
            <c:numRef>
              <c:f>Sheet1!$B$3:$H$3</c:f>
              <c:numCache>
                <c:formatCode>0.0%</c:formatCode>
                <c:ptCount val="7"/>
                <c:pt idx="0">
                  <c:v>0.85100000000000064</c:v>
                </c:pt>
                <c:pt idx="1">
                  <c:v>0.88700000000000079</c:v>
                </c:pt>
                <c:pt idx="2">
                  <c:v>0.79400000000000004</c:v>
                </c:pt>
                <c:pt idx="3">
                  <c:v>0.85800000000000065</c:v>
                </c:pt>
                <c:pt idx="4">
                  <c:v>0.86100000000000065</c:v>
                </c:pt>
                <c:pt idx="5">
                  <c:v>0.89500000000000091</c:v>
                </c:pt>
                <c:pt idx="6">
                  <c:v>0.75300000000000156</c:v>
                </c:pt>
              </c:numCache>
            </c:numRef>
          </c:val>
        </c:ser>
        <c:axId val="85194624"/>
        <c:axId val="85196160"/>
      </c:barChart>
      <c:catAx>
        <c:axId val="85194624"/>
        <c:scaling>
          <c:orientation val="minMax"/>
        </c:scaling>
        <c:axPos val="l"/>
        <c:numFmt formatCode="General" sourceLinked="1"/>
        <c:tickLblPos val="nextTo"/>
        <c:spPr>
          <a:ln w="317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85196160"/>
        <c:crossesAt val="0.70000000000000062"/>
        <c:auto val="1"/>
        <c:lblAlgn val="ctr"/>
        <c:lblOffset val="100"/>
        <c:tickLblSkip val="1"/>
        <c:tickMarkSkip val="1"/>
      </c:catAx>
      <c:valAx>
        <c:axId val="85196160"/>
        <c:scaling>
          <c:orientation val="minMax"/>
          <c:min val="0.70000000000000062"/>
        </c:scaling>
        <c:axPos val="b"/>
        <c:majorGridlines>
          <c:spPr>
            <a:ln w="3173">
              <a:solidFill>
                <a:schemeClr val="tx1"/>
              </a:solidFill>
              <a:prstDash val="solid"/>
            </a:ln>
          </c:spPr>
        </c:majorGridlines>
        <c:numFmt formatCode="0%" sourceLinked="0"/>
        <c:tickLblPos val="nextTo"/>
        <c:spPr>
          <a:ln w="317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85194624"/>
        <c:crosses val="autoZero"/>
        <c:crossBetween val="between"/>
      </c:valAx>
      <c:spPr>
        <a:noFill/>
        <a:ln w="12693">
          <a:solidFill>
            <a:schemeClr val="tx1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42316784869976382"/>
          <c:y val="0.92040816326530617"/>
          <c:w val="0.38652482269503641"/>
          <c:h val="7.3469387755102131E-2"/>
        </c:manualLayout>
      </c:layout>
      <c:spPr>
        <a:noFill/>
        <a:ln w="3173">
          <a:solidFill>
            <a:schemeClr val="tx1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71158392434989"/>
          <c:y val="0.15708812260536442"/>
          <c:w val="0.42671394799054463"/>
          <c:h val="0.69157088122605359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1"/>
            </a:solidFill>
            <a:ln w="127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33CCCC"/>
              </a:solidFill>
              <a:ln w="1279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794">
                <a:solidFill>
                  <a:schemeClr val="tx1"/>
                </a:solidFill>
                <a:prstDash val="solid"/>
              </a:ln>
            </c:spPr>
          </c:dPt>
          <c:dPt>
            <c:idx val="2"/>
            <c:explosion val="13"/>
            <c:spPr>
              <a:gradFill rotWithShape="0">
                <a:gsLst>
                  <a:gs pos="0">
                    <a:srgbClr val="3366FF"/>
                  </a:gs>
                  <a:gs pos="100000">
                    <a:srgbClr val="00FF00"/>
                  </a:gs>
                </a:gsLst>
                <a:lin ang="5400000" scaled="1"/>
              </a:gradFill>
              <a:ln w="12794">
                <a:solidFill>
                  <a:srgbClr val="FFCC00"/>
                </a:solidFill>
                <a:prstDash val="solid"/>
              </a:ln>
            </c:spPr>
          </c:dPt>
          <c:dPt>
            <c:idx val="3"/>
            <c:explosion val="14"/>
            <c:spPr>
              <a:gradFill rotWithShape="0">
                <a:gsLst>
                  <a:gs pos="0">
                    <a:srgbClr val="FF00FF"/>
                  </a:gs>
                  <a:gs pos="100000">
                    <a:srgbClr val="B2B2B2"/>
                  </a:gs>
                </a:gsLst>
                <a:lin ang="5400000" scaled="1"/>
              </a:gradFill>
              <a:ln w="12794">
                <a:solidFill>
                  <a:schemeClr val="tx1"/>
                </a:solidFill>
                <a:prstDash val="solid"/>
              </a:ln>
            </c:spPr>
          </c:dPt>
          <c:dPt>
            <c:idx val="4"/>
            <c:explosion val="10"/>
            <c:spPr>
              <a:gradFill rotWithShape="0">
                <a:gsLst>
                  <a:gs pos="0">
                    <a:srgbClr val="FF0000"/>
                  </a:gs>
                  <a:gs pos="100000">
                    <a:srgbClr val="FF9900"/>
                  </a:gs>
                </a:gsLst>
                <a:lin ang="5400000" scaled="1"/>
              </a:gradFill>
              <a:ln w="12794">
                <a:solidFill>
                  <a:schemeClr val="tx1"/>
                </a:solidFill>
                <a:prstDash val="solid"/>
              </a:ln>
            </c:spPr>
          </c:dPt>
          <c:dLbls>
            <c:spPr>
              <a:noFill/>
              <a:ln w="25588">
                <a:noFill/>
              </a:ln>
            </c:spPr>
            <c:txPr>
              <a:bodyPr/>
              <a:lstStyle/>
              <a:p>
                <a:pPr>
                  <a:defRPr sz="2015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en-US"/>
              </a:p>
            </c:txPr>
            <c:dLblPos val="inEnd"/>
            <c:showVal val="1"/>
            <c:showLeaderLines val="1"/>
          </c:dLbls>
          <c:cat>
            <c:strRef>
              <c:f>Sheet1!$B$1:$F$1</c:f>
              <c:strCache>
                <c:ptCount val="5"/>
                <c:pt idx="0">
                  <c:v>Substitute - Different Brand</c:v>
                </c:pt>
                <c:pt idx="1">
                  <c:v>Substitute - Same Brand</c:v>
                </c:pt>
                <c:pt idx="2">
                  <c:v>Do Not Purchase</c:v>
                </c:pt>
                <c:pt idx="3">
                  <c:v>Buy At Another Store</c:v>
                </c:pt>
                <c:pt idx="4">
                  <c:v>Delay Purchase</c:v>
                </c:pt>
              </c:strCache>
            </c:strRef>
          </c:cat>
          <c:val>
            <c:numRef>
              <c:f>Sheet1!$B$2:$F$2</c:f>
              <c:numCache>
                <c:formatCode>0%</c:formatCode>
                <c:ptCount val="5"/>
                <c:pt idx="0">
                  <c:v>0.2</c:v>
                </c:pt>
                <c:pt idx="1">
                  <c:v>0.2</c:v>
                </c:pt>
                <c:pt idx="2">
                  <c:v>0.11</c:v>
                </c:pt>
                <c:pt idx="3">
                  <c:v>0.32000000000000084</c:v>
                </c:pt>
                <c:pt idx="4">
                  <c:v>0.17</c:v>
                </c:pt>
              </c:numCache>
            </c:numRef>
          </c:val>
        </c:ser>
        <c:firstSliceAng val="0"/>
      </c:pieChart>
      <c:spPr>
        <a:noFill/>
        <a:ln w="25588">
          <a:noFill/>
        </a:ln>
      </c:spPr>
    </c:plotArea>
    <c:legend>
      <c:legendPos val="t"/>
      <c:layout>
        <c:manualLayout>
          <c:xMode val="edge"/>
          <c:yMode val="edge"/>
          <c:x val="5.0827423167848877E-2"/>
          <c:y val="3.8314176245210752E-3"/>
          <c:w val="0.89598108747044913"/>
          <c:h val="0.11302681992337164"/>
        </c:manualLayout>
      </c:layout>
      <c:spPr>
        <a:noFill/>
        <a:ln w="3199">
          <a:solidFill>
            <a:schemeClr val="tx1"/>
          </a:solidFill>
          <a:prstDash val="solid"/>
        </a:ln>
      </c:spPr>
      <c:txPr>
        <a:bodyPr/>
        <a:lstStyle/>
        <a:p>
          <a:pPr>
            <a:defRPr sz="1295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813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Item 1</c:v>
                </c:pt>
              </c:strCache>
            </c:strRef>
          </c:tx>
          <c:spPr>
            <a:ln w="53975"/>
          </c:spPr>
          <c:cat>
            <c:strRef>
              <c:f>Sheet1!$A$2:$A$5</c:f>
              <c:strCache>
                <c:ptCount val="4"/>
                <c:pt idx="0">
                  <c:v>1st Quarter</c:v>
                </c:pt>
                <c:pt idx="1">
                  <c:v>2nd Quarter</c:v>
                </c:pt>
                <c:pt idx="2">
                  <c:v>3rd Quarter</c:v>
                </c:pt>
                <c:pt idx="3">
                  <c:v>4th Quarter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Item 2</c:v>
                </c:pt>
              </c:strCache>
            </c:strRef>
          </c:tx>
          <c:spPr>
            <a:ln w="53975"/>
          </c:spPr>
          <c:cat>
            <c:strRef>
              <c:f>Sheet1!$A$2:$A$5</c:f>
              <c:strCache>
                <c:ptCount val="4"/>
                <c:pt idx="0">
                  <c:v>1st Quarter</c:v>
                </c:pt>
                <c:pt idx="1">
                  <c:v>2nd Quarter</c:v>
                </c:pt>
                <c:pt idx="2">
                  <c:v>3rd Quarter</c:v>
                </c:pt>
                <c:pt idx="3">
                  <c:v>4th Quarter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Item 3</c:v>
                </c:pt>
              </c:strCache>
            </c:strRef>
          </c:tx>
          <c:spPr>
            <a:ln w="53975"/>
          </c:spPr>
          <c:cat>
            <c:strRef>
              <c:f>Sheet1!$A$2:$A$5</c:f>
              <c:strCache>
                <c:ptCount val="4"/>
                <c:pt idx="0">
                  <c:v>1st Quarter</c:v>
                </c:pt>
                <c:pt idx="1">
                  <c:v>2nd Quarter</c:v>
                </c:pt>
                <c:pt idx="2">
                  <c:v>3rd Quarter</c:v>
                </c:pt>
                <c:pt idx="3">
                  <c:v>4th Quarter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marker val="1"/>
        <c:axId val="89122688"/>
        <c:axId val="89124224"/>
      </c:lineChart>
      <c:catAx>
        <c:axId val="89122688"/>
        <c:scaling>
          <c:orientation val="minMax"/>
        </c:scaling>
        <c:axPos val="b"/>
        <c:tickLblPos val="nextTo"/>
        <c:crossAx val="89124224"/>
        <c:crosses val="autoZero"/>
        <c:auto val="1"/>
        <c:lblAlgn val="ctr"/>
        <c:lblOffset val="100"/>
      </c:catAx>
      <c:valAx>
        <c:axId val="89124224"/>
        <c:scaling>
          <c:orientation val="minMax"/>
        </c:scaling>
        <c:axPos val="l"/>
        <c:majorGridlines/>
        <c:numFmt formatCode="General" sourceLinked="1"/>
        <c:tickLblPos val="nextTo"/>
        <c:crossAx val="89122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7.0257611241217904E-2"/>
          <c:y val="6.0311284046692906E-2"/>
          <c:w val="0.67213114754098546"/>
          <c:h val="0.80544747081712054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Upper Limit</c:v>
                </c:pt>
              </c:strCache>
            </c:strRef>
          </c:tx>
          <c:spPr>
            <a:ln w="35895">
              <a:solidFill>
                <a:srgbClr val="C00000"/>
              </a:solidFill>
              <a:prstDash val="sysDash"/>
            </a:ln>
          </c:spPr>
          <c:marker>
            <c:symbol val="diamond"/>
            <c:size val="11"/>
            <c:spPr>
              <a:solidFill>
                <a:schemeClr val="folHlink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35</c:v>
                </c:pt>
                <c:pt idx="1">
                  <c:v>45</c:v>
                </c:pt>
                <c:pt idx="2">
                  <c:v>55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Forecast</c:v>
                </c:pt>
              </c:strCache>
            </c:strRef>
          </c:tx>
          <c:spPr>
            <a:ln w="35895">
              <a:solidFill>
                <a:srgbClr val="000000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30</c:v>
                </c:pt>
                <c:pt idx="1">
                  <c:v>35</c:v>
                </c:pt>
                <c:pt idx="2">
                  <c:v>40</c:v>
                </c:pt>
                <c:pt idx="3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Lower Limit</c:v>
                </c:pt>
              </c:strCache>
            </c:strRef>
          </c:tx>
          <c:spPr>
            <a:ln w="35895">
              <a:solidFill>
                <a:srgbClr val="0000FF"/>
              </a:solidFill>
              <a:prstDash val="sysDash"/>
            </a:ln>
          </c:spPr>
          <c:marker>
            <c:symbol val="triangle"/>
            <c:size val="11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marker val="1"/>
        <c:axId val="99310976"/>
        <c:axId val="99341824"/>
      </c:lineChart>
      <c:catAx>
        <c:axId val="99310976"/>
        <c:scaling>
          <c:orientation val="minMax"/>
        </c:scaling>
        <c:axPos val="b"/>
        <c:numFmt formatCode="General" sourceLinked="1"/>
        <c:tickLblPos val="nextTo"/>
        <c:spPr>
          <a:ln w="299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9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9341824"/>
        <c:crosses val="autoZero"/>
        <c:auto val="1"/>
        <c:lblAlgn val="ctr"/>
        <c:lblOffset val="100"/>
        <c:tickLblSkip val="1"/>
        <c:tickMarkSkip val="1"/>
      </c:catAx>
      <c:valAx>
        <c:axId val="99341824"/>
        <c:scaling>
          <c:orientation val="minMax"/>
        </c:scaling>
        <c:axPos val="l"/>
        <c:majorGridlines>
          <c:spPr>
            <a:ln w="2991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299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9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9310976"/>
        <c:crosses val="autoZero"/>
        <c:crossBetween val="between"/>
      </c:valAx>
      <c:spPr>
        <a:noFill/>
        <a:ln w="11965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5526932084309162"/>
          <c:y val="0.35992217898832773"/>
          <c:w val="0.24004683840749538"/>
          <c:h val="0.20622568093385213"/>
        </c:manualLayout>
      </c:layout>
      <c:spPr>
        <a:noFill/>
        <a:ln w="2991">
          <a:solidFill>
            <a:schemeClr val="tx1"/>
          </a:solidFill>
          <a:prstDash val="solid"/>
        </a:ln>
      </c:spPr>
      <c:txPr>
        <a:bodyPr/>
        <a:lstStyle/>
        <a:p>
          <a:pPr>
            <a:defRPr sz="1559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69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1A3C6A-34EC-4837-93AC-4E630B9C7582}" type="doc">
      <dgm:prSet loTypeId="urn:microsoft.com/office/officeart/2005/8/layout/radial4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88ADFB-9EC2-46D3-B261-C8B029CDE9F2}">
      <dgm:prSet phldrT="[Text]"/>
      <dgm:spPr>
        <a:solidFill>
          <a:srgbClr val="0070C0"/>
        </a:solidFill>
      </dgm:spPr>
      <dgm:t>
        <a:bodyPr/>
        <a:lstStyle/>
        <a:p>
          <a:r>
            <a:rPr lang="en-US" b="1" dirty="0" smtClean="0"/>
            <a:t>Demand Plan</a:t>
          </a:r>
          <a:endParaRPr lang="en-US" b="1" dirty="0"/>
        </a:p>
      </dgm:t>
    </dgm:pt>
    <dgm:pt modelId="{0BA6B7F6-5CEA-4BC8-B399-598BBCD1611B}" type="parTrans" cxnId="{EAA328E8-A752-4BDF-BE11-4D58B8AA3796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82C8B4B4-969D-41D5-8DBB-B109092FF5B9}" type="sibTrans" cxnId="{EAA328E8-A752-4BDF-BE11-4D58B8AA3796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4489BF99-7B86-4883-80B5-F7338816F932}">
      <dgm:prSet phldrT="[Text]"/>
      <dgm:spPr/>
      <dgm:t>
        <a:bodyPr/>
        <a:lstStyle/>
        <a:p>
          <a:r>
            <a:rPr lang="en-US" b="1" smtClean="0"/>
            <a:t>Statistical Forecast</a:t>
          </a:r>
          <a:endParaRPr lang="en-US" b="1" dirty="0"/>
        </a:p>
      </dgm:t>
    </dgm:pt>
    <dgm:pt modelId="{B920CE71-47E8-40A2-9E29-99ED0FC1DF41}" type="parTrans" cxnId="{3ABAE129-08CB-4255-822D-A652FB15A1A1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EFA9BF11-06BE-4944-937D-169F63129801}" type="sibTrans" cxnId="{3ABAE129-08CB-4255-822D-A652FB15A1A1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00E5C978-BBE1-4BF0-BA45-CFACD2454AEB}">
      <dgm:prSet phldrT="[Text]"/>
      <dgm:spPr/>
      <dgm:t>
        <a:bodyPr/>
        <a:lstStyle/>
        <a:p>
          <a:r>
            <a:rPr lang="en-US" b="1" smtClean="0"/>
            <a:t>Marketing Input</a:t>
          </a:r>
          <a:endParaRPr lang="en-US" b="1" dirty="0"/>
        </a:p>
      </dgm:t>
    </dgm:pt>
    <dgm:pt modelId="{76610AFC-ACCE-4E59-9829-385FFF69C7F8}" type="parTrans" cxnId="{FE1FEBD0-CC2D-4097-B940-CCD38F9656A4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5E99A193-C6C3-425F-84AE-DA74F4B9C065}" type="sibTrans" cxnId="{FE1FEBD0-CC2D-4097-B940-CCD38F9656A4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7FA48258-C9C7-425B-945D-B0FE0E903925}">
      <dgm:prSet phldrT="[Text]"/>
      <dgm:spPr/>
      <dgm:t>
        <a:bodyPr/>
        <a:lstStyle/>
        <a:p>
          <a:r>
            <a:rPr lang="en-US" b="1" smtClean="0"/>
            <a:t>Customer Input</a:t>
          </a:r>
          <a:endParaRPr lang="en-US" b="1" dirty="0"/>
        </a:p>
      </dgm:t>
    </dgm:pt>
    <dgm:pt modelId="{7F2246AE-46A3-4C70-BF9A-334455C2BA65}" type="parTrans" cxnId="{A6A1812E-F871-4C51-9A84-407FAB619FE2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965FC1FC-6611-4DBE-867A-232D3642FEB8}" type="sibTrans" cxnId="{A6A1812E-F871-4C51-9A84-407FAB619FE2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2900E684-589B-48E4-88CE-0C5ADE690D3D}">
      <dgm:prSet phldrT="[Text]"/>
      <dgm:spPr/>
      <dgm:t>
        <a:bodyPr/>
        <a:lstStyle/>
        <a:p>
          <a:r>
            <a:rPr lang="en-US" b="1" smtClean="0"/>
            <a:t>New Product Development</a:t>
          </a:r>
          <a:endParaRPr lang="en-US" b="1" dirty="0" smtClean="0"/>
        </a:p>
      </dgm:t>
    </dgm:pt>
    <dgm:pt modelId="{BC7765D5-D62E-4F34-BA4B-E8EB0D9D765C}" type="parTrans" cxnId="{766BC0B9-26E9-48D5-B00F-B0E567A4A1B7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64F8D861-43AD-4AE4-AA60-BE2697951FA7}" type="sibTrans" cxnId="{766BC0B9-26E9-48D5-B00F-B0E567A4A1B7}">
      <dgm:prSet/>
      <dgm:spPr/>
      <dgm:t>
        <a:bodyPr/>
        <a:lstStyle/>
        <a:p>
          <a:endParaRPr lang="en-US" b="1">
            <a:solidFill>
              <a:schemeClr val="bg1"/>
            </a:solidFill>
          </a:endParaRPr>
        </a:p>
      </dgm:t>
    </dgm:pt>
    <dgm:pt modelId="{8614C089-605B-43EB-BA72-4D6A965371C4}">
      <dgm:prSet phldrT="[Text]"/>
      <dgm:spPr/>
      <dgm:t>
        <a:bodyPr/>
        <a:lstStyle/>
        <a:p>
          <a:r>
            <a:rPr lang="en-US" b="1" smtClean="0"/>
            <a:t>Sales Input</a:t>
          </a:r>
          <a:endParaRPr lang="en-US" b="1" dirty="0"/>
        </a:p>
      </dgm:t>
    </dgm:pt>
    <dgm:pt modelId="{85D2055E-4FEF-4C4A-BDB8-880C55E4D77B}" type="parTrans" cxnId="{33FC4036-5ED4-4E28-8513-3AC289B7D3B2}">
      <dgm:prSet/>
      <dgm:spPr/>
      <dgm:t>
        <a:bodyPr/>
        <a:lstStyle/>
        <a:p>
          <a:endParaRPr lang="en-US"/>
        </a:p>
      </dgm:t>
    </dgm:pt>
    <dgm:pt modelId="{AB3B66A9-CCC7-4315-A059-BA16DC0D30D0}" type="sibTrans" cxnId="{33FC4036-5ED4-4E28-8513-3AC289B7D3B2}">
      <dgm:prSet/>
      <dgm:spPr/>
      <dgm:t>
        <a:bodyPr/>
        <a:lstStyle/>
        <a:p>
          <a:endParaRPr lang="en-US"/>
        </a:p>
      </dgm:t>
    </dgm:pt>
    <dgm:pt modelId="{64E97A37-4005-4FF8-81C8-98ABF7DA281D}" type="pres">
      <dgm:prSet presAssocID="{C01A3C6A-34EC-4837-93AC-4E630B9C758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A07E1B-E684-4D51-898A-580ED7C2FB04}" type="pres">
      <dgm:prSet presAssocID="{C388ADFB-9EC2-46D3-B261-C8B029CDE9F2}" presName="centerShape" presStyleLbl="node0" presStyleIdx="0" presStyleCnt="1"/>
      <dgm:spPr/>
      <dgm:t>
        <a:bodyPr/>
        <a:lstStyle/>
        <a:p>
          <a:endParaRPr lang="en-US"/>
        </a:p>
      </dgm:t>
    </dgm:pt>
    <dgm:pt modelId="{CEB43AFC-A2AD-4BEB-938C-70206269BB9A}" type="pres">
      <dgm:prSet presAssocID="{B920CE71-47E8-40A2-9E29-99ED0FC1DF41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3DC4F0AF-BD87-4BB3-9545-35C81F9BE651}" type="pres">
      <dgm:prSet presAssocID="{4489BF99-7B86-4883-80B5-F7338816F93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56D894-66BA-4CF5-A53B-CB3B27293FEF}" type="pres">
      <dgm:prSet presAssocID="{85D2055E-4FEF-4C4A-BDB8-880C55E4D77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14A26F7-29F1-48E9-A0E4-FAF314F1D9F7}" type="pres">
      <dgm:prSet presAssocID="{8614C089-605B-43EB-BA72-4D6A965371C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4D7081-AD1C-489F-B4DC-A86E277DB44C}" type="pres">
      <dgm:prSet presAssocID="{76610AFC-ACCE-4E59-9829-385FFF69C7F8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E72479CB-975E-4108-9262-C20D19F2322E}" type="pres">
      <dgm:prSet presAssocID="{00E5C978-BBE1-4BF0-BA45-CFACD2454AE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24620A-2931-4A10-9E32-A8E133BAB261}" type="pres">
      <dgm:prSet presAssocID="{7F2246AE-46A3-4C70-BF9A-334455C2BA65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AD77E800-C4AB-45EC-91AA-E52DC809AAF1}" type="pres">
      <dgm:prSet presAssocID="{7FA48258-C9C7-425B-945D-B0FE0E90392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394B72-C5C9-4623-817B-97A319933281}" type="pres">
      <dgm:prSet presAssocID="{BC7765D5-D62E-4F34-BA4B-E8EB0D9D765C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F67D4658-5FCD-4435-9EF1-9C1018CCB36A}" type="pres">
      <dgm:prSet presAssocID="{2900E684-589B-48E4-88CE-0C5ADE690D3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A1812E-F871-4C51-9A84-407FAB619FE2}" srcId="{C388ADFB-9EC2-46D3-B261-C8B029CDE9F2}" destId="{7FA48258-C9C7-425B-945D-B0FE0E903925}" srcOrd="3" destOrd="0" parTransId="{7F2246AE-46A3-4C70-BF9A-334455C2BA65}" sibTransId="{965FC1FC-6611-4DBE-867A-232D3642FEB8}"/>
    <dgm:cxn modelId="{3C95A887-5153-488A-9244-AC3DBE3346DF}" type="presOf" srcId="{BC7765D5-D62E-4F34-BA4B-E8EB0D9D765C}" destId="{F3394B72-C5C9-4623-817B-97A319933281}" srcOrd="0" destOrd="0" presId="urn:microsoft.com/office/officeart/2005/8/layout/radial4"/>
    <dgm:cxn modelId="{FE1FEBD0-CC2D-4097-B940-CCD38F9656A4}" srcId="{C388ADFB-9EC2-46D3-B261-C8B029CDE9F2}" destId="{00E5C978-BBE1-4BF0-BA45-CFACD2454AEB}" srcOrd="2" destOrd="0" parTransId="{76610AFC-ACCE-4E59-9829-385FFF69C7F8}" sibTransId="{5E99A193-C6C3-425F-84AE-DA74F4B9C065}"/>
    <dgm:cxn modelId="{CD7D8975-5D84-41A6-9AAD-809BED5EDB4B}" type="presOf" srcId="{85D2055E-4FEF-4C4A-BDB8-880C55E4D77B}" destId="{AB56D894-66BA-4CF5-A53B-CB3B27293FEF}" srcOrd="0" destOrd="0" presId="urn:microsoft.com/office/officeart/2005/8/layout/radial4"/>
    <dgm:cxn modelId="{3ABAE129-08CB-4255-822D-A652FB15A1A1}" srcId="{C388ADFB-9EC2-46D3-B261-C8B029CDE9F2}" destId="{4489BF99-7B86-4883-80B5-F7338816F932}" srcOrd="0" destOrd="0" parTransId="{B920CE71-47E8-40A2-9E29-99ED0FC1DF41}" sibTransId="{EFA9BF11-06BE-4944-937D-169F63129801}"/>
    <dgm:cxn modelId="{FF0EC420-4C2F-41E6-9755-E92F0A1A2615}" type="presOf" srcId="{00E5C978-BBE1-4BF0-BA45-CFACD2454AEB}" destId="{E72479CB-975E-4108-9262-C20D19F2322E}" srcOrd="0" destOrd="0" presId="urn:microsoft.com/office/officeart/2005/8/layout/radial4"/>
    <dgm:cxn modelId="{EAA328E8-A752-4BDF-BE11-4D58B8AA3796}" srcId="{C01A3C6A-34EC-4837-93AC-4E630B9C7582}" destId="{C388ADFB-9EC2-46D3-B261-C8B029CDE9F2}" srcOrd="0" destOrd="0" parTransId="{0BA6B7F6-5CEA-4BC8-B399-598BBCD1611B}" sibTransId="{82C8B4B4-969D-41D5-8DBB-B109092FF5B9}"/>
    <dgm:cxn modelId="{53D936B8-57CB-4DA5-A439-6DF878015029}" type="presOf" srcId="{7FA48258-C9C7-425B-945D-B0FE0E903925}" destId="{AD77E800-C4AB-45EC-91AA-E52DC809AAF1}" srcOrd="0" destOrd="0" presId="urn:microsoft.com/office/officeart/2005/8/layout/radial4"/>
    <dgm:cxn modelId="{02BB7928-7886-429D-AEB8-3837E42AAE10}" type="presOf" srcId="{8614C089-605B-43EB-BA72-4D6A965371C4}" destId="{114A26F7-29F1-48E9-A0E4-FAF314F1D9F7}" srcOrd="0" destOrd="0" presId="urn:microsoft.com/office/officeart/2005/8/layout/radial4"/>
    <dgm:cxn modelId="{766BC0B9-26E9-48D5-B00F-B0E567A4A1B7}" srcId="{C388ADFB-9EC2-46D3-B261-C8B029CDE9F2}" destId="{2900E684-589B-48E4-88CE-0C5ADE690D3D}" srcOrd="4" destOrd="0" parTransId="{BC7765D5-D62E-4F34-BA4B-E8EB0D9D765C}" sibTransId="{64F8D861-43AD-4AE4-AA60-BE2697951FA7}"/>
    <dgm:cxn modelId="{C4A7E213-A1BB-4656-8EE4-751879EBCDC1}" type="presOf" srcId="{4489BF99-7B86-4883-80B5-F7338816F932}" destId="{3DC4F0AF-BD87-4BB3-9545-35C81F9BE651}" srcOrd="0" destOrd="0" presId="urn:microsoft.com/office/officeart/2005/8/layout/radial4"/>
    <dgm:cxn modelId="{33FC4036-5ED4-4E28-8513-3AC289B7D3B2}" srcId="{C388ADFB-9EC2-46D3-B261-C8B029CDE9F2}" destId="{8614C089-605B-43EB-BA72-4D6A965371C4}" srcOrd="1" destOrd="0" parTransId="{85D2055E-4FEF-4C4A-BDB8-880C55E4D77B}" sibTransId="{AB3B66A9-CCC7-4315-A059-BA16DC0D30D0}"/>
    <dgm:cxn modelId="{46091AF4-725D-4548-B43D-A66E0E069A80}" type="presOf" srcId="{C01A3C6A-34EC-4837-93AC-4E630B9C7582}" destId="{64E97A37-4005-4FF8-81C8-98ABF7DA281D}" srcOrd="0" destOrd="0" presId="urn:microsoft.com/office/officeart/2005/8/layout/radial4"/>
    <dgm:cxn modelId="{E15A711D-0142-4690-9F8C-727C95C49D51}" type="presOf" srcId="{2900E684-589B-48E4-88CE-0C5ADE690D3D}" destId="{F67D4658-5FCD-4435-9EF1-9C1018CCB36A}" srcOrd="0" destOrd="0" presId="urn:microsoft.com/office/officeart/2005/8/layout/radial4"/>
    <dgm:cxn modelId="{597788E1-3259-4032-870B-80730F380076}" type="presOf" srcId="{B920CE71-47E8-40A2-9E29-99ED0FC1DF41}" destId="{CEB43AFC-A2AD-4BEB-938C-70206269BB9A}" srcOrd="0" destOrd="0" presId="urn:microsoft.com/office/officeart/2005/8/layout/radial4"/>
    <dgm:cxn modelId="{12D89944-0066-41DA-B90A-00B17F29CA88}" type="presOf" srcId="{76610AFC-ACCE-4E59-9829-385FFF69C7F8}" destId="{5B4D7081-AD1C-489F-B4DC-A86E277DB44C}" srcOrd="0" destOrd="0" presId="urn:microsoft.com/office/officeart/2005/8/layout/radial4"/>
    <dgm:cxn modelId="{CA7BF0E4-D569-4DFB-A5FF-17029B482928}" type="presOf" srcId="{C388ADFB-9EC2-46D3-B261-C8B029CDE9F2}" destId="{09A07E1B-E684-4D51-898A-580ED7C2FB04}" srcOrd="0" destOrd="0" presId="urn:microsoft.com/office/officeart/2005/8/layout/radial4"/>
    <dgm:cxn modelId="{A65D7CD1-83D9-43CD-BDA6-B5F0CDC6AAF5}" type="presOf" srcId="{7F2246AE-46A3-4C70-BF9A-334455C2BA65}" destId="{6624620A-2931-4A10-9E32-A8E133BAB261}" srcOrd="0" destOrd="0" presId="urn:microsoft.com/office/officeart/2005/8/layout/radial4"/>
    <dgm:cxn modelId="{82AA1FAE-7191-4A4F-A854-37F52C0B2A86}" type="presParOf" srcId="{64E97A37-4005-4FF8-81C8-98ABF7DA281D}" destId="{09A07E1B-E684-4D51-898A-580ED7C2FB04}" srcOrd="0" destOrd="0" presId="urn:microsoft.com/office/officeart/2005/8/layout/radial4"/>
    <dgm:cxn modelId="{4C1FBFCA-515B-49DF-BAA9-CCF8485393E4}" type="presParOf" srcId="{64E97A37-4005-4FF8-81C8-98ABF7DA281D}" destId="{CEB43AFC-A2AD-4BEB-938C-70206269BB9A}" srcOrd="1" destOrd="0" presId="urn:microsoft.com/office/officeart/2005/8/layout/radial4"/>
    <dgm:cxn modelId="{469FA871-6780-490F-A1E1-16BD07FC8C47}" type="presParOf" srcId="{64E97A37-4005-4FF8-81C8-98ABF7DA281D}" destId="{3DC4F0AF-BD87-4BB3-9545-35C81F9BE651}" srcOrd="2" destOrd="0" presId="urn:microsoft.com/office/officeart/2005/8/layout/radial4"/>
    <dgm:cxn modelId="{F80F3CD8-29DA-4DDF-AD16-CD8C40679D76}" type="presParOf" srcId="{64E97A37-4005-4FF8-81C8-98ABF7DA281D}" destId="{AB56D894-66BA-4CF5-A53B-CB3B27293FEF}" srcOrd="3" destOrd="0" presId="urn:microsoft.com/office/officeart/2005/8/layout/radial4"/>
    <dgm:cxn modelId="{6B22D081-93F1-4DCF-B9E9-0862DEB5EC63}" type="presParOf" srcId="{64E97A37-4005-4FF8-81C8-98ABF7DA281D}" destId="{114A26F7-29F1-48E9-A0E4-FAF314F1D9F7}" srcOrd="4" destOrd="0" presId="urn:microsoft.com/office/officeart/2005/8/layout/radial4"/>
    <dgm:cxn modelId="{DC38AE5B-0F71-43A1-AC77-99A21D309B91}" type="presParOf" srcId="{64E97A37-4005-4FF8-81C8-98ABF7DA281D}" destId="{5B4D7081-AD1C-489F-B4DC-A86E277DB44C}" srcOrd="5" destOrd="0" presId="urn:microsoft.com/office/officeart/2005/8/layout/radial4"/>
    <dgm:cxn modelId="{56963A9B-E73E-49C3-922D-37546BCE4A8F}" type="presParOf" srcId="{64E97A37-4005-4FF8-81C8-98ABF7DA281D}" destId="{E72479CB-975E-4108-9262-C20D19F2322E}" srcOrd="6" destOrd="0" presId="urn:microsoft.com/office/officeart/2005/8/layout/radial4"/>
    <dgm:cxn modelId="{107E4CA9-37B4-4041-AD67-434F46755FA8}" type="presParOf" srcId="{64E97A37-4005-4FF8-81C8-98ABF7DA281D}" destId="{6624620A-2931-4A10-9E32-A8E133BAB261}" srcOrd="7" destOrd="0" presId="urn:microsoft.com/office/officeart/2005/8/layout/radial4"/>
    <dgm:cxn modelId="{DCA94450-85B1-41EF-AAAC-CD3C50C8ED49}" type="presParOf" srcId="{64E97A37-4005-4FF8-81C8-98ABF7DA281D}" destId="{AD77E800-C4AB-45EC-91AA-E52DC809AAF1}" srcOrd="8" destOrd="0" presId="urn:microsoft.com/office/officeart/2005/8/layout/radial4"/>
    <dgm:cxn modelId="{EDAF92FD-E85B-4ECB-A2FA-45757FABF803}" type="presParOf" srcId="{64E97A37-4005-4FF8-81C8-98ABF7DA281D}" destId="{F3394B72-C5C9-4623-817B-97A319933281}" srcOrd="9" destOrd="0" presId="urn:microsoft.com/office/officeart/2005/8/layout/radial4"/>
    <dgm:cxn modelId="{31332A5D-4AB3-47B6-8709-580BA613B1F7}" type="presParOf" srcId="{64E97A37-4005-4FF8-81C8-98ABF7DA281D}" destId="{F67D4658-5FCD-4435-9EF1-9C1018CCB36A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A07E1B-E684-4D51-898A-580ED7C2FB04}">
      <dsp:nvSpPr>
        <dsp:cNvPr id="0" name=""/>
        <dsp:cNvSpPr/>
      </dsp:nvSpPr>
      <dsp:spPr>
        <a:xfrm>
          <a:off x="1833529" y="1721053"/>
          <a:ext cx="1270701" cy="1270701"/>
        </a:xfrm>
        <a:prstGeom prst="ellipse">
          <a:avLst/>
        </a:prstGeom>
        <a:solidFill>
          <a:srgbClr val="0070C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Demand Plan</a:t>
          </a:r>
          <a:endParaRPr lang="en-US" sz="1600" b="1" kern="1200" dirty="0"/>
        </a:p>
      </dsp:txBody>
      <dsp:txXfrm>
        <a:off x="1833529" y="1721053"/>
        <a:ext cx="1270701" cy="1270701"/>
      </dsp:txXfrm>
    </dsp:sp>
    <dsp:sp modelId="{CEB43AFC-A2AD-4BEB-938C-70206269BB9A}">
      <dsp:nvSpPr>
        <dsp:cNvPr id="0" name=""/>
        <dsp:cNvSpPr/>
      </dsp:nvSpPr>
      <dsp:spPr>
        <a:xfrm rot="10800000">
          <a:off x="603961" y="2175329"/>
          <a:ext cx="1161941" cy="3621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C4F0AF-BD87-4BB3-9545-35C81F9BE651}">
      <dsp:nvSpPr>
        <dsp:cNvPr id="0" name=""/>
        <dsp:cNvSpPr/>
      </dsp:nvSpPr>
      <dsp:spPr>
        <a:xfrm>
          <a:off x="378" y="1873538"/>
          <a:ext cx="1207166" cy="965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Statistical Forecast</a:t>
          </a:r>
          <a:endParaRPr lang="en-US" sz="1300" b="1" kern="1200" dirty="0"/>
        </a:p>
      </dsp:txBody>
      <dsp:txXfrm>
        <a:off x="378" y="1873538"/>
        <a:ext cx="1207166" cy="965733"/>
      </dsp:txXfrm>
    </dsp:sp>
    <dsp:sp modelId="{AB56D894-66BA-4CF5-A53B-CB3B27293FEF}">
      <dsp:nvSpPr>
        <dsp:cNvPr id="0" name=""/>
        <dsp:cNvSpPr/>
      </dsp:nvSpPr>
      <dsp:spPr>
        <a:xfrm rot="13500000">
          <a:off x="980020" y="1267441"/>
          <a:ext cx="1161941" cy="3621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4A26F7-29F1-48E9-A0E4-FAF314F1D9F7}">
      <dsp:nvSpPr>
        <dsp:cNvPr id="0" name=""/>
        <dsp:cNvSpPr/>
      </dsp:nvSpPr>
      <dsp:spPr>
        <a:xfrm>
          <a:off x="546600" y="554841"/>
          <a:ext cx="1207166" cy="965733"/>
        </a:xfrm>
        <a:prstGeom prst="roundRect">
          <a:avLst>
            <a:gd name="adj" fmla="val 1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Sales Input</a:t>
          </a:r>
          <a:endParaRPr lang="en-US" sz="1300" b="1" kern="1200" dirty="0"/>
        </a:p>
      </dsp:txBody>
      <dsp:txXfrm>
        <a:off x="546600" y="554841"/>
        <a:ext cx="1207166" cy="965733"/>
      </dsp:txXfrm>
    </dsp:sp>
    <dsp:sp modelId="{5B4D7081-AD1C-489F-B4DC-A86E277DB44C}">
      <dsp:nvSpPr>
        <dsp:cNvPr id="0" name=""/>
        <dsp:cNvSpPr/>
      </dsp:nvSpPr>
      <dsp:spPr>
        <a:xfrm rot="16200000">
          <a:off x="1887909" y="891381"/>
          <a:ext cx="1161941" cy="3621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2479CB-975E-4108-9262-C20D19F2322E}">
      <dsp:nvSpPr>
        <dsp:cNvPr id="0" name=""/>
        <dsp:cNvSpPr/>
      </dsp:nvSpPr>
      <dsp:spPr>
        <a:xfrm>
          <a:off x="1865296" y="8619"/>
          <a:ext cx="1207166" cy="965733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Marketing Input</a:t>
          </a:r>
          <a:endParaRPr lang="en-US" sz="1300" b="1" kern="1200" dirty="0"/>
        </a:p>
      </dsp:txBody>
      <dsp:txXfrm>
        <a:off x="1865296" y="8619"/>
        <a:ext cx="1207166" cy="965733"/>
      </dsp:txXfrm>
    </dsp:sp>
    <dsp:sp modelId="{6624620A-2931-4A10-9E32-A8E133BAB261}">
      <dsp:nvSpPr>
        <dsp:cNvPr id="0" name=""/>
        <dsp:cNvSpPr/>
      </dsp:nvSpPr>
      <dsp:spPr>
        <a:xfrm rot="18900000">
          <a:off x="2795797" y="1267441"/>
          <a:ext cx="1161941" cy="3621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77E800-C4AB-45EC-91AA-E52DC809AAF1}">
      <dsp:nvSpPr>
        <dsp:cNvPr id="0" name=""/>
        <dsp:cNvSpPr/>
      </dsp:nvSpPr>
      <dsp:spPr>
        <a:xfrm>
          <a:off x="3183993" y="554841"/>
          <a:ext cx="1207166" cy="965733"/>
        </a:xfrm>
        <a:prstGeom prst="roundRect">
          <a:avLst>
            <a:gd name="adj" fmla="val 1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Customer Input</a:t>
          </a:r>
          <a:endParaRPr lang="en-US" sz="1300" b="1" kern="1200" dirty="0"/>
        </a:p>
      </dsp:txBody>
      <dsp:txXfrm>
        <a:off x="3183993" y="554841"/>
        <a:ext cx="1207166" cy="965733"/>
      </dsp:txXfrm>
    </dsp:sp>
    <dsp:sp modelId="{F3394B72-C5C9-4623-817B-97A319933281}">
      <dsp:nvSpPr>
        <dsp:cNvPr id="0" name=""/>
        <dsp:cNvSpPr/>
      </dsp:nvSpPr>
      <dsp:spPr>
        <a:xfrm>
          <a:off x="3171857" y="2175329"/>
          <a:ext cx="1161941" cy="3621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7D4658-5FCD-4435-9EF1-9C1018CCB36A}">
      <dsp:nvSpPr>
        <dsp:cNvPr id="0" name=""/>
        <dsp:cNvSpPr/>
      </dsp:nvSpPr>
      <dsp:spPr>
        <a:xfrm>
          <a:off x="3730215" y="1873538"/>
          <a:ext cx="1207166" cy="965733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New Product Development</a:t>
          </a:r>
          <a:endParaRPr lang="en-US" sz="1300" b="1" kern="1200" dirty="0" smtClean="0"/>
        </a:p>
      </dsp:txBody>
      <dsp:txXfrm>
        <a:off x="3730215" y="1873538"/>
        <a:ext cx="1207166" cy="965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03577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03577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03577" y="0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1475" y="530225"/>
            <a:ext cx="3540125" cy="2654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6308" y="3361611"/>
            <a:ext cx="7490460" cy="31846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03577" y="6721993"/>
            <a:ext cx="4057333" cy="3538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27432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54864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82296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109728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137160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64592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92024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194560" algn="l" defTabSz="54864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E20D4E-E2B9-4367-8C49-F8F669CE5AC3}" type="slidenum">
              <a:rPr lang="en-US"/>
              <a:pPr/>
              <a:t>12</a:t>
            </a:fld>
            <a:endParaRPr lang="en-US"/>
          </a:p>
        </p:txBody>
      </p:sp>
      <p:sp>
        <p:nvSpPr>
          <p:cNvPr id="269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22588" y="536575"/>
            <a:ext cx="3521075" cy="2641600"/>
          </a:xfrm>
          <a:ln w="12700" cap="flat"/>
        </p:spPr>
      </p:sp>
      <p:sp>
        <p:nvSpPr>
          <p:cNvPr id="269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4913" y="3362841"/>
            <a:ext cx="6857585" cy="3182227"/>
          </a:xfrm>
          <a:solidFill>
            <a:srgbClr val="FFFFFF"/>
          </a:solidFill>
          <a:ln w="12700" cap="flat">
            <a:solidFill>
              <a:srgbClr val="000000"/>
            </a:solidFill>
          </a:ln>
        </p:spPr>
        <p:txBody>
          <a:bodyPr lIns="93950" tIns="46975" rIns="93950" bIns="46975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ADFC0E-044E-436A-BD41-CA56E7C18749}" type="slidenum">
              <a:rPr lang="en-US" smtClean="0"/>
              <a:pPr>
                <a:defRPr/>
              </a:pPr>
              <a:t>14</a:t>
            </a:fld>
            <a:endParaRPr lang="en-US" dirty="0" smtClean="0"/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7994" y="3361612"/>
            <a:ext cx="6867094" cy="3184684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33477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233478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8B5632-598D-4173-B751-C58D583FCCF9}" type="slidenum">
              <a:rPr lang="en-US" smtClean="0"/>
              <a:pPr>
                <a:defRPr/>
              </a:pPr>
              <a:t>15</a:t>
            </a:fld>
            <a:endParaRPr lang="en-US" dirty="0" smtClean="0"/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34501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234502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3DDBB5-89DA-4433-A773-D760CB5BA047}" type="slidenum">
              <a:rPr lang="en-US" smtClean="0"/>
              <a:pPr>
                <a:defRPr/>
              </a:pPr>
              <a:t>16</a:t>
            </a:fld>
            <a:endParaRPr lang="en-US" dirty="0" smtClean="0"/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35525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23552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49D5FA-9958-4AB9-8A34-8CCCE386CC05}" type="slidenum">
              <a:rPr lang="en-US" smtClean="0"/>
              <a:pPr>
                <a:defRPr/>
              </a:pPr>
              <a:t>17</a:t>
            </a:fld>
            <a:endParaRPr lang="en-US" dirty="0" smtClean="0"/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36549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dirty="0"/>
              <a:t>6-7 December, 2007</a:t>
            </a:r>
          </a:p>
        </p:txBody>
      </p:sp>
      <p:sp>
        <p:nvSpPr>
          <p:cNvPr id="236550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Williams Supply Chain Group, Inc.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statistical forecast should serve as the base upon which</a:t>
            </a:r>
            <a:r>
              <a:rPr lang="en-US" baseline="0" dirty="0" smtClean="0"/>
              <a:t> the other inputs stand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They are closest to the customers,</a:t>
            </a:r>
            <a:r>
              <a:rPr lang="en-US" baseline="0" dirty="0" smtClean="0"/>
              <a:t> and can detect trends, competitors challenges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Promotions, market research, life cycle management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customers</a:t>
            </a:r>
            <a:r>
              <a:rPr lang="en-US" baseline="0" dirty="0" smtClean="0"/>
              <a:t> will share their data with you, either directly or through programs like VMI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products are a major wild</a:t>
            </a:r>
            <a:r>
              <a:rPr lang="en-US" baseline="0" dirty="0" smtClean="0"/>
              <a:t> card, hard to forecast but incredibly important to the company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93130F-EDE5-4CD2-B8C6-AB0B0396A50B}" type="slidenum">
              <a:rPr lang="en-US"/>
              <a:pPr/>
              <a:t>33</a:t>
            </a:fld>
            <a:endParaRPr lang="en-US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2C4BCD-3F78-4428-86BA-5A067D5C6787}" type="slidenum">
              <a:rPr lang="en-US"/>
              <a:pPr/>
              <a:t>35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14650" y="530225"/>
            <a:ext cx="3538538" cy="26543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E2662D-7F9C-4802-B5F1-504094939162}" type="slidenum">
              <a:rPr lang="en-US"/>
              <a:pPr/>
              <a:t>36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14650" y="530225"/>
            <a:ext cx="3538538" cy="26543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B9A5E6-DBEC-461F-AED9-28DB56E4624B}" type="slidenum">
              <a:rPr lang="en-US"/>
              <a:pPr/>
              <a:t>37</a:t>
            </a:fld>
            <a:endParaRPr lang="en-US"/>
          </a:p>
        </p:txBody>
      </p:sp>
      <p:sp>
        <p:nvSpPr>
          <p:cNvPr id="269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21000" y="536575"/>
            <a:ext cx="3524250" cy="2643188"/>
          </a:xfrm>
          <a:ln w="12700" cap="flat">
            <a:solidFill>
              <a:schemeClr val="tx1"/>
            </a:solidFill>
          </a:ln>
        </p:spPr>
      </p:sp>
      <p:sp>
        <p:nvSpPr>
          <p:cNvPr id="269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0579" y="3361611"/>
            <a:ext cx="6861920" cy="3184684"/>
          </a:xfrm>
          <a:ln/>
        </p:spPr>
        <p:txBody>
          <a:bodyPr lIns="93950" tIns="46975" rIns="93950" bIns="46975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3A2010-F571-4C6A-A811-DBC15357DB7C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3A2010-F571-4C6A-A811-DBC15357DB7C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C6A932-68CC-4080-9736-939CB8F5064B}" type="slidenum">
              <a:rPr lang="en-US"/>
              <a:pPr/>
              <a:t>4</a:t>
            </a:fld>
            <a:endParaRPr lang="en-US"/>
          </a:p>
        </p:txBody>
      </p:sp>
      <p:sp>
        <p:nvSpPr>
          <p:cNvPr id="35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27325" y="361950"/>
            <a:ext cx="3544888" cy="26574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2A1916-DF7B-4FF6-B640-58573A6367B6}" type="slidenum">
              <a:rPr lang="en-US"/>
              <a:pPr/>
              <a:t>42</a:t>
            </a:fld>
            <a:endParaRPr lang="en-US"/>
          </a:p>
        </p:txBody>
      </p:sp>
      <p:sp>
        <p:nvSpPr>
          <p:cNvPr id="387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19413" y="534988"/>
            <a:ext cx="3525837" cy="2644775"/>
          </a:xfrm>
          <a:ln w="12700" cap="flat">
            <a:solidFill>
              <a:schemeClr val="tx1"/>
            </a:solidFill>
          </a:ln>
        </p:spPr>
      </p:sp>
      <p:sp>
        <p:nvSpPr>
          <p:cNvPr id="387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0579" y="3361611"/>
            <a:ext cx="6861920" cy="3184684"/>
          </a:xfrm>
          <a:ln/>
        </p:spPr>
        <p:txBody>
          <a:bodyPr lIns="93950" tIns="46975" rIns="93950" bIns="46975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E1AFF3-8BD7-442B-89B6-08C401DC5827}" type="slidenum">
              <a:rPr lang="en-US"/>
              <a:pPr/>
              <a:t>5</a:t>
            </a:fld>
            <a:endParaRPr lang="en-US"/>
          </a:p>
        </p:txBody>
      </p:sp>
      <p:sp>
        <p:nvSpPr>
          <p:cNvPr id="35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1936846"/>
            <a:ext cx="5485448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4320" y="364471"/>
            <a:ext cx="4937760" cy="423247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274320" y="850583"/>
            <a:ext cx="4937760" cy="2095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4320" y="372862"/>
            <a:ext cx="4937760" cy="34090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>
          <a:xfrm>
            <a:off x="274320" y="793664"/>
            <a:ext cx="4937760" cy="288489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274320" y="3749040"/>
            <a:ext cx="12801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1874520" y="3749040"/>
            <a:ext cx="17373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3931920" y="3749040"/>
            <a:ext cx="1280160" cy="274320"/>
          </a:xfrm>
        </p:spPr>
        <p:txBody>
          <a:bodyPr/>
          <a:lstStyle>
            <a:lvl1pPr>
              <a:defRPr/>
            </a:lvl1pPr>
          </a:lstStyle>
          <a:p>
            <a:fld id="{F9E4F30C-7CCB-4E7F-8DE2-F0440965C48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74320" y="38100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4320" y="295275"/>
            <a:ext cx="4937760" cy="4930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  <p:custDataLst>
              <p:tags r:id="rId2"/>
            </p:custDataLst>
          </p:nvPr>
        </p:nvSpPr>
        <p:spPr>
          <a:xfrm>
            <a:off x="274320" y="857583"/>
            <a:ext cx="4937760" cy="282097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274320" y="3749040"/>
            <a:ext cx="12801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1874520" y="3749040"/>
            <a:ext cx="17373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3931920" y="3749040"/>
            <a:ext cx="1280160" cy="274320"/>
          </a:xfrm>
        </p:spPr>
        <p:txBody>
          <a:bodyPr/>
          <a:lstStyle>
            <a:lvl1pPr>
              <a:defRPr/>
            </a:lvl1pPr>
          </a:lstStyle>
          <a:p>
            <a:fld id="{0546DDFF-3752-49DD-A018-0F0E5F13B6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74320" y="38100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4320" y="295275"/>
            <a:ext cx="4937760" cy="3448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74320" y="783010"/>
            <a:ext cx="4937760" cy="144488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74320" y="2327725"/>
            <a:ext cx="4937760" cy="135083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274320" y="3749040"/>
            <a:ext cx="12801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1874520" y="3749040"/>
            <a:ext cx="17373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206240" y="3930554"/>
            <a:ext cx="1280160" cy="184245"/>
          </a:xfrm>
        </p:spPr>
        <p:txBody>
          <a:bodyPr/>
          <a:lstStyle>
            <a:lvl1pPr>
              <a:defRPr/>
            </a:lvl1pPr>
          </a:lstStyle>
          <a:p>
            <a:fld id="{878449CD-DDD3-48B0-9556-5404FDD1919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74320" y="38100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74320" y="3749040"/>
            <a:ext cx="12801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1874520" y="3749040"/>
            <a:ext cx="17373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4320" y="369178"/>
            <a:ext cx="4937760" cy="59094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>
          <a:xfrm>
            <a:off x="274320" y="1025495"/>
            <a:ext cx="4937760" cy="265306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274320" y="3749040"/>
            <a:ext cx="12801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1874520" y="3749040"/>
            <a:ext cx="1737360" cy="274320"/>
          </a:xfrm>
          <a:prstGeom prst="rect">
            <a:avLst/>
          </a:prstGeom>
        </p:spPr>
        <p:txBody>
          <a:bodyPr lIns="54864" tIns="27432" rIns="54864" bIns="2743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274320" y="38100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11480" y="1278255"/>
            <a:ext cx="4663440" cy="8820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22960" y="2331720"/>
            <a:ext cx="3840480" cy="10515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3388" y="2644140"/>
            <a:ext cx="4663440" cy="817245"/>
          </a:xfrm>
        </p:spPr>
        <p:txBody>
          <a:bodyPr anchor="t"/>
          <a:lstStyle>
            <a:lvl1pPr algn="l">
              <a:defRPr sz="2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33388" y="1744028"/>
            <a:ext cx="4663440" cy="900112"/>
          </a:xfrm>
        </p:spPr>
        <p:txBody>
          <a:bodyPr anchor="b"/>
          <a:lstStyle>
            <a:lvl1pPr marL="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  <a:lvl2pPr marL="2743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4864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2296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9728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64592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92024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19456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74320" y="960120"/>
            <a:ext cx="2423160" cy="2715578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2788920" y="960120"/>
            <a:ext cx="2423160" cy="2715578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74320" y="921068"/>
            <a:ext cx="2424113" cy="383857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274320" y="1304925"/>
            <a:ext cx="2424113" cy="2370773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2787015" y="921068"/>
            <a:ext cx="2425065" cy="383857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2787015" y="1304925"/>
            <a:ext cx="2425065" cy="2370773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4206240" y="3991970"/>
            <a:ext cx="1280160" cy="122830"/>
          </a:xfrm>
        </p:spPr>
        <p:txBody>
          <a:bodyPr/>
          <a:lstStyle>
            <a:lvl1pPr>
              <a:defRPr sz="9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789709"/>
            <a:ext cx="4937760" cy="2999971"/>
          </a:xfrm>
        </p:spPr>
        <p:txBody>
          <a:bodyPr/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425238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4320" y="163830"/>
            <a:ext cx="1804988" cy="697230"/>
          </a:xfrm>
        </p:spPr>
        <p:txBody>
          <a:bodyPr anchor="b"/>
          <a:lstStyle>
            <a:lvl1pPr algn="l">
              <a:defRPr sz="1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45030" y="163830"/>
            <a:ext cx="3067050" cy="3511868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74320" y="861060"/>
            <a:ext cx="1804988" cy="2814638"/>
          </a:xfrm>
        </p:spPr>
        <p:txBody>
          <a:bodyPr/>
          <a:lstStyle>
            <a:lvl1pPr marL="0" indent="0">
              <a:buNone/>
              <a:defRPr sz="800"/>
            </a:lvl1pPr>
            <a:lvl2pPr marL="274320" indent="0">
              <a:buNone/>
              <a:defRPr sz="700"/>
            </a:lvl2pPr>
            <a:lvl3pPr marL="548640" indent="0">
              <a:buNone/>
              <a:defRPr sz="600"/>
            </a:lvl3pPr>
            <a:lvl4pPr marL="822960" indent="0">
              <a:buNone/>
              <a:defRPr sz="500"/>
            </a:lvl4pPr>
            <a:lvl5pPr marL="1097280" indent="0">
              <a:buNone/>
              <a:defRPr sz="500"/>
            </a:lvl5pPr>
            <a:lvl6pPr marL="1371600" indent="0">
              <a:buNone/>
              <a:defRPr sz="500"/>
            </a:lvl6pPr>
            <a:lvl7pPr marL="1645920" indent="0">
              <a:buNone/>
              <a:defRPr sz="500"/>
            </a:lvl7pPr>
            <a:lvl8pPr marL="1920240" indent="0">
              <a:buNone/>
              <a:defRPr sz="500"/>
            </a:lvl8pPr>
            <a:lvl9pPr marL="2194560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75373" y="2880360"/>
            <a:ext cx="3291840" cy="340043"/>
          </a:xfrm>
        </p:spPr>
        <p:txBody>
          <a:bodyPr anchor="b"/>
          <a:lstStyle>
            <a:lvl1pPr algn="l">
              <a:defRPr sz="1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075373" y="367665"/>
            <a:ext cx="3291840" cy="2468880"/>
          </a:xfrm>
        </p:spPr>
        <p:txBody>
          <a:bodyPr/>
          <a:lstStyle>
            <a:lvl1pPr marL="0" indent="0">
              <a:buNone/>
              <a:defRPr sz="1900"/>
            </a:lvl1pPr>
            <a:lvl2pPr marL="274320" indent="0">
              <a:buNone/>
              <a:defRPr sz="1700"/>
            </a:lvl2pPr>
            <a:lvl3pPr marL="548640" indent="0">
              <a:buNone/>
              <a:defRPr sz="140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075373" y="3220403"/>
            <a:ext cx="3291840" cy="482917"/>
          </a:xfrm>
        </p:spPr>
        <p:txBody>
          <a:bodyPr/>
          <a:lstStyle>
            <a:lvl1pPr marL="0" indent="0">
              <a:buNone/>
              <a:defRPr sz="800"/>
            </a:lvl1pPr>
            <a:lvl2pPr marL="274320" indent="0">
              <a:buNone/>
              <a:defRPr sz="700"/>
            </a:lvl2pPr>
            <a:lvl3pPr marL="548640" indent="0">
              <a:buNone/>
              <a:defRPr sz="600"/>
            </a:lvl3pPr>
            <a:lvl4pPr marL="822960" indent="0">
              <a:buNone/>
              <a:defRPr sz="500"/>
            </a:lvl4pPr>
            <a:lvl5pPr marL="1097280" indent="0">
              <a:buNone/>
              <a:defRPr sz="500"/>
            </a:lvl5pPr>
            <a:lvl6pPr marL="1371600" indent="0">
              <a:buNone/>
              <a:defRPr sz="500"/>
            </a:lvl6pPr>
            <a:lvl7pPr marL="1645920" indent="0">
              <a:buNone/>
              <a:defRPr sz="500"/>
            </a:lvl7pPr>
            <a:lvl8pPr marL="1920240" indent="0">
              <a:buNone/>
              <a:defRPr sz="500"/>
            </a:lvl8pPr>
            <a:lvl9pPr marL="2194560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3977640" y="164783"/>
            <a:ext cx="1234440" cy="35109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274320" y="164783"/>
            <a:ext cx="3611880" cy="35109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273146" y="2057045"/>
            <a:ext cx="4937760" cy="2095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3146" y="1570933"/>
            <a:ext cx="4937760" cy="486112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273146" y="1314095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4206240" y="3909184"/>
            <a:ext cx="1280160" cy="205616"/>
          </a:xfrm>
        </p:spPr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74320" y="850583"/>
            <a:ext cx="2423160" cy="2939097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2788920" y="850583"/>
            <a:ext cx="2423160" cy="2939097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2787015" y="1238667"/>
            <a:ext cx="2425065" cy="2540853"/>
          </a:xfrm>
        </p:spPr>
        <p:txBody>
          <a:bodyPr/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2787015" y="854810"/>
            <a:ext cx="2425065" cy="383857"/>
          </a:xfrm>
        </p:spPr>
        <p:txBody>
          <a:bodyPr anchor="ctr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274320" y="1238667"/>
            <a:ext cx="2424113" cy="2540853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274320" y="854810"/>
            <a:ext cx="2424113" cy="383857"/>
          </a:xfrm>
        </p:spPr>
        <p:txBody>
          <a:bodyPr anchor="ctr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4206240" y="3909184"/>
            <a:ext cx="1280160" cy="205616"/>
          </a:xfrm>
        </p:spPr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3531704" y="852025"/>
            <a:ext cx="1680376" cy="28917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160020" indent="0">
              <a:spcBef>
                <a:spcPts val="0"/>
              </a:spcBef>
              <a:buClr>
                <a:schemeClr val="accent6"/>
              </a:buClr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429578" indent="-108585">
              <a:spcBef>
                <a:spcPts val="720"/>
              </a:spcBef>
              <a:buClr>
                <a:schemeClr val="accent6"/>
              </a:buClr>
              <a:defRPr sz="1400">
                <a:solidFill>
                  <a:srgbClr val="666666"/>
                </a:solidFill>
                <a:latin typeface="Century Gothic" pitchFamily="34" charset="0"/>
              </a:defRPr>
            </a:lvl3pPr>
            <a:lvl4pPr marL="589598" indent="-160020">
              <a:spcBef>
                <a:spcPts val="720"/>
              </a:spcBef>
              <a:buClr>
                <a:schemeClr val="accent6"/>
              </a:buClr>
              <a:defRPr sz="1200">
                <a:solidFill>
                  <a:srgbClr val="666666"/>
                </a:solidFill>
                <a:latin typeface="Century Gothic" pitchFamily="34" charset="0"/>
              </a:defRPr>
            </a:lvl4pPr>
            <a:lvl5pPr marL="699135" indent="-109538">
              <a:spcBef>
                <a:spcPts val="720"/>
              </a:spcBef>
              <a:buClr>
                <a:schemeClr val="accent6"/>
              </a:buClr>
              <a:defRPr sz="12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1941443" y="852025"/>
            <a:ext cx="1590261" cy="28917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160020" indent="0">
              <a:spcBef>
                <a:spcPts val="0"/>
              </a:spcBef>
              <a:buClr>
                <a:schemeClr val="accent6"/>
              </a:buClr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429578" indent="-108585">
              <a:spcBef>
                <a:spcPts val="720"/>
              </a:spcBef>
              <a:buClr>
                <a:schemeClr val="accent6"/>
              </a:buClr>
              <a:defRPr sz="1400">
                <a:solidFill>
                  <a:srgbClr val="666666"/>
                </a:solidFill>
                <a:latin typeface="Century Gothic" pitchFamily="34" charset="0"/>
              </a:defRPr>
            </a:lvl3pPr>
            <a:lvl4pPr marL="589598" indent="-160020">
              <a:spcBef>
                <a:spcPts val="720"/>
              </a:spcBef>
              <a:buClr>
                <a:schemeClr val="accent6"/>
              </a:buClr>
              <a:defRPr sz="1200">
                <a:solidFill>
                  <a:srgbClr val="666666"/>
                </a:solidFill>
                <a:latin typeface="Century Gothic" pitchFamily="34" charset="0"/>
              </a:defRPr>
            </a:lvl4pPr>
            <a:lvl5pPr marL="699135" indent="-109538">
              <a:spcBef>
                <a:spcPts val="720"/>
              </a:spcBef>
              <a:buClr>
                <a:schemeClr val="accent6"/>
              </a:buClr>
              <a:defRPr sz="12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273993" y="852025"/>
            <a:ext cx="1667450" cy="28917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160020" indent="0">
              <a:spcBef>
                <a:spcPts val="0"/>
              </a:spcBef>
              <a:buClr>
                <a:schemeClr val="accent6"/>
              </a:buClr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429578" indent="-108585">
              <a:spcBef>
                <a:spcPts val="720"/>
              </a:spcBef>
              <a:buClr>
                <a:schemeClr val="accent6"/>
              </a:buClr>
              <a:defRPr sz="1400">
                <a:solidFill>
                  <a:srgbClr val="666666"/>
                </a:solidFill>
                <a:latin typeface="Century Gothic" pitchFamily="34" charset="0"/>
              </a:defRPr>
            </a:lvl3pPr>
            <a:lvl4pPr marL="589598" indent="-160020">
              <a:spcBef>
                <a:spcPts val="720"/>
              </a:spcBef>
              <a:buClr>
                <a:schemeClr val="accent6"/>
              </a:buClr>
              <a:defRPr sz="1200">
                <a:solidFill>
                  <a:srgbClr val="666666"/>
                </a:solidFill>
                <a:latin typeface="Century Gothic" pitchFamily="34" charset="0"/>
              </a:defRPr>
            </a:lvl4pPr>
            <a:lvl5pPr marL="699135" indent="-109538">
              <a:spcBef>
                <a:spcPts val="720"/>
              </a:spcBef>
              <a:buClr>
                <a:schemeClr val="accent6"/>
              </a:buClr>
              <a:defRPr sz="12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274320" y="850583"/>
            <a:ext cx="4937760" cy="2918777"/>
          </a:xfrm>
        </p:spPr>
        <p:txBody>
          <a:bodyPr>
            <a:normAutofit/>
          </a:bodyPr>
          <a:lstStyle>
            <a:lvl1pPr marL="0" indent="0"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700"/>
            </a:lvl2pPr>
            <a:lvl3pPr marL="548640" indent="0">
              <a:buNone/>
              <a:defRPr sz="140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ags" Target="../tags/tag70.xml"/><Relationship Id="rId18" Type="http://schemas.openxmlformats.org/officeDocument/2006/relationships/tags" Target="../tags/tag75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17" Type="http://schemas.openxmlformats.org/officeDocument/2006/relationships/tags" Target="../tags/tag74.xml"/><Relationship Id="rId2" Type="http://schemas.openxmlformats.org/officeDocument/2006/relationships/slideLayout" Target="../slideLayouts/slideLayout16.xml"/><Relationship Id="rId16" Type="http://schemas.openxmlformats.org/officeDocument/2006/relationships/tags" Target="../tags/tag73.xml"/><Relationship Id="rId20" Type="http://schemas.openxmlformats.org/officeDocument/2006/relationships/tags" Target="../tags/tag77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ags" Target="../tags/tag72.xml"/><Relationship Id="rId10" Type="http://schemas.openxmlformats.org/officeDocument/2006/relationships/slideLayout" Target="../slideLayouts/slideLayout24.xml"/><Relationship Id="rId19" Type="http://schemas.openxmlformats.org/officeDocument/2006/relationships/tags" Target="../tags/tag76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ags" Target="../tags/tag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0" y="3613150"/>
            <a:ext cx="54864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274320" y="359296"/>
            <a:ext cx="4937760" cy="429914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274320" y="789210"/>
            <a:ext cx="4937760" cy="2995294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4153584" y="3889613"/>
            <a:ext cx="1280160" cy="205616"/>
          </a:xfrm>
          <a:prstGeom prst="rect">
            <a:avLst/>
          </a:prstGeom>
        </p:spPr>
        <p:txBody>
          <a:bodyPr vert="horz" lIns="54864" tIns="27432" rIns="54864" bIns="27432" rtlCol="0" anchor="ctr"/>
          <a:lstStyle>
            <a:lvl1pPr algn="r">
              <a:defRPr sz="900" b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  <p:sldLayoutId id="2147483662" r:id="rId10"/>
    <p:sldLayoutId id="2147483664" r:id="rId11"/>
    <p:sldLayoutId id="2147483668" r:id="rId12"/>
    <p:sldLayoutId id="2147483669" r:id="rId13"/>
    <p:sldLayoutId id="2147483670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274320" rtl="0" eaLnBrk="1" latinLnBrk="0" hangingPunct="1">
        <a:spcBef>
          <a:spcPct val="0"/>
        </a:spcBef>
        <a:buNone/>
        <a:defRPr sz="19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205740" indent="-20574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7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445770" indent="-171450" algn="l" defTabSz="27432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685800" indent="-13716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960120" indent="-137160" algn="l" defTabSz="27432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1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1234440" indent="-13716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1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150876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274320" y="164783"/>
            <a:ext cx="4937760" cy="685800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274320" y="960121"/>
            <a:ext cx="2453498" cy="1321607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274320" y="3813810"/>
            <a:ext cx="1280160" cy="219075"/>
          </a:xfrm>
          <a:prstGeom prst="rect">
            <a:avLst/>
          </a:prstGeom>
        </p:spPr>
        <p:txBody>
          <a:bodyPr vert="horz" lIns="54864" tIns="27432" rIns="54864" bIns="27432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1874520" y="3813810"/>
            <a:ext cx="1737360" cy="219075"/>
          </a:xfrm>
          <a:prstGeom prst="rect">
            <a:avLst/>
          </a:prstGeom>
        </p:spPr>
        <p:txBody>
          <a:bodyPr vert="horz" lIns="54864" tIns="27432" rIns="54864" bIns="27432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3931920" y="3813810"/>
            <a:ext cx="1280160" cy="219075"/>
          </a:xfrm>
          <a:prstGeom prst="rect">
            <a:avLst/>
          </a:prstGeom>
        </p:spPr>
        <p:txBody>
          <a:bodyPr vert="horz" lIns="54864" tIns="27432" rIns="54864" bIns="27432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481CB-FB00-49A5-935A-2C415173E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2"/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2819258" y="960121"/>
            <a:ext cx="2453498" cy="1321607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marL="205740" marR="0" lvl="0" indent="-20574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445770" marR="0" lvl="1" indent="-17145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685800" marR="0" lvl="2" indent="-13716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ext Placeholder 2"/>
          <p:cNvSpPr txBox="1">
            <a:spLocks/>
          </p:cNvSpPr>
          <p:nvPr>
            <p:custDataLst>
              <p:tags r:id="rId19"/>
            </p:custDataLst>
          </p:nvPr>
        </p:nvSpPr>
        <p:spPr>
          <a:xfrm>
            <a:off x="274320" y="2373168"/>
            <a:ext cx="2453498" cy="1321607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marL="205740" marR="0" lvl="0" indent="-20574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445770" marR="0" lvl="1" indent="-17145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685800" marR="0" lvl="2" indent="-13716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9" name="Text Placeholder 2"/>
          <p:cNvSpPr txBox="1">
            <a:spLocks/>
          </p:cNvSpPr>
          <p:nvPr>
            <p:custDataLst>
              <p:tags r:id="rId20"/>
            </p:custDataLst>
          </p:nvPr>
        </p:nvSpPr>
        <p:spPr>
          <a:xfrm>
            <a:off x="2819258" y="2373168"/>
            <a:ext cx="2453498" cy="1321607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marL="205740" marR="0" lvl="0" indent="-20574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445770" marR="0" lvl="1" indent="-17145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685800" marR="0" lvl="2" indent="-137160" algn="l" defTabSz="54864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 ftr="0" dt="0"/>
  <p:txStyles>
    <p:titleStyle>
      <a:lvl1pPr algn="ctr" defTabSz="548640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54864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indent="-171450" algn="l" defTabSz="54864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37160" algn="l" defTabSz="54864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37160" algn="l" defTabSz="54864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137160" algn="l" defTabSz="54864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37160" algn="l" defTabSz="54864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54864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54864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54864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5486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82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84.xml"/><Relationship Id="rId4" Type="http://schemas.openxmlformats.org/officeDocument/2006/relationships/tags" Target="../tags/tag18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image" Target="../media/image9.jpeg"/><Relationship Id="rId18" Type="http://schemas.openxmlformats.org/officeDocument/2006/relationships/image" Target="../media/image14.png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notesSlide" Target="../notesSlides/notesSlide11.xml"/><Relationship Id="rId17" Type="http://schemas.openxmlformats.org/officeDocument/2006/relationships/image" Target="../media/image13.png"/><Relationship Id="rId2" Type="http://schemas.openxmlformats.org/officeDocument/2006/relationships/tags" Target="../tags/tag186.xml"/><Relationship Id="rId16" Type="http://schemas.openxmlformats.org/officeDocument/2006/relationships/image" Target="../media/image12.png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89.xml"/><Relationship Id="rId15" Type="http://schemas.openxmlformats.org/officeDocument/2006/relationships/image" Target="../media/image11.png"/><Relationship Id="rId10" Type="http://schemas.openxmlformats.org/officeDocument/2006/relationships/tags" Target="../tags/tag194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8.jpeg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tags" Target="../tags/tag206.xml"/><Relationship Id="rId17" Type="http://schemas.openxmlformats.org/officeDocument/2006/relationships/image" Target="../media/image17.jpeg"/><Relationship Id="rId2" Type="http://schemas.openxmlformats.org/officeDocument/2006/relationships/tags" Target="../tags/tag196.xml"/><Relationship Id="rId16" Type="http://schemas.openxmlformats.org/officeDocument/2006/relationships/image" Target="../media/image16.jpeg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5" Type="http://schemas.openxmlformats.org/officeDocument/2006/relationships/tags" Target="../tags/tag199.xml"/><Relationship Id="rId15" Type="http://schemas.openxmlformats.org/officeDocument/2006/relationships/image" Target="../media/image15.jpeg"/><Relationship Id="rId10" Type="http://schemas.openxmlformats.org/officeDocument/2006/relationships/tags" Target="../tags/tag204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1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1.xml"/><Relationship Id="rId1" Type="http://schemas.openxmlformats.org/officeDocument/2006/relationships/vmlDrawing" Target="../drawings/vmlDrawing1.v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9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22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9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228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0.xml"/><Relationship Id="rId4" Type="http://schemas.openxmlformats.org/officeDocument/2006/relationships/tags" Target="../tags/tag22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tags" Target="../tags/tag233.xml"/><Relationship Id="rId7" Type="http://schemas.openxmlformats.org/officeDocument/2006/relationships/diagramData" Target="../diagrams/data1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notesSlide" Target="../notesSlides/notesSlide17.xml"/><Relationship Id="rId11" Type="http://schemas.microsoft.com/office/2007/relationships/diagramDrawing" Target="../diagrams/drawing1.xml"/><Relationship Id="rId5" Type="http://schemas.openxmlformats.org/officeDocument/2006/relationships/slideLayout" Target="../slideLayouts/slideLayout2.xml"/><Relationship Id="rId10" Type="http://schemas.openxmlformats.org/officeDocument/2006/relationships/diagramColors" Target="../diagrams/colors1.xml"/><Relationship Id="rId4" Type="http://schemas.openxmlformats.org/officeDocument/2006/relationships/tags" Target="../tags/tag234.xml"/><Relationship Id="rId9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7" Type="http://schemas.openxmlformats.org/officeDocument/2006/relationships/chart" Target="../charts/chart3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42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7" Type="http://schemas.openxmlformats.org/officeDocument/2006/relationships/image" Target="../media/image20.wmf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7" Type="http://schemas.openxmlformats.org/officeDocument/2006/relationships/image" Target="../media/image21.png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7" Type="http://schemas.openxmlformats.org/officeDocument/2006/relationships/image" Target="../media/image22.wmf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13" Type="http://schemas.openxmlformats.org/officeDocument/2006/relationships/image" Target="../media/image24.png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12" Type="http://schemas.openxmlformats.org/officeDocument/2006/relationships/image" Target="../media/image23.png"/><Relationship Id="rId17" Type="http://schemas.openxmlformats.org/officeDocument/2006/relationships/image" Target="../media/image28.jpeg"/><Relationship Id="rId2" Type="http://schemas.openxmlformats.org/officeDocument/2006/relationships/tags" Target="../tags/tag252.xml"/><Relationship Id="rId16" Type="http://schemas.openxmlformats.org/officeDocument/2006/relationships/image" Target="../media/image27.png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notesSlide" Target="../notesSlides/notesSlide22.xml"/><Relationship Id="rId5" Type="http://schemas.openxmlformats.org/officeDocument/2006/relationships/tags" Target="../tags/tag255.xml"/><Relationship Id="rId15" Type="http://schemas.openxmlformats.org/officeDocument/2006/relationships/image" Target="../media/image26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54.xml"/><Relationship Id="rId9" Type="http://schemas.openxmlformats.org/officeDocument/2006/relationships/tags" Target="../tags/tag259.xml"/><Relationship Id="rId1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image" Target="../media/image5.png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12" Type="http://schemas.openxmlformats.org/officeDocument/2006/relationships/image" Target="../media/image4.pn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49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86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8.xml"/><Relationship Id="rId4" Type="http://schemas.openxmlformats.org/officeDocument/2006/relationships/tags" Target="../tags/tag28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03.xml"/><Relationship Id="rId3" Type="http://schemas.openxmlformats.org/officeDocument/2006/relationships/tags" Target="../tags/tag298.xml"/><Relationship Id="rId7" Type="http://schemas.openxmlformats.org/officeDocument/2006/relationships/tags" Target="../tags/tag302.xml"/><Relationship Id="rId12" Type="http://schemas.openxmlformats.org/officeDocument/2006/relationships/oleObject" Target="../embeddings/oleObject2.bin"/><Relationship Id="rId2" Type="http://schemas.openxmlformats.org/officeDocument/2006/relationships/tags" Target="../tags/tag297.xml"/><Relationship Id="rId1" Type="http://schemas.openxmlformats.org/officeDocument/2006/relationships/vmlDrawing" Target="../drawings/vmlDrawing2.vml"/><Relationship Id="rId6" Type="http://schemas.openxmlformats.org/officeDocument/2006/relationships/tags" Target="../tags/tag301.xml"/><Relationship Id="rId11" Type="http://schemas.openxmlformats.org/officeDocument/2006/relationships/notesSlide" Target="../notesSlides/notesSlide32.xml"/><Relationship Id="rId5" Type="http://schemas.openxmlformats.org/officeDocument/2006/relationships/tags" Target="../tags/tag300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299.xml"/><Relationship Id="rId9" Type="http://schemas.openxmlformats.org/officeDocument/2006/relationships/tags" Target="../tags/tag30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0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311.xml"/><Relationship Id="rId7" Type="http://schemas.openxmlformats.org/officeDocument/2006/relationships/notesSlide" Target="../notesSlides/notesSlide34.xml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3.xml"/><Relationship Id="rId4" Type="http://schemas.openxmlformats.org/officeDocument/2006/relationships/tags" Target="../tags/tag3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3" Type="http://schemas.openxmlformats.org/officeDocument/2006/relationships/tags" Target="../tags/tag32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10" Type="http://schemas.openxmlformats.org/officeDocument/2006/relationships/image" Target="../media/image31.jpeg"/><Relationship Id="rId4" Type="http://schemas.openxmlformats.org/officeDocument/2006/relationships/tags" Target="../tags/tag321.xml"/><Relationship Id="rId9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3" Type="http://schemas.openxmlformats.org/officeDocument/2006/relationships/tags" Target="../tags/tag33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10" Type="http://schemas.openxmlformats.org/officeDocument/2006/relationships/image" Target="../media/image33.jpeg"/><Relationship Id="rId4" Type="http://schemas.openxmlformats.org/officeDocument/2006/relationships/tags" Target="../tags/tag331.xml"/><Relationship Id="rId9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56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349.xml"/><Relationship Id="rId13" Type="http://schemas.openxmlformats.org/officeDocument/2006/relationships/notesSlide" Target="../notesSlides/notesSlide41.xml"/><Relationship Id="rId3" Type="http://schemas.openxmlformats.org/officeDocument/2006/relationships/tags" Target="../tags/tag344.xml"/><Relationship Id="rId7" Type="http://schemas.openxmlformats.org/officeDocument/2006/relationships/tags" Target="../tags/tag348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11" Type="http://schemas.openxmlformats.org/officeDocument/2006/relationships/tags" Target="../tags/tag352.xml"/><Relationship Id="rId5" Type="http://schemas.openxmlformats.org/officeDocument/2006/relationships/tags" Target="../tags/tag346.xml"/><Relationship Id="rId10" Type="http://schemas.openxmlformats.org/officeDocument/2006/relationships/tags" Target="../tags/tag351.xml"/><Relationship Id="rId4" Type="http://schemas.openxmlformats.org/officeDocument/2006/relationships/tags" Target="../tags/tag345.xml"/><Relationship Id="rId9" Type="http://schemas.openxmlformats.org/officeDocument/2006/relationships/tags" Target="../tags/tag35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55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57.xml"/><Relationship Id="rId4" Type="http://schemas.openxmlformats.org/officeDocument/2006/relationships/tags" Target="../tags/tag35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7" Type="http://schemas.openxmlformats.org/officeDocument/2006/relationships/image" Target="../media/image35.wmf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364.xml"/><Relationship Id="rId7" Type="http://schemas.openxmlformats.org/officeDocument/2006/relationships/chart" Target="../charts/chart4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6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13" Type="http://schemas.openxmlformats.org/officeDocument/2006/relationships/image" Target="../media/image36.wmf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12" Type="http://schemas.openxmlformats.org/officeDocument/2006/relationships/notesSlide" Target="../notesSlides/notesSlide45.xml"/><Relationship Id="rId2" Type="http://schemas.openxmlformats.org/officeDocument/2006/relationships/tags" Target="../tags/tag366.xml"/><Relationship Id="rId1" Type="http://schemas.openxmlformats.org/officeDocument/2006/relationships/vmlDrawing" Target="../drawings/vmlDrawing3.vml"/><Relationship Id="rId6" Type="http://schemas.openxmlformats.org/officeDocument/2006/relationships/tags" Target="../tags/tag370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69.xml"/><Relationship Id="rId10" Type="http://schemas.openxmlformats.org/officeDocument/2006/relationships/tags" Target="../tags/tag374.xml"/><Relationship Id="rId4" Type="http://schemas.openxmlformats.org/officeDocument/2006/relationships/tags" Target="../tags/tag368.xml"/><Relationship Id="rId9" Type="http://schemas.openxmlformats.org/officeDocument/2006/relationships/tags" Target="../tags/tag37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377.xml"/><Relationship Id="rId7" Type="http://schemas.openxmlformats.org/officeDocument/2006/relationships/image" Target="../media/image37.wmf"/><Relationship Id="rId2" Type="http://schemas.openxmlformats.org/officeDocument/2006/relationships/tags" Target="../tags/tag376.xml"/><Relationship Id="rId1" Type="http://schemas.openxmlformats.org/officeDocument/2006/relationships/tags" Target="../tags/tag375.x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61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409.xml"/><Relationship Id="rId2" Type="http://schemas.openxmlformats.org/officeDocument/2006/relationships/tags" Target="../tags/tag408.xml"/><Relationship Id="rId1" Type="http://schemas.openxmlformats.org/officeDocument/2006/relationships/tags" Target="../tags/tag407.x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QAD Value Chain Certification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Field Readiness Group</a:t>
            </a:r>
          </a:p>
          <a:p>
            <a:r>
              <a:rPr lang="en-US" dirty="0" smtClean="0"/>
              <a:t>White Belt Training</a:t>
            </a:r>
          </a:p>
          <a:p>
            <a:endParaRPr lang="en-US" dirty="0" smtClean="0"/>
          </a:p>
          <a:p>
            <a:r>
              <a:rPr lang="en-US" dirty="0" smtClean="0"/>
              <a:t>Mark K Williams, CFPIM, CSCP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 &amp; Forecasting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74320" y="850583"/>
            <a:ext cx="5120640" cy="293909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Types of Demand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Basics of Demand Management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Basics of Forecasting</a:t>
            </a:r>
          </a:p>
          <a:p>
            <a:endParaRPr lang="en-US" dirty="0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 &amp; Forecasting</a:t>
            </a:r>
          </a:p>
        </p:txBody>
      </p:sp>
      <p:pic>
        <p:nvPicPr>
          <p:cNvPr id="222209" name="Picture 1"/>
          <p:cNvPicPr>
            <a:picLocks noGrp="1" noChangeAspect="1" noChangeArrowheads="1"/>
          </p:cNvPicPr>
          <p:nvPr>
            <p:ph sz="half" idx="2"/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001373" y="1578973"/>
            <a:ext cx="2210707" cy="221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function of recognizing all demands for goods and services and managing those demands to support the </a:t>
            </a:r>
            <a:r>
              <a:rPr lang="en-US" dirty="0" smtClean="0"/>
              <a:t>marketplace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Demand Management Defined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Basics of Demand Management</a:t>
            </a:r>
            <a:endParaRPr lang="en-US" dirty="0" smtClean="0"/>
          </a:p>
        </p:txBody>
      </p:sp>
      <p:pic>
        <p:nvPicPr>
          <p:cNvPr id="106498" name="Picture 2" descr="C:\Users\m3w\Downloads\MC90043305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0" y="2370406"/>
            <a:ext cx="1378634" cy="1378634"/>
          </a:xfrm>
          <a:prstGeom prst="rect">
            <a:avLst/>
          </a:prstGeom>
          <a:noFill/>
        </p:spPr>
      </p:pic>
      <p:pic>
        <p:nvPicPr>
          <p:cNvPr id="106499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1097280" y="1679258"/>
            <a:ext cx="1097280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2577573" y="1606795"/>
            <a:ext cx="1169743" cy="11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1645920" y="2606040"/>
            <a:ext cx="1097280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3" name="Picture 7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4114800" y="1583677"/>
            <a:ext cx="1097280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8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295357" y="2606041"/>
            <a:ext cx="127312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Consumers</a:t>
            </a:r>
          </a:p>
          <a:p>
            <a:r>
              <a:rPr lang="en-US" dirty="0" smtClean="0"/>
              <a:t>Customers</a:t>
            </a:r>
          </a:p>
          <a:p>
            <a:r>
              <a:rPr lang="en-US" dirty="0" smtClean="0"/>
              <a:t>Dealers</a:t>
            </a:r>
          </a:p>
          <a:p>
            <a:r>
              <a:rPr lang="en-US" dirty="0" smtClean="0"/>
              <a:t>Distributors</a:t>
            </a:r>
          </a:p>
          <a:p>
            <a:r>
              <a:rPr lang="en-US" dirty="0" smtClean="0"/>
              <a:t>Interplant</a:t>
            </a:r>
          </a:p>
          <a:p>
            <a:r>
              <a:rPr lang="en-US" dirty="0" smtClean="0"/>
              <a:t>Service parts</a:t>
            </a:r>
          </a:p>
          <a:p>
            <a:r>
              <a:rPr lang="en-US" dirty="0" smtClean="0"/>
              <a:t>Samples</a:t>
            </a:r>
          </a:p>
        </p:txBody>
      </p:sp>
      <p:sp>
        <p:nvSpPr>
          <p:cNvPr id="2697219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Sources of Demand</a:t>
            </a:r>
          </a:p>
        </p:txBody>
      </p:sp>
      <p:sp>
        <p:nvSpPr>
          <p:cNvPr id="2697220" name="Rectangle 4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pic>
        <p:nvPicPr>
          <p:cNvPr id="116740" name="Picture 4" descr="http://t2.gstatic.com/images?q=tbn:ANd9GcQgTswqlJxALpJ_vU0s5Bw5zI2SoOakTW1o_9aJioPrhZLWxQDo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2023937" y="802958"/>
            <a:ext cx="1411605" cy="1165861"/>
          </a:xfrm>
          <a:prstGeom prst="rect">
            <a:avLst/>
          </a:prstGeom>
          <a:noFill/>
        </p:spPr>
      </p:pic>
      <p:pic>
        <p:nvPicPr>
          <p:cNvPr id="116742" name="Picture 6" descr="http://t1.gstatic.com/images?q=tbn:ANd9GcSLPpd6MAbxMDG8xdy4NJmU70WD1FSswwJla-uMNDMX133trJhW_A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3892239" y="220141"/>
            <a:ext cx="1092823" cy="1457099"/>
          </a:xfrm>
          <a:prstGeom prst="rect">
            <a:avLst/>
          </a:prstGeom>
          <a:noFill/>
        </p:spPr>
      </p:pic>
      <p:pic>
        <p:nvPicPr>
          <p:cNvPr id="116744" name="Picture 8" descr="http://t0.gstatic.com/images?q=tbn:ANd9GcRVFvpYXr6gCiq2yVemhBYuo9nmaViX_1na7r4ZeVqlKfXBa3Fsl2zD6GDS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3752491" y="1750892"/>
            <a:ext cx="1550754" cy="1550756"/>
          </a:xfrm>
          <a:prstGeom prst="rect">
            <a:avLst/>
          </a:prstGeom>
          <a:noFill/>
        </p:spPr>
      </p:pic>
      <p:sp>
        <p:nvSpPr>
          <p:cNvPr id="116746" name="AutoShape 10" descr="data:image/jpg;base64,/9j/4AAQSkZJRgABAQAAAQABAAD/2wBDAAkGBwgHBgkIBwgKCgkLDRYPDQwMDRsUFRAWIB0iIiAdHx8kKDQsJCYxJx8fLT0tMTU3Ojo6Iys/RD84QzQ5Ojf/2wBDAQoKCg0MDRoPDxo3JR8lNzc3Nzc3Nzc3Nzc3Nzc3Nzc3Nzc3Nzc3Nzc3Nzc3Nzc3Nzc3Nzc3Nzc3Nzc3Nzc3Nzf/wAARCABPAFADASIAAhEBAxEB/8QAHAAAAgIDAQEAAAAAAAAAAAAABgcEBQADCAEC/8QAOhAAAgIBAwMACAQEAwkAAAAAAQIDBBEABQYSITEHExQiMkFRYRVxkaEjQoGxkrLRQ1JiY4KToqTB/8QAGQEAAwEBAQAAAAAAAAAAAAAAAgMEAQAF/8QAJhEAAgICAQMEAgMAAAAAAAAAAQIAEQMSIQQxYRMiQYEFMkJRcf/aAAwDAQACEQMRAD8AM+X8yYbonHOPyv7ezqty7HXaZaCMQMkDyxJA+gz31T7xw3Z9r4/b3XlbzbtZqOZ2szTOWkUNlUIJIGcgEAAfTGtfo4SJt/3O/LbtLYkjjmljCYrujxpJlmIx1K0zdsjsckY1H9IPL9t3aKvs9W5HFUmsoZ9wkHXHhcsAqA9UikgAsPd8dzrWIRbM1QTL2bg1enBfucVnno3JulqnqLLQwxHAHdRkMp+I9QOdW3BOUnfRc2+7JE+5be/RLJCrLHYTJAlQH5Eggj5EfTGtnBHsvxPaRdR0mWssbBwVJVfdViD3GVAPf66FYq+77rz7cNy2Td4kgpRmhJLLGshUnpcoigD4SfLE989u2hzZExpu/AmAc1GZdu1aFdrN6zDXgX4pZnCKP6ntqpr814vYH8LkO2H7NaRf7kaWMFaWbk9V9zsz37Ed6eFZbTdXSAIwuF+FfjPgDQrHvstalRhOTGtOE+QwHuDyD2A/bz9DqXJ1DKaVb+/9mY2D3Ojql+ndTrp2oLC/WGRXH7HUjI1ze8pifrvUdqYGJZQfVxqRlsYLkAZ/I/lpq+iS/wC27JeQFumC66xq04l6VKoekMGYYyT4OjxZWdipWqhED4h5rNZrNUTIiZ5q/Ht5n27fen8FhYR3oniaTr9WrCBsAj3ZI+gZII6o8aYv4ftpqGLZ7MexyxqkszVIYY5UVhkB8qcZH1+nnU3lfEaPI0V5i0NpEKJYjx1BT5U5BDL9iCPyPfSl3/g3INhK7dU3hBU3UtC0Ss8auEQthlPUMYBAwf00xTBsiNK7vVLjW0SPuO5SW3q9HtEzBWkQSNhXZVxgefA8DQDxblW7ztvVpa0VixMyzJZkQwQmMRhUkZck5YJnpH6gd9Umz7ft1nfLNjnO7T3bUCQ+zxAs7zk9Z6VQZZsFflge938jV3bC3eTF7G3z7fSeCv7PTmXMcwj6xmToBVSoAwhOO4J+gj/IY2ydOaF/VxuEjaz2hbDV2GHa6/ILcZRrLJcV3Z26JJUXsqjP27YPjSnoWIHo7akYkLGFImcQsFDZwAWIA+2mrc3Ha+Q01pQ73ThtpMsiqs0bssiHsChOSM+R2P3GgGhsG4RRVUuWIEWJ26YY1AdirsB5JYjtnAA+WvCxBnU3d3258+JQi4qNmvqbtq2/apNwSh7S8UxCr0pOwftlgB9PmcaOfRxClDdOQUVkZum6COtssQYYv9DoP2ypvrTy+x7Z6ope9oWa64RB0qFx0jLH9tat0kr0d8mW7Up7vvFroeQyRCKOJQMdKn3mU4BOTjPyz416nRdPnxscmbha+YLYw1BO8eee+vdKb0SbtZl3+/VsysEnqpKlfqYpAySMjKgYnHxDJ+eM6bOvSIqTsCpozNBPpDcJufGWPj2yYH/sPo20DelDCDYpvmlyY/8AqzH/AOa4d4J7QL4nxy7HQh3Wlu0yW7sKSzPJBFKSWUHAJXIHfxnRRQi5ELSRz3ac0R+I+ytG+PsVfH7aqNt3qDaeK0pXyzxVYUSFfikcooVR9yf076k8Y5RubWYYt2pxTIWINmg/WsZHlXQ+8CPGRn8hqzNnw4SEYgE9pWuJtfaO0kA31o2LM2x7bNJHha5WTJySRn307H+p1ArbolAnr4jaj6jlpIhFJ1H7kNk/pqHuO6UJd1mhXc5q/ttSJopVYCJWUuoK/wARWzkdx0nuPvqRtsHIY7teOXd69quzdMkcsbB3BB+EtGDnOP5zrFddqMn9Qbayo3rm8lyErtfVQpZI9YQBM+DghR4Tvnucn6AedCiWLEk8S0ImMok6441XrZz82bJ79j3JP9dSRTrJuslPdpXgrxzzqqg465PWnCkjv8JBGMZ76iwQnFiarJJBWsSKFiX3f4RcdifPcMe31OtY+oCgF8SlGI/Qcwq9Hlsw83rJIW9cy2I5gxUkMelx8Pb+Q9vlp7A65+tWTSbZG2OWIW0tFYUZS4OepG93OSO5PnRdR55v0PKdv2jcPwm3XmnWCeWpDKrRuR2HdyCR88A4+eNIzJqQP6ERmPv5jI3Hcqe105Lm42Yq1eMe9JK4UD9f7aWnNdx3Hl9JG2WjNVpUvWTrctx4awTE6dKRHvghzgtj5YGrH021zLxyi0SNLZS8vs8IjVxI5RwAQT8hk5HfSmr7zv21A5ju1VHnpksRD9G60/bS1HzEk1LHatxo2J1kvXkpyVoEirQTjpKOEAaQhsDPbAGfH563zRvTilsQ2IZrEoEFWSJyepmOAST73Yd+7MPyxqPFz63KvRd6LS4wVnhgsf5TGf218/jGwzMJJ9gopIDn1kKTVmB+uVDD+udR5eiOXKcjPwa48eJdj68IgUryPMLruy3J4qkWz7msdWvWWD1EhOGIJPWezAk575U60Utt5BVtQCSntk1cSr1FQqMq57kFAncDJGVOqGLdtl/2Fvdap/5O7o2D+U2Dqxr3ldf4fIt9jH+9NtiTr/ijBGvX2xE2QZHshN8wf3lPV2bPSp6UvszdOB0gOGJ79gMA+e2pvHts3PdKiw0YoVg6OiS9PGfVBB29xT8Z+/w/fVrtlbiEdia7vnIY77hzN6meP1CBsefVkDJ/X7D61PL+aS7mxpUITDSJCx1wp6pfp6wDv9MRj/qwO2gbLz7Yb5z/ABn3uG47Xx+B4dmd5rMi9Mu4MwEkoHYrGfCJ/wAQwPkMnuIfDI7R5hsFyyyxo9krFD8JKdDklV8hfHnuc5Oom07PZtXYlMXtm4zHMVcsOlcfzOfGF+vwr4AJxpucX9HKbZu1Herd157sSt65XQdLEqQOj5oB1Ht8+xPcaUxqIUEm5M9LFS7Y49VsbfG0slO9HMY1QuWBDJ2AIJ7uPnqig2Pl9evG706sxKgsiWTlTjx3UePHnTTIyPOsAxpasRCKg94obq2lB/F+JWJQPJWtHY/ykt+2qOxFwYydF7bDQkPyeGWuf3Uf30+ioIwcEffWt68UilXjUqfKkdj/AE0e8zSIdOPcLvjpo77JET/KlwP+zE/21knoxglPVR3uJj8jJAhP6jB04bvEePXs+1bPRkz5JgX/AE1TTei/jDN1V6bVW+RrzSR4/wALAa7YTtYqN74Vvu2bZZsSbik1SOJmdBNKOoAHtjqYd9QuO7HNPaip7bGLF+ZAS7ZCoh8sT5VP/Jj4+zK5D6NbK7PcTZd53IytEwWtPZDxyD5r7y5BIyAc9jjV76LuOpsnFq0kgLW7aieWRyC2GHuKT9lwPp5xrtxc7STeH8Sqccqkj+NdlwZ7LDDOR4AHyUfJR2H3Pckg17rNLu4Yn//Z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93345" y="-86678"/>
            <a:ext cx="182880" cy="182881"/>
          </a:xfrm>
          <a:prstGeom prst="rect">
            <a:avLst/>
          </a:prstGeom>
          <a:noFill/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748" name="AutoShape 12" descr="data:image/jpg;base64,/9j/4AAQSkZJRgABAQAAAQABAAD/2wBDAAkGBwgHBgkIBwgKCgkLDRYPDQwMDRsUFRAWIB0iIiAdHx8kKDQsJCYxJx8fLT0tMTU3Ojo6Iys/RD84QzQ5Ojf/2wBDAQoKCg0MDRoPDxo3JR8lNzc3Nzc3Nzc3Nzc3Nzc3Nzc3Nzc3Nzc3Nzc3Nzc3Nzc3Nzc3Nzc3Nzc3Nzc3Nzc3Nzf/wAARCABPAFADASIAAhEBAxEB/8QAHAAAAgIDAQEAAAAAAAAAAAAABgcEBQADCAEC/8QAOhAAAgIBAwMACAQEAwkAAAAAAQIDBBEABQYSITEHExQiMkFRYRVxkaEjQoGxkrLRQ1JiY4KToqTB/8QAGQEAAwEBAQAAAAAAAAAAAAAAAgMEAQAF/8QAJhEAAgICAQMEAgMAAAAAAAAAAQIAEQMSIQQxYRMiQYEFMkJRcf/aAAwDAQACEQMRAD8AM+X8yYbonHOPyv7ezqty7HXaZaCMQMkDyxJA+gz31T7xw3Z9r4/b3XlbzbtZqOZ2szTOWkUNlUIJIGcgEAAfTGtfo4SJt/3O/LbtLYkjjmljCYrujxpJlmIx1K0zdsjsckY1H9IPL9t3aKvs9W5HFUmsoZ9wkHXHhcsAqA9UikgAsPd8dzrWIRbM1QTL2bg1enBfucVnno3JulqnqLLQwxHAHdRkMp+I9QOdW3BOUnfRc2+7JE+5be/RLJCrLHYTJAlQH5Eggj5EfTGtnBHsvxPaRdR0mWssbBwVJVfdViD3GVAPf66FYq+77rz7cNy2Td4kgpRmhJLLGshUnpcoigD4SfLE989u2hzZExpu/AmAc1GZdu1aFdrN6zDXgX4pZnCKP6ntqpr814vYH8LkO2H7NaRf7kaWMFaWbk9V9zsz37Ed6eFZbTdXSAIwuF+FfjPgDQrHvstalRhOTGtOE+QwHuDyD2A/bz9DqXJ1DKaVb+/9mY2D3Ojql+ndTrp2oLC/WGRXH7HUjI1ze8pifrvUdqYGJZQfVxqRlsYLkAZ/I/lpq+iS/wC27JeQFumC66xq04l6VKoekMGYYyT4OjxZWdipWqhED4h5rNZrNUTIiZ5q/Ht5n27fen8FhYR3oniaTr9WrCBsAj3ZI+gZII6o8aYv4ftpqGLZ7MexyxqkszVIYY5UVhkB8qcZH1+nnU3lfEaPI0V5i0NpEKJYjx1BT5U5BDL9iCPyPfSl3/g3INhK7dU3hBU3UtC0Ss8auEQthlPUMYBAwf00xTBsiNK7vVLjW0SPuO5SW3q9HtEzBWkQSNhXZVxgefA8DQDxblW7ztvVpa0VixMyzJZkQwQmMRhUkZck5YJnpH6gd9Umz7ft1nfLNjnO7T3bUCQ+zxAs7zk9Z6VQZZsFflge938jV3bC3eTF7G3z7fSeCv7PTmXMcwj6xmToBVSoAwhOO4J+gj/IY2ydOaF/VxuEjaz2hbDV2GHa6/ILcZRrLJcV3Z26JJUXsqjP27YPjSnoWIHo7akYkLGFImcQsFDZwAWIA+2mrc3Ha+Q01pQ73ThtpMsiqs0bssiHsChOSM+R2P3GgGhsG4RRVUuWIEWJ26YY1AdirsB5JYjtnAA+WvCxBnU3d3258+JQi4qNmvqbtq2/apNwSh7S8UxCr0pOwftlgB9PmcaOfRxClDdOQUVkZum6COtssQYYv9DoP2ypvrTy+x7Z6ope9oWa64RB0qFx0jLH9tat0kr0d8mW7Up7vvFroeQyRCKOJQMdKn3mU4BOTjPyz416nRdPnxscmbha+YLYw1BO8eee+vdKb0SbtZl3+/VsysEnqpKlfqYpAySMjKgYnHxDJ+eM6bOvSIqTsCpozNBPpDcJufGWPj2yYH/sPo20DelDCDYpvmlyY/8AqzH/AOa4d4J7QL4nxy7HQh3Wlu0yW7sKSzPJBFKSWUHAJXIHfxnRRQi5ELSRz3ac0R+I+ytG+PsVfH7aqNt3qDaeK0pXyzxVYUSFfikcooVR9yf076k8Y5RubWYYt2pxTIWINmg/WsZHlXQ+8CPGRn8hqzNnw4SEYgE9pWuJtfaO0kA31o2LM2x7bNJHha5WTJySRn307H+p1ArbolAnr4jaj6jlpIhFJ1H7kNk/pqHuO6UJd1mhXc5q/ttSJopVYCJWUuoK/wARWzkdx0nuPvqRtsHIY7teOXd69quzdMkcsbB3BB+EtGDnOP5zrFddqMn9Qbayo3rm8lyErtfVQpZI9YQBM+DghR4Tvnucn6AedCiWLEk8S0ImMok6441XrZz82bJ79j3JP9dSRTrJuslPdpXgrxzzqqg465PWnCkjv8JBGMZ76iwQnFiarJJBWsSKFiX3f4RcdifPcMe31OtY+oCgF8SlGI/Qcwq9Hlsw83rJIW9cy2I5gxUkMelx8Pb+Q9vlp7A65+tWTSbZG2OWIW0tFYUZS4OepG93OSO5PnRdR55v0PKdv2jcPwm3XmnWCeWpDKrRuR2HdyCR88A4+eNIzJqQP6ERmPv5jI3Hcqe105Lm42Yq1eMe9JK4UD9f7aWnNdx3Hl9JG2WjNVpUvWTrctx4awTE6dKRHvghzgtj5YGrH021zLxyi0SNLZS8vs8IjVxI5RwAQT8hk5HfSmr7zv21A5ju1VHnpksRD9G60/bS1HzEk1LHatxo2J1kvXkpyVoEirQTjpKOEAaQhsDPbAGfH563zRvTilsQ2IZrEoEFWSJyepmOAST73Yd+7MPyxqPFz63KvRd6LS4wVnhgsf5TGf218/jGwzMJJ9gopIDn1kKTVmB+uVDD+udR5eiOXKcjPwa48eJdj68IgUryPMLruy3J4qkWz7msdWvWWD1EhOGIJPWezAk575U60Utt5BVtQCSntk1cSr1FQqMq57kFAncDJGVOqGLdtl/2Fvdap/5O7o2D+U2Dqxr3ldf4fIt9jH+9NtiTr/ijBGvX2xE2QZHshN8wf3lPV2bPSp6UvszdOB0gOGJ79gMA+e2pvHts3PdKiw0YoVg6OiS9PGfVBB29xT8Z+/w/fVrtlbiEdia7vnIY77hzN6meP1CBsefVkDJ/X7D61PL+aS7mxpUITDSJCx1wp6pfp6wDv9MRj/qwO2gbLz7Yb5z/ABn3uG47Xx+B4dmd5rMi9Mu4MwEkoHYrGfCJ/wAQwPkMnuIfDI7R5hsFyyyxo9krFD8JKdDklV8hfHnuc5Oom07PZtXYlMXtm4zHMVcsOlcfzOfGF+vwr4AJxpucX9HKbZu1Herd157sSt65XQdLEqQOj5oB1Ht8+xPcaUxqIUEm5M9LFS7Y49VsbfG0slO9HMY1QuWBDJ2AIJ7uPnqig2Pl9evG706sxKgsiWTlTjx3UePHnTTIyPOsAxpasRCKg94obq2lB/F+JWJQPJWtHY/ykt+2qOxFwYydF7bDQkPyeGWuf3Uf30+ioIwcEffWt68UilXjUqfKkdj/AE0e8zSIdOPcLvjpo77JET/KlwP+zE/21knoxglPVR3uJj8jJAhP6jB04bvEePXs+1bPRkz5JgX/AE1TTei/jDN1V6bVW+RrzSR4/wALAa7YTtYqN74Vvu2bZZsSbik1SOJmdBNKOoAHtjqYd9QuO7HNPaip7bGLF+ZAS7ZCoh8sT5VP/Jj4+zK5D6NbK7PcTZd53IytEwWtPZDxyD5r7y5BIyAc9jjV76LuOpsnFq0kgLW7aieWRyC2GHuKT9lwPp5xrtxc7STeH8Sqccqkj+NdlwZ7LDDOR4AHyUfJR2H3Pckg17rNLu4Yn//Z"/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93345" y="-86678"/>
            <a:ext cx="182880" cy="182881"/>
          </a:xfrm>
          <a:prstGeom prst="rect">
            <a:avLst/>
          </a:prstGeom>
          <a:noFill/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750" name="AutoShape 14" descr="data:image/jpg;base64,/9j/4AAQSkZJRgABAQAAAQABAAD/2wCEAAkGBhQQEBQQERQUDxQWFBQQFRYVEBQUFBcUFhYVFRcVFxgXHCYeFxkvGRUYHy8gLycpLS0sFx8xNTAqNSYrLCkBCQoKDgwOGg8PGSkfHCQpLCk1KSwqLC0sNSkpLC8sKTUsKSwpKikpLDUpLC00KSkpKSkpKSwpLiksLCkpKSopNf/AABEIAJQAlAMBIgACEQEDEQH/xAAcAAEAAgMBAQEAAAAAAAAAAAAABgcBBAUDAgj/xABDEAACAQIDAwcJBQQLAQAAAAABAgADEQQSIQUGMQcTIkFRYXEUIzKBkaGxssEzUnPR4SRCcrMVFjRDU1WCktLi8Bf/xAAbAQEAAwEBAQEAAAAAAAAAAAAAAQIDBAYFB//EACURAQEAAgEEAQMFAAAAAAAAAAABAgMRBBIhMWEFMkETIlKx4f/aAAwDAQACEQMRAD8Au2IiAiIgIiIGGawuTYDUk6C0idTlFpszDD4fE4tVOUvSpMUv2AgGdnekHyLE5ePMVPlN/dNbcbC83s7CrbLeirnxbpX8dZI5TcoTjU4DGADUk0mAAHEnozVwfKqK9xQwlfEFbEin0rA8L9GdrePedKaVaVFHxdUI+ZKYuEGU3NR/RTTq490g3IafOYr+Cl8zyfHAlP8AX2v/AJZi/Z/1nY3d3qpY0MEDU6lPSpSqDK6+I7J2pDqGFK7fqONA2CDG3X01TX1j3SBMYiLSAiItAREQEREBEWi0BERaAiIgeOOwoq0npHQOj0z4MpUn3yObO2slGgmBxhbC1FprQzElKdQKAoanVGmoHcRJTPOvh1qKUdVdTxVlDA+IOkka9SgiYd1pBVTm3sEAC+ieFtJV3Id9rivw6XzNJftvckhGbA16mBIDMUVi1FhY3BQmy+I9krbky2LVxVaqlPEPhECo1Tm/Tdc2ig/u631+MtPQufae3qGG+1qBWPBBdqjHsVBqfZNHZGGetinx1RGog0lw9JH0qZAxdncfuktaw46Td2Vu9Qw2tJAGPGoxL1G8XbUzoyoRESAiIgIiICItEBERAREQEREBERA88SOg38LfAypOQ/7fE/hU/mluV/Rb+E/CVFyIf2jEfgp88tPVQuCIiVSREQEREBERAREQEREBERAREQERED5q+ifA/CVByIn9pxH4K/OJb9TgfCU/yJH9qxH4K/zFlp6qFxRESqSIiAiIgIiICIiAiIgIiICIiAiIgeOO+yqW06D/ACmUxyK1D/SDi51w79Z+8kuLamJVKTZiFurKL9pUyo+S/Z74PGmpiAKamk1O+YHpErYaeBjvxni1pjp2ZznHG2LniAYhmREQEREBERAREQEREBERAREQEw7gAk6Aak90zIPyjbyc2nktM9JxeoR1J2eJ+Ez2ZzDHurp6Xp8up2zXj+f6RTfHeI4vEHKfNJdaY7e1vX8JwIifEyyuV5r9G06cdOEwwniLI5ON5s6+SVT0lF6ZPWvWvq+HhJ1KBw2Jam61EOVlIZT2ES6d29urjKC1Ro3ouv3XHEeHXPpdLu7p2328h9a6D9HP9bCftvv4v+urERO158iIgIiICImIGYiICJ8vUCi5Nh2nSaOJ2uAOgM59g/MyOZEyWuhEjv8AStYkm9v9NgPdOHtjf1qQK0r1nGnQXMAeA4DWUuyRpNWVSjb28VPC0nYsC6jRL6ljwEpjGYtq1RqrnMzEsTJjjMCuJfnq1g7KmZQxAzhQCxPbpwGgnH29hcNhqJaxDE5Vuxtft8BecO+Z7L8PR/Td/TdJj55uV91wYkg2HsFKq5zdwx6NrjQdfHX9J0DuvTzEBeGnEznmjKzl9bP6voxvHmofO1ulvCcHXDH7NujUHd97xH5zO8Ox0w4R75FN11vYsNbXPd8J1Nm7Fw1amtQKTmA/eNhcXk4a88cuZ+GXUfUem2au3KWyrKwW0adcFqTrUAtfKb2vrNmQjCDyHD1/J0uzDOCpu1wMo0PpDThx4z42XvdUqKM5dGPUyZbnrtmAn05t4nl4/PTO69nr59p1EjdPbjX1Y+BUW9c6OG24rGzAp38V/SXmyVlddjpxPmnUDC6kMO0G4n1LsyIiAkX3q3y8jcUwqklc1y4W3qI8fZJRKw5T8ZzWJWyh70gxubWs2W3Dvlb6Wwkt8vh9/g4LvY8bXrp1G2nZ7J5rv7T61Qd/lKn6SLYXa4Y9NURLXLZrkdwB4m+k5m0t5mpuVSkrDvvmt9JnZ8OicJhtXaeLxdO+FpMyG4urjXxYkewTV2Nt1cMhovfODar5xVuRfogAcAT1kyODep1wwq5aavzxpBDe+TIGz8eFyRNY7xVjrzVLXXgfzmdsx9uvVo2bcf2+lgJvRSyjTr186pNvpNXD4HE4mu9diuHoCmSjOofNY6KBYnh1+MglTe+ouhpUvY35yYbt4xsVhhUOVDcrYA9Rt2yZO70rs15avudJN8KaWAQqAP8AFX6LNbD8otJnYGkONwed4+7tnK8hdiRlpAC9tGPX46Tn1cG9Jm82gs6A2VhdWtc+l2mW4jC+0yfeJMUVor5ksws5YOFPeuW57PXNPC18Tg3qvXp56dyFbOqhiDYHT0b8eE5WFwlRWFigBYXujE8bWBzd8+t9Me+DAKhKgYj0g3Ag63BH3TK9vPlefxdZN/dPsge7nhp7ppbW27UxIAop50HQc+pUjrBzAW07xIZR3rrP6KUvY3/KZqbx4galaf8AtP5ytynqunHpNv3Yp5R2/Ww9JfKKNmJy2NUWGnU63BHcdY/ryQNEse6pce9ZBMTvPWXDpW825apUQrY9EKEKtoeslvZNjZm8lR0LMqgjWyqfreX7fDly8ZWX2mNTlJemM6LlIt/eDXtuMsnG4e+jbRFUMioaeS1mvmDZtbW04D2yk8ft6qumVfZ1W7pYnIlXao2IZgB0KQFhbQl/ymmMsc+fFWrERNGJKj5YKebE0xoDza8TYkXvYS3JF98d3ExA50rVdwuQCmRY63u1xIq2N4qjOaB6jmB0FtNb6zn47EFKh01y2Hj9ZN8du1js3msNUIHC6eruminJ5tGq2ZsOVNrC+VfiZHbWkyiEVcHnvfVj29s81xFSmAvC1xY6aX0MsrC8luOHGinrdfzn1iORrE1DdkQG1vto45i82XG843hVOIQ1GHAaanhrfr75ae7+xAKCkVKiIFzEBiLaXJtPrC8i2JRgciMBrY1biSjC7p46mLKlIaEauD3S+PpS5c3nlo4bFUghIK30/eBN/jeae0sUmQk2Nx1EH/36TSxm5W1M1lw4YDT7VQPmmvT5N9qtxoUl8a4H1Mz7anujYwNda1qeYEGwBBAPqt1zz323RXyF6ic47qQTdiwA7e7jN3ZPJptGlURylEZTfSuD1W7JJKm7e0cpUCjYixBcEe8S+E4nFRlly/PmFBp5rW1sL2B4a6Hqnq9Wo4K3B4X7h2y0K/ItinYkrRHdzhAHgBwnph+RPEIbgUb99Rj8ZWzm8rzZZj2y+FYCmFHRFu0do7R3907OwHWzX4EAX9Yk5xfJHjalgeaNuHSAt7pqf/ItoUh5sUn1vl5wfpFnKndEb2lQRQGUh7k3UH2GWNyHpbyo2IFqA/m6ey0jlDky2pm6VKmB+Mo+ss/cbdg4Kk11KO+UuDUVxdb2sQOGpkyWK2ypRETElmzERARMRAzERARESAiIkoIiISREQETESEMxESUkRED/2Q=="/>
          <p:cNvSpPr>
            <a:spLocks noChangeAspect="1" noChangeArrowheads="1"/>
          </p:cNvSpPr>
          <p:nvPr>
            <p:custDataLst>
              <p:tags r:id="rId10"/>
            </p:custDataLst>
          </p:nvPr>
        </p:nvSpPr>
        <p:spPr bwMode="auto">
          <a:xfrm>
            <a:off x="93345" y="-86678"/>
            <a:ext cx="182880" cy="182881"/>
          </a:xfrm>
          <a:prstGeom prst="rect">
            <a:avLst/>
          </a:prstGeom>
          <a:noFill/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754" name="AutoShape 18" descr="data:image/jpg;base64,/9j/4AAQSkZJRgABAQAAAQABAAD/2wCEAAkGBhQRERQUEhQUFRUWFx0aFhYUGBsdGxoYGhcVHiQVFhkiHygiHxkjHRscIC8gKCcqLC8xICI9NjQvOyYrLykBCQoKDQsNGQ4OGjUkHyQ1NS4wNTQsKS8sLDQvNDQ1KS8sLyosLDQsKTQsLiwsLCwsLCwpKSw0NDQsKSwsLDQ0NP/AABEIAEsAUgMBIgACEQEDEQH/xAAbAAACAgMBAAAAAAAAAAAAAAAFBgAEAgMHAf/EADkQAAIBAwIDBQQGCwEAAAAAAAECAwAEERIhBRMxBiJBUWEycYGRByNScrHRFCQzQlNidIKhs8Gy/8QAGgEAAgIDAAAAAAAAAAAAAAAAAwQBBQACBv/EACMRAAICAgEDBQEAAAAAAAAAAAABAgMEERIiMTITFCFRYUH/2gAMAwEAAhEDEQA/AO4Vi7gDJrTcX8aFVd1VmzpDMAWIxkLk7kZoBxW5kY95WVfAfmeholVfqPW9ArZ8FsKXHHo16Zb3dPnVLiXaxIEDSKQzH6uMHvN/N02UeJ+QJwCHU4OaD9puCzSzieIalmUK+psCJo9s5/hkHOAOoPnmiZVUaK+UQePY7Z9TC1n20nmWWVeRHDE2lzIrk5+ymJAzknYZRM0d4R2qimVcnS59odQG8VDDI65xv0rm7dmAzFCsrqJBliRyjIVYPLysjuqAEBBLZ1Z2q/2S7OxOJS2pngbuxNsCoPtOuo6sMGGnOnYHG9Jwk5tJD9lfpx5M6E3H0BIKuCOuw/OrEHFo36MAfI7UqySFjk/88Kxq29pBr9Kn3Mk/weAa9pV4dxVoyAd18vL1FM8cgYAjcGkranW/kbqtViM6lSpQgor9q2bKjYpjvCSAyxk5/eIOVNLkfFeS0ao2jmOqD9Gm1qCxABe3lXKrv4Vj9Jt80NxE2uVFKYVo2Iw2dwcH3daCcPv5ZZ7UySmRRKmnWq5GWG+oAH50xBKUSH3+Rut7szQwTMFDSRhm0jAzlhkD4Vfu+FNc2ehTpYE9RsysCDjII6HIyCMrg7E1V4Jf28FjatLu5QrFGo1O5DMdMcY3Y+PkB1wATSv2p7Sy3eY3xHE3dESEN+6TmRhsxGPZHcB+1gGtbrk61WwdVLVvNBDiXEwIhG7nmtEMaULHT01aBjuHyyOu1abLj0i6GWFElXOqV2ZtSlcaSmokqMKcGRcadupoU/FkuLkPGrKBBpKspAUrKBpGdiBkDI9Kt1z1+XOqbjA6avHhfBOYVseLTTT6Oc8ZMbvlFjCgh41xoKEFe+faLH1q3cXc8f7W2W4XxktDolH3oHOk+9ZD7qEcAP64P6eT/bb02Yqa8+6Gpb7id+HU5OKQEseNW1w/LhmAl/gzAxS58tDgZ+FM3Z276ofDcf8AR+FAuM2qtLYsVBYXiBWIBIHLmJAPUA4GfPAq5wZ8TJ8vmK6LHueXQ5S/hQ3VLHtSiN1SpUpcZEH6ShFyHEobBxpZVzpfBwW9DuPjSR2cuA0tvp/dliB9+oV0vtXJD3knZFWRcd4gZ93qK5n2d4dougiMHVZ4yHXcFQwOc+eNj61phy6pQC2rpiwmvDWuba4eJJHkhjjggMa5ZZBJJK5U5GM6kUnxxvtSxxGZ1jRp4ygAHNXdXik6asgjujJXHhkUR4vbPHlYmdebFzl0My/WJLIjYIOcnQmfvVquOKM2lJy0scoxHI5y65B+pkY7spHssSSDkZwRjSzyJgnox4Nbsl0M4OYcFlPtYZBrYEbN7iaY6VeAyy5UrGXCRtHqLqoOmSPHmc4HiPA42o2Zbg9I4V98jt/gRr+NUOXHdvdF/iPjUloK8Cb9eX+nl/2W9OFc2U3UbtOrwApBLgctiD3VfBy/joxn/Bpytrq6CKzwiZSAdVucPuAd4nO/9r/CoVe4Li9gLpasey7eLmWz9LoH5QXH51s4MmZk9N/kKqW/FopZ7ZA+mQTEmOQFHGIZeqMAep8qM8BtCHcnqvd+Pj+FdLgPhjyTOezFzuTQfqVKlYbiJ214msUwDyaO4Ok2nxO/LC5x6gk+hxVSO0e4IktZLnEeOZbtPjXt7UTgnfyJ7p9KeeJcJjuI2jmQOjdQfxB8CKV7rsQYDH+hMyqO6VLtlQT7SvnOk9GQn1GCDksZrWiBY7eWqAWHJ1oNNxH9YDrVjypPrAfEMrE+efI0sQlZo3jYaWU4dc7o2chlPlndT+VOH0huRHZao5UZbrDFzqXLwTDuuScgnGNunXelHiPDWciSJtEq+y3gw+w48VP+KSt8hivxMre9NudTj6tziU/Yk2HM+43j5betMINKcPFTK8duV5crtpkQ74QBizL4Mpxge+jqFLduXHzJIVVSHA1hC+rEWVydPd2yNum+BVXlYzb5R7lrh5ST9OXYuzrlJB5xSf6npxsP2Uf3F/8AIpLt7tZNSgnOh+6wKn2G3AIBI9RtTjaSBYULEKAi5YnAHdG5J2pOEZKOtBshpyRtu5WzBg78+MZIzhSWyBnOMgYyKZbSDSD6kk/E1yy+47+kOYJkQRGWPA7zcxOYAQrrlSxXJ07H12rrQq+xVKNemUmQlz2j2pUqU0AJXmmvalYYaprZXGGUMM5wwBHyNUpOzds3WCL4IB+FEqlRpMnehfv+wlpKB9UEZTlJIzpdT/K3gCNiOhobL2F5Op7NyHY5dJmYo/dVQCw3UqFGG3J31ZJzTlWNY4pkxlKL2jmvEPo2u7tkae4jh0nJ5GXPtA4VmUEdOppqsOwtpHu8ZnfHt3LGVvhryF/tAphr2o4r6JlOUntgyw7M2sDaobeGNsEAxxqpAOMgYGwOOlEgK9qVsaEqVKlYYf/Z"/>
          <p:cNvSpPr>
            <a:spLocks noChangeAspect="1" noChangeArrowheads="1"/>
          </p:cNvSpPr>
          <p:nvPr>
            <p:custDataLst>
              <p:tags r:id="rId11"/>
            </p:custDataLst>
          </p:nvPr>
        </p:nvSpPr>
        <p:spPr bwMode="auto">
          <a:xfrm>
            <a:off x="93345" y="-86678"/>
            <a:ext cx="182880" cy="182881"/>
          </a:xfrm>
          <a:prstGeom prst="rect">
            <a:avLst/>
          </a:prstGeom>
          <a:noFill/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6756" name="Picture 20" descr="http://t2.gstatic.com/images?q=tbn:ANd9GcTxV9SwXRtaJWZOZfzX3OdeGIkCB0hcC4zbl1YIUeoQZAQDp25wmA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023937" y="2375602"/>
            <a:ext cx="1308735" cy="1257301"/>
          </a:xfrm>
          <a:prstGeom prst="rect">
            <a:avLst/>
          </a:prstGeom>
          <a:noFill/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Often have employees that work overtime for months, followed by layoffs</a:t>
            </a:r>
          </a:p>
          <a:p>
            <a:r>
              <a:rPr lang="en-US" dirty="0" smtClean="0"/>
              <a:t>Find themselves unable to fulfill “surprise” customer orders</a:t>
            </a:r>
          </a:p>
          <a:p>
            <a:r>
              <a:rPr lang="en-US" dirty="0" smtClean="0"/>
              <a:t>Disappoint customers by not responding to promotions on time</a:t>
            </a:r>
          </a:p>
          <a:p>
            <a:r>
              <a:rPr lang="en-US" dirty="0" smtClean="0"/>
              <a:t>Are poor users of manufacturing capacity</a:t>
            </a:r>
          </a:p>
          <a:p>
            <a:r>
              <a:rPr lang="en-US" dirty="0" smtClean="0"/>
              <a:t>Often face huge expediting charges</a:t>
            </a:r>
          </a:p>
          <a:p>
            <a:endParaRPr lang="en-US" dirty="0"/>
          </a:p>
        </p:txBody>
      </p:sp>
      <p:sp>
        <p:nvSpPr>
          <p:cNvPr id="84480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Companies That Do Not Manage Demand:</a:t>
            </a:r>
            <a:endParaRPr lang="en-US" dirty="0"/>
          </a:p>
        </p:txBody>
      </p:sp>
      <p:sp>
        <p:nvSpPr>
          <p:cNvPr id="844803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13"/>
          <p:cNvGraphicFramePr>
            <a:graphicFrameLocks noChangeAspect="1"/>
          </p:cNvGraphicFramePr>
          <p:nvPr>
            <p:ph idx="1"/>
          </p:nvPr>
        </p:nvGraphicFramePr>
        <p:xfrm>
          <a:off x="297180" y="861060"/>
          <a:ext cx="4892040" cy="2377063"/>
        </p:xfrm>
        <a:graphic>
          <a:graphicData uri="http://schemas.openxmlformats.org/presentationml/2006/ole">
            <p:oleObj spid="_x0000_s206850" name="Chart" r:id="rId9" imgW="8153472" imgH="4762629" progId="MSGraph.Chart.8">
              <p:embed followColorScheme="full"/>
            </p:oleObj>
          </a:graphicData>
        </a:graphic>
      </p:graphicFrame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Out of Stock at Retail</a:t>
            </a:r>
            <a:endParaRPr lang="en-US" i="1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5125" name="Text Box 1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880" y="3238123"/>
            <a:ext cx="4890954" cy="22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4864" tIns="27432" rIns="54864" bIns="27432">
            <a:spAutoFit/>
          </a:bodyPr>
          <a:lstStyle/>
          <a:p>
            <a:r>
              <a:rPr lang="en-US" b="1" dirty="0"/>
              <a:t>Revenue Lost Across Industry USD$8-12 Billion per USD$100 Billion Sales</a:t>
            </a:r>
          </a:p>
        </p:txBody>
      </p:sp>
      <p:sp>
        <p:nvSpPr>
          <p:cNvPr id="5126" name="Text Box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05200" y="3593306"/>
            <a:ext cx="1861279" cy="22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4864" tIns="27432" rIns="54864" bIns="27432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*According to GMA study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14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spcAft>
                <a:spcPts val="720"/>
              </a:spcAft>
            </a:pPr>
            <a:r>
              <a:rPr lang="en-US" dirty="0" smtClean="0"/>
              <a:t>Average Out of Stock rate across US - </a:t>
            </a:r>
            <a:r>
              <a:rPr lang="en-US" b="1" dirty="0" smtClean="0"/>
              <a:t>7.9%</a:t>
            </a:r>
          </a:p>
          <a:p>
            <a:pPr>
              <a:spcAft>
                <a:spcPts val="720"/>
              </a:spcAft>
            </a:pPr>
            <a:r>
              <a:rPr lang="en-US" dirty="0" smtClean="0"/>
              <a:t>Lost revenue 							</a:t>
            </a:r>
            <a:r>
              <a:rPr lang="en-US" b="1" dirty="0" smtClean="0"/>
              <a:t>$790,000,000</a:t>
            </a:r>
          </a:p>
          <a:p>
            <a:pPr>
              <a:spcAft>
                <a:spcPts val="720"/>
              </a:spcAft>
            </a:pPr>
            <a:r>
              <a:rPr lang="en-US" dirty="0" smtClean="0"/>
              <a:t>Lost Profit (assuming 20% margin) 																</a:t>
            </a:r>
            <a:r>
              <a:rPr lang="en-US" b="1" dirty="0" smtClean="0"/>
              <a:t>$158,000,000</a:t>
            </a:r>
          </a:p>
          <a:p>
            <a:pPr>
              <a:spcAft>
                <a:spcPts val="720"/>
              </a:spcAft>
            </a:pPr>
            <a:r>
              <a:rPr lang="en-US" dirty="0" smtClean="0"/>
              <a:t>A 30% reduction in Out-of-Stock will yield														</a:t>
            </a:r>
            <a:r>
              <a:rPr lang="en-US" b="1" dirty="0" smtClean="0"/>
              <a:t>$47,400,000</a:t>
            </a:r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en-US" sz="1200" b="1" dirty="0" smtClean="0">
                <a:solidFill>
                  <a:srgbClr val="002060"/>
                </a:solidFill>
              </a:rPr>
              <a:t>*According to GMA study</a:t>
            </a:r>
          </a:p>
        </p:txBody>
      </p:sp>
      <p:sp>
        <p:nvSpPr>
          <p:cNvPr id="129026" name="Rectangle 6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If A Manufacturer Generates $10bn In Revenue*</a:t>
            </a:r>
          </a:p>
        </p:txBody>
      </p:sp>
      <p:sp>
        <p:nvSpPr>
          <p:cNvPr id="129027" name="Rectangle 7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Basics of Demand Management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5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</p:nvPr>
        </p:nvGraphicFramePr>
        <p:xfrm>
          <a:off x="274320" y="1201783"/>
          <a:ext cx="4937760" cy="2588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147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603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1900" dirty="0" smtClean="0"/>
              <a:t>Out of Stock Rates Double on Promoted Items </a:t>
            </a:r>
            <a:br>
              <a:rPr lang="en-US" sz="1900" dirty="0" smtClean="0"/>
            </a:br>
            <a:endParaRPr lang="en-US" sz="190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614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880" y="3566160"/>
            <a:ext cx="1560195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4864" tIns="27432" rIns="54864" bIns="27432">
            <a:spAutoFit/>
          </a:bodyPr>
          <a:lstStyle/>
          <a:p>
            <a:r>
              <a:rPr lang="en-US" sz="800" dirty="0"/>
              <a:t>Source: Stax, Inc. Store Audits</a:t>
            </a:r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1613262" y="924784"/>
            <a:ext cx="3348224" cy="276999"/>
          </a:xfrm>
          <a:prstGeom prst="rect">
            <a:avLst/>
          </a:prstGeom>
          <a:noFill/>
        </p:spPr>
        <p:txBody>
          <a:bodyPr wrap="none" lIns="54864" tIns="27432" rIns="54864" bIns="27432" rtlCol="0">
            <a:spAutoFit/>
          </a:bodyPr>
          <a:lstStyle/>
          <a:p>
            <a:r>
              <a:rPr lang="en-US" sz="1400" b="1" dirty="0" smtClean="0">
                <a:solidFill>
                  <a:srgbClr val="002060"/>
                </a:solidFill>
              </a:rPr>
              <a:t>Average On-Shelf Availability Levels</a:t>
            </a:r>
            <a:endParaRPr lang="en-US" sz="1400" b="1" dirty="0">
              <a:solidFill>
                <a:srgbClr val="00206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</p:nvPr>
        </p:nvGraphicFramePr>
        <p:xfrm>
          <a:off x="274320" y="789623"/>
          <a:ext cx="4937760" cy="300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When Consumers Encounter An Out-Of-Stock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7172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28035" y="1561148"/>
            <a:ext cx="2024785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4864" tIns="27432" rIns="54864" bIns="27432">
            <a:spAutoFit/>
          </a:bodyPr>
          <a:lstStyle/>
          <a:p>
            <a:r>
              <a:rPr lang="en-US" sz="1200" b="1" dirty="0"/>
              <a:t>60% of Consumers Do Not</a:t>
            </a:r>
          </a:p>
          <a:p>
            <a:r>
              <a:rPr lang="en-US" sz="1200" b="1" dirty="0"/>
              <a:t>Buy At The Same Store </a:t>
            </a:r>
          </a:p>
          <a:p>
            <a:r>
              <a:rPr lang="en-US" sz="1200" b="1" dirty="0"/>
              <a:t>After Encountering An </a:t>
            </a:r>
          </a:p>
          <a:p>
            <a:r>
              <a:rPr lang="en-US" sz="1200" b="1" dirty="0"/>
              <a:t>Out-Of-Stock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274320" y="789623"/>
          <a:ext cx="4937760" cy="300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Participants in the Demand Planning Process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274320" y="789623"/>
          <a:ext cx="4937760" cy="300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Statistical Forecast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74320" y="850583"/>
            <a:ext cx="5120640" cy="2939097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Types of Demand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Basics of Demand Management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Basics of Forecasting</a:t>
            </a:r>
          </a:p>
          <a:p>
            <a:endParaRPr lang="en-US" dirty="0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 &amp; Forecasting</a:t>
            </a:r>
          </a:p>
        </p:txBody>
      </p:sp>
      <p:pic>
        <p:nvPicPr>
          <p:cNvPr id="222209" name="Picture 1"/>
          <p:cNvPicPr>
            <a:picLocks noGrp="1" noChangeAspect="1" noChangeArrowheads="1"/>
          </p:cNvPicPr>
          <p:nvPr>
            <p:ph sz="half" idx="2"/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001373" y="1578973"/>
            <a:ext cx="2210707" cy="221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01" name="Picture 5" descr="C:\Users\Mark\AppData\Local\Microsoft\Windows\Temporary Internet Files\Content.IE5\XGFVUB8B\MC900228977[1].wmf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312818" y="438357"/>
            <a:ext cx="3768634" cy="339139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Input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24097" y="703513"/>
            <a:ext cx="5225143" cy="309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Marketing Input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2" descr="C:\Users\Mark\AppData\Local\Microsoft\Windows\Temporary Internet Files\Content.IE5\ZT1ZFYWR\MC900065123[1].wmf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489166" y="298949"/>
            <a:ext cx="3442062" cy="346265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Input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Product Development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3742509" y="2246812"/>
            <a:ext cx="132588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3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274320" y="1972492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4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2090058" y="2442755"/>
            <a:ext cx="1345474" cy="134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6" name="Picture 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2338252" y="1149532"/>
            <a:ext cx="1097280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7" name="Picture 7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3971109" y="600892"/>
            <a:ext cx="1097280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t0.gstatic.com/images?q=tbn:ANd9GcRcEbgDwq38hZdOK1rhQYdXbGXdc_T0iPIYdsv1Er_-UUIZvBiO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724820" y="1035231"/>
            <a:ext cx="921100" cy="937261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875212"/>
            <a:ext cx="4937760" cy="2914468"/>
          </a:xfrm>
        </p:spPr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Sales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Marketing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Purchasing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Customers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107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Who Does Not Participate in the Demand Planning Process?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875212"/>
            <a:ext cx="4937760" cy="2914468"/>
          </a:xfrm>
        </p:spPr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Sales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Marketing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Purchasing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Customers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107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Who Does Not Participate in the Demand Planning Process?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875212"/>
            <a:ext cx="4937760" cy="2914468"/>
          </a:xfrm>
        </p:spPr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30%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40%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50%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60%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107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Percent of Consumers Do Not Buy at the Same Store When an Item is Out of Stock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875212"/>
            <a:ext cx="4937760" cy="2914468"/>
          </a:xfrm>
        </p:spPr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30%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40%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50%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60%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107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Percent of Consumers Do Not Buy at the Same Store When an Item is Out of Stock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875212"/>
            <a:ext cx="4937760" cy="2914468"/>
          </a:xfrm>
        </p:spPr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Service parts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Scrap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Consumers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Samples</a:t>
            </a:r>
          </a:p>
          <a:p>
            <a:pPr marL="308610" indent="-308610">
              <a:buFont typeface="+mj-lt"/>
              <a:buAutoNum type="alphaLcParenR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10740"/>
          </a:xfrm>
        </p:spPr>
        <p:txBody>
          <a:bodyPr>
            <a:normAutofit/>
          </a:bodyPr>
          <a:lstStyle/>
          <a:p>
            <a:r>
              <a:rPr lang="en-US" dirty="0" smtClean="0"/>
              <a:t>Which is Not Considered A Source of Demand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4320" y="875212"/>
            <a:ext cx="4937760" cy="2914468"/>
          </a:xfrm>
        </p:spPr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Service parts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Scrap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Consumers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Samples</a:t>
            </a:r>
          </a:p>
          <a:p>
            <a:pPr marL="308610" indent="-308610">
              <a:buFont typeface="+mj-lt"/>
              <a:buAutoNum type="alphaLcParenR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4320" y="364471"/>
            <a:ext cx="4937760" cy="510740"/>
          </a:xfrm>
        </p:spPr>
        <p:txBody>
          <a:bodyPr>
            <a:normAutofit/>
          </a:bodyPr>
          <a:lstStyle/>
          <a:p>
            <a:r>
              <a:rPr lang="en-US" dirty="0" smtClean="0"/>
              <a:t>Which is Not Considered A Source of Demand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Grp="1" noChangeAspect="1" noChangeArrowheads="1"/>
          </p:cNvPicPr>
          <p:nvPr>
            <p:ph sz="quarter" idx="4"/>
            <p:custDataLst>
              <p:tags r:id="rId2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2787015" y="1238667"/>
            <a:ext cx="1807155" cy="1108220"/>
          </a:xfrm>
        </p:spPr>
      </p:pic>
      <p:sp>
        <p:nvSpPr>
          <p:cNvPr id="11" name="Text Placeholder 10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Dependent Demand</a:t>
            </a:r>
            <a:endParaRPr lang="en-US" dirty="0"/>
          </a:p>
        </p:txBody>
      </p:sp>
      <p:pic>
        <p:nvPicPr>
          <p:cNvPr id="216066" name="Picture 2"/>
          <p:cNvPicPr>
            <a:picLocks noGrp="1" noChangeAspect="1" noChangeArrowheads="1"/>
          </p:cNvPicPr>
          <p:nvPr>
            <p:ph sz="half" idx="2"/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74320" y="1539299"/>
            <a:ext cx="2259874" cy="1861073"/>
          </a:xfrm>
        </p:spPr>
      </p:pic>
      <p:sp>
        <p:nvSpPr>
          <p:cNvPr id="5" name="Text Placeholder 4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smtClean="0"/>
              <a:t>Independent Demand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dirty="0" smtClean="0"/>
              <a:t>Two Types of Demand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dirty="0" smtClean="0"/>
              <a:t>Types of Demand</a:t>
            </a:r>
          </a:p>
        </p:txBody>
      </p:sp>
      <p:pic>
        <p:nvPicPr>
          <p:cNvPr id="101379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3862464" y="2617479"/>
            <a:ext cx="1172954" cy="112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>
            <p:custDataLst>
              <p:tags r:id="rId9"/>
            </p:custDataLst>
          </p:nvPr>
        </p:nvCxnSpPr>
        <p:spPr>
          <a:xfrm>
            <a:off x="3200626" y="2697998"/>
            <a:ext cx="759810" cy="274320"/>
          </a:xfrm>
          <a:prstGeom prst="straightConnector1">
            <a:avLst/>
          </a:prstGeom>
          <a:ln w="66675">
            <a:solidFill>
              <a:srgbClr val="0070C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74320" y="850583"/>
            <a:ext cx="5120640" cy="293909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Types of Demand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Basics of Demand Management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Basics of Forecasting</a:t>
            </a:r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Demand Management &amp; Forecasting</a:t>
            </a:r>
          </a:p>
        </p:txBody>
      </p:sp>
      <p:pic>
        <p:nvPicPr>
          <p:cNvPr id="222209" name="Picture 1"/>
          <p:cNvPicPr>
            <a:picLocks noGrp="1" noChangeAspect="1" noChangeArrowheads="1"/>
          </p:cNvPicPr>
          <p:nvPr>
            <p:ph sz="half" idx="2"/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001373" y="1578973"/>
            <a:ext cx="2210707" cy="221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8100" indent="0">
              <a:buNone/>
            </a:pPr>
            <a:r>
              <a:rPr lang="en-US" dirty="0" smtClean="0"/>
              <a:t>An estimate of future demand. A forecast can be constructed using quantitative methods, qualitative methods, or a combination of methods, and it can be based on extrinsic (external) or intrinsic (internal) factors. Various forecasting techniques attempt to predict one or more of the four components of demand: cyclical, random, seasonal, and trend.</a:t>
            </a:r>
          </a:p>
          <a:p>
            <a:pPr algn="r">
              <a:buFont typeface="Wingdings" pitchFamily="2" charset="2"/>
              <a:buNone/>
            </a:pPr>
            <a:r>
              <a:rPr lang="en-US" dirty="0" smtClean="0"/>
              <a:t>APICS Dictionary</a:t>
            </a:r>
          </a:p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What is a Forecast?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Quantitative techniques – based on extrapolating past sales data and customer input to make future projections</a:t>
            </a:r>
          </a:p>
          <a:p>
            <a:r>
              <a:rPr lang="en-US" dirty="0" smtClean="0"/>
              <a:t>Qualitative techniques – based on expert opinion or judgment</a:t>
            </a:r>
          </a:p>
          <a:p>
            <a:r>
              <a:rPr lang="en-US" dirty="0" smtClean="0"/>
              <a:t>Collaborative techniques – based on sharing knowledge and information between customer and supplier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Forecasting Techniques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Text Placeholder 3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Sales History Patterns</a:t>
            </a:r>
            <a:endParaRPr lang="en-US" dirty="0"/>
          </a:p>
        </p:txBody>
      </p:sp>
      <p:grpSp>
        <p:nvGrpSpPr>
          <p:cNvPr id="6" name="Group 1097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85058" y="411917"/>
            <a:ext cx="2192972" cy="1521899"/>
            <a:chOff x="51" y="384"/>
            <a:chExt cx="2428" cy="1682"/>
          </a:xfrm>
        </p:grpSpPr>
        <p:grpSp>
          <p:nvGrpSpPr>
            <p:cNvPr id="7" name="Group 1098"/>
            <p:cNvGrpSpPr>
              <a:grpSpLocks/>
            </p:cNvGrpSpPr>
            <p:nvPr/>
          </p:nvGrpSpPr>
          <p:grpSpPr bwMode="auto">
            <a:xfrm>
              <a:off x="720" y="768"/>
              <a:ext cx="1759" cy="1277"/>
              <a:chOff x="3408" y="2832"/>
              <a:chExt cx="960" cy="692"/>
            </a:xfrm>
          </p:grpSpPr>
          <p:grpSp>
            <p:nvGrpSpPr>
              <p:cNvPr id="8" name="Group 1099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114764" name="Line 1100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5" name="Line 1101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6" name="Line 1102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7" name="Line 1103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8" name="Line 1104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69" name="Line 1105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" name="Group 1106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114771" name="Line 1107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2" name="Line 1108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3" name="Line 1109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4" name="Line 1110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75" name="Line 1111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4776" name="Text Box 1112"/>
            <p:cNvSpPr txBox="1">
              <a:spLocks noChangeArrowheads="1"/>
            </p:cNvSpPr>
            <p:nvPr/>
          </p:nvSpPr>
          <p:spPr bwMode="auto">
            <a:xfrm>
              <a:off x="432" y="384"/>
              <a:ext cx="677" cy="32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accent1"/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400" dirty="0">
                  <a:latin typeface="Arial" pitchFamily="34" charset="0"/>
                </a:rPr>
                <a:t>Trend</a:t>
              </a:r>
            </a:p>
          </p:txBody>
        </p:sp>
        <p:grpSp>
          <p:nvGrpSpPr>
            <p:cNvPr id="10" name="Group 1113"/>
            <p:cNvGrpSpPr>
              <a:grpSpLocks/>
            </p:cNvGrpSpPr>
            <p:nvPr/>
          </p:nvGrpSpPr>
          <p:grpSpPr bwMode="auto">
            <a:xfrm>
              <a:off x="51" y="1296"/>
              <a:ext cx="573" cy="770"/>
              <a:chOff x="96" y="1296"/>
              <a:chExt cx="573" cy="770"/>
            </a:xfrm>
          </p:grpSpPr>
          <p:grpSp>
            <p:nvGrpSpPr>
              <p:cNvPr id="11" name="Group 1114"/>
              <p:cNvGrpSpPr>
                <a:grpSpLocks/>
              </p:cNvGrpSpPr>
              <p:nvPr/>
            </p:nvGrpSpPr>
            <p:grpSpPr bwMode="auto">
              <a:xfrm>
                <a:off x="192" y="1584"/>
                <a:ext cx="477" cy="482"/>
                <a:chOff x="3391" y="2352"/>
                <a:chExt cx="1330" cy="1344"/>
              </a:xfrm>
            </p:grpSpPr>
            <p:sp>
              <p:nvSpPr>
                <p:cNvPr id="114779" name="AutoShape 1115"/>
                <p:cNvSpPr>
                  <a:spLocks noChangeArrowheads="1"/>
                </p:cNvSpPr>
                <p:nvPr/>
              </p:nvSpPr>
              <p:spPr bwMode="auto">
                <a:xfrm>
                  <a:off x="3391" y="3120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FFCC00"/>
                    </a:gs>
                    <a:gs pos="50000">
                      <a:srgbClr val="FFFF00"/>
                    </a:gs>
                    <a:gs pos="100000">
                      <a:srgbClr val="FFCC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0" name="AutoShape 1116"/>
                <p:cNvSpPr>
                  <a:spLocks noChangeArrowheads="1"/>
                </p:cNvSpPr>
                <p:nvPr/>
              </p:nvSpPr>
              <p:spPr bwMode="auto">
                <a:xfrm>
                  <a:off x="4224" y="3151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8000"/>
                    </a:gs>
                    <a:gs pos="50000">
                      <a:srgbClr val="008000">
                        <a:gamma/>
                        <a:tint val="43922"/>
                        <a:invGamma/>
                      </a:srgbClr>
                    </a:gs>
                    <a:gs pos="100000">
                      <a:srgbClr val="008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1" name="AutoShape 1117"/>
                <p:cNvSpPr>
                  <a:spLocks noChangeArrowheads="1"/>
                </p:cNvSpPr>
                <p:nvPr/>
              </p:nvSpPr>
              <p:spPr bwMode="auto">
                <a:xfrm>
                  <a:off x="3840" y="3199"/>
                  <a:ext cx="499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00FF"/>
                    </a:gs>
                    <a:gs pos="50000">
                      <a:srgbClr val="0000FF">
                        <a:gamma/>
                        <a:tint val="53725"/>
                        <a:invGamma/>
                      </a:srgbClr>
                    </a:gs>
                    <a:gs pos="100000">
                      <a:srgbClr val="0000FF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2" name="AutoShape 1118"/>
                <p:cNvSpPr>
                  <a:spLocks noChangeArrowheads="1"/>
                </p:cNvSpPr>
                <p:nvPr/>
              </p:nvSpPr>
              <p:spPr bwMode="auto">
                <a:xfrm>
                  <a:off x="3552" y="2722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FF8000"/>
                    </a:gs>
                    <a:gs pos="50000">
                      <a:srgbClr val="FF8000">
                        <a:gamma/>
                        <a:tint val="43529"/>
                        <a:invGamma/>
                      </a:srgbClr>
                    </a:gs>
                    <a:gs pos="100000">
                      <a:srgbClr val="FF8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3" name="AutoShape 1119"/>
                <p:cNvSpPr>
                  <a:spLocks noChangeArrowheads="1"/>
                </p:cNvSpPr>
                <p:nvPr/>
              </p:nvSpPr>
              <p:spPr bwMode="auto">
                <a:xfrm>
                  <a:off x="3984" y="2767"/>
                  <a:ext cx="497" cy="497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FF0000"/>
                    </a:gs>
                    <a:gs pos="50000">
                      <a:srgbClr val="FF0000">
                        <a:gamma/>
                        <a:tint val="33725"/>
                        <a:invGamma/>
                      </a:srgbClr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84" name="AutoShape 1120"/>
                <p:cNvSpPr>
                  <a:spLocks noChangeArrowheads="1"/>
                </p:cNvSpPr>
                <p:nvPr/>
              </p:nvSpPr>
              <p:spPr bwMode="auto">
                <a:xfrm>
                  <a:off x="3792" y="2352"/>
                  <a:ext cx="497" cy="499"/>
                </a:xfrm>
                <a:prstGeom prst="can">
                  <a:avLst>
                    <a:gd name="adj" fmla="val 25101"/>
                  </a:avLst>
                </a:prstGeom>
                <a:gradFill rotWithShape="0">
                  <a:gsLst>
                    <a:gs pos="0">
                      <a:srgbClr val="FF00FF"/>
                    </a:gs>
                    <a:gs pos="50000">
                      <a:srgbClr val="FF00FF">
                        <a:gamma/>
                        <a:tint val="43922"/>
                        <a:invGamma/>
                      </a:srgbClr>
                    </a:gs>
                    <a:gs pos="100000">
                      <a:srgbClr val="FF00FF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4785" name="AutoShape 1121"/>
              <p:cNvSpPr>
                <a:spLocks noChangeArrowheads="1"/>
              </p:cNvSpPr>
              <p:nvPr/>
            </p:nvSpPr>
            <p:spPr bwMode="auto">
              <a:xfrm>
                <a:off x="96" y="1296"/>
                <a:ext cx="528" cy="384"/>
              </a:xfrm>
              <a:prstGeom prst="irregularSeal1">
                <a:avLst/>
              </a:prstGeom>
              <a:solidFill>
                <a:srgbClr val="FFFF00"/>
              </a:solidFill>
              <a:ln w="381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/>
                <a:r>
                  <a:rPr lang="en-US" sz="800" dirty="0">
                    <a:solidFill>
                      <a:srgbClr val="FF0000"/>
                    </a:solidFill>
                    <a:latin typeface="Arial" pitchFamily="34" charset="0"/>
                  </a:rPr>
                  <a:t>New!</a:t>
                </a:r>
                <a:endParaRPr lang="en-US" sz="1400" dirty="0">
                  <a:latin typeface="Arial" pitchFamily="34" charset="0"/>
                </a:endParaRPr>
              </a:p>
            </p:txBody>
          </p:sp>
        </p:grpSp>
      </p:grpSp>
      <p:grpSp>
        <p:nvGrpSpPr>
          <p:cNvPr id="18" name="Group 122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740213" y="2149163"/>
            <a:ext cx="2456707" cy="1551758"/>
            <a:chOff x="2880" y="2304"/>
            <a:chExt cx="2720" cy="1715"/>
          </a:xfrm>
        </p:grpSpPr>
        <p:grpSp>
          <p:nvGrpSpPr>
            <p:cNvPr id="19" name="Group 1226"/>
            <p:cNvGrpSpPr>
              <a:grpSpLocks/>
            </p:cNvGrpSpPr>
            <p:nvPr/>
          </p:nvGrpSpPr>
          <p:grpSpPr bwMode="auto">
            <a:xfrm>
              <a:off x="3216" y="2304"/>
              <a:ext cx="1847" cy="1332"/>
              <a:chOff x="4608" y="2736"/>
              <a:chExt cx="1008" cy="722"/>
            </a:xfrm>
          </p:grpSpPr>
          <p:grpSp>
            <p:nvGrpSpPr>
              <p:cNvPr id="20" name="Group 1227"/>
              <p:cNvGrpSpPr>
                <a:grpSpLocks/>
              </p:cNvGrpSpPr>
              <p:nvPr/>
            </p:nvGrpSpPr>
            <p:grpSpPr bwMode="auto">
              <a:xfrm>
                <a:off x="4618" y="2736"/>
                <a:ext cx="33" cy="722"/>
                <a:chOff x="624" y="576"/>
                <a:chExt cx="144" cy="3168"/>
              </a:xfrm>
            </p:grpSpPr>
            <p:sp>
              <p:nvSpPr>
                <p:cNvPr id="114892" name="Line 1228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3" name="Line 1229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4" name="Line 1230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5" name="Line 1231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6" name="Line 1232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897" name="Line 1233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oup 1234"/>
              <p:cNvGrpSpPr>
                <a:grpSpLocks/>
              </p:cNvGrpSpPr>
              <p:nvPr/>
            </p:nvGrpSpPr>
            <p:grpSpPr bwMode="auto">
              <a:xfrm>
                <a:off x="4608" y="3414"/>
                <a:ext cx="1008" cy="33"/>
                <a:chOff x="576" y="3552"/>
                <a:chExt cx="4512" cy="144"/>
              </a:xfrm>
            </p:grpSpPr>
            <p:sp>
              <p:nvSpPr>
                <p:cNvPr id="114899" name="Line 1235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0" name="Line 1236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1" name="Line 1237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2" name="Line 1238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03" name="Line 1239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4904" name="Text Box 1240"/>
            <p:cNvSpPr txBox="1">
              <a:spLocks noChangeArrowheads="1"/>
            </p:cNvSpPr>
            <p:nvPr/>
          </p:nvSpPr>
          <p:spPr bwMode="auto">
            <a:xfrm>
              <a:off x="2880" y="3696"/>
              <a:ext cx="843" cy="32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FF9900"/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400" dirty="0">
                  <a:latin typeface="Arial" pitchFamily="34" charset="0"/>
                </a:rPr>
                <a:t>Cyclical</a:t>
              </a:r>
            </a:p>
          </p:txBody>
        </p:sp>
        <p:graphicFrame>
          <p:nvGraphicFramePr>
            <p:cNvPr id="114905" name="Object 1241"/>
            <p:cNvGraphicFramePr>
              <a:graphicFrameLocks noChangeAspect="1"/>
            </p:cNvGraphicFramePr>
            <p:nvPr/>
          </p:nvGraphicFramePr>
          <p:xfrm>
            <a:off x="5072" y="2891"/>
            <a:ext cx="528" cy="779"/>
          </p:xfrm>
          <a:graphic>
            <a:graphicData uri="http://schemas.openxmlformats.org/presentationml/2006/ole">
              <p:oleObj spid="_x0000_s169986" name="Clip" r:id="rId12" imgW="1107720" imgH="1631880" progId="">
                <p:embed/>
              </p:oleObj>
            </a:graphicData>
          </a:graphic>
        </p:graphicFrame>
      </p:grpSp>
      <p:grpSp>
        <p:nvGrpSpPr>
          <p:cNvPr id="23" name="Group 1243"/>
          <p:cNvGrpSpPr>
            <a:grpSpLocks/>
          </p:cNvGrpSpPr>
          <p:nvPr/>
        </p:nvGrpSpPr>
        <p:grpSpPr bwMode="auto">
          <a:xfrm>
            <a:off x="804653" y="2186260"/>
            <a:ext cx="1588730" cy="1155449"/>
            <a:chOff x="737" y="2345"/>
            <a:chExt cx="1759" cy="1277"/>
          </a:xfrm>
        </p:grpSpPr>
        <p:grpSp>
          <p:nvGrpSpPr>
            <p:cNvPr id="24" name="Group 1244"/>
            <p:cNvGrpSpPr>
              <a:grpSpLocks/>
            </p:cNvGrpSpPr>
            <p:nvPr/>
          </p:nvGrpSpPr>
          <p:grpSpPr bwMode="auto">
            <a:xfrm>
              <a:off x="737" y="2345"/>
              <a:ext cx="1759" cy="1277"/>
              <a:chOff x="439" y="2453"/>
              <a:chExt cx="1759" cy="1277"/>
            </a:xfrm>
          </p:grpSpPr>
          <p:grpSp>
            <p:nvGrpSpPr>
              <p:cNvPr id="25" name="Group 1245"/>
              <p:cNvGrpSpPr>
                <a:grpSpLocks/>
              </p:cNvGrpSpPr>
              <p:nvPr/>
            </p:nvGrpSpPr>
            <p:grpSpPr bwMode="auto">
              <a:xfrm>
                <a:off x="448" y="2453"/>
                <a:ext cx="59" cy="1277"/>
                <a:chOff x="624" y="576"/>
                <a:chExt cx="144" cy="3168"/>
              </a:xfrm>
            </p:grpSpPr>
            <p:sp>
              <p:nvSpPr>
                <p:cNvPr id="114910" name="Line 1246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1" name="Line 1247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2" name="Line 1248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3" name="Line 1249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4" name="Line 1250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5" name="Line 1251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" name="Group 1252"/>
              <p:cNvGrpSpPr>
                <a:grpSpLocks/>
              </p:cNvGrpSpPr>
              <p:nvPr/>
            </p:nvGrpSpPr>
            <p:grpSpPr bwMode="auto">
              <a:xfrm>
                <a:off x="439" y="3662"/>
                <a:ext cx="1759" cy="57"/>
                <a:chOff x="576" y="3552"/>
                <a:chExt cx="4512" cy="144"/>
              </a:xfrm>
            </p:grpSpPr>
            <p:sp>
              <p:nvSpPr>
                <p:cNvPr id="114917" name="Line 1253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8" name="Line 1254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19" name="Line 1255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20" name="Line 1256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921" name="Line 1257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4922" name="Line 1258"/>
            <p:cNvSpPr>
              <a:spLocks noChangeShapeType="1"/>
            </p:cNvSpPr>
            <p:nvPr/>
          </p:nvSpPr>
          <p:spPr bwMode="auto">
            <a:xfrm>
              <a:off x="768" y="2573"/>
              <a:ext cx="16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4923" name="Text Box 1259"/>
          <p:cNvSpPr txBox="1">
            <a:spLocks noChangeArrowheads="1"/>
          </p:cNvSpPr>
          <p:nvPr/>
        </p:nvSpPr>
        <p:spPr bwMode="auto">
          <a:xfrm>
            <a:off x="399116" y="3397808"/>
            <a:ext cx="816493" cy="29225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008000"/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 dirty="0" smtClean="0">
                <a:latin typeface="Arial" pitchFamily="34" charset="0"/>
              </a:rPr>
              <a:t>Random</a:t>
            </a:r>
            <a:endParaRPr lang="en-US" sz="1400" dirty="0">
              <a:latin typeface="Arial" pitchFamily="34" charset="0"/>
            </a:endParaRPr>
          </a:p>
        </p:txBody>
      </p:sp>
      <p:grpSp>
        <p:nvGrpSpPr>
          <p:cNvPr id="329" name="Group 328"/>
          <p:cNvGrpSpPr/>
          <p:nvPr>
            <p:custDataLst>
              <p:tags r:id="rId5"/>
            </p:custDataLst>
          </p:nvPr>
        </p:nvGrpSpPr>
        <p:grpSpPr>
          <a:xfrm>
            <a:off x="848007" y="778095"/>
            <a:ext cx="1545376" cy="781129"/>
            <a:chOff x="1246188" y="1252059"/>
            <a:chExt cx="2716212" cy="1370491"/>
          </a:xfrm>
        </p:grpSpPr>
        <p:grpSp>
          <p:nvGrpSpPr>
            <p:cNvPr id="4" name="Group 1071"/>
            <p:cNvGrpSpPr>
              <a:grpSpLocks/>
            </p:cNvGrpSpPr>
            <p:nvPr/>
          </p:nvGrpSpPr>
          <p:grpSpPr bwMode="auto">
            <a:xfrm>
              <a:off x="1246188" y="1524000"/>
              <a:ext cx="2716212" cy="1098550"/>
              <a:chOff x="2718" y="1104"/>
              <a:chExt cx="1711" cy="692"/>
            </a:xfrm>
          </p:grpSpPr>
          <p:sp>
            <p:nvSpPr>
              <p:cNvPr id="114736" name="Oval 1072"/>
              <p:cNvSpPr>
                <a:spLocks noChangeArrowheads="1"/>
              </p:cNvSpPr>
              <p:nvPr/>
            </p:nvSpPr>
            <p:spPr bwMode="auto">
              <a:xfrm>
                <a:off x="2861" y="1663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37" name="Oval 1073"/>
              <p:cNvSpPr>
                <a:spLocks noChangeArrowheads="1"/>
              </p:cNvSpPr>
              <p:nvPr/>
            </p:nvSpPr>
            <p:spPr bwMode="auto">
              <a:xfrm>
                <a:off x="3004" y="1571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38" name="Oval 1074"/>
              <p:cNvSpPr>
                <a:spLocks noChangeArrowheads="1"/>
              </p:cNvSpPr>
              <p:nvPr/>
            </p:nvSpPr>
            <p:spPr bwMode="auto">
              <a:xfrm>
                <a:off x="3147" y="1616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39" name="Oval 1075"/>
              <p:cNvSpPr>
                <a:spLocks noChangeArrowheads="1"/>
              </p:cNvSpPr>
              <p:nvPr/>
            </p:nvSpPr>
            <p:spPr bwMode="auto">
              <a:xfrm>
                <a:off x="3290" y="1478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0" name="Oval 1076"/>
              <p:cNvSpPr>
                <a:spLocks noChangeArrowheads="1"/>
              </p:cNvSpPr>
              <p:nvPr/>
            </p:nvSpPr>
            <p:spPr bwMode="auto">
              <a:xfrm>
                <a:off x="3480" y="1478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1" name="Oval 1077"/>
              <p:cNvSpPr>
                <a:spLocks noChangeArrowheads="1"/>
              </p:cNvSpPr>
              <p:nvPr/>
            </p:nvSpPr>
            <p:spPr bwMode="auto">
              <a:xfrm>
                <a:off x="3671" y="1291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2" name="Oval 1078"/>
              <p:cNvSpPr>
                <a:spLocks noChangeArrowheads="1"/>
              </p:cNvSpPr>
              <p:nvPr/>
            </p:nvSpPr>
            <p:spPr bwMode="auto">
              <a:xfrm>
                <a:off x="3813" y="1291"/>
                <a:ext cx="87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3" name="Oval 1079"/>
              <p:cNvSpPr>
                <a:spLocks noChangeArrowheads="1"/>
              </p:cNvSpPr>
              <p:nvPr/>
            </p:nvSpPr>
            <p:spPr bwMode="auto">
              <a:xfrm>
                <a:off x="4004" y="1217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4" name="Oval 1080"/>
              <p:cNvSpPr>
                <a:spLocks noChangeArrowheads="1"/>
              </p:cNvSpPr>
              <p:nvPr/>
            </p:nvSpPr>
            <p:spPr bwMode="auto">
              <a:xfrm>
                <a:off x="4147" y="1217"/>
                <a:ext cx="86" cy="85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5" name="Oval 1081"/>
              <p:cNvSpPr>
                <a:spLocks noChangeArrowheads="1"/>
              </p:cNvSpPr>
              <p:nvPr/>
            </p:nvSpPr>
            <p:spPr bwMode="auto">
              <a:xfrm>
                <a:off x="4337" y="1104"/>
                <a:ext cx="92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46" name="Oval 1082"/>
              <p:cNvSpPr>
                <a:spLocks noChangeArrowheads="1"/>
              </p:cNvSpPr>
              <p:nvPr/>
            </p:nvSpPr>
            <p:spPr bwMode="auto">
              <a:xfrm>
                <a:off x="2718" y="1712"/>
                <a:ext cx="86" cy="84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747" name="AutoShape 1083"/>
              <p:cNvCxnSpPr>
                <a:cxnSpLocks noChangeShapeType="1"/>
                <a:stCxn id="114746" idx="6"/>
                <a:endCxn id="114736" idx="3"/>
              </p:cNvCxnSpPr>
              <p:nvPr/>
            </p:nvCxnSpPr>
            <p:spPr bwMode="auto">
              <a:xfrm flipV="1">
                <a:off x="2804" y="1735"/>
                <a:ext cx="70" cy="2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48" name="AutoShape 1084"/>
              <p:cNvCxnSpPr>
                <a:cxnSpLocks noChangeShapeType="1"/>
                <a:stCxn id="114736" idx="6"/>
                <a:endCxn id="114737" idx="3"/>
              </p:cNvCxnSpPr>
              <p:nvPr/>
            </p:nvCxnSpPr>
            <p:spPr bwMode="auto">
              <a:xfrm flipV="1">
                <a:off x="2947" y="1643"/>
                <a:ext cx="70" cy="6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49" name="AutoShape 1085"/>
              <p:cNvCxnSpPr>
                <a:cxnSpLocks noChangeShapeType="1"/>
                <a:stCxn id="114737" idx="6"/>
                <a:endCxn id="114738" idx="2"/>
              </p:cNvCxnSpPr>
              <p:nvPr/>
            </p:nvCxnSpPr>
            <p:spPr bwMode="auto">
              <a:xfrm>
                <a:off x="3090" y="1614"/>
                <a:ext cx="57" cy="45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0" name="AutoShape 1086"/>
              <p:cNvCxnSpPr>
                <a:cxnSpLocks noChangeShapeType="1"/>
                <a:stCxn id="114738" idx="7"/>
                <a:endCxn id="114739" idx="3"/>
              </p:cNvCxnSpPr>
              <p:nvPr/>
            </p:nvCxnSpPr>
            <p:spPr bwMode="auto">
              <a:xfrm flipV="1">
                <a:off x="3220" y="1550"/>
                <a:ext cx="82" cy="79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1" name="AutoShape 1087"/>
              <p:cNvCxnSpPr>
                <a:cxnSpLocks noChangeShapeType="1"/>
                <a:stCxn id="114739" idx="6"/>
                <a:endCxn id="114740" idx="2"/>
              </p:cNvCxnSpPr>
              <p:nvPr/>
            </p:nvCxnSpPr>
            <p:spPr bwMode="auto">
              <a:xfrm>
                <a:off x="3376" y="1521"/>
                <a:ext cx="104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2" name="AutoShape 1088"/>
              <p:cNvCxnSpPr>
                <a:cxnSpLocks noChangeShapeType="1"/>
                <a:stCxn id="114740" idx="7"/>
                <a:endCxn id="114741" idx="3"/>
              </p:cNvCxnSpPr>
              <p:nvPr/>
            </p:nvCxnSpPr>
            <p:spPr bwMode="auto">
              <a:xfrm flipV="1">
                <a:off x="3553" y="1363"/>
                <a:ext cx="130" cy="12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3" name="AutoShape 1089"/>
              <p:cNvCxnSpPr>
                <a:cxnSpLocks noChangeShapeType="1"/>
                <a:stCxn id="114741" idx="6"/>
                <a:endCxn id="114742" idx="2"/>
              </p:cNvCxnSpPr>
              <p:nvPr/>
            </p:nvCxnSpPr>
            <p:spPr bwMode="auto">
              <a:xfrm>
                <a:off x="3757" y="1334"/>
                <a:ext cx="56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4" name="AutoShape 1090"/>
              <p:cNvCxnSpPr>
                <a:cxnSpLocks noChangeShapeType="1"/>
                <a:stCxn id="114742" idx="6"/>
                <a:endCxn id="114743" idx="3"/>
              </p:cNvCxnSpPr>
              <p:nvPr/>
            </p:nvCxnSpPr>
            <p:spPr bwMode="auto">
              <a:xfrm flipV="1">
                <a:off x="3900" y="1289"/>
                <a:ext cx="117" cy="45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5" name="AutoShape 1091"/>
              <p:cNvCxnSpPr>
                <a:cxnSpLocks noChangeShapeType="1"/>
                <a:stCxn id="114743" idx="6"/>
                <a:endCxn id="114744" idx="2"/>
              </p:cNvCxnSpPr>
              <p:nvPr/>
            </p:nvCxnSpPr>
            <p:spPr bwMode="auto">
              <a:xfrm>
                <a:off x="4090" y="1260"/>
                <a:ext cx="57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56" name="AutoShape 1092"/>
              <p:cNvCxnSpPr>
                <a:cxnSpLocks noChangeShapeType="1"/>
                <a:stCxn id="114744" idx="6"/>
                <a:endCxn id="114745" idx="3"/>
              </p:cNvCxnSpPr>
              <p:nvPr/>
            </p:nvCxnSpPr>
            <p:spPr bwMode="auto">
              <a:xfrm flipV="1">
                <a:off x="4233" y="1176"/>
                <a:ext cx="117" cy="8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312" name="TextBox 311"/>
            <p:cNvSpPr txBox="1"/>
            <p:nvPr/>
          </p:nvSpPr>
          <p:spPr>
            <a:xfrm>
              <a:off x="1935771" y="1252059"/>
              <a:ext cx="1790555" cy="436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New Product</a:t>
              </a:r>
              <a:endParaRPr lang="en-US" dirty="0"/>
            </a:p>
          </p:txBody>
        </p:sp>
      </p:grpSp>
      <p:grpSp>
        <p:nvGrpSpPr>
          <p:cNvPr id="334" name="Group 333"/>
          <p:cNvGrpSpPr/>
          <p:nvPr>
            <p:custDataLst>
              <p:tags r:id="rId6"/>
            </p:custDataLst>
          </p:nvPr>
        </p:nvGrpSpPr>
        <p:grpSpPr>
          <a:xfrm>
            <a:off x="3130396" y="2149162"/>
            <a:ext cx="1496604" cy="779951"/>
            <a:chOff x="5257800" y="3657600"/>
            <a:chExt cx="2630488" cy="1368425"/>
          </a:xfrm>
        </p:grpSpPr>
        <p:grpSp>
          <p:nvGrpSpPr>
            <p:cNvPr id="114909" name="Group 1311"/>
            <p:cNvGrpSpPr>
              <a:grpSpLocks/>
            </p:cNvGrpSpPr>
            <p:nvPr/>
          </p:nvGrpSpPr>
          <p:grpSpPr bwMode="auto">
            <a:xfrm>
              <a:off x="5257800" y="3875088"/>
              <a:ext cx="2630488" cy="1150937"/>
              <a:chOff x="3312" y="2441"/>
              <a:chExt cx="1657" cy="725"/>
            </a:xfrm>
          </p:grpSpPr>
          <p:sp>
            <p:nvSpPr>
              <p:cNvPr id="114976" name="Oval 1312"/>
              <p:cNvSpPr>
                <a:spLocks noChangeArrowheads="1"/>
              </p:cNvSpPr>
              <p:nvPr/>
            </p:nvSpPr>
            <p:spPr bwMode="auto">
              <a:xfrm>
                <a:off x="3502" y="2832"/>
                <a:ext cx="86" cy="8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77" name="Oval 1313"/>
              <p:cNvSpPr>
                <a:spLocks noChangeArrowheads="1"/>
              </p:cNvSpPr>
              <p:nvPr/>
            </p:nvSpPr>
            <p:spPr bwMode="auto">
              <a:xfrm>
                <a:off x="3679" y="2642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78" name="Oval 1314"/>
              <p:cNvSpPr>
                <a:spLocks noChangeArrowheads="1"/>
              </p:cNvSpPr>
              <p:nvPr/>
            </p:nvSpPr>
            <p:spPr bwMode="auto">
              <a:xfrm>
                <a:off x="3791" y="2825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79" name="Oval 1315"/>
              <p:cNvSpPr>
                <a:spLocks noChangeArrowheads="1"/>
              </p:cNvSpPr>
              <p:nvPr/>
            </p:nvSpPr>
            <p:spPr bwMode="auto">
              <a:xfrm>
                <a:off x="3936" y="3077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0" name="Oval 1316"/>
              <p:cNvSpPr>
                <a:spLocks noChangeArrowheads="1"/>
              </p:cNvSpPr>
              <p:nvPr/>
            </p:nvSpPr>
            <p:spPr bwMode="auto">
              <a:xfrm>
                <a:off x="4100" y="2923"/>
                <a:ext cx="86" cy="90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1" name="Oval 1317"/>
              <p:cNvSpPr>
                <a:spLocks noChangeArrowheads="1"/>
              </p:cNvSpPr>
              <p:nvPr/>
            </p:nvSpPr>
            <p:spPr bwMode="auto">
              <a:xfrm>
                <a:off x="4225" y="2762"/>
                <a:ext cx="86" cy="88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2" name="Oval 1318"/>
              <p:cNvSpPr>
                <a:spLocks noChangeArrowheads="1"/>
              </p:cNvSpPr>
              <p:nvPr/>
            </p:nvSpPr>
            <p:spPr bwMode="auto">
              <a:xfrm>
                <a:off x="4389" y="2963"/>
                <a:ext cx="86" cy="87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3" name="Oval 1319"/>
              <p:cNvSpPr>
                <a:spLocks noChangeArrowheads="1"/>
              </p:cNvSpPr>
              <p:nvPr/>
            </p:nvSpPr>
            <p:spPr bwMode="auto">
              <a:xfrm>
                <a:off x="4548" y="2606"/>
                <a:ext cx="86" cy="86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4" name="Oval 1320"/>
              <p:cNvSpPr>
                <a:spLocks noChangeArrowheads="1"/>
              </p:cNvSpPr>
              <p:nvPr/>
            </p:nvSpPr>
            <p:spPr bwMode="auto">
              <a:xfrm>
                <a:off x="4637" y="2441"/>
                <a:ext cx="86" cy="91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85" name="Oval 1321"/>
              <p:cNvSpPr>
                <a:spLocks noChangeArrowheads="1"/>
              </p:cNvSpPr>
              <p:nvPr/>
            </p:nvSpPr>
            <p:spPr bwMode="auto">
              <a:xfrm>
                <a:off x="3312" y="3067"/>
                <a:ext cx="86" cy="89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986" name="AutoShape 1322"/>
              <p:cNvCxnSpPr>
                <a:cxnSpLocks noChangeShapeType="1"/>
                <a:stCxn id="114985" idx="0"/>
                <a:endCxn id="114976" idx="3"/>
              </p:cNvCxnSpPr>
              <p:nvPr/>
            </p:nvCxnSpPr>
            <p:spPr bwMode="auto">
              <a:xfrm flipV="1">
                <a:off x="3355" y="2906"/>
                <a:ext cx="160" cy="161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87" name="AutoShape 1323"/>
              <p:cNvCxnSpPr>
                <a:cxnSpLocks noChangeShapeType="1"/>
                <a:stCxn id="114976" idx="0"/>
                <a:endCxn id="114977" idx="3"/>
              </p:cNvCxnSpPr>
              <p:nvPr/>
            </p:nvCxnSpPr>
            <p:spPr bwMode="auto">
              <a:xfrm flipV="1">
                <a:off x="3545" y="2718"/>
                <a:ext cx="147" cy="11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88" name="AutoShape 1324"/>
              <p:cNvCxnSpPr>
                <a:cxnSpLocks noChangeShapeType="1"/>
                <a:stCxn id="114983" idx="7"/>
                <a:endCxn id="114984" idx="3"/>
              </p:cNvCxnSpPr>
              <p:nvPr/>
            </p:nvCxnSpPr>
            <p:spPr bwMode="auto">
              <a:xfrm flipV="1">
                <a:off x="4621" y="2519"/>
                <a:ext cx="29" cy="10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114989" name="Oval 1325"/>
              <p:cNvSpPr>
                <a:spLocks noChangeArrowheads="1"/>
              </p:cNvSpPr>
              <p:nvPr/>
            </p:nvSpPr>
            <p:spPr bwMode="auto">
              <a:xfrm>
                <a:off x="4782" y="2603"/>
                <a:ext cx="86" cy="91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90" name="Oval 1326"/>
              <p:cNvSpPr>
                <a:spLocks noChangeArrowheads="1"/>
              </p:cNvSpPr>
              <p:nvPr/>
            </p:nvSpPr>
            <p:spPr bwMode="auto">
              <a:xfrm>
                <a:off x="4883" y="2782"/>
                <a:ext cx="86" cy="91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991" name="AutoShape 1327"/>
              <p:cNvCxnSpPr>
                <a:cxnSpLocks noChangeShapeType="1"/>
                <a:stCxn id="114989" idx="2"/>
                <a:endCxn id="114984" idx="6"/>
              </p:cNvCxnSpPr>
              <p:nvPr/>
            </p:nvCxnSpPr>
            <p:spPr bwMode="auto">
              <a:xfrm flipH="1" flipV="1">
                <a:off x="4723" y="2487"/>
                <a:ext cx="59" cy="162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2" name="AutoShape 1328"/>
              <p:cNvCxnSpPr>
                <a:cxnSpLocks noChangeShapeType="1"/>
                <a:stCxn id="114990" idx="1"/>
                <a:endCxn id="114989" idx="5"/>
              </p:cNvCxnSpPr>
              <p:nvPr/>
            </p:nvCxnSpPr>
            <p:spPr bwMode="auto">
              <a:xfrm flipH="1" flipV="1">
                <a:off x="4855" y="2681"/>
                <a:ext cx="41" cy="11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3" name="AutoShape 1329"/>
              <p:cNvCxnSpPr>
                <a:cxnSpLocks noChangeShapeType="1"/>
                <a:stCxn id="114977" idx="5"/>
                <a:endCxn id="114978" idx="1"/>
              </p:cNvCxnSpPr>
              <p:nvPr/>
            </p:nvCxnSpPr>
            <p:spPr bwMode="auto">
              <a:xfrm>
                <a:off x="3752" y="2718"/>
                <a:ext cx="52" cy="12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4" name="AutoShape 1330"/>
              <p:cNvCxnSpPr>
                <a:cxnSpLocks noChangeShapeType="1"/>
                <a:stCxn id="114979" idx="6"/>
                <a:endCxn id="114980" idx="3"/>
              </p:cNvCxnSpPr>
              <p:nvPr/>
            </p:nvCxnSpPr>
            <p:spPr bwMode="auto">
              <a:xfrm flipV="1">
                <a:off x="4022" y="3000"/>
                <a:ext cx="91" cy="122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5" name="AutoShape 1331"/>
              <p:cNvCxnSpPr>
                <a:cxnSpLocks noChangeShapeType="1"/>
                <a:stCxn id="114980" idx="7"/>
                <a:endCxn id="114981" idx="3"/>
              </p:cNvCxnSpPr>
              <p:nvPr/>
            </p:nvCxnSpPr>
            <p:spPr bwMode="auto">
              <a:xfrm flipV="1">
                <a:off x="4173" y="2837"/>
                <a:ext cx="65" cy="99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6" name="AutoShape 1332"/>
              <p:cNvCxnSpPr>
                <a:cxnSpLocks noChangeShapeType="1"/>
                <a:stCxn id="114981" idx="6"/>
                <a:endCxn id="114982" idx="2"/>
              </p:cNvCxnSpPr>
              <p:nvPr/>
            </p:nvCxnSpPr>
            <p:spPr bwMode="auto">
              <a:xfrm>
                <a:off x="4311" y="2806"/>
                <a:ext cx="78" cy="201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7" name="AutoShape 1333"/>
              <p:cNvCxnSpPr>
                <a:cxnSpLocks noChangeShapeType="1"/>
                <a:stCxn id="114982" idx="7"/>
                <a:endCxn id="114983" idx="3"/>
              </p:cNvCxnSpPr>
              <p:nvPr/>
            </p:nvCxnSpPr>
            <p:spPr bwMode="auto">
              <a:xfrm flipV="1">
                <a:off x="4462" y="2679"/>
                <a:ext cx="99" cy="297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998" name="AutoShape 1334"/>
              <p:cNvCxnSpPr>
                <a:cxnSpLocks noChangeShapeType="1"/>
                <a:stCxn id="114978" idx="5"/>
                <a:endCxn id="114979" idx="1"/>
              </p:cNvCxnSpPr>
              <p:nvPr/>
            </p:nvCxnSpPr>
            <p:spPr bwMode="auto">
              <a:xfrm>
                <a:off x="3864" y="2901"/>
                <a:ext cx="85" cy="189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314" name="TextBox 313"/>
            <p:cNvSpPr txBox="1"/>
            <p:nvPr/>
          </p:nvSpPr>
          <p:spPr>
            <a:xfrm>
              <a:off x="5357855" y="3657600"/>
              <a:ext cx="2258096" cy="4360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Follows Economy</a:t>
              </a:r>
              <a:endParaRPr lang="en-US" dirty="0"/>
            </a:p>
          </p:txBody>
        </p:sp>
      </p:grpSp>
      <p:grpSp>
        <p:nvGrpSpPr>
          <p:cNvPr id="333" name="Group 332"/>
          <p:cNvGrpSpPr/>
          <p:nvPr>
            <p:custDataLst>
              <p:tags r:id="rId7"/>
            </p:custDataLst>
          </p:nvPr>
        </p:nvGrpSpPr>
        <p:grpSpPr>
          <a:xfrm>
            <a:off x="2653506" y="368486"/>
            <a:ext cx="2644572" cy="1552663"/>
            <a:chOff x="4419600" y="533400"/>
            <a:chExt cx="4648200" cy="2724150"/>
          </a:xfrm>
        </p:grpSpPr>
        <p:grpSp>
          <p:nvGrpSpPr>
            <p:cNvPr id="12" name="Group 1122"/>
            <p:cNvGrpSpPr>
              <a:grpSpLocks/>
            </p:cNvGrpSpPr>
            <p:nvPr/>
          </p:nvGrpSpPr>
          <p:grpSpPr bwMode="auto">
            <a:xfrm>
              <a:off x="4419600" y="533400"/>
              <a:ext cx="4648200" cy="2724150"/>
              <a:chOff x="2784" y="336"/>
              <a:chExt cx="2928" cy="1716"/>
            </a:xfrm>
          </p:grpSpPr>
          <p:grpSp>
            <p:nvGrpSpPr>
              <p:cNvPr id="13" name="Group 1123"/>
              <p:cNvGrpSpPr>
                <a:grpSpLocks/>
              </p:cNvGrpSpPr>
              <p:nvPr/>
            </p:nvGrpSpPr>
            <p:grpSpPr bwMode="auto">
              <a:xfrm>
                <a:off x="3216" y="720"/>
                <a:ext cx="1847" cy="1332"/>
                <a:chOff x="4608" y="2736"/>
                <a:chExt cx="1008" cy="722"/>
              </a:xfrm>
            </p:grpSpPr>
            <p:grpSp>
              <p:nvGrpSpPr>
                <p:cNvPr id="14" name="Group 1124"/>
                <p:cNvGrpSpPr>
                  <a:grpSpLocks/>
                </p:cNvGrpSpPr>
                <p:nvPr/>
              </p:nvGrpSpPr>
              <p:grpSpPr bwMode="auto">
                <a:xfrm>
                  <a:off x="4618" y="2736"/>
                  <a:ext cx="33" cy="722"/>
                  <a:chOff x="624" y="576"/>
                  <a:chExt cx="144" cy="3168"/>
                </a:xfrm>
              </p:grpSpPr>
              <p:sp>
                <p:nvSpPr>
                  <p:cNvPr id="114789" name="Line 1125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0" name="Line 1126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1" name="Line 1127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2" name="Line 1128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3" name="Line 1129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4" name="Line 1130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" name="Group 1131"/>
                <p:cNvGrpSpPr>
                  <a:grpSpLocks/>
                </p:cNvGrpSpPr>
                <p:nvPr/>
              </p:nvGrpSpPr>
              <p:grpSpPr bwMode="auto">
                <a:xfrm>
                  <a:off x="4608" y="3414"/>
                  <a:ext cx="1008" cy="33"/>
                  <a:chOff x="576" y="3552"/>
                  <a:chExt cx="4512" cy="144"/>
                </a:xfrm>
              </p:grpSpPr>
              <p:sp>
                <p:nvSpPr>
                  <p:cNvPr id="114796" name="Line 1132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7" name="Line 1133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8" name="Line 1134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799" name="Line 1135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14800" name="Line 1136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4801" name="Text Box 1137"/>
              <p:cNvSpPr txBox="1">
                <a:spLocks noChangeArrowheads="1"/>
              </p:cNvSpPr>
              <p:nvPr/>
            </p:nvSpPr>
            <p:spPr bwMode="auto">
              <a:xfrm>
                <a:off x="2784" y="336"/>
                <a:ext cx="978" cy="32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accent2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400" dirty="0">
                    <a:latin typeface="Arial" pitchFamily="34" charset="0"/>
                  </a:rPr>
                  <a:t>Seasonal</a:t>
                </a:r>
              </a:p>
            </p:txBody>
          </p:sp>
          <p:grpSp>
            <p:nvGrpSpPr>
              <p:cNvPr id="16" name="Group 1138"/>
              <p:cNvGrpSpPr>
                <a:grpSpLocks/>
              </p:cNvGrpSpPr>
              <p:nvPr/>
            </p:nvGrpSpPr>
            <p:grpSpPr bwMode="auto">
              <a:xfrm rot="3961214">
                <a:off x="5197" y="915"/>
                <a:ext cx="264" cy="619"/>
                <a:chOff x="5384" y="1135"/>
                <a:chExt cx="302" cy="707"/>
              </a:xfrm>
            </p:grpSpPr>
            <p:sp>
              <p:nvSpPr>
                <p:cNvPr id="114803" name="Freeform 1139"/>
                <p:cNvSpPr>
                  <a:spLocks/>
                </p:cNvSpPr>
                <p:nvPr/>
              </p:nvSpPr>
              <p:spPr bwMode="auto">
                <a:xfrm>
                  <a:off x="5384" y="1135"/>
                  <a:ext cx="302" cy="490"/>
                </a:xfrm>
                <a:custGeom>
                  <a:avLst/>
                  <a:gdLst/>
                  <a:ahLst/>
                  <a:cxnLst>
                    <a:cxn ang="0">
                      <a:pos x="80" y="19"/>
                    </a:cxn>
                    <a:cxn ang="0">
                      <a:pos x="142" y="17"/>
                    </a:cxn>
                    <a:cxn ang="0">
                      <a:pos x="184" y="17"/>
                    </a:cxn>
                    <a:cxn ang="0">
                      <a:pos x="209" y="30"/>
                    </a:cxn>
                    <a:cxn ang="0">
                      <a:pos x="240" y="53"/>
                    </a:cxn>
                    <a:cxn ang="0">
                      <a:pos x="280" y="64"/>
                    </a:cxn>
                    <a:cxn ang="0">
                      <a:pos x="298" y="42"/>
                    </a:cxn>
                    <a:cxn ang="0">
                      <a:pos x="326" y="15"/>
                    </a:cxn>
                    <a:cxn ang="0">
                      <a:pos x="347" y="5"/>
                    </a:cxn>
                    <a:cxn ang="0">
                      <a:pos x="404" y="2"/>
                    </a:cxn>
                    <a:cxn ang="0">
                      <a:pos x="463" y="0"/>
                    </a:cxn>
                    <a:cxn ang="0">
                      <a:pos x="487" y="12"/>
                    </a:cxn>
                    <a:cxn ang="0">
                      <a:pos x="523" y="42"/>
                    </a:cxn>
                    <a:cxn ang="0">
                      <a:pos x="544" y="67"/>
                    </a:cxn>
                    <a:cxn ang="0">
                      <a:pos x="567" y="332"/>
                    </a:cxn>
                    <a:cxn ang="0">
                      <a:pos x="598" y="762"/>
                    </a:cxn>
                    <a:cxn ang="0">
                      <a:pos x="601" y="901"/>
                    </a:cxn>
                    <a:cxn ang="0">
                      <a:pos x="573" y="930"/>
                    </a:cxn>
                    <a:cxn ang="0">
                      <a:pos x="544" y="955"/>
                    </a:cxn>
                    <a:cxn ang="0">
                      <a:pos x="528" y="962"/>
                    </a:cxn>
                    <a:cxn ang="0">
                      <a:pos x="500" y="967"/>
                    </a:cxn>
                    <a:cxn ang="0">
                      <a:pos x="472" y="969"/>
                    </a:cxn>
                    <a:cxn ang="0">
                      <a:pos x="445" y="971"/>
                    </a:cxn>
                    <a:cxn ang="0">
                      <a:pos x="424" y="972"/>
                    </a:cxn>
                    <a:cxn ang="0">
                      <a:pos x="410" y="969"/>
                    </a:cxn>
                    <a:cxn ang="0">
                      <a:pos x="380" y="954"/>
                    </a:cxn>
                    <a:cxn ang="0">
                      <a:pos x="350" y="936"/>
                    </a:cxn>
                    <a:cxn ang="0">
                      <a:pos x="290" y="936"/>
                    </a:cxn>
                    <a:cxn ang="0">
                      <a:pos x="271" y="954"/>
                    </a:cxn>
                    <a:cxn ang="0">
                      <a:pos x="250" y="972"/>
                    </a:cxn>
                    <a:cxn ang="0">
                      <a:pos x="234" y="976"/>
                    </a:cxn>
                    <a:cxn ang="0">
                      <a:pos x="210" y="977"/>
                    </a:cxn>
                    <a:cxn ang="0">
                      <a:pos x="184" y="978"/>
                    </a:cxn>
                    <a:cxn ang="0">
                      <a:pos x="159" y="981"/>
                    </a:cxn>
                    <a:cxn ang="0">
                      <a:pos x="136" y="981"/>
                    </a:cxn>
                    <a:cxn ang="0">
                      <a:pos x="115" y="978"/>
                    </a:cxn>
                    <a:cxn ang="0">
                      <a:pos x="76" y="953"/>
                    </a:cxn>
                    <a:cxn ang="0">
                      <a:pos x="44" y="919"/>
                    </a:cxn>
                    <a:cxn ang="0">
                      <a:pos x="31" y="777"/>
                    </a:cxn>
                    <a:cxn ang="0">
                      <a:pos x="11" y="354"/>
                    </a:cxn>
                    <a:cxn ang="0">
                      <a:pos x="0" y="93"/>
                    </a:cxn>
                    <a:cxn ang="0">
                      <a:pos x="15" y="65"/>
                    </a:cxn>
                    <a:cxn ang="0">
                      <a:pos x="43" y="33"/>
                    </a:cxn>
                  </a:cxnLst>
                  <a:rect l="0" t="0" r="r" b="b"/>
                  <a:pathLst>
                    <a:path w="604" h="981">
                      <a:moveTo>
                        <a:pt x="58" y="21"/>
                      </a:moveTo>
                      <a:lnTo>
                        <a:pt x="66" y="20"/>
                      </a:lnTo>
                      <a:lnTo>
                        <a:pt x="80" y="19"/>
                      </a:lnTo>
                      <a:lnTo>
                        <a:pt x="99" y="18"/>
                      </a:lnTo>
                      <a:lnTo>
                        <a:pt x="121" y="17"/>
                      </a:lnTo>
                      <a:lnTo>
                        <a:pt x="142" y="17"/>
                      </a:lnTo>
                      <a:lnTo>
                        <a:pt x="161" y="17"/>
                      </a:lnTo>
                      <a:lnTo>
                        <a:pt x="176" y="17"/>
                      </a:lnTo>
                      <a:lnTo>
                        <a:pt x="184" y="17"/>
                      </a:lnTo>
                      <a:lnTo>
                        <a:pt x="190" y="19"/>
                      </a:lnTo>
                      <a:lnTo>
                        <a:pt x="198" y="23"/>
                      </a:lnTo>
                      <a:lnTo>
                        <a:pt x="209" y="30"/>
                      </a:lnTo>
                      <a:lnTo>
                        <a:pt x="220" y="38"/>
                      </a:lnTo>
                      <a:lnTo>
                        <a:pt x="230" y="47"/>
                      </a:lnTo>
                      <a:lnTo>
                        <a:pt x="240" y="53"/>
                      </a:lnTo>
                      <a:lnTo>
                        <a:pt x="246" y="60"/>
                      </a:lnTo>
                      <a:lnTo>
                        <a:pt x="251" y="64"/>
                      </a:lnTo>
                      <a:lnTo>
                        <a:pt x="280" y="64"/>
                      </a:lnTo>
                      <a:lnTo>
                        <a:pt x="283" y="58"/>
                      </a:lnTo>
                      <a:lnTo>
                        <a:pt x="290" y="50"/>
                      </a:lnTo>
                      <a:lnTo>
                        <a:pt x="298" y="42"/>
                      </a:lnTo>
                      <a:lnTo>
                        <a:pt x="307" y="32"/>
                      </a:lnTo>
                      <a:lnTo>
                        <a:pt x="317" y="23"/>
                      </a:lnTo>
                      <a:lnTo>
                        <a:pt x="326" y="15"/>
                      </a:lnTo>
                      <a:lnTo>
                        <a:pt x="334" y="10"/>
                      </a:lnTo>
                      <a:lnTo>
                        <a:pt x="339" y="6"/>
                      </a:lnTo>
                      <a:lnTo>
                        <a:pt x="347" y="5"/>
                      </a:lnTo>
                      <a:lnTo>
                        <a:pt x="362" y="4"/>
                      </a:lnTo>
                      <a:lnTo>
                        <a:pt x="381" y="3"/>
                      </a:lnTo>
                      <a:lnTo>
                        <a:pt x="404" y="2"/>
                      </a:lnTo>
                      <a:lnTo>
                        <a:pt x="426" y="0"/>
                      </a:lnTo>
                      <a:lnTo>
                        <a:pt x="447" y="0"/>
                      </a:lnTo>
                      <a:lnTo>
                        <a:pt x="463" y="0"/>
                      </a:lnTo>
                      <a:lnTo>
                        <a:pt x="472" y="2"/>
                      </a:lnTo>
                      <a:lnTo>
                        <a:pt x="478" y="5"/>
                      </a:lnTo>
                      <a:lnTo>
                        <a:pt x="487" y="12"/>
                      </a:lnTo>
                      <a:lnTo>
                        <a:pt x="498" y="21"/>
                      </a:lnTo>
                      <a:lnTo>
                        <a:pt x="510" y="30"/>
                      </a:lnTo>
                      <a:lnTo>
                        <a:pt x="523" y="42"/>
                      </a:lnTo>
                      <a:lnTo>
                        <a:pt x="532" y="52"/>
                      </a:lnTo>
                      <a:lnTo>
                        <a:pt x="540" y="60"/>
                      </a:lnTo>
                      <a:lnTo>
                        <a:pt x="544" y="67"/>
                      </a:lnTo>
                      <a:lnTo>
                        <a:pt x="549" y="106"/>
                      </a:lnTo>
                      <a:lnTo>
                        <a:pt x="557" y="201"/>
                      </a:lnTo>
                      <a:lnTo>
                        <a:pt x="567" y="332"/>
                      </a:lnTo>
                      <a:lnTo>
                        <a:pt x="579" y="481"/>
                      </a:lnTo>
                      <a:lnTo>
                        <a:pt x="589" y="630"/>
                      </a:lnTo>
                      <a:lnTo>
                        <a:pt x="598" y="762"/>
                      </a:lnTo>
                      <a:lnTo>
                        <a:pt x="603" y="856"/>
                      </a:lnTo>
                      <a:lnTo>
                        <a:pt x="604" y="895"/>
                      </a:lnTo>
                      <a:lnTo>
                        <a:pt x="601" y="901"/>
                      </a:lnTo>
                      <a:lnTo>
                        <a:pt x="593" y="910"/>
                      </a:lnTo>
                      <a:lnTo>
                        <a:pt x="584" y="919"/>
                      </a:lnTo>
                      <a:lnTo>
                        <a:pt x="573" y="930"/>
                      </a:lnTo>
                      <a:lnTo>
                        <a:pt x="563" y="939"/>
                      </a:lnTo>
                      <a:lnTo>
                        <a:pt x="552" y="948"/>
                      </a:lnTo>
                      <a:lnTo>
                        <a:pt x="544" y="955"/>
                      </a:lnTo>
                      <a:lnTo>
                        <a:pt x="539" y="959"/>
                      </a:lnTo>
                      <a:lnTo>
                        <a:pt x="534" y="960"/>
                      </a:lnTo>
                      <a:lnTo>
                        <a:pt x="528" y="962"/>
                      </a:lnTo>
                      <a:lnTo>
                        <a:pt x="519" y="963"/>
                      </a:lnTo>
                      <a:lnTo>
                        <a:pt x="508" y="966"/>
                      </a:lnTo>
                      <a:lnTo>
                        <a:pt x="500" y="967"/>
                      </a:lnTo>
                      <a:lnTo>
                        <a:pt x="490" y="967"/>
                      </a:lnTo>
                      <a:lnTo>
                        <a:pt x="481" y="968"/>
                      </a:lnTo>
                      <a:lnTo>
                        <a:pt x="472" y="969"/>
                      </a:lnTo>
                      <a:lnTo>
                        <a:pt x="463" y="970"/>
                      </a:lnTo>
                      <a:lnTo>
                        <a:pt x="454" y="970"/>
                      </a:lnTo>
                      <a:lnTo>
                        <a:pt x="445" y="971"/>
                      </a:lnTo>
                      <a:lnTo>
                        <a:pt x="437" y="971"/>
                      </a:lnTo>
                      <a:lnTo>
                        <a:pt x="431" y="972"/>
                      </a:lnTo>
                      <a:lnTo>
                        <a:pt x="424" y="972"/>
                      </a:lnTo>
                      <a:lnTo>
                        <a:pt x="419" y="972"/>
                      </a:lnTo>
                      <a:lnTo>
                        <a:pt x="416" y="971"/>
                      </a:lnTo>
                      <a:lnTo>
                        <a:pt x="410" y="969"/>
                      </a:lnTo>
                      <a:lnTo>
                        <a:pt x="402" y="966"/>
                      </a:lnTo>
                      <a:lnTo>
                        <a:pt x="391" y="960"/>
                      </a:lnTo>
                      <a:lnTo>
                        <a:pt x="380" y="954"/>
                      </a:lnTo>
                      <a:lnTo>
                        <a:pt x="368" y="947"/>
                      </a:lnTo>
                      <a:lnTo>
                        <a:pt x="358" y="941"/>
                      </a:lnTo>
                      <a:lnTo>
                        <a:pt x="350" y="936"/>
                      </a:lnTo>
                      <a:lnTo>
                        <a:pt x="344" y="930"/>
                      </a:lnTo>
                      <a:lnTo>
                        <a:pt x="295" y="931"/>
                      </a:lnTo>
                      <a:lnTo>
                        <a:pt x="290" y="936"/>
                      </a:lnTo>
                      <a:lnTo>
                        <a:pt x="284" y="940"/>
                      </a:lnTo>
                      <a:lnTo>
                        <a:pt x="278" y="947"/>
                      </a:lnTo>
                      <a:lnTo>
                        <a:pt x="271" y="954"/>
                      </a:lnTo>
                      <a:lnTo>
                        <a:pt x="264" y="962"/>
                      </a:lnTo>
                      <a:lnTo>
                        <a:pt x="257" y="968"/>
                      </a:lnTo>
                      <a:lnTo>
                        <a:pt x="250" y="972"/>
                      </a:lnTo>
                      <a:lnTo>
                        <a:pt x="244" y="975"/>
                      </a:lnTo>
                      <a:lnTo>
                        <a:pt x="240" y="975"/>
                      </a:lnTo>
                      <a:lnTo>
                        <a:pt x="234" y="976"/>
                      </a:lnTo>
                      <a:lnTo>
                        <a:pt x="227" y="976"/>
                      </a:lnTo>
                      <a:lnTo>
                        <a:pt x="218" y="977"/>
                      </a:lnTo>
                      <a:lnTo>
                        <a:pt x="210" y="977"/>
                      </a:lnTo>
                      <a:lnTo>
                        <a:pt x="202" y="978"/>
                      </a:lnTo>
                      <a:lnTo>
                        <a:pt x="192" y="978"/>
                      </a:lnTo>
                      <a:lnTo>
                        <a:pt x="184" y="978"/>
                      </a:lnTo>
                      <a:lnTo>
                        <a:pt x="175" y="979"/>
                      </a:lnTo>
                      <a:lnTo>
                        <a:pt x="167" y="979"/>
                      </a:lnTo>
                      <a:lnTo>
                        <a:pt x="159" y="981"/>
                      </a:lnTo>
                      <a:lnTo>
                        <a:pt x="151" y="981"/>
                      </a:lnTo>
                      <a:lnTo>
                        <a:pt x="143" y="981"/>
                      </a:lnTo>
                      <a:lnTo>
                        <a:pt x="136" y="981"/>
                      </a:lnTo>
                      <a:lnTo>
                        <a:pt x="130" y="981"/>
                      </a:lnTo>
                      <a:lnTo>
                        <a:pt x="126" y="981"/>
                      </a:lnTo>
                      <a:lnTo>
                        <a:pt x="115" y="978"/>
                      </a:lnTo>
                      <a:lnTo>
                        <a:pt x="104" y="971"/>
                      </a:lnTo>
                      <a:lnTo>
                        <a:pt x="90" y="963"/>
                      </a:lnTo>
                      <a:lnTo>
                        <a:pt x="76" y="953"/>
                      </a:lnTo>
                      <a:lnTo>
                        <a:pt x="64" y="941"/>
                      </a:lnTo>
                      <a:lnTo>
                        <a:pt x="52" y="930"/>
                      </a:lnTo>
                      <a:lnTo>
                        <a:pt x="44" y="919"/>
                      </a:lnTo>
                      <a:lnTo>
                        <a:pt x="39" y="910"/>
                      </a:lnTo>
                      <a:lnTo>
                        <a:pt x="36" y="871"/>
                      </a:lnTo>
                      <a:lnTo>
                        <a:pt x="31" y="777"/>
                      </a:lnTo>
                      <a:lnTo>
                        <a:pt x="24" y="648"/>
                      </a:lnTo>
                      <a:lnTo>
                        <a:pt x="18" y="501"/>
                      </a:lnTo>
                      <a:lnTo>
                        <a:pt x="11" y="354"/>
                      </a:lnTo>
                      <a:lnTo>
                        <a:pt x="5" y="225"/>
                      </a:lnTo>
                      <a:lnTo>
                        <a:pt x="1" y="132"/>
                      </a:lnTo>
                      <a:lnTo>
                        <a:pt x="0" y="93"/>
                      </a:lnTo>
                      <a:lnTo>
                        <a:pt x="3" y="86"/>
                      </a:lnTo>
                      <a:lnTo>
                        <a:pt x="8" y="75"/>
                      </a:lnTo>
                      <a:lnTo>
                        <a:pt x="15" y="65"/>
                      </a:lnTo>
                      <a:lnTo>
                        <a:pt x="24" y="53"/>
                      </a:lnTo>
                      <a:lnTo>
                        <a:pt x="34" y="43"/>
                      </a:lnTo>
                      <a:lnTo>
                        <a:pt x="43" y="33"/>
                      </a:lnTo>
                      <a:lnTo>
                        <a:pt x="51" y="26"/>
                      </a:lnTo>
                      <a:lnTo>
                        <a:pt x="58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4" name="Freeform 1140"/>
                <p:cNvSpPr>
                  <a:spLocks/>
                </p:cNvSpPr>
                <p:nvPr/>
              </p:nvSpPr>
              <p:spPr bwMode="auto">
                <a:xfrm>
                  <a:off x="5592" y="1614"/>
                  <a:ext cx="70" cy="218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21" y="382"/>
                    </a:cxn>
                    <a:cxn ang="0">
                      <a:pos x="24" y="392"/>
                    </a:cxn>
                    <a:cxn ang="0">
                      <a:pos x="28" y="403"/>
                    </a:cxn>
                    <a:cxn ang="0">
                      <a:pos x="34" y="412"/>
                    </a:cxn>
                    <a:cxn ang="0">
                      <a:pos x="42" y="421"/>
                    </a:cxn>
                    <a:cxn ang="0">
                      <a:pos x="51" y="428"/>
                    </a:cxn>
                    <a:cxn ang="0">
                      <a:pos x="61" y="433"/>
                    </a:cxn>
                    <a:cxn ang="0">
                      <a:pos x="72" y="436"/>
                    </a:cxn>
                    <a:cxn ang="0">
                      <a:pos x="84" y="436"/>
                    </a:cxn>
                    <a:cxn ang="0">
                      <a:pos x="96" y="435"/>
                    </a:cxn>
                    <a:cxn ang="0">
                      <a:pos x="108" y="432"/>
                    </a:cxn>
                    <a:cxn ang="0">
                      <a:pos x="118" y="426"/>
                    </a:cxn>
                    <a:cxn ang="0">
                      <a:pos x="126" y="418"/>
                    </a:cxn>
                    <a:cxn ang="0">
                      <a:pos x="133" y="408"/>
                    </a:cxn>
                    <a:cxn ang="0">
                      <a:pos x="138" y="397"/>
                    </a:cxn>
                    <a:cxn ang="0">
                      <a:pos x="140" y="383"/>
                    </a:cxn>
                    <a:cxn ang="0">
                      <a:pos x="140" y="368"/>
                    </a:cxn>
                    <a:cxn ang="0">
                      <a:pos x="123" y="0"/>
                    </a:cxn>
                    <a:cxn ang="0">
                      <a:pos x="118" y="1"/>
                    </a:cxn>
                    <a:cxn ang="0">
                      <a:pos x="112" y="3"/>
                    </a:cxn>
                    <a:cxn ang="0">
                      <a:pos x="103" y="4"/>
                    </a:cxn>
                    <a:cxn ang="0">
                      <a:pos x="92" y="7"/>
                    </a:cxn>
                    <a:cxn ang="0">
                      <a:pos x="84" y="8"/>
                    </a:cxn>
                    <a:cxn ang="0">
                      <a:pos x="74" y="8"/>
                    </a:cxn>
                    <a:cxn ang="0">
                      <a:pos x="65" y="9"/>
                    </a:cxn>
                    <a:cxn ang="0">
                      <a:pos x="56" y="10"/>
                    </a:cxn>
                    <a:cxn ang="0">
                      <a:pos x="47" y="11"/>
                    </a:cxn>
                    <a:cxn ang="0">
                      <a:pos x="38" y="11"/>
                    </a:cxn>
                    <a:cxn ang="0">
                      <a:pos x="29" y="12"/>
                    </a:cxn>
                    <a:cxn ang="0">
                      <a:pos x="21" y="12"/>
                    </a:cxn>
                    <a:cxn ang="0">
                      <a:pos x="15" y="13"/>
                    </a:cxn>
                    <a:cxn ang="0">
                      <a:pos x="8" y="13"/>
                    </a:cxn>
                    <a:cxn ang="0">
                      <a:pos x="3" y="13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w="140" h="436">
                      <a:moveTo>
                        <a:pt x="0" y="12"/>
                      </a:moveTo>
                      <a:lnTo>
                        <a:pt x="21" y="382"/>
                      </a:lnTo>
                      <a:lnTo>
                        <a:pt x="24" y="392"/>
                      </a:lnTo>
                      <a:lnTo>
                        <a:pt x="28" y="403"/>
                      </a:lnTo>
                      <a:lnTo>
                        <a:pt x="34" y="412"/>
                      </a:lnTo>
                      <a:lnTo>
                        <a:pt x="42" y="421"/>
                      </a:lnTo>
                      <a:lnTo>
                        <a:pt x="51" y="428"/>
                      </a:lnTo>
                      <a:lnTo>
                        <a:pt x="61" y="433"/>
                      </a:lnTo>
                      <a:lnTo>
                        <a:pt x="72" y="436"/>
                      </a:lnTo>
                      <a:lnTo>
                        <a:pt x="84" y="436"/>
                      </a:lnTo>
                      <a:lnTo>
                        <a:pt x="96" y="435"/>
                      </a:lnTo>
                      <a:lnTo>
                        <a:pt x="108" y="432"/>
                      </a:lnTo>
                      <a:lnTo>
                        <a:pt x="118" y="426"/>
                      </a:lnTo>
                      <a:lnTo>
                        <a:pt x="126" y="418"/>
                      </a:lnTo>
                      <a:lnTo>
                        <a:pt x="133" y="408"/>
                      </a:lnTo>
                      <a:lnTo>
                        <a:pt x="138" y="397"/>
                      </a:lnTo>
                      <a:lnTo>
                        <a:pt x="140" y="383"/>
                      </a:lnTo>
                      <a:lnTo>
                        <a:pt x="140" y="368"/>
                      </a:lnTo>
                      <a:lnTo>
                        <a:pt x="123" y="0"/>
                      </a:lnTo>
                      <a:lnTo>
                        <a:pt x="118" y="1"/>
                      </a:lnTo>
                      <a:lnTo>
                        <a:pt x="112" y="3"/>
                      </a:lnTo>
                      <a:lnTo>
                        <a:pt x="103" y="4"/>
                      </a:lnTo>
                      <a:lnTo>
                        <a:pt x="92" y="7"/>
                      </a:lnTo>
                      <a:lnTo>
                        <a:pt x="84" y="8"/>
                      </a:lnTo>
                      <a:lnTo>
                        <a:pt x="74" y="8"/>
                      </a:lnTo>
                      <a:lnTo>
                        <a:pt x="65" y="9"/>
                      </a:lnTo>
                      <a:lnTo>
                        <a:pt x="56" y="10"/>
                      </a:lnTo>
                      <a:lnTo>
                        <a:pt x="47" y="11"/>
                      </a:lnTo>
                      <a:lnTo>
                        <a:pt x="38" y="11"/>
                      </a:lnTo>
                      <a:lnTo>
                        <a:pt x="29" y="12"/>
                      </a:lnTo>
                      <a:lnTo>
                        <a:pt x="21" y="12"/>
                      </a:lnTo>
                      <a:lnTo>
                        <a:pt x="15" y="13"/>
                      </a:lnTo>
                      <a:lnTo>
                        <a:pt x="8" y="13"/>
                      </a:lnTo>
                      <a:lnTo>
                        <a:pt x="3" y="13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5" name="Freeform 1141"/>
                <p:cNvSpPr>
                  <a:spLocks/>
                </p:cNvSpPr>
                <p:nvPr/>
              </p:nvSpPr>
              <p:spPr bwMode="auto">
                <a:xfrm>
                  <a:off x="5447" y="1622"/>
                  <a:ext cx="70" cy="220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20" y="386"/>
                    </a:cxn>
                    <a:cxn ang="0">
                      <a:pos x="24" y="396"/>
                    </a:cxn>
                    <a:cxn ang="0">
                      <a:pos x="28" y="406"/>
                    </a:cxn>
                    <a:cxn ang="0">
                      <a:pos x="34" y="416"/>
                    </a:cxn>
                    <a:cxn ang="0">
                      <a:pos x="41" y="425"/>
                    </a:cxn>
                    <a:cxn ang="0">
                      <a:pos x="50" y="432"/>
                    </a:cxn>
                    <a:cxn ang="0">
                      <a:pos x="60" y="436"/>
                    </a:cxn>
                    <a:cxn ang="0">
                      <a:pos x="71" y="440"/>
                    </a:cxn>
                    <a:cxn ang="0">
                      <a:pos x="83" y="440"/>
                    </a:cxn>
                    <a:cxn ang="0">
                      <a:pos x="96" y="439"/>
                    </a:cxn>
                    <a:cxn ang="0">
                      <a:pos x="108" y="435"/>
                    </a:cxn>
                    <a:cxn ang="0">
                      <a:pos x="118" y="429"/>
                    </a:cxn>
                    <a:cxn ang="0">
                      <a:pos x="126" y="421"/>
                    </a:cxn>
                    <a:cxn ang="0">
                      <a:pos x="132" y="412"/>
                    </a:cxn>
                    <a:cxn ang="0">
                      <a:pos x="137" y="401"/>
                    </a:cxn>
                    <a:cxn ang="0">
                      <a:pos x="139" y="387"/>
                    </a:cxn>
                    <a:cxn ang="0">
                      <a:pos x="140" y="372"/>
                    </a:cxn>
                    <a:cxn ang="0">
                      <a:pos x="118" y="0"/>
                    </a:cxn>
                    <a:cxn ang="0">
                      <a:pos x="114" y="0"/>
                    </a:cxn>
                    <a:cxn ang="0">
                      <a:pos x="108" y="1"/>
                    </a:cxn>
                    <a:cxn ang="0">
                      <a:pos x="101" y="1"/>
                    </a:cxn>
                    <a:cxn ang="0">
                      <a:pos x="92" y="2"/>
                    </a:cxn>
                    <a:cxn ang="0">
                      <a:pos x="84" y="2"/>
                    </a:cxn>
                    <a:cxn ang="0">
                      <a:pos x="76" y="3"/>
                    </a:cxn>
                    <a:cxn ang="0">
                      <a:pos x="66" y="3"/>
                    </a:cxn>
                    <a:cxn ang="0">
                      <a:pos x="58" y="3"/>
                    </a:cxn>
                    <a:cxn ang="0">
                      <a:pos x="49" y="4"/>
                    </a:cxn>
                    <a:cxn ang="0">
                      <a:pos x="41" y="4"/>
                    </a:cxn>
                    <a:cxn ang="0">
                      <a:pos x="33" y="6"/>
                    </a:cxn>
                    <a:cxn ang="0">
                      <a:pos x="25" y="6"/>
                    </a:cxn>
                    <a:cxn ang="0">
                      <a:pos x="17" y="6"/>
                    </a:cxn>
                    <a:cxn ang="0">
                      <a:pos x="10" y="6"/>
                    </a:cxn>
                    <a:cxn ang="0">
                      <a:pos x="4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40" h="440">
                      <a:moveTo>
                        <a:pt x="0" y="6"/>
                      </a:moveTo>
                      <a:lnTo>
                        <a:pt x="20" y="386"/>
                      </a:lnTo>
                      <a:lnTo>
                        <a:pt x="24" y="396"/>
                      </a:lnTo>
                      <a:lnTo>
                        <a:pt x="28" y="406"/>
                      </a:lnTo>
                      <a:lnTo>
                        <a:pt x="34" y="416"/>
                      </a:lnTo>
                      <a:lnTo>
                        <a:pt x="41" y="425"/>
                      </a:lnTo>
                      <a:lnTo>
                        <a:pt x="50" y="432"/>
                      </a:lnTo>
                      <a:lnTo>
                        <a:pt x="60" y="436"/>
                      </a:lnTo>
                      <a:lnTo>
                        <a:pt x="71" y="440"/>
                      </a:lnTo>
                      <a:lnTo>
                        <a:pt x="83" y="440"/>
                      </a:lnTo>
                      <a:lnTo>
                        <a:pt x="96" y="439"/>
                      </a:lnTo>
                      <a:lnTo>
                        <a:pt x="108" y="435"/>
                      </a:lnTo>
                      <a:lnTo>
                        <a:pt x="118" y="429"/>
                      </a:lnTo>
                      <a:lnTo>
                        <a:pt x="126" y="421"/>
                      </a:lnTo>
                      <a:lnTo>
                        <a:pt x="132" y="412"/>
                      </a:lnTo>
                      <a:lnTo>
                        <a:pt x="137" y="401"/>
                      </a:lnTo>
                      <a:lnTo>
                        <a:pt x="139" y="387"/>
                      </a:lnTo>
                      <a:lnTo>
                        <a:pt x="140" y="37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108" y="1"/>
                      </a:lnTo>
                      <a:lnTo>
                        <a:pt x="101" y="1"/>
                      </a:lnTo>
                      <a:lnTo>
                        <a:pt x="92" y="2"/>
                      </a:lnTo>
                      <a:lnTo>
                        <a:pt x="84" y="2"/>
                      </a:lnTo>
                      <a:lnTo>
                        <a:pt x="76" y="3"/>
                      </a:lnTo>
                      <a:lnTo>
                        <a:pt x="66" y="3"/>
                      </a:lnTo>
                      <a:lnTo>
                        <a:pt x="58" y="3"/>
                      </a:lnTo>
                      <a:lnTo>
                        <a:pt x="49" y="4"/>
                      </a:lnTo>
                      <a:lnTo>
                        <a:pt x="41" y="4"/>
                      </a:lnTo>
                      <a:lnTo>
                        <a:pt x="33" y="6"/>
                      </a:lnTo>
                      <a:lnTo>
                        <a:pt x="25" y="6"/>
                      </a:lnTo>
                      <a:lnTo>
                        <a:pt x="17" y="6"/>
                      </a:lnTo>
                      <a:lnTo>
                        <a:pt x="10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6" name="Freeform 1142"/>
                <p:cNvSpPr>
                  <a:spLocks/>
                </p:cNvSpPr>
                <p:nvPr/>
              </p:nvSpPr>
              <p:spPr bwMode="auto">
                <a:xfrm>
                  <a:off x="5533" y="1143"/>
                  <a:ext cx="137" cy="456"/>
                </a:xfrm>
                <a:custGeom>
                  <a:avLst/>
                  <a:gdLst/>
                  <a:ahLst/>
                  <a:cxnLst>
                    <a:cxn ang="0">
                      <a:pos x="53" y="7"/>
                    </a:cxn>
                    <a:cxn ang="0">
                      <a:pos x="81" y="3"/>
                    </a:cxn>
                    <a:cxn ang="0">
                      <a:pos x="118" y="1"/>
                    </a:cxn>
                    <a:cxn ang="0">
                      <a:pos x="146" y="0"/>
                    </a:cxn>
                    <a:cxn ang="0">
                      <a:pos x="158" y="4"/>
                    </a:cxn>
                    <a:cxn ang="0">
                      <a:pos x="174" y="19"/>
                    </a:cxn>
                    <a:cxn ang="0">
                      <a:pos x="195" y="40"/>
                    </a:cxn>
                    <a:cxn ang="0">
                      <a:pos x="210" y="57"/>
                    </a:cxn>
                    <a:cxn ang="0">
                      <a:pos x="217" y="99"/>
                    </a:cxn>
                    <a:cxn ang="0">
                      <a:pos x="235" y="315"/>
                    </a:cxn>
                    <a:cxn ang="0">
                      <a:pos x="258" y="604"/>
                    </a:cxn>
                    <a:cxn ang="0">
                      <a:pos x="273" y="821"/>
                    </a:cxn>
                    <a:cxn ang="0">
                      <a:pos x="271" y="860"/>
                    </a:cxn>
                    <a:cxn ang="0">
                      <a:pos x="256" y="874"/>
                    </a:cxn>
                    <a:cxn ang="0">
                      <a:pos x="237" y="889"/>
                    </a:cxn>
                    <a:cxn ang="0">
                      <a:pos x="221" y="901"/>
                    </a:cxn>
                    <a:cxn ang="0">
                      <a:pos x="212" y="905"/>
                    </a:cxn>
                    <a:cxn ang="0">
                      <a:pos x="185" y="908"/>
                    </a:cxn>
                    <a:cxn ang="0">
                      <a:pos x="151" y="911"/>
                    </a:cxn>
                    <a:cxn ang="0">
                      <a:pos x="124" y="912"/>
                    </a:cxn>
                    <a:cxn ang="0">
                      <a:pos x="113" y="910"/>
                    </a:cxn>
                    <a:cxn ang="0">
                      <a:pos x="95" y="901"/>
                    </a:cxn>
                    <a:cxn ang="0">
                      <a:pos x="74" y="890"/>
                    </a:cxn>
                    <a:cxn ang="0">
                      <a:pos x="58" y="880"/>
                    </a:cxn>
                    <a:cxn ang="0">
                      <a:pos x="51" y="840"/>
                    </a:cxn>
                    <a:cxn ang="0">
                      <a:pos x="35" y="618"/>
                    </a:cxn>
                    <a:cxn ang="0">
                      <a:pos x="15" y="320"/>
                    </a:cxn>
                    <a:cxn ang="0">
                      <a:pos x="1" y="96"/>
                    </a:cxn>
                    <a:cxn ang="0">
                      <a:pos x="3" y="57"/>
                    </a:cxn>
                    <a:cxn ang="0">
                      <a:pos x="15" y="42"/>
                    </a:cxn>
                    <a:cxn ang="0">
                      <a:pos x="31" y="24"/>
                    </a:cxn>
                    <a:cxn ang="0">
                      <a:pos x="44" y="10"/>
                    </a:cxn>
                  </a:cxnLst>
                  <a:rect l="0" t="0" r="r" b="b"/>
                  <a:pathLst>
                    <a:path w="274" h="912">
                      <a:moveTo>
                        <a:pt x="47" y="8"/>
                      </a:moveTo>
                      <a:lnTo>
                        <a:pt x="53" y="7"/>
                      </a:lnTo>
                      <a:lnTo>
                        <a:pt x="66" y="4"/>
                      </a:lnTo>
                      <a:lnTo>
                        <a:pt x="81" y="3"/>
                      </a:lnTo>
                      <a:lnTo>
                        <a:pt x="99" y="2"/>
                      </a:lnTo>
                      <a:lnTo>
                        <a:pt x="118" y="1"/>
                      </a:lnTo>
                      <a:lnTo>
                        <a:pt x="134" y="0"/>
                      </a:lnTo>
                      <a:lnTo>
                        <a:pt x="146" y="0"/>
                      </a:lnTo>
                      <a:lnTo>
                        <a:pt x="153" y="1"/>
                      </a:lnTo>
                      <a:lnTo>
                        <a:pt x="158" y="4"/>
                      </a:lnTo>
                      <a:lnTo>
                        <a:pt x="165" y="11"/>
                      </a:lnTo>
                      <a:lnTo>
                        <a:pt x="174" y="19"/>
                      </a:lnTo>
                      <a:lnTo>
                        <a:pt x="184" y="30"/>
                      </a:lnTo>
                      <a:lnTo>
                        <a:pt x="195" y="40"/>
                      </a:lnTo>
                      <a:lnTo>
                        <a:pt x="203" y="49"/>
                      </a:lnTo>
                      <a:lnTo>
                        <a:pt x="210" y="57"/>
                      </a:lnTo>
                      <a:lnTo>
                        <a:pt x="213" y="63"/>
                      </a:lnTo>
                      <a:lnTo>
                        <a:pt x="217" y="99"/>
                      </a:lnTo>
                      <a:lnTo>
                        <a:pt x="225" y="189"/>
                      </a:lnTo>
                      <a:lnTo>
                        <a:pt x="235" y="315"/>
                      </a:lnTo>
                      <a:lnTo>
                        <a:pt x="246" y="459"/>
                      </a:lnTo>
                      <a:lnTo>
                        <a:pt x="258" y="604"/>
                      </a:lnTo>
                      <a:lnTo>
                        <a:pt x="267" y="730"/>
                      </a:lnTo>
                      <a:lnTo>
                        <a:pt x="273" y="821"/>
                      </a:lnTo>
                      <a:lnTo>
                        <a:pt x="274" y="857"/>
                      </a:lnTo>
                      <a:lnTo>
                        <a:pt x="271" y="860"/>
                      </a:lnTo>
                      <a:lnTo>
                        <a:pt x="264" y="867"/>
                      </a:lnTo>
                      <a:lnTo>
                        <a:pt x="256" y="874"/>
                      </a:lnTo>
                      <a:lnTo>
                        <a:pt x="246" y="882"/>
                      </a:lnTo>
                      <a:lnTo>
                        <a:pt x="237" y="889"/>
                      </a:lnTo>
                      <a:lnTo>
                        <a:pt x="228" y="896"/>
                      </a:lnTo>
                      <a:lnTo>
                        <a:pt x="221" y="901"/>
                      </a:lnTo>
                      <a:lnTo>
                        <a:pt x="218" y="904"/>
                      </a:lnTo>
                      <a:lnTo>
                        <a:pt x="212" y="905"/>
                      </a:lnTo>
                      <a:lnTo>
                        <a:pt x="200" y="907"/>
                      </a:lnTo>
                      <a:lnTo>
                        <a:pt x="185" y="908"/>
                      </a:lnTo>
                      <a:lnTo>
                        <a:pt x="168" y="910"/>
                      </a:lnTo>
                      <a:lnTo>
                        <a:pt x="151" y="911"/>
                      </a:lnTo>
                      <a:lnTo>
                        <a:pt x="136" y="912"/>
                      </a:lnTo>
                      <a:lnTo>
                        <a:pt x="124" y="912"/>
                      </a:lnTo>
                      <a:lnTo>
                        <a:pt x="118" y="912"/>
                      </a:lnTo>
                      <a:lnTo>
                        <a:pt x="113" y="910"/>
                      </a:lnTo>
                      <a:lnTo>
                        <a:pt x="105" y="906"/>
                      </a:lnTo>
                      <a:lnTo>
                        <a:pt x="95" y="901"/>
                      </a:lnTo>
                      <a:lnTo>
                        <a:pt x="84" y="896"/>
                      </a:lnTo>
                      <a:lnTo>
                        <a:pt x="74" y="890"/>
                      </a:lnTo>
                      <a:lnTo>
                        <a:pt x="65" y="884"/>
                      </a:lnTo>
                      <a:lnTo>
                        <a:pt x="58" y="880"/>
                      </a:lnTo>
                      <a:lnTo>
                        <a:pt x="54" y="877"/>
                      </a:lnTo>
                      <a:lnTo>
                        <a:pt x="51" y="840"/>
                      </a:lnTo>
                      <a:lnTo>
                        <a:pt x="44" y="748"/>
                      </a:lnTo>
                      <a:lnTo>
                        <a:pt x="35" y="618"/>
                      </a:lnTo>
                      <a:lnTo>
                        <a:pt x="26" y="468"/>
                      </a:lnTo>
                      <a:lnTo>
                        <a:pt x="15" y="320"/>
                      </a:lnTo>
                      <a:lnTo>
                        <a:pt x="7" y="190"/>
                      </a:lnTo>
                      <a:lnTo>
                        <a:pt x="1" y="96"/>
                      </a:lnTo>
                      <a:lnTo>
                        <a:pt x="0" y="61"/>
                      </a:lnTo>
                      <a:lnTo>
                        <a:pt x="3" y="57"/>
                      </a:lnTo>
                      <a:lnTo>
                        <a:pt x="8" y="50"/>
                      </a:lnTo>
                      <a:lnTo>
                        <a:pt x="15" y="42"/>
                      </a:lnTo>
                      <a:lnTo>
                        <a:pt x="23" y="33"/>
                      </a:lnTo>
                      <a:lnTo>
                        <a:pt x="31" y="24"/>
                      </a:lnTo>
                      <a:lnTo>
                        <a:pt x="38" y="16"/>
                      </a:lnTo>
                      <a:lnTo>
                        <a:pt x="44" y="10"/>
                      </a:lnTo>
                      <a:lnTo>
                        <a:pt x="47" y="8"/>
                      </a:lnTo>
                      <a:close/>
                    </a:path>
                  </a:pathLst>
                </a:custGeom>
                <a:solidFill>
                  <a:srgbClr val="F20C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7" name="Freeform 1143"/>
                <p:cNvSpPr>
                  <a:spLocks/>
                </p:cNvSpPr>
                <p:nvPr/>
              </p:nvSpPr>
              <p:spPr bwMode="auto">
                <a:xfrm>
                  <a:off x="5397" y="1151"/>
                  <a:ext cx="120" cy="454"/>
                </a:xfrm>
                <a:custGeom>
                  <a:avLst/>
                  <a:gdLst/>
                  <a:ahLst/>
                  <a:cxnLst>
                    <a:cxn ang="0">
                      <a:pos x="49" y="4"/>
                    </a:cxn>
                    <a:cxn ang="0">
                      <a:pos x="72" y="2"/>
                    </a:cxn>
                    <a:cxn ang="0">
                      <a:pos x="103" y="1"/>
                    </a:cxn>
                    <a:cxn ang="0">
                      <a:pos x="129" y="0"/>
                    </a:cxn>
                    <a:cxn ang="0">
                      <a:pos x="139" y="3"/>
                    </a:cxn>
                    <a:cxn ang="0">
                      <a:pos x="156" y="14"/>
                    </a:cxn>
                    <a:cxn ang="0">
                      <a:pos x="177" y="27"/>
                    </a:cxn>
                    <a:cxn ang="0">
                      <a:pos x="193" y="41"/>
                    </a:cxn>
                    <a:cxn ang="0">
                      <a:pos x="199" y="83"/>
                    </a:cxn>
                    <a:cxn ang="0">
                      <a:pos x="213" y="307"/>
                    </a:cxn>
                    <a:cxn ang="0">
                      <a:pos x="229" y="605"/>
                    </a:cxn>
                    <a:cxn ang="0">
                      <a:pos x="239" y="830"/>
                    </a:cxn>
                    <a:cxn ang="0">
                      <a:pos x="236" y="870"/>
                    </a:cxn>
                    <a:cxn ang="0">
                      <a:pos x="222" y="881"/>
                    </a:cxn>
                    <a:cxn ang="0">
                      <a:pos x="205" y="892"/>
                    </a:cxn>
                    <a:cxn ang="0">
                      <a:pos x="191" y="900"/>
                    </a:cxn>
                    <a:cxn ang="0">
                      <a:pos x="182" y="904"/>
                    </a:cxn>
                    <a:cxn ang="0">
                      <a:pos x="157" y="906"/>
                    </a:cxn>
                    <a:cxn ang="0">
                      <a:pos x="127" y="907"/>
                    </a:cxn>
                    <a:cxn ang="0">
                      <a:pos x="103" y="907"/>
                    </a:cxn>
                    <a:cxn ang="0">
                      <a:pos x="93" y="904"/>
                    </a:cxn>
                    <a:cxn ang="0">
                      <a:pos x="77" y="896"/>
                    </a:cxn>
                    <a:cxn ang="0">
                      <a:pos x="57" y="884"/>
                    </a:cxn>
                    <a:cxn ang="0">
                      <a:pos x="43" y="875"/>
                    </a:cxn>
                    <a:cxn ang="0">
                      <a:pos x="37" y="835"/>
                    </a:cxn>
                    <a:cxn ang="0">
                      <a:pos x="25" y="611"/>
                    </a:cxn>
                    <a:cxn ang="0">
                      <a:pos x="10" y="313"/>
                    </a:cxn>
                    <a:cxn ang="0">
                      <a:pos x="1" y="90"/>
                    </a:cxn>
                    <a:cxn ang="0">
                      <a:pos x="2" y="49"/>
                    </a:cxn>
                    <a:cxn ang="0">
                      <a:pos x="14" y="37"/>
                    </a:cxn>
                    <a:cxn ang="0">
                      <a:pos x="27" y="2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239" h="907">
                      <a:moveTo>
                        <a:pt x="43" y="5"/>
                      </a:moveTo>
                      <a:lnTo>
                        <a:pt x="49" y="4"/>
                      </a:lnTo>
                      <a:lnTo>
                        <a:pt x="58" y="3"/>
                      </a:lnTo>
                      <a:lnTo>
                        <a:pt x="72" y="2"/>
                      </a:lnTo>
                      <a:lnTo>
                        <a:pt x="88" y="1"/>
                      </a:lnTo>
                      <a:lnTo>
                        <a:pt x="103" y="1"/>
                      </a:lnTo>
                      <a:lnTo>
                        <a:pt x="117" y="0"/>
                      </a:lnTo>
                      <a:lnTo>
                        <a:pt x="129" y="0"/>
                      </a:lnTo>
                      <a:lnTo>
                        <a:pt x="134" y="1"/>
                      </a:lnTo>
                      <a:lnTo>
                        <a:pt x="139" y="3"/>
                      </a:lnTo>
                      <a:lnTo>
                        <a:pt x="147" y="8"/>
                      </a:lnTo>
                      <a:lnTo>
                        <a:pt x="156" y="14"/>
                      </a:lnTo>
                      <a:lnTo>
                        <a:pt x="167" y="19"/>
                      </a:lnTo>
                      <a:lnTo>
                        <a:pt x="177" y="27"/>
                      </a:lnTo>
                      <a:lnTo>
                        <a:pt x="186" y="34"/>
                      </a:lnTo>
                      <a:lnTo>
                        <a:pt x="193" y="41"/>
                      </a:lnTo>
                      <a:lnTo>
                        <a:pt x="196" y="46"/>
                      </a:lnTo>
                      <a:lnTo>
                        <a:pt x="199" y="83"/>
                      </a:lnTo>
                      <a:lnTo>
                        <a:pt x="205" y="176"/>
                      </a:lnTo>
                      <a:lnTo>
                        <a:pt x="213" y="307"/>
                      </a:lnTo>
                      <a:lnTo>
                        <a:pt x="221" y="456"/>
                      </a:lnTo>
                      <a:lnTo>
                        <a:pt x="229" y="605"/>
                      </a:lnTo>
                      <a:lnTo>
                        <a:pt x="234" y="737"/>
                      </a:lnTo>
                      <a:lnTo>
                        <a:pt x="239" y="830"/>
                      </a:lnTo>
                      <a:lnTo>
                        <a:pt x="239" y="867"/>
                      </a:lnTo>
                      <a:lnTo>
                        <a:pt x="236" y="870"/>
                      </a:lnTo>
                      <a:lnTo>
                        <a:pt x="230" y="875"/>
                      </a:lnTo>
                      <a:lnTo>
                        <a:pt x="222" y="881"/>
                      </a:lnTo>
                      <a:lnTo>
                        <a:pt x="214" y="886"/>
                      </a:lnTo>
                      <a:lnTo>
                        <a:pt x="205" y="892"/>
                      </a:lnTo>
                      <a:lnTo>
                        <a:pt x="198" y="897"/>
                      </a:lnTo>
                      <a:lnTo>
                        <a:pt x="191" y="900"/>
                      </a:lnTo>
                      <a:lnTo>
                        <a:pt x="187" y="903"/>
                      </a:lnTo>
                      <a:lnTo>
                        <a:pt x="182" y="904"/>
                      </a:lnTo>
                      <a:lnTo>
                        <a:pt x="171" y="905"/>
                      </a:lnTo>
                      <a:lnTo>
                        <a:pt x="157" y="906"/>
                      </a:lnTo>
                      <a:lnTo>
                        <a:pt x="142" y="907"/>
                      </a:lnTo>
                      <a:lnTo>
                        <a:pt x="127" y="907"/>
                      </a:lnTo>
                      <a:lnTo>
                        <a:pt x="114" y="907"/>
                      </a:lnTo>
                      <a:lnTo>
                        <a:pt x="103" y="907"/>
                      </a:lnTo>
                      <a:lnTo>
                        <a:pt x="98" y="906"/>
                      </a:lnTo>
                      <a:lnTo>
                        <a:pt x="93" y="904"/>
                      </a:lnTo>
                      <a:lnTo>
                        <a:pt x="86" y="900"/>
                      </a:lnTo>
                      <a:lnTo>
                        <a:pt x="77" y="896"/>
                      </a:lnTo>
                      <a:lnTo>
                        <a:pt x="68" y="890"/>
                      </a:lnTo>
                      <a:lnTo>
                        <a:pt x="57" y="884"/>
                      </a:lnTo>
                      <a:lnTo>
                        <a:pt x="49" y="880"/>
                      </a:lnTo>
                      <a:lnTo>
                        <a:pt x="43" y="875"/>
                      </a:lnTo>
                      <a:lnTo>
                        <a:pt x="40" y="872"/>
                      </a:lnTo>
                      <a:lnTo>
                        <a:pt x="37" y="835"/>
                      </a:lnTo>
                      <a:lnTo>
                        <a:pt x="32" y="743"/>
                      </a:lnTo>
                      <a:lnTo>
                        <a:pt x="25" y="611"/>
                      </a:lnTo>
                      <a:lnTo>
                        <a:pt x="17" y="462"/>
                      </a:lnTo>
                      <a:lnTo>
                        <a:pt x="10" y="313"/>
                      </a:lnTo>
                      <a:lnTo>
                        <a:pt x="4" y="182"/>
                      </a:lnTo>
                      <a:lnTo>
                        <a:pt x="1" y="90"/>
                      </a:lnTo>
                      <a:lnTo>
                        <a:pt x="0" y="53"/>
                      </a:lnTo>
                      <a:lnTo>
                        <a:pt x="2" y="49"/>
                      </a:lnTo>
                      <a:lnTo>
                        <a:pt x="7" y="43"/>
                      </a:lnTo>
                      <a:lnTo>
                        <a:pt x="14" y="37"/>
                      </a:lnTo>
                      <a:lnTo>
                        <a:pt x="20" y="28"/>
                      </a:lnTo>
                      <a:lnTo>
                        <a:pt x="27" y="20"/>
                      </a:lnTo>
                      <a:lnTo>
                        <a:pt x="34" y="14"/>
                      </a:lnTo>
                      <a:lnTo>
                        <a:pt x="40" y="8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0C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8" name="Freeform 1144"/>
                <p:cNvSpPr>
                  <a:spLocks/>
                </p:cNvSpPr>
                <p:nvPr/>
              </p:nvSpPr>
              <p:spPr bwMode="auto">
                <a:xfrm>
                  <a:off x="5513" y="1180"/>
                  <a:ext cx="33" cy="400"/>
                </a:xfrm>
                <a:custGeom>
                  <a:avLst/>
                  <a:gdLst/>
                  <a:ahLst/>
                  <a:cxnLst>
                    <a:cxn ang="0">
                      <a:pos x="66" y="802"/>
                    </a:cxn>
                    <a:cxn ang="0">
                      <a:pos x="62" y="734"/>
                    </a:cxn>
                    <a:cxn ang="0">
                      <a:pos x="56" y="633"/>
                    </a:cxn>
                    <a:cxn ang="0">
                      <a:pos x="49" y="510"/>
                    </a:cxn>
                    <a:cxn ang="0">
                      <a:pos x="41" y="380"/>
                    </a:cxn>
                    <a:cxn ang="0">
                      <a:pos x="32" y="251"/>
                    </a:cxn>
                    <a:cxn ang="0">
                      <a:pos x="25" y="138"/>
                    </a:cxn>
                    <a:cxn ang="0">
                      <a:pos x="20" y="5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2" y="49"/>
                    </a:cxn>
                    <a:cxn ang="0">
                      <a:pos x="8" y="141"/>
                    </a:cxn>
                    <a:cxn ang="0">
                      <a:pos x="15" y="263"/>
                    </a:cxn>
                    <a:cxn ang="0">
                      <a:pos x="23" y="399"/>
                    </a:cxn>
                    <a:cxn ang="0">
                      <a:pos x="31" y="535"/>
                    </a:cxn>
                    <a:cxn ang="0">
                      <a:pos x="39" y="657"/>
                    </a:cxn>
                    <a:cxn ang="0">
                      <a:pos x="44" y="751"/>
                    </a:cxn>
                    <a:cxn ang="0">
                      <a:pos x="46" y="802"/>
                    </a:cxn>
                    <a:cxn ang="0">
                      <a:pos x="66" y="802"/>
                    </a:cxn>
                  </a:cxnLst>
                  <a:rect l="0" t="0" r="r" b="b"/>
                  <a:pathLst>
                    <a:path w="66" h="802">
                      <a:moveTo>
                        <a:pt x="66" y="802"/>
                      </a:moveTo>
                      <a:lnTo>
                        <a:pt x="62" y="734"/>
                      </a:lnTo>
                      <a:lnTo>
                        <a:pt x="56" y="633"/>
                      </a:lnTo>
                      <a:lnTo>
                        <a:pt x="49" y="510"/>
                      </a:lnTo>
                      <a:lnTo>
                        <a:pt x="41" y="380"/>
                      </a:lnTo>
                      <a:lnTo>
                        <a:pt x="32" y="251"/>
                      </a:lnTo>
                      <a:lnTo>
                        <a:pt x="25" y="138"/>
                      </a:lnTo>
                      <a:lnTo>
                        <a:pt x="20" y="5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2" y="49"/>
                      </a:lnTo>
                      <a:lnTo>
                        <a:pt x="8" y="141"/>
                      </a:lnTo>
                      <a:lnTo>
                        <a:pt x="15" y="263"/>
                      </a:lnTo>
                      <a:lnTo>
                        <a:pt x="23" y="399"/>
                      </a:lnTo>
                      <a:lnTo>
                        <a:pt x="31" y="535"/>
                      </a:lnTo>
                      <a:lnTo>
                        <a:pt x="39" y="657"/>
                      </a:lnTo>
                      <a:lnTo>
                        <a:pt x="44" y="751"/>
                      </a:lnTo>
                      <a:lnTo>
                        <a:pt x="46" y="802"/>
                      </a:lnTo>
                      <a:lnTo>
                        <a:pt x="66" y="802"/>
                      </a:lnTo>
                      <a:close/>
                    </a:path>
                  </a:pathLst>
                </a:custGeom>
                <a:solidFill>
                  <a:srgbClr val="F20C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09" name="Freeform 1145"/>
                <p:cNvSpPr>
                  <a:spLocks/>
                </p:cNvSpPr>
                <p:nvPr/>
              </p:nvSpPr>
              <p:spPr bwMode="auto">
                <a:xfrm>
                  <a:off x="5460" y="1623"/>
                  <a:ext cx="43" cy="207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18" y="378"/>
                    </a:cxn>
                    <a:cxn ang="0">
                      <a:pos x="20" y="387"/>
                    </a:cxn>
                    <a:cxn ang="0">
                      <a:pos x="23" y="395"/>
                    </a:cxn>
                    <a:cxn ang="0">
                      <a:pos x="28" y="401"/>
                    </a:cxn>
                    <a:cxn ang="0">
                      <a:pos x="33" y="405"/>
                    </a:cxn>
                    <a:cxn ang="0">
                      <a:pos x="39" y="410"/>
                    </a:cxn>
                    <a:cxn ang="0">
                      <a:pos x="46" y="412"/>
                    </a:cxn>
                    <a:cxn ang="0">
                      <a:pos x="52" y="414"/>
                    </a:cxn>
                    <a:cxn ang="0">
                      <a:pos x="58" y="414"/>
                    </a:cxn>
                    <a:cxn ang="0">
                      <a:pos x="70" y="411"/>
                    </a:cxn>
                    <a:cxn ang="0">
                      <a:pos x="79" y="404"/>
                    </a:cxn>
                    <a:cxn ang="0">
                      <a:pos x="85" y="392"/>
                    </a:cxn>
                    <a:cxn ang="0">
                      <a:pos x="87" y="372"/>
                    </a:cxn>
                    <a:cxn ang="0">
                      <a:pos x="67" y="0"/>
                    </a:cxn>
                    <a:cxn ang="0">
                      <a:pos x="59" y="0"/>
                    </a:cxn>
                    <a:cxn ang="0">
                      <a:pos x="51" y="1"/>
                    </a:cxn>
                    <a:cxn ang="0">
                      <a:pos x="41" y="1"/>
                    </a:cxn>
                    <a:cxn ang="0">
                      <a:pos x="33" y="1"/>
                    </a:cxn>
                    <a:cxn ang="0">
                      <a:pos x="24" y="2"/>
                    </a:cxn>
                    <a:cxn ang="0">
                      <a:pos x="16" y="2"/>
                    </a:cxn>
                    <a:cxn ang="0">
                      <a:pos x="8" y="4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87" h="414">
                      <a:moveTo>
                        <a:pt x="0" y="4"/>
                      </a:moveTo>
                      <a:lnTo>
                        <a:pt x="18" y="378"/>
                      </a:lnTo>
                      <a:lnTo>
                        <a:pt x="20" y="387"/>
                      </a:lnTo>
                      <a:lnTo>
                        <a:pt x="23" y="395"/>
                      </a:lnTo>
                      <a:lnTo>
                        <a:pt x="28" y="401"/>
                      </a:lnTo>
                      <a:lnTo>
                        <a:pt x="33" y="405"/>
                      </a:lnTo>
                      <a:lnTo>
                        <a:pt x="39" y="410"/>
                      </a:lnTo>
                      <a:lnTo>
                        <a:pt x="46" y="412"/>
                      </a:lnTo>
                      <a:lnTo>
                        <a:pt x="52" y="414"/>
                      </a:lnTo>
                      <a:lnTo>
                        <a:pt x="58" y="414"/>
                      </a:lnTo>
                      <a:lnTo>
                        <a:pt x="70" y="411"/>
                      </a:lnTo>
                      <a:lnTo>
                        <a:pt x="79" y="404"/>
                      </a:lnTo>
                      <a:lnTo>
                        <a:pt x="85" y="392"/>
                      </a:lnTo>
                      <a:lnTo>
                        <a:pt x="87" y="372"/>
                      </a:lnTo>
                      <a:lnTo>
                        <a:pt x="67" y="0"/>
                      </a:lnTo>
                      <a:lnTo>
                        <a:pt x="59" y="0"/>
                      </a:lnTo>
                      <a:lnTo>
                        <a:pt x="51" y="1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8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0" name="Freeform 1146"/>
                <p:cNvSpPr>
                  <a:spLocks/>
                </p:cNvSpPr>
                <p:nvPr/>
              </p:nvSpPr>
              <p:spPr bwMode="auto">
                <a:xfrm>
                  <a:off x="5603" y="1617"/>
                  <a:ext cx="46" cy="202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18" y="360"/>
                    </a:cxn>
                    <a:cxn ang="0">
                      <a:pos x="19" y="370"/>
                    </a:cxn>
                    <a:cxn ang="0">
                      <a:pos x="22" y="380"/>
                    </a:cxn>
                    <a:cxn ang="0">
                      <a:pos x="25" y="387"/>
                    </a:cxn>
                    <a:cxn ang="0">
                      <a:pos x="29" y="393"/>
                    </a:cxn>
                    <a:cxn ang="0">
                      <a:pos x="35" y="398"/>
                    </a:cxn>
                    <a:cxn ang="0">
                      <a:pos x="42" y="401"/>
                    </a:cxn>
                    <a:cxn ang="0">
                      <a:pos x="50" y="404"/>
                    </a:cxn>
                    <a:cxn ang="0">
                      <a:pos x="60" y="404"/>
                    </a:cxn>
                    <a:cxn ang="0">
                      <a:pos x="76" y="400"/>
                    </a:cxn>
                    <a:cxn ang="0">
                      <a:pos x="86" y="390"/>
                    </a:cxn>
                    <a:cxn ang="0">
                      <a:pos x="91" y="377"/>
                    </a:cxn>
                    <a:cxn ang="0">
                      <a:pos x="94" y="360"/>
                    </a:cxn>
                    <a:cxn ang="0">
                      <a:pos x="71" y="0"/>
                    </a:cxn>
                    <a:cxn ang="0">
                      <a:pos x="63" y="1"/>
                    </a:cxn>
                    <a:cxn ang="0">
                      <a:pos x="53" y="1"/>
                    </a:cxn>
                    <a:cxn ang="0">
                      <a:pos x="44" y="2"/>
                    </a:cxn>
                    <a:cxn ang="0">
                      <a:pos x="35" y="3"/>
                    </a:cxn>
                    <a:cxn ang="0">
                      <a:pos x="26" y="4"/>
                    </a:cxn>
                    <a:cxn ang="0">
                      <a:pos x="17" y="4"/>
                    </a:cxn>
                    <a:cxn ang="0">
                      <a:pos x="8" y="5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94" h="404">
                      <a:moveTo>
                        <a:pt x="0" y="5"/>
                      </a:moveTo>
                      <a:lnTo>
                        <a:pt x="18" y="360"/>
                      </a:lnTo>
                      <a:lnTo>
                        <a:pt x="19" y="370"/>
                      </a:lnTo>
                      <a:lnTo>
                        <a:pt x="22" y="380"/>
                      </a:lnTo>
                      <a:lnTo>
                        <a:pt x="25" y="387"/>
                      </a:lnTo>
                      <a:lnTo>
                        <a:pt x="29" y="393"/>
                      </a:lnTo>
                      <a:lnTo>
                        <a:pt x="35" y="398"/>
                      </a:lnTo>
                      <a:lnTo>
                        <a:pt x="42" y="401"/>
                      </a:lnTo>
                      <a:lnTo>
                        <a:pt x="50" y="404"/>
                      </a:lnTo>
                      <a:lnTo>
                        <a:pt x="60" y="404"/>
                      </a:lnTo>
                      <a:lnTo>
                        <a:pt x="76" y="400"/>
                      </a:lnTo>
                      <a:lnTo>
                        <a:pt x="86" y="390"/>
                      </a:lnTo>
                      <a:lnTo>
                        <a:pt x="91" y="377"/>
                      </a:lnTo>
                      <a:lnTo>
                        <a:pt x="94" y="360"/>
                      </a:lnTo>
                      <a:lnTo>
                        <a:pt x="71" y="0"/>
                      </a:lnTo>
                      <a:lnTo>
                        <a:pt x="63" y="1"/>
                      </a:lnTo>
                      <a:lnTo>
                        <a:pt x="53" y="1"/>
                      </a:lnTo>
                      <a:lnTo>
                        <a:pt x="44" y="2"/>
                      </a:lnTo>
                      <a:lnTo>
                        <a:pt x="35" y="3"/>
                      </a:lnTo>
                      <a:lnTo>
                        <a:pt x="26" y="4"/>
                      </a:lnTo>
                      <a:lnTo>
                        <a:pt x="17" y="4"/>
                      </a:lnTo>
                      <a:lnTo>
                        <a:pt x="8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1" name="Freeform 1147"/>
                <p:cNvSpPr>
                  <a:spLocks/>
                </p:cNvSpPr>
                <p:nvPr/>
              </p:nvSpPr>
              <p:spPr bwMode="auto">
                <a:xfrm>
                  <a:off x="5427" y="1160"/>
                  <a:ext cx="51" cy="18"/>
                </a:xfrm>
                <a:custGeom>
                  <a:avLst/>
                  <a:gdLst/>
                  <a:ahLst/>
                  <a:cxnLst>
                    <a:cxn ang="0">
                      <a:pos x="104" y="23"/>
                    </a:cxn>
                    <a:cxn ang="0">
                      <a:pos x="101" y="28"/>
                    </a:cxn>
                    <a:cxn ang="0">
                      <a:pos x="91" y="32"/>
                    </a:cxn>
                    <a:cxn ang="0">
                      <a:pos x="79" y="35"/>
                    </a:cxn>
                    <a:cxn ang="0">
                      <a:pos x="63" y="36"/>
                    </a:cxn>
                    <a:cxn ang="0">
                      <a:pos x="46" y="36"/>
                    </a:cxn>
                    <a:cxn ang="0">
                      <a:pos x="30" y="36"/>
                    </a:cxn>
                    <a:cxn ang="0">
                      <a:pos x="15" y="36"/>
                    </a:cxn>
                    <a:cxn ang="0">
                      <a:pos x="4" y="36"/>
                    </a:cxn>
                    <a:cxn ang="0">
                      <a:pos x="0" y="34"/>
                    </a:cxn>
                    <a:cxn ang="0">
                      <a:pos x="0" y="30"/>
                    </a:cxn>
                    <a:cxn ang="0">
                      <a:pos x="2" y="27"/>
                    </a:cxn>
                    <a:cxn ang="0">
                      <a:pos x="6" y="25"/>
                    </a:cxn>
                    <a:cxn ang="0">
                      <a:pos x="12" y="25"/>
                    </a:cxn>
                    <a:cxn ang="0">
                      <a:pos x="20" y="25"/>
                    </a:cxn>
                    <a:cxn ang="0">
                      <a:pos x="31" y="25"/>
                    </a:cxn>
                    <a:cxn ang="0">
                      <a:pos x="43" y="24"/>
                    </a:cxn>
                    <a:cxn ang="0">
                      <a:pos x="56" y="23"/>
                    </a:cxn>
                    <a:cxn ang="0">
                      <a:pos x="66" y="22"/>
                    </a:cxn>
                    <a:cxn ang="0">
                      <a:pos x="73" y="20"/>
                    </a:cxn>
                    <a:cxn ang="0">
                      <a:pos x="76" y="16"/>
                    </a:cxn>
                    <a:cxn ang="0">
                      <a:pos x="75" y="10"/>
                    </a:cxn>
                    <a:cxn ang="0">
                      <a:pos x="73" y="7"/>
                    </a:cxn>
                    <a:cxn ang="0">
                      <a:pos x="69" y="5"/>
                    </a:cxn>
                    <a:cxn ang="0">
                      <a:pos x="69" y="1"/>
                    </a:cxn>
                    <a:cxn ang="0">
                      <a:pos x="73" y="0"/>
                    </a:cxn>
                    <a:cxn ang="0">
                      <a:pos x="78" y="0"/>
                    </a:cxn>
                    <a:cxn ang="0">
                      <a:pos x="83" y="1"/>
                    </a:cxn>
                    <a:cxn ang="0">
                      <a:pos x="89" y="4"/>
                    </a:cxn>
                    <a:cxn ang="0">
                      <a:pos x="95" y="8"/>
                    </a:cxn>
                    <a:cxn ang="0">
                      <a:pos x="101" y="13"/>
                    </a:cxn>
                    <a:cxn ang="0">
                      <a:pos x="103" y="17"/>
                    </a:cxn>
                    <a:cxn ang="0">
                      <a:pos x="104" y="23"/>
                    </a:cxn>
                  </a:cxnLst>
                  <a:rect l="0" t="0" r="r" b="b"/>
                  <a:pathLst>
                    <a:path w="104" h="36">
                      <a:moveTo>
                        <a:pt x="104" y="23"/>
                      </a:moveTo>
                      <a:lnTo>
                        <a:pt x="101" y="28"/>
                      </a:lnTo>
                      <a:lnTo>
                        <a:pt x="91" y="32"/>
                      </a:lnTo>
                      <a:lnTo>
                        <a:pt x="79" y="35"/>
                      </a:lnTo>
                      <a:lnTo>
                        <a:pt x="63" y="36"/>
                      </a:lnTo>
                      <a:lnTo>
                        <a:pt x="46" y="36"/>
                      </a:lnTo>
                      <a:lnTo>
                        <a:pt x="30" y="36"/>
                      </a:lnTo>
                      <a:lnTo>
                        <a:pt x="15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7"/>
                      </a:lnTo>
                      <a:lnTo>
                        <a:pt x="6" y="25"/>
                      </a:lnTo>
                      <a:lnTo>
                        <a:pt x="12" y="25"/>
                      </a:lnTo>
                      <a:lnTo>
                        <a:pt x="20" y="25"/>
                      </a:lnTo>
                      <a:lnTo>
                        <a:pt x="31" y="25"/>
                      </a:lnTo>
                      <a:lnTo>
                        <a:pt x="43" y="24"/>
                      </a:lnTo>
                      <a:lnTo>
                        <a:pt x="56" y="23"/>
                      </a:lnTo>
                      <a:lnTo>
                        <a:pt x="66" y="22"/>
                      </a:lnTo>
                      <a:lnTo>
                        <a:pt x="73" y="20"/>
                      </a:lnTo>
                      <a:lnTo>
                        <a:pt x="76" y="16"/>
                      </a:lnTo>
                      <a:lnTo>
                        <a:pt x="75" y="10"/>
                      </a:lnTo>
                      <a:lnTo>
                        <a:pt x="73" y="7"/>
                      </a:lnTo>
                      <a:lnTo>
                        <a:pt x="69" y="5"/>
                      </a:lnTo>
                      <a:lnTo>
                        <a:pt x="69" y="1"/>
                      </a:lnTo>
                      <a:lnTo>
                        <a:pt x="73" y="0"/>
                      </a:lnTo>
                      <a:lnTo>
                        <a:pt x="78" y="0"/>
                      </a:lnTo>
                      <a:lnTo>
                        <a:pt x="83" y="1"/>
                      </a:lnTo>
                      <a:lnTo>
                        <a:pt x="89" y="4"/>
                      </a:lnTo>
                      <a:lnTo>
                        <a:pt x="95" y="8"/>
                      </a:lnTo>
                      <a:lnTo>
                        <a:pt x="101" y="13"/>
                      </a:lnTo>
                      <a:lnTo>
                        <a:pt x="103" y="17"/>
                      </a:lnTo>
                      <a:lnTo>
                        <a:pt x="104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2" name="Freeform 1148"/>
                <p:cNvSpPr>
                  <a:spLocks/>
                </p:cNvSpPr>
                <p:nvPr/>
              </p:nvSpPr>
              <p:spPr bwMode="auto">
                <a:xfrm>
                  <a:off x="5566" y="1155"/>
                  <a:ext cx="52" cy="18"/>
                </a:xfrm>
                <a:custGeom>
                  <a:avLst/>
                  <a:gdLst/>
                  <a:ahLst/>
                  <a:cxnLst>
                    <a:cxn ang="0">
                      <a:pos x="101" y="23"/>
                    </a:cxn>
                    <a:cxn ang="0">
                      <a:pos x="97" y="27"/>
                    </a:cxn>
                    <a:cxn ang="0">
                      <a:pos x="87" y="31"/>
                    </a:cxn>
                    <a:cxn ang="0">
                      <a:pos x="76" y="33"/>
                    </a:cxn>
                    <a:cxn ang="0">
                      <a:pos x="61" y="34"/>
                    </a:cxn>
                    <a:cxn ang="0">
                      <a:pos x="46" y="35"/>
                    </a:cxn>
                    <a:cxn ang="0">
                      <a:pos x="30" y="34"/>
                    </a:cxn>
                    <a:cxn ang="0">
                      <a:pos x="16" y="34"/>
                    </a:cxn>
                    <a:cxn ang="0">
                      <a:pos x="5" y="34"/>
                    </a:cxn>
                    <a:cxn ang="0">
                      <a:pos x="1" y="32"/>
                    </a:cxn>
                    <a:cxn ang="0">
                      <a:pos x="0" y="29"/>
                    </a:cxn>
                    <a:cxn ang="0">
                      <a:pos x="2" y="25"/>
                    </a:cxn>
                    <a:cxn ang="0">
                      <a:pos x="6" y="24"/>
                    </a:cxn>
                    <a:cxn ang="0">
                      <a:pos x="11" y="24"/>
                    </a:cxn>
                    <a:cxn ang="0">
                      <a:pos x="22" y="24"/>
                    </a:cxn>
                    <a:cxn ang="0">
                      <a:pos x="34" y="24"/>
                    </a:cxn>
                    <a:cxn ang="0">
                      <a:pos x="48" y="23"/>
                    </a:cxn>
                    <a:cxn ang="0">
                      <a:pos x="61" y="22"/>
                    </a:cxn>
                    <a:cxn ang="0">
                      <a:pos x="74" y="20"/>
                    </a:cxn>
                    <a:cxn ang="0">
                      <a:pos x="82" y="18"/>
                    </a:cxn>
                    <a:cxn ang="0">
                      <a:pos x="85" y="15"/>
                    </a:cxn>
                    <a:cxn ang="0">
                      <a:pos x="85" y="8"/>
                    </a:cxn>
                    <a:cxn ang="0">
                      <a:pos x="84" y="3"/>
                    </a:cxn>
                    <a:cxn ang="0">
                      <a:pos x="83" y="0"/>
                    </a:cxn>
                    <a:cxn ang="0">
                      <a:pos x="85" y="0"/>
                    </a:cxn>
                    <a:cxn ang="0">
                      <a:pos x="93" y="2"/>
                    </a:cxn>
                    <a:cxn ang="0">
                      <a:pos x="100" y="7"/>
                    </a:cxn>
                    <a:cxn ang="0">
                      <a:pos x="102" y="14"/>
                    </a:cxn>
                    <a:cxn ang="0">
                      <a:pos x="101" y="23"/>
                    </a:cxn>
                  </a:cxnLst>
                  <a:rect l="0" t="0" r="r" b="b"/>
                  <a:pathLst>
                    <a:path w="102" h="35">
                      <a:moveTo>
                        <a:pt x="101" y="23"/>
                      </a:moveTo>
                      <a:lnTo>
                        <a:pt x="97" y="27"/>
                      </a:lnTo>
                      <a:lnTo>
                        <a:pt x="87" y="31"/>
                      </a:lnTo>
                      <a:lnTo>
                        <a:pt x="76" y="33"/>
                      </a:lnTo>
                      <a:lnTo>
                        <a:pt x="61" y="34"/>
                      </a:lnTo>
                      <a:lnTo>
                        <a:pt x="46" y="35"/>
                      </a:lnTo>
                      <a:lnTo>
                        <a:pt x="30" y="34"/>
                      </a:lnTo>
                      <a:lnTo>
                        <a:pt x="16" y="34"/>
                      </a:lnTo>
                      <a:lnTo>
                        <a:pt x="5" y="34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2" y="25"/>
                      </a:lnTo>
                      <a:lnTo>
                        <a:pt x="6" y="24"/>
                      </a:lnTo>
                      <a:lnTo>
                        <a:pt x="11" y="24"/>
                      </a:lnTo>
                      <a:lnTo>
                        <a:pt x="22" y="24"/>
                      </a:lnTo>
                      <a:lnTo>
                        <a:pt x="34" y="24"/>
                      </a:lnTo>
                      <a:lnTo>
                        <a:pt x="48" y="23"/>
                      </a:lnTo>
                      <a:lnTo>
                        <a:pt x="61" y="22"/>
                      </a:lnTo>
                      <a:lnTo>
                        <a:pt x="74" y="20"/>
                      </a:lnTo>
                      <a:lnTo>
                        <a:pt x="82" y="18"/>
                      </a:lnTo>
                      <a:lnTo>
                        <a:pt x="85" y="15"/>
                      </a:lnTo>
                      <a:lnTo>
                        <a:pt x="85" y="8"/>
                      </a:lnTo>
                      <a:lnTo>
                        <a:pt x="84" y="3"/>
                      </a:lnTo>
                      <a:lnTo>
                        <a:pt x="83" y="0"/>
                      </a:lnTo>
                      <a:lnTo>
                        <a:pt x="85" y="0"/>
                      </a:lnTo>
                      <a:lnTo>
                        <a:pt x="93" y="2"/>
                      </a:lnTo>
                      <a:lnTo>
                        <a:pt x="100" y="7"/>
                      </a:lnTo>
                      <a:lnTo>
                        <a:pt x="102" y="14"/>
                      </a:lnTo>
                      <a:lnTo>
                        <a:pt x="101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3" name="Freeform 1149"/>
                <p:cNvSpPr>
                  <a:spLocks/>
                </p:cNvSpPr>
                <p:nvPr/>
              </p:nvSpPr>
              <p:spPr bwMode="auto">
                <a:xfrm>
                  <a:off x="5442" y="1192"/>
                  <a:ext cx="27" cy="387"/>
                </a:xfrm>
                <a:custGeom>
                  <a:avLst/>
                  <a:gdLst/>
                  <a:ahLst/>
                  <a:cxnLst>
                    <a:cxn ang="0">
                      <a:pos x="53" y="763"/>
                    </a:cxn>
                    <a:cxn ang="0">
                      <a:pos x="51" y="698"/>
                    </a:cxn>
                    <a:cxn ang="0">
                      <a:pos x="47" y="602"/>
                    </a:cxn>
                    <a:cxn ang="0">
                      <a:pos x="41" y="487"/>
                    </a:cxn>
                    <a:cxn ang="0">
                      <a:pos x="34" y="365"/>
                    </a:cxn>
                    <a:cxn ang="0">
                      <a:pos x="27" y="245"/>
                    </a:cxn>
                    <a:cxn ang="0">
                      <a:pos x="21" y="138"/>
                    </a:cxn>
                    <a:cxn ang="0">
                      <a:pos x="17" y="55"/>
                    </a:cxn>
                    <a:cxn ang="0">
                      <a:pos x="14" y="8"/>
                    </a:cxn>
                    <a:cxn ang="0">
                      <a:pos x="12" y="2"/>
                    </a:cxn>
                    <a:cxn ang="0">
                      <a:pos x="7" y="0"/>
                    </a:cxn>
                    <a:cxn ang="0">
                      <a:pos x="3" y="2"/>
                    </a:cxn>
                    <a:cxn ang="0">
                      <a:pos x="0" y="9"/>
                    </a:cxn>
                    <a:cxn ang="0">
                      <a:pos x="3" y="56"/>
                    </a:cxn>
                    <a:cxn ang="0">
                      <a:pos x="7" y="144"/>
                    </a:cxn>
                    <a:cxn ang="0">
                      <a:pos x="13" y="258"/>
                    </a:cxn>
                    <a:cxn ang="0">
                      <a:pos x="20" y="385"/>
                    </a:cxn>
                    <a:cxn ang="0">
                      <a:pos x="28" y="513"/>
                    </a:cxn>
                    <a:cxn ang="0">
                      <a:pos x="34" y="628"/>
                    </a:cxn>
                    <a:cxn ang="0">
                      <a:pos x="38" y="716"/>
                    </a:cxn>
                    <a:cxn ang="0">
                      <a:pos x="40" y="763"/>
                    </a:cxn>
                    <a:cxn ang="0">
                      <a:pos x="42" y="770"/>
                    </a:cxn>
                    <a:cxn ang="0">
                      <a:pos x="47" y="772"/>
                    </a:cxn>
                    <a:cxn ang="0">
                      <a:pos x="51" y="770"/>
                    </a:cxn>
                    <a:cxn ang="0">
                      <a:pos x="53" y="763"/>
                    </a:cxn>
                  </a:cxnLst>
                  <a:rect l="0" t="0" r="r" b="b"/>
                  <a:pathLst>
                    <a:path w="53" h="772">
                      <a:moveTo>
                        <a:pt x="53" y="763"/>
                      </a:moveTo>
                      <a:lnTo>
                        <a:pt x="51" y="698"/>
                      </a:lnTo>
                      <a:lnTo>
                        <a:pt x="47" y="602"/>
                      </a:lnTo>
                      <a:lnTo>
                        <a:pt x="41" y="487"/>
                      </a:lnTo>
                      <a:lnTo>
                        <a:pt x="34" y="365"/>
                      </a:lnTo>
                      <a:lnTo>
                        <a:pt x="27" y="245"/>
                      </a:lnTo>
                      <a:lnTo>
                        <a:pt x="21" y="138"/>
                      </a:lnTo>
                      <a:lnTo>
                        <a:pt x="17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7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lnTo>
                        <a:pt x="3" y="56"/>
                      </a:lnTo>
                      <a:lnTo>
                        <a:pt x="7" y="144"/>
                      </a:lnTo>
                      <a:lnTo>
                        <a:pt x="13" y="258"/>
                      </a:lnTo>
                      <a:lnTo>
                        <a:pt x="20" y="385"/>
                      </a:lnTo>
                      <a:lnTo>
                        <a:pt x="28" y="513"/>
                      </a:lnTo>
                      <a:lnTo>
                        <a:pt x="34" y="628"/>
                      </a:lnTo>
                      <a:lnTo>
                        <a:pt x="38" y="716"/>
                      </a:lnTo>
                      <a:lnTo>
                        <a:pt x="40" y="763"/>
                      </a:lnTo>
                      <a:lnTo>
                        <a:pt x="42" y="770"/>
                      </a:lnTo>
                      <a:lnTo>
                        <a:pt x="47" y="772"/>
                      </a:lnTo>
                      <a:lnTo>
                        <a:pt x="51" y="770"/>
                      </a:lnTo>
                      <a:lnTo>
                        <a:pt x="53" y="7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4" name="Freeform 1150"/>
                <p:cNvSpPr>
                  <a:spLocks/>
                </p:cNvSpPr>
                <p:nvPr/>
              </p:nvSpPr>
              <p:spPr bwMode="auto">
                <a:xfrm>
                  <a:off x="5584" y="1186"/>
                  <a:ext cx="33" cy="379"/>
                </a:xfrm>
                <a:custGeom>
                  <a:avLst/>
                  <a:gdLst/>
                  <a:ahLst/>
                  <a:cxnLst>
                    <a:cxn ang="0">
                      <a:pos x="67" y="747"/>
                    </a:cxn>
                    <a:cxn ang="0">
                      <a:pos x="64" y="682"/>
                    </a:cxn>
                    <a:cxn ang="0">
                      <a:pos x="58" y="588"/>
                    </a:cxn>
                    <a:cxn ang="0">
                      <a:pos x="50" y="477"/>
                    </a:cxn>
                    <a:cxn ang="0">
                      <a:pos x="41" y="357"/>
                    </a:cxn>
                    <a:cxn ang="0">
                      <a:pos x="32" y="239"/>
                    </a:cxn>
                    <a:cxn ang="0">
                      <a:pos x="23" y="136"/>
                    </a:cxn>
                    <a:cxn ang="0">
                      <a:pos x="18" y="55"/>
                    </a:cxn>
                    <a:cxn ang="0">
                      <a:pos x="14" y="8"/>
                    </a:cxn>
                    <a:cxn ang="0">
                      <a:pos x="12" y="2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9"/>
                    </a:cxn>
                    <a:cxn ang="0">
                      <a:pos x="4" y="56"/>
                    </a:cxn>
                    <a:cxn ang="0">
                      <a:pos x="10" y="142"/>
                    </a:cxn>
                    <a:cxn ang="0">
                      <a:pos x="18" y="253"/>
                    </a:cxn>
                    <a:cxn ang="0">
                      <a:pos x="28" y="379"/>
                    </a:cxn>
                    <a:cxn ang="0">
                      <a:pos x="37" y="503"/>
                    </a:cxn>
                    <a:cxn ang="0">
                      <a:pos x="46" y="615"/>
                    </a:cxn>
                    <a:cxn ang="0">
                      <a:pos x="52" y="701"/>
                    </a:cxn>
                    <a:cxn ang="0">
                      <a:pos x="55" y="749"/>
                    </a:cxn>
                    <a:cxn ang="0">
                      <a:pos x="57" y="755"/>
                    </a:cxn>
                    <a:cxn ang="0">
                      <a:pos x="61" y="758"/>
                    </a:cxn>
                    <a:cxn ang="0">
                      <a:pos x="66" y="754"/>
                    </a:cxn>
                    <a:cxn ang="0">
                      <a:pos x="67" y="747"/>
                    </a:cxn>
                  </a:cxnLst>
                  <a:rect l="0" t="0" r="r" b="b"/>
                  <a:pathLst>
                    <a:path w="67" h="758">
                      <a:moveTo>
                        <a:pt x="67" y="747"/>
                      </a:moveTo>
                      <a:lnTo>
                        <a:pt x="64" y="682"/>
                      </a:lnTo>
                      <a:lnTo>
                        <a:pt x="58" y="588"/>
                      </a:lnTo>
                      <a:lnTo>
                        <a:pt x="50" y="477"/>
                      </a:lnTo>
                      <a:lnTo>
                        <a:pt x="41" y="357"/>
                      </a:lnTo>
                      <a:lnTo>
                        <a:pt x="32" y="239"/>
                      </a:lnTo>
                      <a:lnTo>
                        <a:pt x="23" y="136"/>
                      </a:lnTo>
                      <a:lnTo>
                        <a:pt x="18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lnTo>
                        <a:pt x="4" y="56"/>
                      </a:lnTo>
                      <a:lnTo>
                        <a:pt x="10" y="142"/>
                      </a:lnTo>
                      <a:lnTo>
                        <a:pt x="18" y="253"/>
                      </a:lnTo>
                      <a:lnTo>
                        <a:pt x="28" y="379"/>
                      </a:lnTo>
                      <a:lnTo>
                        <a:pt x="37" y="503"/>
                      </a:lnTo>
                      <a:lnTo>
                        <a:pt x="46" y="615"/>
                      </a:lnTo>
                      <a:lnTo>
                        <a:pt x="52" y="701"/>
                      </a:lnTo>
                      <a:lnTo>
                        <a:pt x="55" y="749"/>
                      </a:lnTo>
                      <a:lnTo>
                        <a:pt x="57" y="755"/>
                      </a:lnTo>
                      <a:lnTo>
                        <a:pt x="61" y="758"/>
                      </a:lnTo>
                      <a:lnTo>
                        <a:pt x="66" y="754"/>
                      </a:lnTo>
                      <a:lnTo>
                        <a:pt x="67" y="7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1151"/>
              <p:cNvGrpSpPr>
                <a:grpSpLocks/>
              </p:cNvGrpSpPr>
              <p:nvPr/>
            </p:nvGrpSpPr>
            <p:grpSpPr bwMode="auto">
              <a:xfrm>
                <a:off x="5153" y="1405"/>
                <a:ext cx="559" cy="541"/>
                <a:chOff x="5119" y="1450"/>
                <a:chExt cx="559" cy="541"/>
              </a:xfrm>
            </p:grpSpPr>
            <p:sp>
              <p:nvSpPr>
                <p:cNvPr id="114816" name="Freeform 1152"/>
                <p:cNvSpPr>
                  <a:spLocks/>
                </p:cNvSpPr>
                <p:nvPr/>
              </p:nvSpPr>
              <p:spPr bwMode="auto">
                <a:xfrm>
                  <a:off x="5121" y="1452"/>
                  <a:ext cx="555" cy="537"/>
                </a:xfrm>
                <a:custGeom>
                  <a:avLst/>
                  <a:gdLst/>
                  <a:ahLst/>
                  <a:cxnLst>
                    <a:cxn ang="0">
                      <a:pos x="339" y="126"/>
                    </a:cxn>
                    <a:cxn ang="0">
                      <a:pos x="368" y="93"/>
                    </a:cxn>
                    <a:cxn ang="0">
                      <a:pos x="391" y="68"/>
                    </a:cxn>
                    <a:cxn ang="0">
                      <a:pos x="407" y="49"/>
                    </a:cxn>
                    <a:cxn ang="0">
                      <a:pos x="430" y="41"/>
                    </a:cxn>
                    <a:cxn ang="0">
                      <a:pos x="467" y="39"/>
                    </a:cxn>
                    <a:cxn ang="0">
                      <a:pos x="502" y="39"/>
                    </a:cxn>
                    <a:cxn ang="0">
                      <a:pos x="531" y="41"/>
                    </a:cxn>
                    <a:cxn ang="0">
                      <a:pos x="568" y="47"/>
                    </a:cxn>
                    <a:cxn ang="0">
                      <a:pos x="633" y="61"/>
                    </a:cxn>
                    <a:cxn ang="0">
                      <a:pos x="713" y="77"/>
                    </a:cxn>
                    <a:cxn ang="0">
                      <a:pos x="802" y="93"/>
                    </a:cxn>
                    <a:cxn ang="0">
                      <a:pos x="890" y="109"/>
                    </a:cxn>
                    <a:cxn ang="0">
                      <a:pos x="972" y="124"/>
                    </a:cxn>
                    <a:cxn ang="0">
                      <a:pos x="1039" y="138"/>
                    </a:cxn>
                    <a:cxn ang="0">
                      <a:pos x="1082" y="148"/>
                    </a:cxn>
                    <a:cxn ang="0">
                      <a:pos x="1097" y="147"/>
                    </a:cxn>
                    <a:cxn ang="0">
                      <a:pos x="1103" y="131"/>
                    </a:cxn>
                    <a:cxn ang="0">
                      <a:pos x="1098" y="117"/>
                    </a:cxn>
                    <a:cxn ang="0">
                      <a:pos x="1051" y="106"/>
                    </a:cxn>
                    <a:cxn ang="0">
                      <a:pos x="981" y="92"/>
                    </a:cxn>
                    <a:cxn ang="0">
                      <a:pos x="895" y="75"/>
                    </a:cxn>
                    <a:cxn ang="0">
                      <a:pos x="801" y="57"/>
                    </a:cxn>
                    <a:cxn ang="0">
                      <a:pos x="707" y="40"/>
                    </a:cxn>
                    <a:cxn ang="0">
                      <a:pos x="623" y="23"/>
                    </a:cxn>
                    <a:cxn ang="0">
                      <a:pos x="557" y="8"/>
                    </a:cxn>
                    <a:cxn ang="0">
                      <a:pos x="520" y="2"/>
                    </a:cxn>
                    <a:cxn ang="0">
                      <a:pos x="490" y="0"/>
                    </a:cxn>
                    <a:cxn ang="0">
                      <a:pos x="456" y="0"/>
                    </a:cxn>
                    <a:cxn ang="0">
                      <a:pos x="419" y="2"/>
                    </a:cxn>
                    <a:cxn ang="0">
                      <a:pos x="395" y="12"/>
                    </a:cxn>
                    <a:cxn ang="0">
                      <a:pos x="370" y="38"/>
                    </a:cxn>
                    <a:cxn ang="0">
                      <a:pos x="338" y="76"/>
                    </a:cxn>
                    <a:cxn ang="0">
                      <a:pos x="300" y="119"/>
                    </a:cxn>
                    <a:cxn ang="0">
                      <a:pos x="136" y="142"/>
                    </a:cxn>
                    <a:cxn ang="0">
                      <a:pos x="3" y="264"/>
                    </a:cxn>
                    <a:cxn ang="0">
                      <a:pos x="33" y="1073"/>
                    </a:cxn>
                    <a:cxn ang="0">
                      <a:pos x="441" y="1073"/>
                    </a:cxn>
                    <a:cxn ang="0">
                      <a:pos x="480" y="142"/>
                    </a:cxn>
                  </a:cxnLst>
                  <a:rect l="0" t="0" r="r" b="b"/>
                  <a:pathLst>
                    <a:path w="1110" h="1073">
                      <a:moveTo>
                        <a:pt x="324" y="144"/>
                      </a:moveTo>
                      <a:lnTo>
                        <a:pt x="339" y="126"/>
                      </a:lnTo>
                      <a:lnTo>
                        <a:pt x="354" y="109"/>
                      </a:lnTo>
                      <a:lnTo>
                        <a:pt x="368" y="93"/>
                      </a:lnTo>
                      <a:lnTo>
                        <a:pt x="380" y="79"/>
                      </a:lnTo>
                      <a:lnTo>
                        <a:pt x="391" y="68"/>
                      </a:lnTo>
                      <a:lnTo>
                        <a:pt x="400" y="57"/>
                      </a:lnTo>
                      <a:lnTo>
                        <a:pt x="407" y="49"/>
                      </a:lnTo>
                      <a:lnTo>
                        <a:pt x="413" y="45"/>
                      </a:lnTo>
                      <a:lnTo>
                        <a:pt x="430" y="41"/>
                      </a:lnTo>
                      <a:lnTo>
                        <a:pt x="449" y="39"/>
                      </a:lnTo>
                      <a:lnTo>
                        <a:pt x="467" y="39"/>
                      </a:lnTo>
                      <a:lnTo>
                        <a:pt x="484" y="39"/>
                      </a:lnTo>
                      <a:lnTo>
                        <a:pt x="502" y="39"/>
                      </a:lnTo>
                      <a:lnTo>
                        <a:pt x="516" y="40"/>
                      </a:lnTo>
                      <a:lnTo>
                        <a:pt x="531" y="41"/>
                      </a:lnTo>
                      <a:lnTo>
                        <a:pt x="544" y="41"/>
                      </a:lnTo>
                      <a:lnTo>
                        <a:pt x="568" y="47"/>
                      </a:lnTo>
                      <a:lnTo>
                        <a:pt x="598" y="54"/>
                      </a:lnTo>
                      <a:lnTo>
                        <a:pt x="633" y="61"/>
                      </a:lnTo>
                      <a:lnTo>
                        <a:pt x="672" y="69"/>
                      </a:lnTo>
                      <a:lnTo>
                        <a:pt x="713" y="77"/>
                      </a:lnTo>
                      <a:lnTo>
                        <a:pt x="757" y="85"/>
                      </a:lnTo>
                      <a:lnTo>
                        <a:pt x="802" y="93"/>
                      </a:lnTo>
                      <a:lnTo>
                        <a:pt x="847" y="101"/>
                      </a:lnTo>
                      <a:lnTo>
                        <a:pt x="890" y="109"/>
                      </a:lnTo>
                      <a:lnTo>
                        <a:pt x="933" y="117"/>
                      </a:lnTo>
                      <a:lnTo>
                        <a:pt x="972" y="124"/>
                      </a:lnTo>
                      <a:lnTo>
                        <a:pt x="1008" y="131"/>
                      </a:lnTo>
                      <a:lnTo>
                        <a:pt x="1039" y="138"/>
                      </a:lnTo>
                      <a:lnTo>
                        <a:pt x="1064" y="144"/>
                      </a:lnTo>
                      <a:lnTo>
                        <a:pt x="1082" y="148"/>
                      </a:lnTo>
                      <a:lnTo>
                        <a:pt x="1094" y="153"/>
                      </a:lnTo>
                      <a:lnTo>
                        <a:pt x="1097" y="147"/>
                      </a:lnTo>
                      <a:lnTo>
                        <a:pt x="1100" y="139"/>
                      </a:lnTo>
                      <a:lnTo>
                        <a:pt x="1103" y="131"/>
                      </a:lnTo>
                      <a:lnTo>
                        <a:pt x="1110" y="122"/>
                      </a:lnTo>
                      <a:lnTo>
                        <a:pt x="1098" y="117"/>
                      </a:lnTo>
                      <a:lnTo>
                        <a:pt x="1079" y="112"/>
                      </a:lnTo>
                      <a:lnTo>
                        <a:pt x="1051" y="106"/>
                      </a:lnTo>
                      <a:lnTo>
                        <a:pt x="1019" y="99"/>
                      </a:lnTo>
                      <a:lnTo>
                        <a:pt x="981" y="92"/>
                      </a:lnTo>
                      <a:lnTo>
                        <a:pt x="940" y="84"/>
                      </a:lnTo>
                      <a:lnTo>
                        <a:pt x="895" y="75"/>
                      </a:lnTo>
                      <a:lnTo>
                        <a:pt x="848" y="66"/>
                      </a:lnTo>
                      <a:lnTo>
                        <a:pt x="801" y="57"/>
                      </a:lnTo>
                      <a:lnTo>
                        <a:pt x="753" y="48"/>
                      </a:lnTo>
                      <a:lnTo>
                        <a:pt x="707" y="40"/>
                      </a:lnTo>
                      <a:lnTo>
                        <a:pt x="664" y="31"/>
                      </a:lnTo>
                      <a:lnTo>
                        <a:pt x="623" y="23"/>
                      </a:lnTo>
                      <a:lnTo>
                        <a:pt x="588" y="16"/>
                      </a:lnTo>
                      <a:lnTo>
                        <a:pt x="557" y="8"/>
                      </a:lnTo>
                      <a:lnTo>
                        <a:pt x="533" y="2"/>
                      </a:lnTo>
                      <a:lnTo>
                        <a:pt x="520" y="2"/>
                      </a:lnTo>
                      <a:lnTo>
                        <a:pt x="505" y="1"/>
                      </a:lnTo>
                      <a:lnTo>
                        <a:pt x="490" y="0"/>
                      </a:lnTo>
                      <a:lnTo>
                        <a:pt x="473" y="0"/>
                      </a:lnTo>
                      <a:lnTo>
                        <a:pt x="456" y="0"/>
                      </a:lnTo>
                      <a:lnTo>
                        <a:pt x="437" y="0"/>
                      </a:lnTo>
                      <a:lnTo>
                        <a:pt x="419" y="2"/>
                      </a:lnTo>
                      <a:lnTo>
                        <a:pt x="401" y="6"/>
                      </a:lnTo>
                      <a:lnTo>
                        <a:pt x="395" y="12"/>
                      </a:lnTo>
                      <a:lnTo>
                        <a:pt x="384" y="23"/>
                      </a:lnTo>
                      <a:lnTo>
                        <a:pt x="370" y="38"/>
                      </a:lnTo>
                      <a:lnTo>
                        <a:pt x="355" y="55"/>
                      </a:lnTo>
                      <a:lnTo>
                        <a:pt x="338" y="76"/>
                      </a:lnTo>
                      <a:lnTo>
                        <a:pt x="320" y="96"/>
                      </a:lnTo>
                      <a:lnTo>
                        <a:pt x="300" y="119"/>
                      </a:lnTo>
                      <a:lnTo>
                        <a:pt x="281" y="142"/>
                      </a:lnTo>
                      <a:lnTo>
                        <a:pt x="136" y="142"/>
                      </a:lnTo>
                      <a:lnTo>
                        <a:pt x="0" y="142"/>
                      </a:lnTo>
                      <a:lnTo>
                        <a:pt x="3" y="264"/>
                      </a:lnTo>
                      <a:lnTo>
                        <a:pt x="30" y="997"/>
                      </a:lnTo>
                      <a:lnTo>
                        <a:pt x="33" y="1073"/>
                      </a:lnTo>
                      <a:lnTo>
                        <a:pt x="84" y="1073"/>
                      </a:lnTo>
                      <a:lnTo>
                        <a:pt x="441" y="1073"/>
                      </a:lnTo>
                      <a:lnTo>
                        <a:pt x="475" y="264"/>
                      </a:lnTo>
                      <a:lnTo>
                        <a:pt x="480" y="142"/>
                      </a:lnTo>
                      <a:lnTo>
                        <a:pt x="324" y="14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7" name="Freeform 1153"/>
                <p:cNvSpPr>
                  <a:spLocks/>
                </p:cNvSpPr>
                <p:nvPr/>
              </p:nvSpPr>
              <p:spPr bwMode="auto">
                <a:xfrm>
                  <a:off x="5281" y="1472"/>
                  <a:ext cx="49" cy="53"/>
                </a:xfrm>
                <a:custGeom>
                  <a:avLst/>
                  <a:gdLst/>
                  <a:ahLst/>
                  <a:cxnLst>
                    <a:cxn ang="0">
                      <a:pos x="91" y="0"/>
                    </a:cxn>
                    <a:cxn ang="0">
                      <a:pos x="90" y="1"/>
                    </a:cxn>
                    <a:cxn ang="0">
                      <a:pos x="83" y="6"/>
                    </a:cxn>
                    <a:cxn ang="0">
                      <a:pos x="76" y="15"/>
                    </a:cxn>
                    <a:cxn ang="0">
                      <a:pos x="67" y="24"/>
                    </a:cxn>
                    <a:cxn ang="0">
                      <a:pos x="55" y="36"/>
                    </a:cxn>
                    <a:cxn ang="0">
                      <a:pos x="44" y="51"/>
                    </a:cxn>
                    <a:cxn ang="0">
                      <a:pos x="30" y="67"/>
                    </a:cxn>
                    <a:cxn ang="0">
                      <a:pos x="15" y="84"/>
                    </a:cxn>
                    <a:cxn ang="0">
                      <a:pos x="0" y="101"/>
                    </a:cxn>
                    <a:cxn ang="0">
                      <a:pos x="7" y="106"/>
                    </a:cxn>
                    <a:cxn ang="0">
                      <a:pos x="22" y="89"/>
                    </a:cxn>
                    <a:cxn ang="0">
                      <a:pos x="37" y="71"/>
                    </a:cxn>
                    <a:cxn ang="0">
                      <a:pos x="51" y="55"/>
                    </a:cxn>
                    <a:cxn ang="0">
                      <a:pos x="62" y="43"/>
                    </a:cxn>
                    <a:cxn ang="0">
                      <a:pos x="74" y="31"/>
                    </a:cxn>
                    <a:cxn ang="0">
                      <a:pos x="83" y="20"/>
                    </a:cxn>
                    <a:cxn ang="0">
                      <a:pos x="90" y="13"/>
                    </a:cxn>
                    <a:cxn ang="0">
                      <a:pos x="94" y="8"/>
                    </a:cxn>
                    <a:cxn ang="0">
                      <a:pos x="93" y="9"/>
                    </a:cxn>
                    <a:cxn ang="0">
                      <a:pos x="94" y="8"/>
                    </a:cxn>
                    <a:cxn ang="0">
                      <a:pos x="97" y="6"/>
                    </a:cxn>
                    <a:cxn ang="0">
                      <a:pos x="95" y="2"/>
                    </a:cxn>
                    <a:cxn ang="0">
                      <a:pos x="93" y="1"/>
                    </a:cxn>
                    <a:cxn ang="0">
                      <a:pos x="90" y="1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97" h="106">
                      <a:moveTo>
                        <a:pt x="91" y="0"/>
                      </a:moveTo>
                      <a:lnTo>
                        <a:pt x="90" y="1"/>
                      </a:lnTo>
                      <a:lnTo>
                        <a:pt x="83" y="6"/>
                      </a:lnTo>
                      <a:lnTo>
                        <a:pt x="76" y="15"/>
                      </a:lnTo>
                      <a:lnTo>
                        <a:pt x="67" y="24"/>
                      </a:lnTo>
                      <a:lnTo>
                        <a:pt x="55" y="36"/>
                      </a:lnTo>
                      <a:lnTo>
                        <a:pt x="44" y="51"/>
                      </a:lnTo>
                      <a:lnTo>
                        <a:pt x="30" y="67"/>
                      </a:lnTo>
                      <a:lnTo>
                        <a:pt x="15" y="84"/>
                      </a:lnTo>
                      <a:lnTo>
                        <a:pt x="0" y="101"/>
                      </a:lnTo>
                      <a:lnTo>
                        <a:pt x="7" y="106"/>
                      </a:lnTo>
                      <a:lnTo>
                        <a:pt x="22" y="89"/>
                      </a:lnTo>
                      <a:lnTo>
                        <a:pt x="37" y="71"/>
                      </a:lnTo>
                      <a:lnTo>
                        <a:pt x="51" y="55"/>
                      </a:lnTo>
                      <a:lnTo>
                        <a:pt x="62" y="43"/>
                      </a:lnTo>
                      <a:lnTo>
                        <a:pt x="74" y="31"/>
                      </a:lnTo>
                      <a:lnTo>
                        <a:pt x="83" y="20"/>
                      </a:lnTo>
                      <a:lnTo>
                        <a:pt x="90" y="13"/>
                      </a:lnTo>
                      <a:lnTo>
                        <a:pt x="94" y="8"/>
                      </a:lnTo>
                      <a:lnTo>
                        <a:pt x="93" y="9"/>
                      </a:lnTo>
                      <a:lnTo>
                        <a:pt x="94" y="8"/>
                      </a:lnTo>
                      <a:lnTo>
                        <a:pt x="97" y="6"/>
                      </a:lnTo>
                      <a:lnTo>
                        <a:pt x="95" y="2"/>
                      </a:lnTo>
                      <a:lnTo>
                        <a:pt x="93" y="1"/>
                      </a:lnTo>
                      <a:lnTo>
                        <a:pt x="90" y="1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8" name="Freeform 1154"/>
                <p:cNvSpPr>
                  <a:spLocks/>
                </p:cNvSpPr>
                <p:nvPr/>
              </p:nvSpPr>
              <p:spPr bwMode="auto">
                <a:xfrm>
                  <a:off x="5327" y="1469"/>
                  <a:ext cx="68" cy="8"/>
                </a:xfrm>
                <a:custGeom>
                  <a:avLst/>
                  <a:gdLst/>
                  <a:ahLst/>
                  <a:cxnLst>
                    <a:cxn ang="0">
                      <a:pos x="133" y="3"/>
                    </a:cxn>
                    <a:cxn ang="0">
                      <a:pos x="132" y="3"/>
                    </a:cxn>
                    <a:cxn ang="0">
                      <a:pos x="119" y="3"/>
                    </a:cxn>
                    <a:cxn ang="0">
                      <a:pos x="104" y="1"/>
                    </a:cxn>
                    <a:cxn ang="0">
                      <a:pos x="90" y="0"/>
                    </a:cxn>
                    <a:cxn ang="0">
                      <a:pos x="72" y="0"/>
                    </a:cxn>
                    <a:cxn ang="0">
                      <a:pos x="55" y="0"/>
                    </a:cxn>
                    <a:cxn ang="0">
                      <a:pos x="37" y="0"/>
                    </a:cxn>
                    <a:cxn ang="0">
                      <a:pos x="18" y="3"/>
                    </a:cxn>
                    <a:cxn ang="0">
                      <a:pos x="0" y="6"/>
                    </a:cxn>
                    <a:cxn ang="0">
                      <a:pos x="2" y="15"/>
                    </a:cxn>
                    <a:cxn ang="0">
                      <a:pos x="18" y="12"/>
                    </a:cxn>
                    <a:cxn ang="0">
                      <a:pos x="37" y="9"/>
                    </a:cxn>
                    <a:cxn ang="0">
                      <a:pos x="55" y="9"/>
                    </a:cxn>
                    <a:cxn ang="0">
                      <a:pos x="72" y="9"/>
                    </a:cxn>
                    <a:cxn ang="0">
                      <a:pos x="90" y="9"/>
                    </a:cxn>
                    <a:cxn ang="0">
                      <a:pos x="104" y="11"/>
                    </a:cxn>
                    <a:cxn ang="0">
                      <a:pos x="119" y="12"/>
                    </a:cxn>
                    <a:cxn ang="0">
                      <a:pos x="132" y="12"/>
                    </a:cxn>
                    <a:cxn ang="0">
                      <a:pos x="131" y="12"/>
                    </a:cxn>
                    <a:cxn ang="0">
                      <a:pos x="132" y="12"/>
                    </a:cxn>
                    <a:cxn ang="0">
                      <a:pos x="136" y="11"/>
                    </a:cxn>
                    <a:cxn ang="0">
                      <a:pos x="137" y="7"/>
                    </a:cxn>
                    <a:cxn ang="0">
                      <a:pos x="136" y="4"/>
                    </a:cxn>
                    <a:cxn ang="0">
                      <a:pos x="132" y="3"/>
                    </a:cxn>
                    <a:cxn ang="0">
                      <a:pos x="133" y="3"/>
                    </a:cxn>
                  </a:cxnLst>
                  <a:rect l="0" t="0" r="r" b="b"/>
                  <a:pathLst>
                    <a:path w="137" h="15">
                      <a:moveTo>
                        <a:pt x="133" y="3"/>
                      </a:moveTo>
                      <a:lnTo>
                        <a:pt x="132" y="3"/>
                      </a:lnTo>
                      <a:lnTo>
                        <a:pt x="119" y="3"/>
                      </a:lnTo>
                      <a:lnTo>
                        <a:pt x="104" y="1"/>
                      </a:lnTo>
                      <a:lnTo>
                        <a:pt x="90" y="0"/>
                      </a:lnTo>
                      <a:lnTo>
                        <a:pt x="72" y="0"/>
                      </a:lnTo>
                      <a:lnTo>
                        <a:pt x="55" y="0"/>
                      </a:lnTo>
                      <a:lnTo>
                        <a:pt x="37" y="0"/>
                      </a:lnTo>
                      <a:lnTo>
                        <a:pt x="18" y="3"/>
                      </a:lnTo>
                      <a:lnTo>
                        <a:pt x="0" y="6"/>
                      </a:lnTo>
                      <a:lnTo>
                        <a:pt x="2" y="15"/>
                      </a:lnTo>
                      <a:lnTo>
                        <a:pt x="18" y="12"/>
                      </a:lnTo>
                      <a:lnTo>
                        <a:pt x="37" y="9"/>
                      </a:lnTo>
                      <a:lnTo>
                        <a:pt x="55" y="9"/>
                      </a:lnTo>
                      <a:lnTo>
                        <a:pt x="72" y="9"/>
                      </a:lnTo>
                      <a:lnTo>
                        <a:pt x="90" y="9"/>
                      </a:lnTo>
                      <a:lnTo>
                        <a:pt x="104" y="11"/>
                      </a:lnTo>
                      <a:lnTo>
                        <a:pt x="119" y="12"/>
                      </a:lnTo>
                      <a:lnTo>
                        <a:pt x="132" y="12"/>
                      </a:lnTo>
                      <a:lnTo>
                        <a:pt x="131" y="12"/>
                      </a:lnTo>
                      <a:lnTo>
                        <a:pt x="132" y="12"/>
                      </a:lnTo>
                      <a:lnTo>
                        <a:pt x="136" y="11"/>
                      </a:lnTo>
                      <a:lnTo>
                        <a:pt x="137" y="7"/>
                      </a:lnTo>
                      <a:lnTo>
                        <a:pt x="136" y="4"/>
                      </a:lnTo>
                      <a:lnTo>
                        <a:pt x="132" y="3"/>
                      </a:lnTo>
                      <a:lnTo>
                        <a:pt x="133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19" name="Freeform 1155"/>
                <p:cNvSpPr>
                  <a:spLocks/>
                </p:cNvSpPr>
                <p:nvPr/>
              </p:nvSpPr>
              <p:spPr bwMode="auto">
                <a:xfrm>
                  <a:off x="5392" y="1470"/>
                  <a:ext cx="278" cy="60"/>
                </a:xfrm>
                <a:custGeom>
                  <a:avLst/>
                  <a:gdLst/>
                  <a:ahLst/>
                  <a:cxnLst>
                    <a:cxn ang="0">
                      <a:pos x="547" y="112"/>
                    </a:cxn>
                    <a:cxn ang="0">
                      <a:pos x="553" y="112"/>
                    </a:cxn>
                    <a:cxn ang="0">
                      <a:pos x="541" y="107"/>
                    </a:cxn>
                    <a:cxn ang="0">
                      <a:pos x="522" y="102"/>
                    </a:cxn>
                    <a:cxn ang="0">
                      <a:pos x="496" y="96"/>
                    </a:cxn>
                    <a:cxn ang="0">
                      <a:pos x="465" y="89"/>
                    </a:cxn>
                    <a:cxn ang="0">
                      <a:pos x="429" y="82"/>
                    </a:cxn>
                    <a:cxn ang="0">
                      <a:pos x="390" y="75"/>
                    </a:cxn>
                    <a:cxn ang="0">
                      <a:pos x="347" y="67"/>
                    </a:cxn>
                    <a:cxn ang="0">
                      <a:pos x="304" y="59"/>
                    </a:cxn>
                    <a:cxn ang="0">
                      <a:pos x="259" y="51"/>
                    </a:cxn>
                    <a:cxn ang="0">
                      <a:pos x="214" y="43"/>
                    </a:cxn>
                    <a:cxn ang="0">
                      <a:pos x="170" y="35"/>
                    </a:cxn>
                    <a:cxn ang="0">
                      <a:pos x="129" y="27"/>
                    </a:cxn>
                    <a:cxn ang="0">
                      <a:pos x="90" y="19"/>
                    </a:cxn>
                    <a:cxn ang="0">
                      <a:pos x="55" y="12"/>
                    </a:cxn>
                    <a:cxn ang="0">
                      <a:pos x="26" y="5"/>
                    </a:cxn>
                    <a:cxn ang="0">
                      <a:pos x="2" y="0"/>
                    </a:cxn>
                    <a:cxn ang="0">
                      <a:pos x="0" y="9"/>
                    </a:cxn>
                    <a:cxn ang="0">
                      <a:pos x="24" y="15"/>
                    </a:cxn>
                    <a:cxn ang="0">
                      <a:pos x="55" y="21"/>
                    </a:cxn>
                    <a:cxn ang="0">
                      <a:pos x="90" y="28"/>
                    </a:cxn>
                    <a:cxn ang="0">
                      <a:pos x="129" y="36"/>
                    </a:cxn>
                    <a:cxn ang="0">
                      <a:pos x="170" y="44"/>
                    </a:cxn>
                    <a:cxn ang="0">
                      <a:pos x="214" y="52"/>
                    </a:cxn>
                    <a:cxn ang="0">
                      <a:pos x="259" y="61"/>
                    </a:cxn>
                    <a:cxn ang="0">
                      <a:pos x="304" y="69"/>
                    </a:cxn>
                    <a:cxn ang="0">
                      <a:pos x="347" y="77"/>
                    </a:cxn>
                    <a:cxn ang="0">
                      <a:pos x="390" y="85"/>
                    </a:cxn>
                    <a:cxn ang="0">
                      <a:pos x="429" y="92"/>
                    </a:cxn>
                    <a:cxn ang="0">
                      <a:pos x="465" y="98"/>
                    </a:cxn>
                    <a:cxn ang="0">
                      <a:pos x="496" y="105"/>
                    </a:cxn>
                    <a:cxn ang="0">
                      <a:pos x="520" y="111"/>
                    </a:cxn>
                    <a:cxn ang="0">
                      <a:pos x="538" y="116"/>
                    </a:cxn>
                    <a:cxn ang="0">
                      <a:pos x="549" y="119"/>
                    </a:cxn>
                    <a:cxn ang="0">
                      <a:pos x="554" y="119"/>
                    </a:cxn>
                    <a:cxn ang="0">
                      <a:pos x="549" y="119"/>
                    </a:cxn>
                    <a:cxn ang="0">
                      <a:pos x="552" y="119"/>
                    </a:cxn>
                    <a:cxn ang="0">
                      <a:pos x="554" y="117"/>
                    </a:cxn>
                    <a:cxn ang="0">
                      <a:pos x="555" y="115"/>
                    </a:cxn>
                    <a:cxn ang="0">
                      <a:pos x="553" y="112"/>
                    </a:cxn>
                    <a:cxn ang="0">
                      <a:pos x="547" y="112"/>
                    </a:cxn>
                  </a:cxnLst>
                  <a:rect l="0" t="0" r="r" b="b"/>
                  <a:pathLst>
                    <a:path w="555" h="119">
                      <a:moveTo>
                        <a:pt x="547" y="112"/>
                      </a:moveTo>
                      <a:lnTo>
                        <a:pt x="553" y="112"/>
                      </a:lnTo>
                      <a:lnTo>
                        <a:pt x="541" y="107"/>
                      </a:lnTo>
                      <a:lnTo>
                        <a:pt x="522" y="102"/>
                      </a:lnTo>
                      <a:lnTo>
                        <a:pt x="496" y="96"/>
                      </a:lnTo>
                      <a:lnTo>
                        <a:pt x="465" y="89"/>
                      </a:lnTo>
                      <a:lnTo>
                        <a:pt x="429" y="82"/>
                      </a:lnTo>
                      <a:lnTo>
                        <a:pt x="390" y="75"/>
                      </a:lnTo>
                      <a:lnTo>
                        <a:pt x="347" y="67"/>
                      </a:lnTo>
                      <a:lnTo>
                        <a:pt x="304" y="59"/>
                      </a:lnTo>
                      <a:lnTo>
                        <a:pt x="259" y="51"/>
                      </a:lnTo>
                      <a:lnTo>
                        <a:pt x="214" y="43"/>
                      </a:lnTo>
                      <a:lnTo>
                        <a:pt x="170" y="35"/>
                      </a:lnTo>
                      <a:lnTo>
                        <a:pt x="129" y="27"/>
                      </a:lnTo>
                      <a:lnTo>
                        <a:pt x="90" y="19"/>
                      </a:lnTo>
                      <a:lnTo>
                        <a:pt x="55" y="12"/>
                      </a:lnTo>
                      <a:lnTo>
                        <a:pt x="26" y="5"/>
                      </a:ln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24" y="15"/>
                      </a:lnTo>
                      <a:lnTo>
                        <a:pt x="55" y="21"/>
                      </a:lnTo>
                      <a:lnTo>
                        <a:pt x="90" y="28"/>
                      </a:lnTo>
                      <a:lnTo>
                        <a:pt x="129" y="36"/>
                      </a:lnTo>
                      <a:lnTo>
                        <a:pt x="170" y="44"/>
                      </a:lnTo>
                      <a:lnTo>
                        <a:pt x="214" y="52"/>
                      </a:lnTo>
                      <a:lnTo>
                        <a:pt x="259" y="61"/>
                      </a:lnTo>
                      <a:lnTo>
                        <a:pt x="304" y="69"/>
                      </a:lnTo>
                      <a:lnTo>
                        <a:pt x="347" y="77"/>
                      </a:lnTo>
                      <a:lnTo>
                        <a:pt x="390" y="85"/>
                      </a:lnTo>
                      <a:lnTo>
                        <a:pt x="429" y="92"/>
                      </a:lnTo>
                      <a:lnTo>
                        <a:pt x="465" y="98"/>
                      </a:lnTo>
                      <a:lnTo>
                        <a:pt x="496" y="105"/>
                      </a:lnTo>
                      <a:lnTo>
                        <a:pt x="520" y="111"/>
                      </a:lnTo>
                      <a:lnTo>
                        <a:pt x="538" y="116"/>
                      </a:lnTo>
                      <a:lnTo>
                        <a:pt x="549" y="119"/>
                      </a:lnTo>
                      <a:lnTo>
                        <a:pt x="554" y="119"/>
                      </a:lnTo>
                      <a:lnTo>
                        <a:pt x="549" y="119"/>
                      </a:lnTo>
                      <a:lnTo>
                        <a:pt x="552" y="119"/>
                      </a:lnTo>
                      <a:lnTo>
                        <a:pt x="554" y="117"/>
                      </a:lnTo>
                      <a:lnTo>
                        <a:pt x="555" y="115"/>
                      </a:lnTo>
                      <a:lnTo>
                        <a:pt x="553" y="112"/>
                      </a:lnTo>
                      <a:lnTo>
                        <a:pt x="547" y="1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0" name="Freeform 1156"/>
                <p:cNvSpPr>
                  <a:spLocks/>
                </p:cNvSpPr>
                <p:nvPr/>
              </p:nvSpPr>
              <p:spPr bwMode="auto">
                <a:xfrm>
                  <a:off x="5666" y="1511"/>
                  <a:ext cx="12" cy="19"/>
                </a:xfrm>
                <a:custGeom>
                  <a:avLst/>
                  <a:gdLst/>
                  <a:ahLst/>
                  <a:cxnLst>
                    <a:cxn ang="0">
                      <a:pos x="18" y="9"/>
                    </a:cxn>
                    <a:cxn ang="0">
                      <a:pos x="17" y="1"/>
                    </a:cxn>
                    <a:cxn ang="0">
                      <a:pos x="10" y="12"/>
                    </a:cxn>
                    <a:cxn ang="0">
                      <a:pos x="5" y="21"/>
                    </a:cxn>
                    <a:cxn ang="0">
                      <a:pos x="3" y="29"/>
                    </a:cxn>
                    <a:cxn ang="0">
                      <a:pos x="0" y="32"/>
                    </a:cxn>
                    <a:cxn ang="0">
                      <a:pos x="7" y="39"/>
                    </a:cxn>
                    <a:cxn ang="0">
                      <a:pos x="12" y="31"/>
                    </a:cxn>
                    <a:cxn ang="0">
                      <a:pos x="14" y="23"/>
                    </a:cxn>
                    <a:cxn ang="0">
                      <a:pos x="17" y="16"/>
                    </a:cxn>
                    <a:cxn ang="0">
                      <a:pos x="23" y="8"/>
                    </a:cxn>
                    <a:cxn ang="0">
                      <a:pos x="22" y="0"/>
                    </a:cxn>
                    <a:cxn ang="0">
                      <a:pos x="23" y="8"/>
                    </a:cxn>
                    <a:cxn ang="0">
                      <a:pos x="25" y="5"/>
                    </a:cxn>
                    <a:cxn ang="0">
                      <a:pos x="23" y="1"/>
                    </a:cxn>
                    <a:cxn ang="0">
                      <a:pos x="20" y="0"/>
                    </a:cxn>
                    <a:cxn ang="0">
                      <a:pos x="17" y="1"/>
                    </a:cxn>
                    <a:cxn ang="0">
                      <a:pos x="18" y="9"/>
                    </a:cxn>
                  </a:cxnLst>
                  <a:rect l="0" t="0" r="r" b="b"/>
                  <a:pathLst>
                    <a:path w="25" h="39">
                      <a:moveTo>
                        <a:pt x="18" y="9"/>
                      </a:moveTo>
                      <a:lnTo>
                        <a:pt x="17" y="1"/>
                      </a:lnTo>
                      <a:lnTo>
                        <a:pt x="10" y="12"/>
                      </a:lnTo>
                      <a:lnTo>
                        <a:pt x="5" y="21"/>
                      </a:lnTo>
                      <a:lnTo>
                        <a:pt x="3" y="29"/>
                      </a:lnTo>
                      <a:lnTo>
                        <a:pt x="0" y="32"/>
                      </a:lnTo>
                      <a:lnTo>
                        <a:pt x="7" y="39"/>
                      </a:lnTo>
                      <a:lnTo>
                        <a:pt x="12" y="31"/>
                      </a:lnTo>
                      <a:lnTo>
                        <a:pt x="14" y="23"/>
                      </a:lnTo>
                      <a:lnTo>
                        <a:pt x="17" y="16"/>
                      </a:lnTo>
                      <a:lnTo>
                        <a:pt x="23" y="8"/>
                      </a:lnTo>
                      <a:lnTo>
                        <a:pt x="22" y="0"/>
                      </a:lnTo>
                      <a:lnTo>
                        <a:pt x="23" y="8"/>
                      </a:lnTo>
                      <a:lnTo>
                        <a:pt x="25" y="5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7" y="1"/>
                      </a:lnTo>
                      <a:lnTo>
                        <a:pt x="18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1" name="Freeform 1157"/>
                <p:cNvSpPr>
                  <a:spLocks/>
                </p:cNvSpPr>
                <p:nvPr/>
              </p:nvSpPr>
              <p:spPr bwMode="auto">
                <a:xfrm>
                  <a:off x="5385" y="1451"/>
                  <a:ext cx="292" cy="64"/>
                </a:xfrm>
                <a:custGeom>
                  <a:avLst/>
                  <a:gdLst/>
                  <a:ahLst/>
                  <a:cxnLst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28" y="15"/>
                    </a:cxn>
                    <a:cxn ang="0">
                      <a:pos x="60" y="23"/>
                    </a:cxn>
                    <a:cxn ang="0">
                      <a:pos x="95" y="30"/>
                    </a:cxn>
                    <a:cxn ang="0">
                      <a:pos x="136" y="38"/>
                    </a:cxn>
                    <a:cxn ang="0">
                      <a:pos x="179" y="48"/>
                    </a:cxn>
                    <a:cxn ang="0">
                      <a:pos x="225" y="56"/>
                    </a:cxn>
                    <a:cxn ang="0">
                      <a:pos x="273" y="65"/>
                    </a:cxn>
                    <a:cxn ang="0">
                      <a:pos x="320" y="74"/>
                    </a:cxn>
                    <a:cxn ang="0">
                      <a:pos x="367" y="82"/>
                    </a:cxn>
                    <a:cxn ang="0">
                      <a:pos x="412" y="91"/>
                    </a:cxn>
                    <a:cxn ang="0">
                      <a:pos x="453" y="99"/>
                    </a:cxn>
                    <a:cxn ang="0">
                      <a:pos x="491" y="106"/>
                    </a:cxn>
                    <a:cxn ang="0">
                      <a:pos x="522" y="113"/>
                    </a:cxn>
                    <a:cxn ang="0">
                      <a:pos x="550" y="120"/>
                    </a:cxn>
                    <a:cxn ang="0">
                      <a:pos x="569" y="125"/>
                    </a:cxn>
                    <a:cxn ang="0">
                      <a:pos x="580" y="129"/>
                    </a:cxn>
                    <a:cxn ang="0">
                      <a:pos x="584" y="120"/>
                    </a:cxn>
                    <a:cxn ang="0">
                      <a:pos x="572" y="115"/>
                    </a:cxn>
                    <a:cxn ang="0">
                      <a:pos x="552" y="111"/>
                    </a:cxn>
                    <a:cxn ang="0">
                      <a:pos x="524" y="104"/>
                    </a:cxn>
                    <a:cxn ang="0">
                      <a:pos x="491" y="97"/>
                    </a:cxn>
                    <a:cxn ang="0">
                      <a:pos x="453" y="90"/>
                    </a:cxn>
                    <a:cxn ang="0">
                      <a:pos x="412" y="82"/>
                    </a:cxn>
                    <a:cxn ang="0">
                      <a:pos x="367" y="73"/>
                    </a:cxn>
                    <a:cxn ang="0">
                      <a:pos x="320" y="65"/>
                    </a:cxn>
                    <a:cxn ang="0">
                      <a:pos x="273" y="56"/>
                    </a:cxn>
                    <a:cxn ang="0">
                      <a:pos x="225" y="46"/>
                    </a:cxn>
                    <a:cxn ang="0">
                      <a:pos x="179" y="38"/>
                    </a:cxn>
                    <a:cxn ang="0">
                      <a:pos x="136" y="29"/>
                    </a:cxn>
                    <a:cxn ang="0">
                      <a:pos x="95" y="21"/>
                    </a:cxn>
                    <a:cxn ang="0">
                      <a:pos x="60" y="14"/>
                    </a:cxn>
                    <a:cxn ang="0">
                      <a:pos x="30" y="6"/>
                    </a:cxn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1" y="7"/>
                    </a:cxn>
                    <a:cxn ang="0">
                      <a:pos x="3" y="10"/>
                    </a:cxn>
                    <a:cxn ang="0">
                      <a:pos x="5" y="10"/>
                    </a:cxn>
                  </a:cxnLst>
                  <a:rect l="0" t="0" r="r" b="b"/>
                  <a:pathLst>
                    <a:path w="584" h="129">
                      <a:moveTo>
                        <a:pt x="5" y="10"/>
                      </a:moveTo>
                      <a:lnTo>
                        <a:pt x="3" y="10"/>
                      </a:lnTo>
                      <a:lnTo>
                        <a:pt x="28" y="15"/>
                      </a:lnTo>
                      <a:lnTo>
                        <a:pt x="60" y="23"/>
                      </a:lnTo>
                      <a:lnTo>
                        <a:pt x="95" y="30"/>
                      </a:lnTo>
                      <a:lnTo>
                        <a:pt x="136" y="38"/>
                      </a:lnTo>
                      <a:lnTo>
                        <a:pt x="179" y="48"/>
                      </a:lnTo>
                      <a:lnTo>
                        <a:pt x="225" y="56"/>
                      </a:lnTo>
                      <a:lnTo>
                        <a:pt x="273" y="65"/>
                      </a:lnTo>
                      <a:lnTo>
                        <a:pt x="320" y="74"/>
                      </a:lnTo>
                      <a:lnTo>
                        <a:pt x="367" y="82"/>
                      </a:lnTo>
                      <a:lnTo>
                        <a:pt x="412" y="91"/>
                      </a:lnTo>
                      <a:lnTo>
                        <a:pt x="453" y="99"/>
                      </a:lnTo>
                      <a:lnTo>
                        <a:pt x="491" y="106"/>
                      </a:lnTo>
                      <a:lnTo>
                        <a:pt x="522" y="113"/>
                      </a:lnTo>
                      <a:lnTo>
                        <a:pt x="550" y="120"/>
                      </a:lnTo>
                      <a:lnTo>
                        <a:pt x="569" y="125"/>
                      </a:lnTo>
                      <a:lnTo>
                        <a:pt x="580" y="129"/>
                      </a:lnTo>
                      <a:lnTo>
                        <a:pt x="584" y="120"/>
                      </a:lnTo>
                      <a:lnTo>
                        <a:pt x="572" y="115"/>
                      </a:lnTo>
                      <a:lnTo>
                        <a:pt x="552" y="111"/>
                      </a:lnTo>
                      <a:lnTo>
                        <a:pt x="524" y="104"/>
                      </a:lnTo>
                      <a:lnTo>
                        <a:pt x="491" y="97"/>
                      </a:lnTo>
                      <a:lnTo>
                        <a:pt x="453" y="90"/>
                      </a:lnTo>
                      <a:lnTo>
                        <a:pt x="412" y="82"/>
                      </a:lnTo>
                      <a:lnTo>
                        <a:pt x="367" y="73"/>
                      </a:lnTo>
                      <a:lnTo>
                        <a:pt x="320" y="65"/>
                      </a:lnTo>
                      <a:lnTo>
                        <a:pt x="273" y="56"/>
                      </a:lnTo>
                      <a:lnTo>
                        <a:pt x="225" y="46"/>
                      </a:lnTo>
                      <a:lnTo>
                        <a:pt x="179" y="38"/>
                      </a:lnTo>
                      <a:lnTo>
                        <a:pt x="136" y="29"/>
                      </a:lnTo>
                      <a:lnTo>
                        <a:pt x="95" y="21"/>
                      </a:lnTo>
                      <a:lnTo>
                        <a:pt x="60" y="14"/>
                      </a:lnTo>
                      <a:lnTo>
                        <a:pt x="30" y="6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1" y="7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2" name="Freeform 1158"/>
                <p:cNvSpPr>
                  <a:spLocks/>
                </p:cNvSpPr>
                <p:nvPr/>
              </p:nvSpPr>
              <p:spPr bwMode="auto">
                <a:xfrm>
                  <a:off x="5319" y="1450"/>
                  <a:ext cx="68" cy="7"/>
                </a:xfrm>
                <a:custGeom>
                  <a:avLst/>
                  <a:gdLst/>
                  <a:ahLst/>
                  <a:cxnLst>
                    <a:cxn ang="0">
                      <a:pos x="7" y="14"/>
                    </a:cxn>
                    <a:cxn ang="0">
                      <a:pos x="6" y="15"/>
                    </a:cxn>
                    <a:cxn ang="0">
                      <a:pos x="22" y="12"/>
                    </a:cxn>
                    <a:cxn ang="0">
                      <a:pos x="40" y="9"/>
                    </a:cxn>
                    <a:cxn ang="0">
                      <a:pos x="59" y="9"/>
                    </a:cxn>
                    <a:cxn ang="0">
                      <a:pos x="76" y="9"/>
                    </a:cxn>
                    <a:cxn ang="0">
                      <a:pos x="93" y="9"/>
                    </a:cxn>
                    <a:cxn ang="0">
                      <a:pos x="108" y="11"/>
                    </a:cxn>
                    <a:cxn ang="0">
                      <a:pos x="123" y="12"/>
                    </a:cxn>
                    <a:cxn ang="0">
                      <a:pos x="136" y="12"/>
                    </a:cxn>
                    <a:cxn ang="0">
                      <a:pos x="136" y="2"/>
                    </a:cxn>
                    <a:cxn ang="0">
                      <a:pos x="123" y="2"/>
                    </a:cxn>
                    <a:cxn ang="0">
                      <a:pos x="108" y="1"/>
                    </a:cxn>
                    <a:cxn ang="0">
                      <a:pos x="93" y="0"/>
                    </a:cxn>
                    <a:cxn ang="0">
                      <a:pos x="76" y="0"/>
                    </a:cxn>
                    <a:cxn ang="0">
                      <a:pos x="59" y="0"/>
                    </a:cxn>
                    <a:cxn ang="0">
                      <a:pos x="40" y="0"/>
                    </a:cxn>
                    <a:cxn ang="0">
                      <a:pos x="22" y="2"/>
                    </a:cxn>
                    <a:cxn ang="0">
                      <a:pos x="3" y="6"/>
                    </a:cxn>
                    <a:cxn ang="0">
                      <a:pos x="2" y="7"/>
                    </a:cxn>
                    <a:cxn ang="0">
                      <a:pos x="3" y="6"/>
                    </a:cxn>
                    <a:cxn ang="0">
                      <a:pos x="1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6" y="15"/>
                    </a:cxn>
                    <a:cxn ang="0">
                      <a:pos x="7" y="14"/>
                    </a:cxn>
                  </a:cxnLst>
                  <a:rect l="0" t="0" r="r" b="b"/>
                  <a:pathLst>
                    <a:path w="136" h="15">
                      <a:moveTo>
                        <a:pt x="7" y="14"/>
                      </a:moveTo>
                      <a:lnTo>
                        <a:pt x="6" y="15"/>
                      </a:lnTo>
                      <a:lnTo>
                        <a:pt x="22" y="12"/>
                      </a:lnTo>
                      <a:lnTo>
                        <a:pt x="40" y="9"/>
                      </a:lnTo>
                      <a:lnTo>
                        <a:pt x="59" y="9"/>
                      </a:lnTo>
                      <a:lnTo>
                        <a:pt x="76" y="9"/>
                      </a:lnTo>
                      <a:lnTo>
                        <a:pt x="93" y="9"/>
                      </a:lnTo>
                      <a:lnTo>
                        <a:pt x="108" y="11"/>
                      </a:lnTo>
                      <a:lnTo>
                        <a:pt x="123" y="12"/>
                      </a:lnTo>
                      <a:lnTo>
                        <a:pt x="136" y="12"/>
                      </a:lnTo>
                      <a:lnTo>
                        <a:pt x="136" y="2"/>
                      </a:lnTo>
                      <a:lnTo>
                        <a:pt x="123" y="2"/>
                      </a:lnTo>
                      <a:lnTo>
                        <a:pt x="108" y="1"/>
                      </a:lnTo>
                      <a:lnTo>
                        <a:pt x="93" y="0"/>
                      </a:lnTo>
                      <a:lnTo>
                        <a:pt x="76" y="0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5"/>
                      </a:lnTo>
                      <a:lnTo>
                        <a:pt x="7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3" name="Freeform 1159"/>
                <p:cNvSpPr>
                  <a:spLocks/>
                </p:cNvSpPr>
                <p:nvPr/>
              </p:nvSpPr>
              <p:spPr bwMode="auto">
                <a:xfrm>
                  <a:off x="5260" y="1453"/>
                  <a:ext cx="63" cy="72"/>
                </a:xfrm>
                <a:custGeom>
                  <a:avLst/>
                  <a:gdLst/>
                  <a:ahLst/>
                  <a:cxnLst>
                    <a:cxn ang="0">
                      <a:pos x="4" y="145"/>
                    </a:cxn>
                    <a:cxn ang="0">
                      <a:pos x="7" y="143"/>
                    </a:cxn>
                    <a:cxn ang="0">
                      <a:pos x="27" y="120"/>
                    </a:cxn>
                    <a:cxn ang="0">
                      <a:pos x="46" y="97"/>
                    </a:cxn>
                    <a:cxn ang="0">
                      <a:pos x="65" y="76"/>
                    </a:cxn>
                    <a:cxn ang="0">
                      <a:pos x="82" y="55"/>
                    </a:cxn>
                    <a:cxn ang="0">
                      <a:pos x="97" y="38"/>
                    </a:cxn>
                    <a:cxn ang="0">
                      <a:pos x="111" y="24"/>
                    </a:cxn>
                    <a:cxn ang="0">
                      <a:pos x="121" y="14"/>
                    </a:cxn>
                    <a:cxn ang="0">
                      <a:pos x="127" y="7"/>
                    </a:cxn>
                    <a:cxn ang="0">
                      <a:pos x="122" y="0"/>
                    </a:cxn>
                    <a:cxn ang="0">
                      <a:pos x="114" y="7"/>
                    </a:cxn>
                    <a:cxn ang="0">
                      <a:pos x="104" y="17"/>
                    </a:cxn>
                    <a:cxn ang="0">
                      <a:pos x="90" y="33"/>
                    </a:cxn>
                    <a:cxn ang="0">
                      <a:pos x="75" y="51"/>
                    </a:cxn>
                    <a:cxn ang="0">
                      <a:pos x="58" y="71"/>
                    </a:cxn>
                    <a:cxn ang="0">
                      <a:pos x="39" y="92"/>
                    </a:cxn>
                    <a:cxn ang="0">
                      <a:pos x="20" y="115"/>
                    </a:cxn>
                    <a:cxn ang="0">
                      <a:pos x="0" y="138"/>
                    </a:cxn>
                    <a:cxn ang="0">
                      <a:pos x="4" y="136"/>
                    </a:cxn>
                    <a:cxn ang="0">
                      <a:pos x="0" y="138"/>
                    </a:cxn>
                    <a:cxn ang="0">
                      <a:pos x="0" y="142"/>
                    </a:cxn>
                    <a:cxn ang="0">
                      <a:pos x="3" y="144"/>
                    </a:cxn>
                    <a:cxn ang="0">
                      <a:pos x="5" y="145"/>
                    </a:cxn>
                    <a:cxn ang="0">
                      <a:pos x="7" y="143"/>
                    </a:cxn>
                    <a:cxn ang="0">
                      <a:pos x="4" y="145"/>
                    </a:cxn>
                  </a:cxnLst>
                  <a:rect l="0" t="0" r="r" b="b"/>
                  <a:pathLst>
                    <a:path w="127" h="145">
                      <a:moveTo>
                        <a:pt x="4" y="145"/>
                      </a:moveTo>
                      <a:lnTo>
                        <a:pt x="7" y="143"/>
                      </a:lnTo>
                      <a:lnTo>
                        <a:pt x="27" y="120"/>
                      </a:lnTo>
                      <a:lnTo>
                        <a:pt x="46" y="97"/>
                      </a:lnTo>
                      <a:lnTo>
                        <a:pt x="65" y="76"/>
                      </a:lnTo>
                      <a:lnTo>
                        <a:pt x="82" y="55"/>
                      </a:lnTo>
                      <a:lnTo>
                        <a:pt x="97" y="38"/>
                      </a:lnTo>
                      <a:lnTo>
                        <a:pt x="111" y="24"/>
                      </a:lnTo>
                      <a:lnTo>
                        <a:pt x="121" y="14"/>
                      </a:lnTo>
                      <a:lnTo>
                        <a:pt x="127" y="7"/>
                      </a:lnTo>
                      <a:lnTo>
                        <a:pt x="122" y="0"/>
                      </a:lnTo>
                      <a:lnTo>
                        <a:pt x="114" y="7"/>
                      </a:lnTo>
                      <a:lnTo>
                        <a:pt x="104" y="17"/>
                      </a:lnTo>
                      <a:lnTo>
                        <a:pt x="90" y="33"/>
                      </a:lnTo>
                      <a:lnTo>
                        <a:pt x="75" y="51"/>
                      </a:lnTo>
                      <a:lnTo>
                        <a:pt x="58" y="71"/>
                      </a:lnTo>
                      <a:lnTo>
                        <a:pt x="39" y="92"/>
                      </a:lnTo>
                      <a:lnTo>
                        <a:pt x="20" y="115"/>
                      </a:lnTo>
                      <a:lnTo>
                        <a:pt x="0" y="138"/>
                      </a:lnTo>
                      <a:lnTo>
                        <a:pt x="4" y="136"/>
                      </a:lnTo>
                      <a:lnTo>
                        <a:pt x="0" y="138"/>
                      </a:lnTo>
                      <a:lnTo>
                        <a:pt x="0" y="142"/>
                      </a:lnTo>
                      <a:lnTo>
                        <a:pt x="3" y="144"/>
                      </a:lnTo>
                      <a:lnTo>
                        <a:pt x="5" y="145"/>
                      </a:lnTo>
                      <a:lnTo>
                        <a:pt x="7" y="143"/>
                      </a:lnTo>
                      <a:lnTo>
                        <a:pt x="4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4" name="Freeform 1160"/>
                <p:cNvSpPr>
                  <a:spLocks/>
                </p:cNvSpPr>
                <p:nvPr/>
              </p:nvSpPr>
              <p:spPr bwMode="auto">
                <a:xfrm>
                  <a:off x="5187" y="1521"/>
                  <a:ext cx="74" cy="4"/>
                </a:xfrm>
                <a:custGeom>
                  <a:avLst/>
                  <a:gdLst/>
                  <a:ahLst/>
                  <a:cxnLst>
                    <a:cxn ang="0">
                      <a:pos x="5" y="9"/>
                    </a:cxn>
                    <a:cxn ang="0">
                      <a:pos x="5" y="9"/>
                    </a:cxn>
                    <a:cxn ang="0">
                      <a:pos x="150" y="9"/>
                    </a:cxn>
                    <a:cxn ang="0">
                      <a:pos x="150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" y="1"/>
                    </a:cxn>
                    <a:cxn ang="0">
                      <a:pos x="0" y="4"/>
                    </a:cxn>
                    <a:cxn ang="0">
                      <a:pos x="1" y="8"/>
                    </a:cxn>
                    <a:cxn ang="0">
                      <a:pos x="5" y="9"/>
                    </a:cxn>
                  </a:cxnLst>
                  <a:rect l="0" t="0" r="r" b="b"/>
                  <a:pathLst>
                    <a:path w="150" h="9">
                      <a:moveTo>
                        <a:pt x="5" y="9"/>
                      </a:moveTo>
                      <a:lnTo>
                        <a:pt x="5" y="9"/>
                      </a:lnTo>
                      <a:lnTo>
                        <a:pt x="150" y="9"/>
                      </a:lnTo>
                      <a:lnTo>
                        <a:pt x="15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1" y="8"/>
                      </a:lnTo>
                      <a:lnTo>
                        <a:pt x="5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5" name="Freeform 1161"/>
                <p:cNvSpPr>
                  <a:spLocks/>
                </p:cNvSpPr>
                <p:nvPr/>
              </p:nvSpPr>
              <p:spPr bwMode="auto">
                <a:xfrm>
                  <a:off x="5119" y="1521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5" y="9"/>
                    </a:cxn>
                    <a:cxn ang="0">
                      <a:pos x="141" y="9"/>
                    </a:cxn>
                    <a:cxn ang="0">
                      <a:pos x="141" y="0"/>
                    </a:cxn>
                    <a:cxn ang="0">
                      <a:pos x="5" y="0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2" y="1"/>
                    </a:cxn>
                    <a:cxn ang="0">
                      <a:pos x="0" y="4"/>
                    </a:cxn>
                    <a:cxn ang="0">
                      <a:pos x="2" y="8"/>
                    </a:cxn>
                    <a:cxn ang="0">
                      <a:pos x="5" y="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141" h="9">
                      <a:moveTo>
                        <a:pt x="10" y="4"/>
                      </a:moveTo>
                      <a:lnTo>
                        <a:pt x="5" y="9"/>
                      </a:lnTo>
                      <a:lnTo>
                        <a:pt x="141" y="9"/>
                      </a:lnTo>
                      <a:lnTo>
                        <a:pt x="141" y="0"/>
                      </a:lnTo>
                      <a:lnTo>
                        <a:pt x="5" y="0"/>
                      </a:lnTo>
                      <a:lnTo>
                        <a:pt x="0" y="4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0" y="4"/>
                      </a:lnTo>
                      <a:lnTo>
                        <a:pt x="2" y="8"/>
                      </a:lnTo>
                      <a:lnTo>
                        <a:pt x="5" y="9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6" name="Freeform 1162"/>
                <p:cNvSpPr>
                  <a:spLocks/>
                </p:cNvSpPr>
                <p:nvPr/>
              </p:nvSpPr>
              <p:spPr bwMode="auto">
                <a:xfrm>
                  <a:off x="5119" y="1523"/>
                  <a:ext cx="6" cy="63"/>
                </a:xfrm>
                <a:custGeom>
                  <a:avLst/>
                  <a:gdLst/>
                  <a:ahLst/>
                  <a:cxnLst>
                    <a:cxn ang="0">
                      <a:pos x="13" y="122"/>
                    </a:cxn>
                    <a:cxn ang="0">
                      <a:pos x="13" y="122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4" y="122"/>
                    </a:cxn>
                    <a:cxn ang="0">
                      <a:pos x="4" y="122"/>
                    </a:cxn>
                    <a:cxn ang="0">
                      <a:pos x="4" y="122"/>
                    </a:cxn>
                    <a:cxn ang="0">
                      <a:pos x="5" y="126"/>
                    </a:cxn>
                    <a:cxn ang="0">
                      <a:pos x="8" y="127"/>
                    </a:cxn>
                    <a:cxn ang="0">
                      <a:pos x="12" y="126"/>
                    </a:cxn>
                    <a:cxn ang="0">
                      <a:pos x="13" y="122"/>
                    </a:cxn>
                  </a:cxnLst>
                  <a:rect l="0" t="0" r="r" b="b"/>
                  <a:pathLst>
                    <a:path w="13" h="127">
                      <a:moveTo>
                        <a:pt x="13" y="122"/>
                      </a:moveTo>
                      <a:lnTo>
                        <a:pt x="13" y="122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122"/>
                      </a:lnTo>
                      <a:lnTo>
                        <a:pt x="4" y="122"/>
                      </a:lnTo>
                      <a:lnTo>
                        <a:pt x="4" y="122"/>
                      </a:lnTo>
                      <a:lnTo>
                        <a:pt x="5" y="126"/>
                      </a:lnTo>
                      <a:lnTo>
                        <a:pt x="8" y="127"/>
                      </a:lnTo>
                      <a:lnTo>
                        <a:pt x="12" y="126"/>
                      </a:lnTo>
                      <a:lnTo>
                        <a:pt x="13" y="1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7" name="Freeform 1163"/>
                <p:cNvSpPr>
                  <a:spLocks/>
                </p:cNvSpPr>
                <p:nvPr/>
              </p:nvSpPr>
              <p:spPr bwMode="auto">
                <a:xfrm>
                  <a:off x="5120" y="1584"/>
                  <a:ext cx="18" cy="369"/>
                </a:xfrm>
                <a:custGeom>
                  <a:avLst/>
                  <a:gdLst/>
                  <a:ahLst/>
                  <a:cxnLst>
                    <a:cxn ang="0">
                      <a:pos x="36" y="733"/>
                    </a:cxn>
                    <a:cxn ang="0">
                      <a:pos x="36" y="733"/>
                    </a:cxn>
                    <a:cxn ang="0">
                      <a:pos x="9" y="0"/>
                    </a:cxn>
                    <a:cxn ang="0">
                      <a:pos x="0" y="0"/>
                    </a:cxn>
                    <a:cxn ang="0">
                      <a:pos x="26" y="733"/>
                    </a:cxn>
                    <a:cxn ang="0">
                      <a:pos x="26" y="733"/>
                    </a:cxn>
                    <a:cxn ang="0">
                      <a:pos x="26" y="733"/>
                    </a:cxn>
                    <a:cxn ang="0">
                      <a:pos x="27" y="737"/>
                    </a:cxn>
                    <a:cxn ang="0">
                      <a:pos x="31" y="738"/>
                    </a:cxn>
                    <a:cxn ang="0">
                      <a:pos x="34" y="737"/>
                    </a:cxn>
                    <a:cxn ang="0">
                      <a:pos x="36" y="733"/>
                    </a:cxn>
                  </a:cxnLst>
                  <a:rect l="0" t="0" r="r" b="b"/>
                  <a:pathLst>
                    <a:path w="36" h="738">
                      <a:moveTo>
                        <a:pt x="36" y="733"/>
                      </a:moveTo>
                      <a:lnTo>
                        <a:pt x="36" y="733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26" y="733"/>
                      </a:lnTo>
                      <a:lnTo>
                        <a:pt x="26" y="733"/>
                      </a:lnTo>
                      <a:lnTo>
                        <a:pt x="26" y="733"/>
                      </a:lnTo>
                      <a:lnTo>
                        <a:pt x="27" y="737"/>
                      </a:lnTo>
                      <a:lnTo>
                        <a:pt x="31" y="738"/>
                      </a:lnTo>
                      <a:lnTo>
                        <a:pt x="34" y="737"/>
                      </a:lnTo>
                      <a:lnTo>
                        <a:pt x="36" y="7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8" name="Freeform 1164"/>
                <p:cNvSpPr>
                  <a:spLocks/>
                </p:cNvSpPr>
                <p:nvPr/>
              </p:nvSpPr>
              <p:spPr bwMode="auto">
                <a:xfrm>
                  <a:off x="5134" y="1951"/>
                  <a:ext cx="6" cy="40"/>
                </a:xfrm>
                <a:custGeom>
                  <a:avLst/>
                  <a:gdLst/>
                  <a:ahLst/>
                  <a:cxnLst>
                    <a:cxn ang="0">
                      <a:pos x="8" y="71"/>
                    </a:cxn>
                    <a:cxn ang="0">
                      <a:pos x="13" y="76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4" y="76"/>
                    </a:cxn>
                    <a:cxn ang="0">
                      <a:pos x="8" y="81"/>
                    </a:cxn>
                    <a:cxn ang="0">
                      <a:pos x="4" y="76"/>
                    </a:cxn>
                    <a:cxn ang="0">
                      <a:pos x="5" y="79"/>
                    </a:cxn>
                    <a:cxn ang="0">
                      <a:pos x="8" y="81"/>
                    </a:cxn>
                    <a:cxn ang="0">
                      <a:pos x="12" y="79"/>
                    </a:cxn>
                    <a:cxn ang="0">
                      <a:pos x="13" y="76"/>
                    </a:cxn>
                    <a:cxn ang="0">
                      <a:pos x="8" y="71"/>
                    </a:cxn>
                  </a:cxnLst>
                  <a:rect l="0" t="0" r="r" b="b"/>
                  <a:pathLst>
                    <a:path w="13" h="81">
                      <a:moveTo>
                        <a:pt x="8" y="71"/>
                      </a:moveTo>
                      <a:lnTo>
                        <a:pt x="13" y="76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76"/>
                      </a:lnTo>
                      <a:lnTo>
                        <a:pt x="8" y="81"/>
                      </a:lnTo>
                      <a:lnTo>
                        <a:pt x="4" y="76"/>
                      </a:lnTo>
                      <a:lnTo>
                        <a:pt x="5" y="79"/>
                      </a:lnTo>
                      <a:lnTo>
                        <a:pt x="8" y="81"/>
                      </a:lnTo>
                      <a:lnTo>
                        <a:pt x="12" y="79"/>
                      </a:lnTo>
                      <a:lnTo>
                        <a:pt x="13" y="76"/>
                      </a:lnTo>
                      <a:lnTo>
                        <a:pt x="8" y="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29" name="Freeform 1165"/>
                <p:cNvSpPr>
                  <a:spLocks/>
                </p:cNvSpPr>
                <p:nvPr/>
              </p:nvSpPr>
              <p:spPr bwMode="auto">
                <a:xfrm>
                  <a:off x="5138" y="1986"/>
                  <a:ext cx="27" cy="5"/>
                </a:xfrm>
                <a:custGeom>
                  <a:avLst/>
                  <a:gdLst/>
                  <a:ahLst/>
                  <a:cxnLst>
                    <a:cxn ang="0">
                      <a:pos x="51" y="0"/>
                    </a:cxn>
                    <a:cxn ang="0">
                      <a:pos x="51" y="0"/>
                    </a:cxn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51" y="10"/>
                    </a:cxn>
                    <a:cxn ang="0">
                      <a:pos x="51" y="10"/>
                    </a:cxn>
                    <a:cxn ang="0">
                      <a:pos x="51" y="10"/>
                    </a:cxn>
                    <a:cxn ang="0">
                      <a:pos x="54" y="8"/>
                    </a:cxn>
                    <a:cxn ang="0">
                      <a:pos x="56" y="5"/>
                    </a:cxn>
                    <a:cxn ang="0">
                      <a:pos x="54" y="2"/>
                    </a:cxn>
                    <a:cxn ang="0">
                      <a:pos x="51" y="0"/>
                    </a:cxn>
                  </a:cxnLst>
                  <a:rect l="0" t="0" r="r" b="b"/>
                  <a:pathLst>
                    <a:path w="56" h="10">
                      <a:moveTo>
                        <a:pt x="51" y="0"/>
                      </a:moveTo>
                      <a:lnTo>
                        <a:pt x="51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51" y="10"/>
                      </a:lnTo>
                      <a:lnTo>
                        <a:pt x="51" y="10"/>
                      </a:lnTo>
                      <a:lnTo>
                        <a:pt x="51" y="10"/>
                      </a:lnTo>
                      <a:lnTo>
                        <a:pt x="54" y="8"/>
                      </a:lnTo>
                      <a:lnTo>
                        <a:pt x="56" y="5"/>
                      </a:lnTo>
                      <a:lnTo>
                        <a:pt x="54" y="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0" name="Freeform 1166"/>
                <p:cNvSpPr>
                  <a:spLocks/>
                </p:cNvSpPr>
                <p:nvPr/>
              </p:nvSpPr>
              <p:spPr bwMode="auto">
                <a:xfrm>
                  <a:off x="5163" y="1986"/>
                  <a:ext cx="181" cy="5"/>
                </a:xfrm>
                <a:custGeom>
                  <a:avLst/>
                  <a:gdLst/>
                  <a:ahLst/>
                  <a:cxnLst>
                    <a:cxn ang="0">
                      <a:pos x="352" y="5"/>
                    </a:cxn>
                    <a:cxn ang="0">
                      <a:pos x="357" y="0"/>
                    </a:cxn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357" y="10"/>
                    </a:cxn>
                    <a:cxn ang="0">
                      <a:pos x="361" y="5"/>
                    </a:cxn>
                    <a:cxn ang="0">
                      <a:pos x="357" y="10"/>
                    </a:cxn>
                    <a:cxn ang="0">
                      <a:pos x="360" y="8"/>
                    </a:cxn>
                    <a:cxn ang="0">
                      <a:pos x="361" y="5"/>
                    </a:cxn>
                    <a:cxn ang="0">
                      <a:pos x="360" y="2"/>
                    </a:cxn>
                    <a:cxn ang="0">
                      <a:pos x="357" y="0"/>
                    </a:cxn>
                    <a:cxn ang="0">
                      <a:pos x="352" y="5"/>
                    </a:cxn>
                  </a:cxnLst>
                  <a:rect l="0" t="0" r="r" b="b"/>
                  <a:pathLst>
                    <a:path w="361" h="10">
                      <a:moveTo>
                        <a:pt x="352" y="5"/>
                      </a:moveTo>
                      <a:lnTo>
                        <a:pt x="357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357" y="10"/>
                      </a:lnTo>
                      <a:lnTo>
                        <a:pt x="361" y="5"/>
                      </a:lnTo>
                      <a:lnTo>
                        <a:pt x="357" y="10"/>
                      </a:lnTo>
                      <a:lnTo>
                        <a:pt x="360" y="8"/>
                      </a:lnTo>
                      <a:lnTo>
                        <a:pt x="361" y="5"/>
                      </a:lnTo>
                      <a:lnTo>
                        <a:pt x="360" y="2"/>
                      </a:lnTo>
                      <a:lnTo>
                        <a:pt x="357" y="0"/>
                      </a:lnTo>
                      <a:lnTo>
                        <a:pt x="352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1" name="Freeform 1167"/>
                <p:cNvSpPr>
                  <a:spLocks/>
                </p:cNvSpPr>
                <p:nvPr/>
              </p:nvSpPr>
              <p:spPr bwMode="auto">
                <a:xfrm>
                  <a:off x="5339" y="1582"/>
                  <a:ext cx="22" cy="407"/>
                </a:xfrm>
                <a:custGeom>
                  <a:avLst/>
                  <a:gdLst/>
                  <a:ahLst/>
                  <a:cxnLst>
                    <a:cxn ang="0">
                      <a:pos x="34" y="4"/>
                    </a:cxn>
                    <a:cxn ang="0">
                      <a:pos x="34" y="4"/>
                    </a:cxn>
                    <a:cxn ang="0">
                      <a:pos x="0" y="813"/>
                    </a:cxn>
                    <a:cxn ang="0">
                      <a:pos x="9" y="813"/>
                    </a:cxn>
                    <a:cxn ang="0">
                      <a:pos x="44" y="4"/>
                    </a:cxn>
                    <a:cxn ang="0">
                      <a:pos x="44" y="4"/>
                    </a:cxn>
                    <a:cxn ang="0">
                      <a:pos x="44" y="4"/>
                    </a:cxn>
                    <a:cxn ang="0">
                      <a:pos x="43" y="1"/>
                    </a:cxn>
                    <a:cxn ang="0">
                      <a:pos x="39" y="0"/>
                    </a:cxn>
                    <a:cxn ang="0">
                      <a:pos x="36" y="1"/>
                    </a:cxn>
                    <a:cxn ang="0">
                      <a:pos x="34" y="4"/>
                    </a:cxn>
                  </a:cxnLst>
                  <a:rect l="0" t="0" r="r" b="b"/>
                  <a:pathLst>
                    <a:path w="44" h="813">
                      <a:moveTo>
                        <a:pt x="34" y="4"/>
                      </a:moveTo>
                      <a:lnTo>
                        <a:pt x="34" y="4"/>
                      </a:lnTo>
                      <a:lnTo>
                        <a:pt x="0" y="813"/>
                      </a:lnTo>
                      <a:lnTo>
                        <a:pt x="9" y="813"/>
                      </a:lnTo>
                      <a:lnTo>
                        <a:pt x="44" y="4"/>
                      </a:lnTo>
                      <a:lnTo>
                        <a:pt x="44" y="4"/>
                      </a:lnTo>
                      <a:lnTo>
                        <a:pt x="44" y="4"/>
                      </a:lnTo>
                      <a:lnTo>
                        <a:pt x="43" y="1"/>
                      </a:lnTo>
                      <a:lnTo>
                        <a:pt x="39" y="0"/>
                      </a:lnTo>
                      <a:lnTo>
                        <a:pt x="36" y="1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2" name="Freeform 1168"/>
                <p:cNvSpPr>
                  <a:spLocks/>
                </p:cNvSpPr>
                <p:nvPr/>
              </p:nvSpPr>
              <p:spPr bwMode="auto">
                <a:xfrm>
                  <a:off x="5356" y="1521"/>
                  <a:ext cx="7" cy="6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5" y="4"/>
                    </a:cxn>
                    <a:cxn ang="0">
                      <a:pos x="0" y="126"/>
                    </a:cxn>
                    <a:cxn ang="0">
                      <a:pos x="10" y="126"/>
                    </a:cxn>
                    <a:cxn ang="0">
                      <a:pos x="14" y="4"/>
                    </a:cxn>
                    <a:cxn ang="0">
                      <a:pos x="10" y="0"/>
                    </a:cxn>
                    <a:cxn ang="0">
                      <a:pos x="14" y="4"/>
                    </a:cxn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6" y="1"/>
                    </a:cxn>
                    <a:cxn ang="0">
                      <a:pos x="5" y="4"/>
                    </a:cxn>
                    <a:cxn ang="0">
                      <a:pos x="10" y="9"/>
                    </a:cxn>
                  </a:cxnLst>
                  <a:rect l="0" t="0" r="r" b="b"/>
                  <a:pathLst>
                    <a:path w="14" h="126">
                      <a:moveTo>
                        <a:pt x="10" y="9"/>
                      </a:moveTo>
                      <a:lnTo>
                        <a:pt x="5" y="4"/>
                      </a:lnTo>
                      <a:lnTo>
                        <a:pt x="0" y="126"/>
                      </a:lnTo>
                      <a:lnTo>
                        <a:pt x="10" y="126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14" y="4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5" y="4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3" name="Freeform 1169"/>
                <p:cNvSpPr>
                  <a:spLocks/>
                </p:cNvSpPr>
                <p:nvPr/>
              </p:nvSpPr>
              <p:spPr bwMode="auto">
                <a:xfrm>
                  <a:off x="5281" y="1521"/>
                  <a:ext cx="80" cy="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4" y="10"/>
                    </a:cxn>
                    <a:cxn ang="0">
                      <a:pos x="160" y="9"/>
                    </a:cxn>
                    <a:cxn ang="0">
                      <a:pos x="160" y="0"/>
                    </a:cxn>
                    <a:cxn ang="0">
                      <a:pos x="4" y="1"/>
                    </a:cxn>
                    <a:cxn ang="0">
                      <a:pos x="8" y="8"/>
                    </a:cxn>
                    <a:cxn ang="0">
                      <a:pos x="4" y="1"/>
                    </a:cxn>
                    <a:cxn ang="0">
                      <a:pos x="1" y="2"/>
                    </a:cxn>
                    <a:cxn ang="0">
                      <a:pos x="0" y="6"/>
                    </a:cxn>
                    <a:cxn ang="0">
                      <a:pos x="1" y="9"/>
                    </a:cxn>
                    <a:cxn ang="0">
                      <a:pos x="4" y="10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60" h="10">
                      <a:moveTo>
                        <a:pt x="1" y="3"/>
                      </a:moveTo>
                      <a:lnTo>
                        <a:pt x="4" y="10"/>
                      </a:lnTo>
                      <a:lnTo>
                        <a:pt x="160" y="9"/>
                      </a:lnTo>
                      <a:lnTo>
                        <a:pt x="160" y="0"/>
                      </a:lnTo>
                      <a:lnTo>
                        <a:pt x="4" y="1"/>
                      </a:lnTo>
                      <a:lnTo>
                        <a:pt x="8" y="8"/>
                      </a:lnTo>
                      <a:lnTo>
                        <a:pt x="4" y="1"/>
                      </a:lnTo>
                      <a:lnTo>
                        <a:pt x="1" y="2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4" y="10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4" name="Freeform 1170"/>
                <p:cNvSpPr>
                  <a:spLocks/>
                </p:cNvSpPr>
                <p:nvPr/>
              </p:nvSpPr>
              <p:spPr bwMode="auto">
                <a:xfrm>
                  <a:off x="5123" y="1584"/>
                  <a:ext cx="236" cy="387"/>
                </a:xfrm>
                <a:custGeom>
                  <a:avLst/>
                  <a:gdLst/>
                  <a:ahLst/>
                  <a:cxnLst>
                    <a:cxn ang="0">
                      <a:pos x="26" y="696"/>
                    </a:cxn>
                    <a:cxn ang="0">
                      <a:pos x="0" y="0"/>
                    </a:cxn>
                    <a:cxn ang="0">
                      <a:pos x="15" y="0"/>
                    </a:cxn>
                    <a:cxn ang="0">
                      <a:pos x="36" y="0"/>
                    </a:cxn>
                    <a:cxn ang="0">
                      <a:pos x="61" y="0"/>
                    </a:cxn>
                    <a:cxn ang="0">
                      <a:pos x="90" y="0"/>
                    </a:cxn>
                    <a:cxn ang="0">
                      <a:pos x="122" y="0"/>
                    </a:cxn>
                    <a:cxn ang="0">
                      <a:pos x="157" y="0"/>
                    </a:cxn>
                    <a:cxn ang="0">
                      <a:pos x="193" y="0"/>
                    </a:cxn>
                    <a:cxn ang="0">
                      <a:pos x="231" y="0"/>
                    </a:cxn>
                    <a:cxn ang="0">
                      <a:pos x="267" y="0"/>
                    </a:cxn>
                    <a:cxn ang="0">
                      <a:pos x="304" y="0"/>
                    </a:cxn>
                    <a:cxn ang="0">
                      <a:pos x="340" y="0"/>
                    </a:cxn>
                    <a:cxn ang="0">
                      <a:pos x="373" y="0"/>
                    </a:cxn>
                    <a:cxn ang="0">
                      <a:pos x="404" y="0"/>
                    </a:cxn>
                    <a:cxn ang="0">
                      <a:pos x="432" y="0"/>
                    </a:cxn>
                    <a:cxn ang="0">
                      <a:pos x="454" y="0"/>
                    </a:cxn>
                    <a:cxn ang="0">
                      <a:pos x="472" y="0"/>
                    </a:cxn>
                    <a:cxn ang="0">
                      <a:pos x="443" y="694"/>
                    </a:cxn>
                    <a:cxn ang="0">
                      <a:pos x="432" y="708"/>
                    </a:cxn>
                    <a:cxn ang="0">
                      <a:pos x="415" y="722"/>
                    </a:cxn>
                    <a:cxn ang="0">
                      <a:pos x="394" y="734"/>
                    </a:cxn>
                    <a:cxn ang="0">
                      <a:pos x="369" y="746"/>
                    </a:cxn>
                    <a:cxn ang="0">
                      <a:pos x="340" y="755"/>
                    </a:cxn>
                    <a:cxn ang="0">
                      <a:pos x="310" y="763"/>
                    </a:cxn>
                    <a:cxn ang="0">
                      <a:pos x="278" y="769"/>
                    </a:cxn>
                    <a:cxn ang="0">
                      <a:pos x="244" y="772"/>
                    </a:cxn>
                    <a:cxn ang="0">
                      <a:pos x="211" y="773"/>
                    </a:cxn>
                    <a:cxn ang="0">
                      <a:pos x="178" y="772"/>
                    </a:cxn>
                    <a:cxn ang="0">
                      <a:pos x="145" y="768"/>
                    </a:cxn>
                    <a:cxn ang="0">
                      <a:pos x="115" y="761"/>
                    </a:cxn>
                    <a:cxn ang="0">
                      <a:pos x="87" y="750"/>
                    </a:cxn>
                    <a:cxn ang="0">
                      <a:pos x="63" y="737"/>
                    </a:cxn>
                    <a:cxn ang="0">
                      <a:pos x="42" y="718"/>
                    </a:cxn>
                    <a:cxn ang="0">
                      <a:pos x="26" y="696"/>
                    </a:cxn>
                  </a:cxnLst>
                  <a:rect l="0" t="0" r="r" b="b"/>
                  <a:pathLst>
                    <a:path w="472" h="773">
                      <a:moveTo>
                        <a:pt x="26" y="696"/>
                      </a:move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36" y="0"/>
                      </a:lnTo>
                      <a:lnTo>
                        <a:pt x="61" y="0"/>
                      </a:lnTo>
                      <a:lnTo>
                        <a:pt x="90" y="0"/>
                      </a:lnTo>
                      <a:lnTo>
                        <a:pt x="122" y="0"/>
                      </a:lnTo>
                      <a:lnTo>
                        <a:pt x="157" y="0"/>
                      </a:lnTo>
                      <a:lnTo>
                        <a:pt x="193" y="0"/>
                      </a:lnTo>
                      <a:lnTo>
                        <a:pt x="231" y="0"/>
                      </a:lnTo>
                      <a:lnTo>
                        <a:pt x="267" y="0"/>
                      </a:lnTo>
                      <a:lnTo>
                        <a:pt x="304" y="0"/>
                      </a:lnTo>
                      <a:lnTo>
                        <a:pt x="340" y="0"/>
                      </a:lnTo>
                      <a:lnTo>
                        <a:pt x="373" y="0"/>
                      </a:lnTo>
                      <a:lnTo>
                        <a:pt x="404" y="0"/>
                      </a:lnTo>
                      <a:lnTo>
                        <a:pt x="432" y="0"/>
                      </a:lnTo>
                      <a:lnTo>
                        <a:pt x="454" y="0"/>
                      </a:lnTo>
                      <a:lnTo>
                        <a:pt x="472" y="0"/>
                      </a:lnTo>
                      <a:lnTo>
                        <a:pt x="443" y="694"/>
                      </a:lnTo>
                      <a:lnTo>
                        <a:pt x="432" y="708"/>
                      </a:lnTo>
                      <a:lnTo>
                        <a:pt x="415" y="722"/>
                      </a:lnTo>
                      <a:lnTo>
                        <a:pt x="394" y="734"/>
                      </a:lnTo>
                      <a:lnTo>
                        <a:pt x="369" y="746"/>
                      </a:lnTo>
                      <a:lnTo>
                        <a:pt x="340" y="755"/>
                      </a:lnTo>
                      <a:lnTo>
                        <a:pt x="310" y="763"/>
                      </a:lnTo>
                      <a:lnTo>
                        <a:pt x="278" y="769"/>
                      </a:lnTo>
                      <a:lnTo>
                        <a:pt x="244" y="772"/>
                      </a:lnTo>
                      <a:lnTo>
                        <a:pt x="211" y="773"/>
                      </a:lnTo>
                      <a:lnTo>
                        <a:pt x="178" y="772"/>
                      </a:lnTo>
                      <a:lnTo>
                        <a:pt x="145" y="768"/>
                      </a:lnTo>
                      <a:lnTo>
                        <a:pt x="115" y="761"/>
                      </a:lnTo>
                      <a:lnTo>
                        <a:pt x="87" y="750"/>
                      </a:lnTo>
                      <a:lnTo>
                        <a:pt x="63" y="737"/>
                      </a:lnTo>
                      <a:lnTo>
                        <a:pt x="42" y="718"/>
                      </a:lnTo>
                      <a:lnTo>
                        <a:pt x="26" y="696"/>
                      </a:lnTo>
                      <a:close/>
                    </a:path>
                  </a:pathLst>
                </a:custGeom>
                <a:solidFill>
                  <a:srgbClr val="95633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5" name="Freeform 1171"/>
                <p:cNvSpPr>
                  <a:spLocks/>
                </p:cNvSpPr>
                <p:nvPr/>
              </p:nvSpPr>
              <p:spPr bwMode="auto">
                <a:xfrm>
                  <a:off x="5120" y="1582"/>
                  <a:ext cx="18" cy="350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25" y="700"/>
                    </a:cxn>
                    <a:cxn ang="0">
                      <a:pos x="34" y="700"/>
                    </a:cxn>
                    <a:cxn ang="0">
                      <a:pos x="9" y="4"/>
                    </a:cxn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8" y="1"/>
                    </a:cxn>
                    <a:cxn ang="0">
                      <a:pos x="4" y="0"/>
                    </a:cxn>
                    <a:cxn ang="0">
                      <a:pos x="1" y="1"/>
                    </a:cxn>
                    <a:cxn ang="0">
                      <a:pos x="0" y="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34" h="700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5" y="700"/>
                      </a:lnTo>
                      <a:lnTo>
                        <a:pt x="34" y="700"/>
                      </a:lnTo>
                      <a:lnTo>
                        <a:pt x="9" y="4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8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6" name="Freeform 1172"/>
                <p:cNvSpPr>
                  <a:spLocks/>
                </p:cNvSpPr>
                <p:nvPr/>
              </p:nvSpPr>
              <p:spPr bwMode="auto">
                <a:xfrm>
                  <a:off x="5123" y="1582"/>
                  <a:ext cx="238" cy="4"/>
                </a:xfrm>
                <a:custGeom>
                  <a:avLst/>
                  <a:gdLst/>
                  <a:ahLst/>
                  <a:cxnLst>
                    <a:cxn ang="0">
                      <a:pos x="477" y="4"/>
                    </a:cxn>
                    <a:cxn ang="0">
                      <a:pos x="472" y="0"/>
                    </a:cxn>
                    <a:cxn ang="0">
                      <a:pos x="454" y="0"/>
                    </a:cxn>
                    <a:cxn ang="0">
                      <a:pos x="432" y="0"/>
                    </a:cxn>
                    <a:cxn ang="0">
                      <a:pos x="404" y="0"/>
                    </a:cxn>
                    <a:cxn ang="0">
                      <a:pos x="373" y="0"/>
                    </a:cxn>
                    <a:cxn ang="0">
                      <a:pos x="340" y="0"/>
                    </a:cxn>
                    <a:cxn ang="0">
                      <a:pos x="304" y="0"/>
                    </a:cxn>
                    <a:cxn ang="0">
                      <a:pos x="267" y="0"/>
                    </a:cxn>
                    <a:cxn ang="0">
                      <a:pos x="231" y="0"/>
                    </a:cxn>
                    <a:cxn ang="0">
                      <a:pos x="193" y="0"/>
                    </a:cxn>
                    <a:cxn ang="0">
                      <a:pos x="157" y="0"/>
                    </a:cxn>
                    <a:cxn ang="0">
                      <a:pos x="122" y="0"/>
                    </a:cxn>
                    <a:cxn ang="0">
                      <a:pos x="90" y="0"/>
                    </a:cxn>
                    <a:cxn ang="0">
                      <a:pos x="61" y="0"/>
                    </a:cxn>
                    <a:cxn ang="0">
                      <a:pos x="36" y="0"/>
                    </a:cxn>
                    <a:cxn ang="0">
                      <a:pos x="15" y="0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15" y="9"/>
                    </a:cxn>
                    <a:cxn ang="0">
                      <a:pos x="36" y="9"/>
                    </a:cxn>
                    <a:cxn ang="0">
                      <a:pos x="61" y="9"/>
                    </a:cxn>
                    <a:cxn ang="0">
                      <a:pos x="90" y="9"/>
                    </a:cxn>
                    <a:cxn ang="0">
                      <a:pos x="122" y="9"/>
                    </a:cxn>
                    <a:cxn ang="0">
                      <a:pos x="157" y="9"/>
                    </a:cxn>
                    <a:cxn ang="0">
                      <a:pos x="193" y="9"/>
                    </a:cxn>
                    <a:cxn ang="0">
                      <a:pos x="231" y="9"/>
                    </a:cxn>
                    <a:cxn ang="0">
                      <a:pos x="267" y="9"/>
                    </a:cxn>
                    <a:cxn ang="0">
                      <a:pos x="304" y="9"/>
                    </a:cxn>
                    <a:cxn ang="0">
                      <a:pos x="340" y="9"/>
                    </a:cxn>
                    <a:cxn ang="0">
                      <a:pos x="373" y="9"/>
                    </a:cxn>
                    <a:cxn ang="0">
                      <a:pos x="404" y="9"/>
                    </a:cxn>
                    <a:cxn ang="0">
                      <a:pos x="432" y="9"/>
                    </a:cxn>
                    <a:cxn ang="0">
                      <a:pos x="454" y="9"/>
                    </a:cxn>
                    <a:cxn ang="0">
                      <a:pos x="472" y="9"/>
                    </a:cxn>
                    <a:cxn ang="0">
                      <a:pos x="467" y="4"/>
                    </a:cxn>
                    <a:cxn ang="0">
                      <a:pos x="472" y="9"/>
                    </a:cxn>
                    <a:cxn ang="0">
                      <a:pos x="476" y="8"/>
                    </a:cxn>
                    <a:cxn ang="0">
                      <a:pos x="477" y="4"/>
                    </a:cxn>
                    <a:cxn ang="0">
                      <a:pos x="476" y="1"/>
                    </a:cxn>
                    <a:cxn ang="0">
                      <a:pos x="472" y="0"/>
                    </a:cxn>
                    <a:cxn ang="0">
                      <a:pos x="477" y="4"/>
                    </a:cxn>
                  </a:cxnLst>
                  <a:rect l="0" t="0" r="r" b="b"/>
                  <a:pathLst>
                    <a:path w="477" h="9">
                      <a:moveTo>
                        <a:pt x="477" y="4"/>
                      </a:moveTo>
                      <a:lnTo>
                        <a:pt x="472" y="0"/>
                      </a:lnTo>
                      <a:lnTo>
                        <a:pt x="454" y="0"/>
                      </a:lnTo>
                      <a:lnTo>
                        <a:pt x="432" y="0"/>
                      </a:lnTo>
                      <a:lnTo>
                        <a:pt x="404" y="0"/>
                      </a:lnTo>
                      <a:lnTo>
                        <a:pt x="373" y="0"/>
                      </a:lnTo>
                      <a:lnTo>
                        <a:pt x="340" y="0"/>
                      </a:lnTo>
                      <a:lnTo>
                        <a:pt x="304" y="0"/>
                      </a:lnTo>
                      <a:lnTo>
                        <a:pt x="267" y="0"/>
                      </a:lnTo>
                      <a:lnTo>
                        <a:pt x="231" y="0"/>
                      </a:lnTo>
                      <a:lnTo>
                        <a:pt x="193" y="0"/>
                      </a:lnTo>
                      <a:lnTo>
                        <a:pt x="157" y="0"/>
                      </a:lnTo>
                      <a:lnTo>
                        <a:pt x="122" y="0"/>
                      </a:lnTo>
                      <a:lnTo>
                        <a:pt x="90" y="0"/>
                      </a:lnTo>
                      <a:lnTo>
                        <a:pt x="61" y="0"/>
                      </a:lnTo>
                      <a:lnTo>
                        <a:pt x="36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9"/>
                      </a:lnTo>
                      <a:lnTo>
                        <a:pt x="36" y="9"/>
                      </a:lnTo>
                      <a:lnTo>
                        <a:pt x="61" y="9"/>
                      </a:lnTo>
                      <a:lnTo>
                        <a:pt x="90" y="9"/>
                      </a:lnTo>
                      <a:lnTo>
                        <a:pt x="122" y="9"/>
                      </a:lnTo>
                      <a:lnTo>
                        <a:pt x="157" y="9"/>
                      </a:lnTo>
                      <a:lnTo>
                        <a:pt x="193" y="9"/>
                      </a:lnTo>
                      <a:lnTo>
                        <a:pt x="231" y="9"/>
                      </a:lnTo>
                      <a:lnTo>
                        <a:pt x="267" y="9"/>
                      </a:lnTo>
                      <a:lnTo>
                        <a:pt x="304" y="9"/>
                      </a:lnTo>
                      <a:lnTo>
                        <a:pt x="340" y="9"/>
                      </a:lnTo>
                      <a:lnTo>
                        <a:pt x="373" y="9"/>
                      </a:lnTo>
                      <a:lnTo>
                        <a:pt x="404" y="9"/>
                      </a:lnTo>
                      <a:lnTo>
                        <a:pt x="432" y="9"/>
                      </a:lnTo>
                      <a:lnTo>
                        <a:pt x="454" y="9"/>
                      </a:lnTo>
                      <a:lnTo>
                        <a:pt x="472" y="9"/>
                      </a:lnTo>
                      <a:lnTo>
                        <a:pt x="467" y="4"/>
                      </a:lnTo>
                      <a:lnTo>
                        <a:pt x="472" y="9"/>
                      </a:lnTo>
                      <a:lnTo>
                        <a:pt x="476" y="8"/>
                      </a:lnTo>
                      <a:lnTo>
                        <a:pt x="477" y="4"/>
                      </a:lnTo>
                      <a:lnTo>
                        <a:pt x="476" y="1"/>
                      </a:lnTo>
                      <a:lnTo>
                        <a:pt x="472" y="0"/>
                      </a:lnTo>
                      <a:lnTo>
                        <a:pt x="477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7" name="Freeform 1173"/>
                <p:cNvSpPr>
                  <a:spLocks/>
                </p:cNvSpPr>
                <p:nvPr/>
              </p:nvSpPr>
              <p:spPr bwMode="auto">
                <a:xfrm>
                  <a:off x="5342" y="1584"/>
                  <a:ext cx="19" cy="349"/>
                </a:xfrm>
                <a:custGeom>
                  <a:avLst/>
                  <a:gdLst/>
                  <a:ahLst/>
                  <a:cxnLst>
                    <a:cxn ang="0">
                      <a:pos x="8" y="696"/>
                    </a:cxn>
                    <a:cxn ang="0">
                      <a:pos x="9" y="694"/>
                    </a:cxn>
                    <a:cxn ang="0">
                      <a:pos x="38" y="0"/>
                    </a:cxn>
                    <a:cxn ang="0">
                      <a:pos x="28" y="0"/>
                    </a:cxn>
                    <a:cxn ang="0">
                      <a:pos x="0" y="694"/>
                    </a:cxn>
                    <a:cxn ang="0">
                      <a:pos x="1" y="692"/>
                    </a:cxn>
                    <a:cxn ang="0">
                      <a:pos x="0" y="694"/>
                    </a:cxn>
                    <a:cxn ang="0">
                      <a:pos x="1" y="697"/>
                    </a:cxn>
                    <a:cxn ang="0">
                      <a:pos x="4" y="699"/>
                    </a:cxn>
                    <a:cxn ang="0">
                      <a:pos x="8" y="697"/>
                    </a:cxn>
                    <a:cxn ang="0">
                      <a:pos x="9" y="694"/>
                    </a:cxn>
                    <a:cxn ang="0">
                      <a:pos x="8" y="696"/>
                    </a:cxn>
                  </a:cxnLst>
                  <a:rect l="0" t="0" r="r" b="b"/>
                  <a:pathLst>
                    <a:path w="38" h="699">
                      <a:moveTo>
                        <a:pt x="8" y="696"/>
                      </a:moveTo>
                      <a:lnTo>
                        <a:pt x="9" y="694"/>
                      </a:lnTo>
                      <a:lnTo>
                        <a:pt x="38" y="0"/>
                      </a:lnTo>
                      <a:lnTo>
                        <a:pt x="28" y="0"/>
                      </a:lnTo>
                      <a:lnTo>
                        <a:pt x="0" y="694"/>
                      </a:lnTo>
                      <a:lnTo>
                        <a:pt x="1" y="692"/>
                      </a:lnTo>
                      <a:lnTo>
                        <a:pt x="0" y="694"/>
                      </a:lnTo>
                      <a:lnTo>
                        <a:pt x="1" y="697"/>
                      </a:lnTo>
                      <a:lnTo>
                        <a:pt x="4" y="699"/>
                      </a:lnTo>
                      <a:lnTo>
                        <a:pt x="8" y="697"/>
                      </a:lnTo>
                      <a:lnTo>
                        <a:pt x="9" y="694"/>
                      </a:lnTo>
                      <a:lnTo>
                        <a:pt x="8" y="6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8" name="Freeform 1174"/>
                <p:cNvSpPr>
                  <a:spLocks/>
                </p:cNvSpPr>
                <p:nvPr/>
              </p:nvSpPr>
              <p:spPr bwMode="auto">
                <a:xfrm>
                  <a:off x="5133" y="1930"/>
                  <a:ext cx="213" cy="43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1" y="7"/>
                    </a:cxn>
                    <a:cxn ang="0">
                      <a:pos x="17" y="30"/>
                    </a:cxn>
                    <a:cxn ang="0">
                      <a:pos x="39" y="48"/>
                    </a:cxn>
                    <a:cxn ang="0">
                      <a:pos x="65" y="63"/>
                    </a:cxn>
                    <a:cxn ang="0">
                      <a:pos x="93" y="73"/>
                    </a:cxn>
                    <a:cxn ang="0">
                      <a:pos x="124" y="80"/>
                    </a:cxn>
                    <a:cxn ang="0">
                      <a:pos x="157" y="85"/>
                    </a:cxn>
                    <a:cxn ang="0">
                      <a:pos x="190" y="86"/>
                    </a:cxn>
                    <a:cxn ang="0">
                      <a:pos x="223" y="85"/>
                    </a:cxn>
                    <a:cxn ang="0">
                      <a:pos x="257" y="81"/>
                    </a:cxn>
                    <a:cxn ang="0">
                      <a:pos x="289" y="76"/>
                    </a:cxn>
                    <a:cxn ang="0">
                      <a:pos x="320" y="68"/>
                    </a:cxn>
                    <a:cxn ang="0">
                      <a:pos x="349" y="58"/>
                    </a:cxn>
                    <a:cxn ang="0">
                      <a:pos x="375" y="46"/>
                    </a:cxn>
                    <a:cxn ang="0">
                      <a:pos x="396" y="33"/>
                    </a:cxn>
                    <a:cxn ang="0">
                      <a:pos x="414" y="19"/>
                    </a:cxn>
                    <a:cxn ang="0">
                      <a:pos x="426" y="4"/>
                    </a:cxn>
                    <a:cxn ang="0">
                      <a:pos x="419" y="0"/>
                    </a:cxn>
                    <a:cxn ang="0">
                      <a:pos x="407" y="12"/>
                    </a:cxn>
                    <a:cxn ang="0">
                      <a:pos x="391" y="26"/>
                    </a:cxn>
                    <a:cxn ang="0">
                      <a:pos x="371" y="39"/>
                    </a:cxn>
                    <a:cxn ang="0">
                      <a:pos x="346" y="49"/>
                    </a:cxn>
                    <a:cxn ang="0">
                      <a:pos x="318" y="58"/>
                    </a:cxn>
                    <a:cxn ang="0">
                      <a:pos x="289" y="66"/>
                    </a:cxn>
                    <a:cxn ang="0">
                      <a:pos x="257" y="72"/>
                    </a:cxn>
                    <a:cxn ang="0">
                      <a:pos x="223" y="76"/>
                    </a:cxn>
                    <a:cxn ang="0">
                      <a:pos x="190" y="77"/>
                    </a:cxn>
                    <a:cxn ang="0">
                      <a:pos x="157" y="76"/>
                    </a:cxn>
                    <a:cxn ang="0">
                      <a:pos x="124" y="71"/>
                    </a:cxn>
                    <a:cxn ang="0">
                      <a:pos x="96" y="64"/>
                    </a:cxn>
                    <a:cxn ang="0">
                      <a:pos x="67" y="54"/>
                    </a:cxn>
                    <a:cxn ang="0">
                      <a:pos x="44" y="41"/>
                    </a:cxn>
                    <a:cxn ang="0">
                      <a:pos x="24" y="23"/>
                    </a:cxn>
                    <a:cxn ang="0">
                      <a:pos x="8" y="2"/>
                    </a:cxn>
                    <a:cxn ang="0">
                      <a:pos x="9" y="4"/>
                    </a:cxn>
                    <a:cxn ang="0">
                      <a:pos x="8" y="2"/>
                    </a:cxn>
                    <a:cxn ang="0">
                      <a:pos x="6" y="0"/>
                    </a:cxn>
                    <a:cxn ang="0">
                      <a:pos x="4" y="1"/>
                    </a:cxn>
                    <a:cxn ang="0">
                      <a:pos x="1" y="3"/>
                    </a:cxn>
                    <a:cxn ang="0">
                      <a:pos x="1" y="7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426" h="86">
                      <a:moveTo>
                        <a:pt x="0" y="4"/>
                      </a:moveTo>
                      <a:lnTo>
                        <a:pt x="1" y="7"/>
                      </a:lnTo>
                      <a:lnTo>
                        <a:pt x="17" y="30"/>
                      </a:lnTo>
                      <a:lnTo>
                        <a:pt x="39" y="48"/>
                      </a:lnTo>
                      <a:lnTo>
                        <a:pt x="65" y="63"/>
                      </a:lnTo>
                      <a:lnTo>
                        <a:pt x="93" y="73"/>
                      </a:lnTo>
                      <a:lnTo>
                        <a:pt x="124" y="80"/>
                      </a:lnTo>
                      <a:lnTo>
                        <a:pt x="157" y="85"/>
                      </a:lnTo>
                      <a:lnTo>
                        <a:pt x="190" y="86"/>
                      </a:lnTo>
                      <a:lnTo>
                        <a:pt x="223" y="85"/>
                      </a:lnTo>
                      <a:lnTo>
                        <a:pt x="257" y="81"/>
                      </a:lnTo>
                      <a:lnTo>
                        <a:pt x="289" y="76"/>
                      </a:lnTo>
                      <a:lnTo>
                        <a:pt x="320" y="68"/>
                      </a:lnTo>
                      <a:lnTo>
                        <a:pt x="349" y="58"/>
                      </a:lnTo>
                      <a:lnTo>
                        <a:pt x="375" y="46"/>
                      </a:lnTo>
                      <a:lnTo>
                        <a:pt x="396" y="33"/>
                      </a:lnTo>
                      <a:lnTo>
                        <a:pt x="414" y="19"/>
                      </a:lnTo>
                      <a:lnTo>
                        <a:pt x="426" y="4"/>
                      </a:lnTo>
                      <a:lnTo>
                        <a:pt x="419" y="0"/>
                      </a:lnTo>
                      <a:lnTo>
                        <a:pt x="407" y="12"/>
                      </a:lnTo>
                      <a:lnTo>
                        <a:pt x="391" y="26"/>
                      </a:lnTo>
                      <a:lnTo>
                        <a:pt x="371" y="39"/>
                      </a:lnTo>
                      <a:lnTo>
                        <a:pt x="346" y="49"/>
                      </a:lnTo>
                      <a:lnTo>
                        <a:pt x="318" y="58"/>
                      </a:lnTo>
                      <a:lnTo>
                        <a:pt x="289" y="66"/>
                      </a:lnTo>
                      <a:lnTo>
                        <a:pt x="257" y="72"/>
                      </a:lnTo>
                      <a:lnTo>
                        <a:pt x="223" y="76"/>
                      </a:lnTo>
                      <a:lnTo>
                        <a:pt x="190" y="77"/>
                      </a:lnTo>
                      <a:lnTo>
                        <a:pt x="157" y="76"/>
                      </a:lnTo>
                      <a:lnTo>
                        <a:pt x="124" y="71"/>
                      </a:lnTo>
                      <a:lnTo>
                        <a:pt x="96" y="64"/>
                      </a:lnTo>
                      <a:lnTo>
                        <a:pt x="67" y="54"/>
                      </a:lnTo>
                      <a:lnTo>
                        <a:pt x="44" y="41"/>
                      </a:lnTo>
                      <a:lnTo>
                        <a:pt x="24" y="23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1" y="3"/>
                      </a:lnTo>
                      <a:lnTo>
                        <a:pt x="1" y="7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39" name="Freeform 1175"/>
                <p:cNvSpPr>
                  <a:spLocks/>
                </p:cNvSpPr>
                <p:nvPr/>
              </p:nvSpPr>
              <p:spPr bwMode="auto">
                <a:xfrm>
                  <a:off x="5273" y="1574"/>
                  <a:ext cx="20" cy="21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12" y="40"/>
                    </a:cxn>
                    <a:cxn ang="0">
                      <a:pos x="5" y="35"/>
                    </a:cxn>
                    <a:cxn ang="0">
                      <a:pos x="1" y="28"/>
                    </a:cxn>
                    <a:cxn ang="0">
                      <a:pos x="0" y="20"/>
                    </a:cxn>
                    <a:cxn ang="0">
                      <a:pos x="1" y="12"/>
                    </a:cxn>
                    <a:cxn ang="0">
                      <a:pos x="5" y="5"/>
                    </a:cxn>
                    <a:cxn ang="0">
                      <a:pos x="12" y="1"/>
                    </a:cxn>
                    <a:cxn ang="0">
                      <a:pos x="20" y="0"/>
                    </a:cxn>
                    <a:cxn ang="0">
                      <a:pos x="27" y="1"/>
                    </a:cxn>
                    <a:cxn ang="0">
                      <a:pos x="34" y="5"/>
                    </a:cxn>
                    <a:cxn ang="0">
                      <a:pos x="39" y="12"/>
                    </a:cxn>
                    <a:cxn ang="0">
                      <a:pos x="40" y="20"/>
                    </a:cxn>
                    <a:cxn ang="0">
                      <a:pos x="39" y="28"/>
                    </a:cxn>
                    <a:cxn ang="0">
                      <a:pos x="34" y="35"/>
                    </a:cxn>
                    <a:cxn ang="0">
                      <a:pos x="27" y="40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40" h="41">
                      <a:moveTo>
                        <a:pt x="20" y="41"/>
                      </a:moveTo>
                      <a:lnTo>
                        <a:pt x="12" y="40"/>
                      </a:lnTo>
                      <a:lnTo>
                        <a:pt x="5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5" y="5"/>
                      </a:lnTo>
                      <a:lnTo>
                        <a:pt x="12" y="1"/>
                      </a:lnTo>
                      <a:lnTo>
                        <a:pt x="20" y="0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4" y="35"/>
                      </a:lnTo>
                      <a:lnTo>
                        <a:pt x="27" y="40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0" name="Freeform 1176"/>
                <p:cNvSpPr>
                  <a:spLocks/>
                </p:cNvSpPr>
                <p:nvPr/>
              </p:nvSpPr>
              <p:spPr bwMode="auto">
                <a:xfrm>
                  <a:off x="5271" y="1584"/>
                  <a:ext cx="12" cy="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10"/>
                    </a:cxn>
                    <a:cxn ang="0">
                      <a:pos x="7" y="19"/>
                    </a:cxn>
                    <a:cxn ang="0">
                      <a:pos x="16" y="24"/>
                    </a:cxn>
                    <a:cxn ang="0">
                      <a:pos x="25" y="26"/>
                    </a:cxn>
                    <a:cxn ang="0">
                      <a:pos x="25" y="16"/>
                    </a:cxn>
                    <a:cxn ang="0">
                      <a:pos x="18" y="15"/>
                    </a:cxn>
                    <a:cxn ang="0">
                      <a:pos x="14" y="12"/>
                    </a:cxn>
                    <a:cxn ang="0">
                      <a:pos x="10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0"/>
                      </a:lnTo>
                      <a:lnTo>
                        <a:pt x="7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4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1" name="Freeform 1177"/>
                <p:cNvSpPr>
                  <a:spLocks/>
                </p:cNvSpPr>
                <p:nvPr/>
              </p:nvSpPr>
              <p:spPr bwMode="auto">
                <a:xfrm>
                  <a:off x="5271" y="1572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16" y="1"/>
                    </a:cxn>
                    <a:cxn ang="0">
                      <a:pos x="7" y="7"/>
                    </a:cxn>
                    <a:cxn ang="0">
                      <a:pos x="1" y="16"/>
                    </a:cxn>
                    <a:cxn ang="0">
                      <a:pos x="0" y="25"/>
                    </a:cxn>
                    <a:cxn ang="0">
                      <a:pos x="9" y="25"/>
                    </a:cxn>
                    <a:cxn ang="0">
                      <a:pos x="10" y="18"/>
                    </a:cxn>
                    <a:cxn ang="0">
                      <a:pos x="14" y="14"/>
                    </a:cxn>
                    <a:cxn ang="0">
                      <a:pos x="18" y="10"/>
                    </a:cxn>
                    <a:cxn ang="0">
                      <a:pos x="25" y="9"/>
                    </a:cxn>
                    <a:cxn ang="0">
                      <a:pos x="25" y="9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7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4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2" name="Freeform 1178"/>
                <p:cNvSpPr>
                  <a:spLocks/>
                </p:cNvSpPr>
                <p:nvPr/>
              </p:nvSpPr>
              <p:spPr bwMode="auto">
                <a:xfrm>
                  <a:off x="5283" y="1572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25" y="25"/>
                    </a:cxn>
                    <a:cxn ang="0">
                      <a:pos x="25" y="25"/>
                    </a:cxn>
                    <a:cxn ang="0">
                      <a:pos x="23" y="16"/>
                    </a:cxn>
                    <a:cxn ang="0">
                      <a:pos x="18" y="7"/>
                    </a:cxn>
                    <a:cxn ang="0">
                      <a:pos x="8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6" y="10"/>
                    </a:cxn>
                    <a:cxn ang="0">
                      <a:pos x="11" y="14"/>
                    </a:cxn>
                    <a:cxn ang="0">
                      <a:pos x="14" y="18"/>
                    </a:cxn>
                    <a:cxn ang="0">
                      <a:pos x="15" y="25"/>
                    </a:cxn>
                    <a:cxn ang="0">
                      <a:pos x="15" y="25"/>
                    </a:cxn>
                    <a:cxn ang="0">
                      <a:pos x="25" y="25"/>
                    </a:cxn>
                  </a:cxnLst>
                  <a:rect l="0" t="0" r="r" b="b"/>
                  <a:pathLst>
                    <a:path w="25" h="25">
                      <a:moveTo>
                        <a:pt x="25" y="25"/>
                      </a:moveTo>
                      <a:lnTo>
                        <a:pt x="25" y="25"/>
                      </a:lnTo>
                      <a:lnTo>
                        <a:pt x="23" y="16"/>
                      </a:lnTo>
                      <a:lnTo>
                        <a:pt x="18" y="7"/>
                      </a:ln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10"/>
                      </a:lnTo>
                      <a:lnTo>
                        <a:pt x="11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15" y="25"/>
                      </a:lnTo>
                      <a:lnTo>
                        <a:pt x="25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3" name="Freeform 1179"/>
                <p:cNvSpPr>
                  <a:spLocks/>
                </p:cNvSpPr>
                <p:nvPr/>
              </p:nvSpPr>
              <p:spPr bwMode="auto">
                <a:xfrm>
                  <a:off x="5283" y="1584"/>
                  <a:ext cx="12" cy="13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8" y="24"/>
                    </a:cxn>
                    <a:cxn ang="0">
                      <a:pos x="18" y="19"/>
                    </a:cxn>
                    <a:cxn ang="0">
                      <a:pos x="23" y="10"/>
                    </a:cxn>
                    <a:cxn ang="0">
                      <a:pos x="25" y="0"/>
                    </a:cxn>
                    <a:cxn ang="0">
                      <a:pos x="15" y="0"/>
                    </a:cxn>
                    <a:cxn ang="0">
                      <a:pos x="14" y="7"/>
                    </a:cxn>
                    <a:cxn ang="0">
                      <a:pos x="11" y="12"/>
                    </a:cxn>
                    <a:cxn ang="0">
                      <a:pos x="6" y="15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6"/>
                    </a:cxn>
                  </a:cxnLst>
                  <a:rect l="0" t="0" r="r" b="b"/>
                  <a:pathLst>
                    <a:path w="25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8" y="24"/>
                      </a:lnTo>
                      <a:lnTo>
                        <a:pt x="18" y="19"/>
                      </a:lnTo>
                      <a:lnTo>
                        <a:pt x="23" y="10"/>
                      </a:lnTo>
                      <a:lnTo>
                        <a:pt x="25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1" y="12"/>
                      </a:lnTo>
                      <a:lnTo>
                        <a:pt x="6" y="15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4" name="Freeform 1180"/>
                <p:cNvSpPr>
                  <a:spLocks/>
                </p:cNvSpPr>
                <p:nvPr/>
              </p:nvSpPr>
              <p:spPr bwMode="auto">
                <a:xfrm>
                  <a:off x="5302" y="1578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13" y="25"/>
                    </a:cxn>
                    <a:cxn ang="0">
                      <a:pos x="8" y="24"/>
                    </a:cxn>
                    <a:cxn ang="0">
                      <a:pos x="4" y="22"/>
                    </a:cxn>
                    <a:cxn ang="0">
                      <a:pos x="1" y="17"/>
                    </a:cxn>
                    <a:cxn ang="0">
                      <a:pos x="0" y="12"/>
                    </a:cxn>
                    <a:cxn ang="0">
                      <a:pos x="1" y="8"/>
                    </a:cxn>
                    <a:cxn ang="0">
                      <a:pos x="4" y="3"/>
                    </a:cxn>
                    <a:cxn ang="0">
                      <a:pos x="8" y="1"/>
                    </a:cxn>
                    <a:cxn ang="0">
                      <a:pos x="13" y="0"/>
                    </a:cxn>
                    <a:cxn ang="0">
                      <a:pos x="18" y="1"/>
                    </a:cxn>
                    <a:cxn ang="0">
                      <a:pos x="21" y="3"/>
                    </a:cxn>
                    <a:cxn ang="0">
                      <a:pos x="23" y="8"/>
                    </a:cxn>
                    <a:cxn ang="0">
                      <a:pos x="24" y="12"/>
                    </a:cxn>
                    <a:cxn ang="0">
                      <a:pos x="23" y="17"/>
                    </a:cxn>
                    <a:cxn ang="0">
                      <a:pos x="21" y="22"/>
                    </a:cxn>
                    <a:cxn ang="0">
                      <a:pos x="18" y="24"/>
                    </a:cxn>
                    <a:cxn ang="0">
                      <a:pos x="13" y="25"/>
                    </a:cxn>
                  </a:cxnLst>
                  <a:rect l="0" t="0" r="r" b="b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4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8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5" name="Freeform 1181"/>
                <p:cNvSpPr>
                  <a:spLocks/>
                </p:cNvSpPr>
                <p:nvPr/>
              </p:nvSpPr>
              <p:spPr bwMode="auto">
                <a:xfrm>
                  <a:off x="5300" y="1584"/>
                  <a:ext cx="8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6"/>
                    </a:cxn>
                    <a:cxn ang="0">
                      <a:pos x="4" y="13"/>
                    </a:cxn>
                    <a:cxn ang="0">
                      <a:pos x="11" y="16"/>
                    </a:cxn>
                    <a:cxn ang="0">
                      <a:pos x="17" y="18"/>
                    </a:cxn>
                    <a:cxn ang="0">
                      <a:pos x="17" y="8"/>
                    </a:cxn>
                    <a:cxn ang="0">
                      <a:pos x="14" y="7"/>
                    </a:cxn>
                    <a:cxn ang="0">
                      <a:pos x="11" y="6"/>
                    </a:cxn>
                    <a:cxn ang="0">
                      <a:pos x="10" y="4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3"/>
                      </a:lnTo>
                      <a:lnTo>
                        <a:pt x="11" y="16"/>
                      </a:lnTo>
                      <a:lnTo>
                        <a:pt x="17" y="18"/>
                      </a:lnTo>
                      <a:lnTo>
                        <a:pt x="17" y="8"/>
                      </a:lnTo>
                      <a:lnTo>
                        <a:pt x="14" y="7"/>
                      </a:lnTo>
                      <a:lnTo>
                        <a:pt x="11" y="6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6" name="Freeform 1182"/>
                <p:cNvSpPr>
                  <a:spLocks/>
                </p:cNvSpPr>
                <p:nvPr/>
              </p:nvSpPr>
              <p:spPr bwMode="auto">
                <a:xfrm>
                  <a:off x="5300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1" y="1"/>
                    </a:cxn>
                    <a:cxn ang="0">
                      <a:pos x="4" y="5"/>
                    </a:cxn>
                    <a:cxn ang="0">
                      <a:pos x="1" y="12"/>
                    </a:cxn>
                    <a:cxn ang="0">
                      <a:pos x="0" y="17"/>
                    </a:cxn>
                    <a:cxn ang="0">
                      <a:pos x="9" y="17"/>
                    </a:cxn>
                    <a:cxn ang="0">
                      <a:pos x="10" y="14"/>
                    </a:cxn>
                    <a:cxn ang="0">
                      <a:pos x="11" y="12"/>
                    </a:cxn>
                    <a:cxn ang="0">
                      <a:pos x="14" y="10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1" y="1"/>
                      </a:lnTo>
                      <a:lnTo>
                        <a:pt x="4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9" y="17"/>
                      </a:lnTo>
                      <a:lnTo>
                        <a:pt x="10" y="14"/>
                      </a:lnTo>
                      <a:lnTo>
                        <a:pt x="11" y="12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7" name="Freeform 1183"/>
                <p:cNvSpPr>
                  <a:spLocks/>
                </p:cNvSpPr>
                <p:nvPr/>
              </p:nvSpPr>
              <p:spPr bwMode="auto">
                <a:xfrm>
                  <a:off x="5308" y="1576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5" y="12"/>
                    </a:cxn>
                    <a:cxn ang="0">
                      <a:pos x="11" y="6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3" y="10"/>
                    </a:cxn>
                    <a:cxn ang="0">
                      <a:pos x="5" y="10"/>
                    </a:cxn>
                    <a:cxn ang="0">
                      <a:pos x="6" y="14"/>
                    </a:cxn>
                    <a:cxn ang="0">
                      <a:pos x="7" y="17"/>
                    </a:cxn>
                    <a:cxn ang="0">
                      <a:pos x="7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6" y="14"/>
                      </a:lnTo>
                      <a:lnTo>
                        <a:pt x="7" y="17"/>
                      </a:lnTo>
                      <a:lnTo>
                        <a:pt x="7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8" name="Freeform 1184"/>
                <p:cNvSpPr>
                  <a:spLocks/>
                </p:cNvSpPr>
                <p:nvPr/>
              </p:nvSpPr>
              <p:spPr bwMode="auto">
                <a:xfrm>
                  <a:off x="5308" y="1584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6" y="16"/>
                    </a:cxn>
                    <a:cxn ang="0">
                      <a:pos x="11" y="12"/>
                    </a:cxn>
                    <a:cxn ang="0">
                      <a:pos x="15" y="6"/>
                    </a:cxn>
                    <a:cxn ang="0">
                      <a:pos x="16" y="0"/>
                    </a:cxn>
                    <a:cxn ang="0">
                      <a:pos x="7" y="0"/>
                    </a:cxn>
                    <a:cxn ang="0">
                      <a:pos x="6" y="4"/>
                    </a:cxn>
                    <a:cxn ang="0">
                      <a:pos x="5" y="7"/>
                    </a:cxn>
                    <a:cxn ang="0">
                      <a:pos x="3" y="7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4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49" name="Freeform 1185"/>
                <p:cNvSpPr>
                  <a:spLocks/>
                </p:cNvSpPr>
                <p:nvPr/>
              </p:nvSpPr>
              <p:spPr bwMode="auto">
                <a:xfrm>
                  <a:off x="5327" y="1578"/>
                  <a:ext cx="13" cy="12"/>
                </a:xfrm>
                <a:custGeom>
                  <a:avLst/>
                  <a:gdLst/>
                  <a:ahLst/>
                  <a:cxnLst>
                    <a:cxn ang="0">
                      <a:pos x="13" y="25"/>
                    </a:cxn>
                    <a:cxn ang="0">
                      <a:pos x="8" y="24"/>
                    </a:cxn>
                    <a:cxn ang="0">
                      <a:pos x="3" y="22"/>
                    </a:cxn>
                    <a:cxn ang="0">
                      <a:pos x="1" y="17"/>
                    </a:cxn>
                    <a:cxn ang="0">
                      <a:pos x="0" y="12"/>
                    </a:cxn>
                    <a:cxn ang="0">
                      <a:pos x="1" y="8"/>
                    </a:cxn>
                    <a:cxn ang="0">
                      <a:pos x="3" y="3"/>
                    </a:cxn>
                    <a:cxn ang="0">
                      <a:pos x="8" y="1"/>
                    </a:cxn>
                    <a:cxn ang="0">
                      <a:pos x="13" y="0"/>
                    </a:cxn>
                    <a:cxn ang="0">
                      <a:pos x="17" y="1"/>
                    </a:cxn>
                    <a:cxn ang="0">
                      <a:pos x="21" y="3"/>
                    </a:cxn>
                    <a:cxn ang="0">
                      <a:pos x="23" y="8"/>
                    </a:cxn>
                    <a:cxn ang="0">
                      <a:pos x="24" y="12"/>
                    </a:cxn>
                    <a:cxn ang="0">
                      <a:pos x="23" y="17"/>
                    </a:cxn>
                    <a:cxn ang="0">
                      <a:pos x="21" y="22"/>
                    </a:cxn>
                    <a:cxn ang="0">
                      <a:pos x="17" y="24"/>
                    </a:cxn>
                    <a:cxn ang="0">
                      <a:pos x="13" y="25"/>
                    </a:cxn>
                  </a:cxnLst>
                  <a:rect l="0" t="0" r="r" b="b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3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7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0" name="Freeform 1186"/>
                <p:cNvSpPr>
                  <a:spLocks/>
                </p:cNvSpPr>
                <p:nvPr/>
              </p:nvSpPr>
              <p:spPr bwMode="auto">
                <a:xfrm>
                  <a:off x="5325" y="1584"/>
                  <a:ext cx="9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6"/>
                    </a:cxn>
                    <a:cxn ang="0">
                      <a:pos x="5" y="13"/>
                    </a:cxn>
                    <a:cxn ang="0">
                      <a:pos x="12" y="16"/>
                    </a:cxn>
                    <a:cxn ang="0">
                      <a:pos x="18" y="18"/>
                    </a:cxn>
                    <a:cxn ang="0">
                      <a:pos x="18" y="8"/>
                    </a:cxn>
                    <a:cxn ang="0">
                      <a:pos x="14" y="7"/>
                    </a:cxn>
                    <a:cxn ang="0">
                      <a:pos x="12" y="6"/>
                    </a:cxn>
                    <a:cxn ang="0">
                      <a:pos x="11" y="4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5" y="13"/>
                      </a:lnTo>
                      <a:lnTo>
                        <a:pt x="12" y="16"/>
                      </a:lnTo>
                      <a:lnTo>
                        <a:pt x="18" y="18"/>
                      </a:lnTo>
                      <a:lnTo>
                        <a:pt x="18" y="8"/>
                      </a:lnTo>
                      <a:lnTo>
                        <a:pt x="14" y="7"/>
                      </a:lnTo>
                      <a:lnTo>
                        <a:pt x="12" y="6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1" name="Freeform 1187"/>
                <p:cNvSpPr>
                  <a:spLocks/>
                </p:cNvSpPr>
                <p:nvPr/>
              </p:nvSpPr>
              <p:spPr bwMode="auto">
                <a:xfrm>
                  <a:off x="5325" y="1576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2" y="1"/>
                    </a:cxn>
                    <a:cxn ang="0">
                      <a:pos x="5" y="5"/>
                    </a:cxn>
                    <a:cxn ang="0">
                      <a:pos x="1" y="12"/>
                    </a:cxn>
                    <a:cxn ang="0">
                      <a:pos x="0" y="17"/>
                    </a:cxn>
                    <a:cxn ang="0">
                      <a:pos x="10" y="17"/>
                    </a:cxn>
                    <a:cxn ang="0">
                      <a:pos x="11" y="14"/>
                    </a:cxn>
                    <a:cxn ang="0">
                      <a:pos x="12" y="12"/>
                    </a:cxn>
                    <a:cxn ang="0">
                      <a:pos x="14" y="10"/>
                    </a:cxn>
                    <a:cxn ang="0">
                      <a:pos x="18" y="9"/>
                    </a:cxn>
                    <a:cxn ang="0">
                      <a:pos x="18" y="9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17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10" y="17"/>
                      </a:lnTo>
                      <a:lnTo>
                        <a:pt x="11" y="14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9"/>
                      </a:lnTo>
                      <a:lnTo>
                        <a:pt x="18" y="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2" name="Freeform 1188"/>
                <p:cNvSpPr>
                  <a:spLocks/>
                </p:cNvSpPr>
                <p:nvPr/>
              </p:nvSpPr>
              <p:spPr bwMode="auto">
                <a:xfrm>
                  <a:off x="5334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5" y="12"/>
                    </a:cxn>
                    <a:cxn ang="0">
                      <a:pos x="11" y="6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5" y="14"/>
                    </a:cxn>
                    <a:cxn ang="0">
                      <a:pos x="6" y="17"/>
                    </a:cxn>
                    <a:cxn ang="0">
                      <a:pos x="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5" y="14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3" name="Freeform 1189"/>
                <p:cNvSpPr>
                  <a:spLocks/>
                </p:cNvSpPr>
                <p:nvPr/>
              </p:nvSpPr>
              <p:spPr bwMode="auto">
                <a:xfrm>
                  <a:off x="5334" y="1584"/>
                  <a:ext cx="8" cy="9"/>
                </a:xfrm>
                <a:custGeom>
                  <a:avLst/>
                  <a:gdLst/>
                  <a:ahLst/>
                  <a:cxnLst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5" y="16"/>
                    </a:cxn>
                    <a:cxn ang="0">
                      <a:pos x="11" y="12"/>
                    </a:cxn>
                    <a:cxn ang="0">
                      <a:pos x="15" y="6"/>
                    </a:cxn>
                    <a:cxn ang="0">
                      <a:pos x="16" y="0"/>
                    </a:cxn>
                    <a:cxn ang="0">
                      <a:pos x="6" y="0"/>
                    </a:cxn>
                    <a:cxn ang="0">
                      <a:pos x="5" y="4"/>
                    </a:cxn>
                    <a:cxn ang="0">
                      <a:pos x="4" y="7"/>
                    </a:cxn>
                    <a:cxn ang="0">
                      <a:pos x="3" y="7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8"/>
                    </a:cxn>
                  </a:cxnLst>
                  <a:rect l="0" t="0" r="r" b="b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5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6" y="0"/>
                      </a:lnTo>
                      <a:lnTo>
                        <a:pt x="5" y="4"/>
                      </a:lnTo>
                      <a:lnTo>
                        <a:pt x="4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4" name="Freeform 1190"/>
                <p:cNvSpPr>
                  <a:spLocks/>
                </p:cNvSpPr>
                <p:nvPr/>
              </p:nvSpPr>
              <p:spPr bwMode="auto">
                <a:xfrm>
                  <a:off x="5256" y="1578"/>
                  <a:ext cx="11" cy="12"/>
                </a:xfrm>
                <a:custGeom>
                  <a:avLst/>
                  <a:gdLst/>
                  <a:ahLst/>
                  <a:cxnLst>
                    <a:cxn ang="0">
                      <a:pos x="12" y="23"/>
                    </a:cxn>
                    <a:cxn ang="0">
                      <a:pos x="7" y="22"/>
                    </a:cxn>
                    <a:cxn ang="0">
                      <a:pos x="4" y="19"/>
                    </a:cxn>
                    <a:cxn ang="0">
                      <a:pos x="1" y="16"/>
                    </a:cxn>
                    <a:cxn ang="0">
                      <a:pos x="0" y="11"/>
                    </a:cxn>
                    <a:cxn ang="0">
                      <a:pos x="1" y="7"/>
                    </a:cxn>
                    <a:cxn ang="0">
                      <a:pos x="4" y="3"/>
                    </a:cxn>
                    <a:cxn ang="0">
                      <a:pos x="7" y="1"/>
                    </a:cxn>
                    <a:cxn ang="0">
                      <a:pos x="12" y="0"/>
                    </a:cxn>
                    <a:cxn ang="0">
                      <a:pos x="16" y="1"/>
                    </a:cxn>
                    <a:cxn ang="0">
                      <a:pos x="20" y="3"/>
                    </a:cxn>
                    <a:cxn ang="0">
                      <a:pos x="22" y="7"/>
                    </a:cxn>
                    <a:cxn ang="0">
                      <a:pos x="23" y="11"/>
                    </a:cxn>
                    <a:cxn ang="0">
                      <a:pos x="22" y="16"/>
                    </a:cxn>
                    <a:cxn ang="0">
                      <a:pos x="20" y="19"/>
                    </a:cxn>
                    <a:cxn ang="0">
                      <a:pos x="16" y="22"/>
                    </a:cxn>
                    <a:cxn ang="0">
                      <a:pos x="12" y="23"/>
                    </a:cxn>
                  </a:cxnLst>
                  <a:rect l="0" t="0" r="r" b="b"/>
                  <a:pathLst>
                    <a:path w="23" h="23">
                      <a:moveTo>
                        <a:pt x="12" y="23"/>
                      </a:moveTo>
                      <a:lnTo>
                        <a:pt x="7" y="22"/>
                      </a:lnTo>
                      <a:lnTo>
                        <a:pt x="4" y="19"/>
                      </a:lnTo>
                      <a:lnTo>
                        <a:pt x="1" y="16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2" y="0"/>
                      </a:lnTo>
                      <a:lnTo>
                        <a:pt x="16" y="1"/>
                      </a:lnTo>
                      <a:lnTo>
                        <a:pt x="20" y="3"/>
                      </a:lnTo>
                      <a:lnTo>
                        <a:pt x="22" y="7"/>
                      </a:lnTo>
                      <a:lnTo>
                        <a:pt x="23" y="11"/>
                      </a:lnTo>
                      <a:lnTo>
                        <a:pt x="22" y="16"/>
                      </a:lnTo>
                      <a:lnTo>
                        <a:pt x="20" y="19"/>
                      </a:lnTo>
                      <a:lnTo>
                        <a:pt x="16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5" name="Freeform 1191"/>
                <p:cNvSpPr>
                  <a:spLocks/>
                </p:cNvSpPr>
                <p:nvPr/>
              </p:nvSpPr>
              <p:spPr bwMode="auto">
                <a:xfrm>
                  <a:off x="5253" y="1584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6"/>
                    </a:cxn>
                    <a:cxn ang="0">
                      <a:pos x="4" y="12"/>
                    </a:cxn>
                    <a:cxn ang="0">
                      <a:pos x="10" y="15"/>
                    </a:cxn>
                    <a:cxn ang="0">
                      <a:pos x="16" y="16"/>
                    </a:cxn>
                    <a:cxn ang="0">
                      <a:pos x="16" y="7"/>
                    </a:cxn>
                    <a:cxn ang="0">
                      <a:pos x="12" y="6"/>
                    </a:cxn>
                    <a:cxn ang="0">
                      <a:pos x="11" y="5"/>
                    </a:cxn>
                    <a:cxn ang="0">
                      <a:pos x="10" y="4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2"/>
                      </a:lnTo>
                      <a:lnTo>
                        <a:pt x="10" y="15"/>
                      </a:lnTo>
                      <a:lnTo>
                        <a:pt x="16" y="16"/>
                      </a:lnTo>
                      <a:lnTo>
                        <a:pt x="16" y="7"/>
                      </a:lnTo>
                      <a:lnTo>
                        <a:pt x="12" y="6"/>
                      </a:lnTo>
                      <a:lnTo>
                        <a:pt x="11" y="5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6" name="Freeform 1192"/>
                <p:cNvSpPr>
                  <a:spLocks/>
                </p:cNvSpPr>
                <p:nvPr/>
              </p:nvSpPr>
              <p:spPr bwMode="auto">
                <a:xfrm>
                  <a:off x="5253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0" y="1"/>
                    </a:cxn>
                    <a:cxn ang="0">
                      <a:pos x="4" y="5"/>
                    </a:cxn>
                    <a:cxn ang="0">
                      <a:pos x="1" y="11"/>
                    </a:cxn>
                    <a:cxn ang="0">
                      <a:pos x="0" y="16"/>
                    </a:cxn>
                    <a:cxn ang="0">
                      <a:pos x="9" y="16"/>
                    </a:cxn>
                    <a:cxn ang="0">
                      <a:pos x="10" y="13"/>
                    </a:cxn>
                    <a:cxn ang="0">
                      <a:pos x="11" y="12"/>
                    </a:cxn>
                    <a:cxn ang="0">
                      <a:pos x="12" y="11"/>
                    </a:cxn>
                    <a:cxn ang="0">
                      <a:pos x="16" y="9"/>
                    </a:cxn>
                    <a:cxn ang="0">
                      <a:pos x="16" y="9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5"/>
                      </a:lnTo>
                      <a:lnTo>
                        <a:pt x="1" y="11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3"/>
                      </a:lnTo>
                      <a:lnTo>
                        <a:pt x="11" y="12"/>
                      </a:lnTo>
                      <a:lnTo>
                        <a:pt x="12" y="11"/>
                      </a:lnTo>
                      <a:lnTo>
                        <a:pt x="16" y="9"/>
                      </a:lnTo>
                      <a:lnTo>
                        <a:pt x="16" y="9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7" name="Freeform 1193"/>
                <p:cNvSpPr>
                  <a:spLocks/>
                </p:cNvSpPr>
                <p:nvPr/>
              </p:nvSpPr>
              <p:spPr bwMode="auto">
                <a:xfrm>
                  <a:off x="5261" y="1576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5" y="11"/>
                    </a:cxn>
                    <a:cxn ang="0">
                      <a:pos x="11" y="5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3" y="11"/>
                    </a:cxn>
                    <a:cxn ang="0">
                      <a:pos x="4" y="12"/>
                    </a:cxn>
                    <a:cxn ang="0">
                      <a:pos x="5" y="13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1"/>
                      </a:lnTo>
                      <a:lnTo>
                        <a:pt x="11" y="5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4" y="12"/>
                      </a:lnTo>
                      <a:lnTo>
                        <a:pt x="5" y="13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8" name="Freeform 1194"/>
                <p:cNvSpPr>
                  <a:spLocks/>
                </p:cNvSpPr>
                <p:nvPr/>
              </p:nvSpPr>
              <p:spPr bwMode="auto">
                <a:xfrm>
                  <a:off x="5261" y="1584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5" y="15"/>
                    </a:cxn>
                    <a:cxn ang="0">
                      <a:pos x="11" y="12"/>
                    </a:cxn>
                    <a:cxn ang="0">
                      <a:pos x="15" y="6"/>
                    </a:cxn>
                    <a:cxn ang="0">
                      <a:pos x="16" y="0"/>
                    </a:cxn>
                    <a:cxn ang="0">
                      <a:pos x="7" y="0"/>
                    </a:cxn>
                    <a:cxn ang="0">
                      <a:pos x="5" y="4"/>
                    </a:cxn>
                    <a:cxn ang="0">
                      <a:pos x="4" y="5"/>
                    </a:cxn>
                    <a:cxn ang="0">
                      <a:pos x="3" y="6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5" y="15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59" name="Freeform 1195"/>
                <p:cNvSpPr>
                  <a:spLocks/>
                </p:cNvSpPr>
                <p:nvPr/>
              </p:nvSpPr>
              <p:spPr bwMode="auto">
                <a:xfrm>
                  <a:off x="5221" y="1646"/>
                  <a:ext cx="20" cy="21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13" y="40"/>
                    </a:cxn>
                    <a:cxn ang="0">
                      <a:pos x="6" y="35"/>
                    </a:cxn>
                    <a:cxn ang="0">
                      <a:pos x="1" y="28"/>
                    </a:cxn>
                    <a:cxn ang="0">
                      <a:pos x="0" y="20"/>
                    </a:cxn>
                    <a:cxn ang="0">
                      <a:pos x="1" y="12"/>
                    </a:cxn>
                    <a:cxn ang="0">
                      <a:pos x="6" y="5"/>
                    </a:cxn>
                    <a:cxn ang="0">
                      <a:pos x="13" y="1"/>
                    </a:cxn>
                    <a:cxn ang="0">
                      <a:pos x="21" y="0"/>
                    </a:cxn>
                    <a:cxn ang="0">
                      <a:pos x="29" y="1"/>
                    </a:cxn>
                    <a:cxn ang="0">
                      <a:pos x="35" y="5"/>
                    </a:cxn>
                    <a:cxn ang="0">
                      <a:pos x="39" y="12"/>
                    </a:cxn>
                    <a:cxn ang="0">
                      <a:pos x="40" y="20"/>
                    </a:cxn>
                    <a:cxn ang="0">
                      <a:pos x="39" y="28"/>
                    </a:cxn>
                    <a:cxn ang="0">
                      <a:pos x="35" y="35"/>
                    </a:cxn>
                    <a:cxn ang="0">
                      <a:pos x="29" y="40"/>
                    </a:cxn>
                    <a:cxn ang="0">
                      <a:pos x="21" y="41"/>
                    </a:cxn>
                  </a:cxnLst>
                  <a:rect l="0" t="0" r="r" b="b"/>
                  <a:pathLst>
                    <a:path w="40" h="41">
                      <a:moveTo>
                        <a:pt x="21" y="41"/>
                      </a:moveTo>
                      <a:lnTo>
                        <a:pt x="13" y="40"/>
                      </a:lnTo>
                      <a:lnTo>
                        <a:pt x="6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6" y="5"/>
                      </a:lnTo>
                      <a:lnTo>
                        <a:pt x="13" y="1"/>
                      </a:lnTo>
                      <a:lnTo>
                        <a:pt x="21" y="0"/>
                      </a:lnTo>
                      <a:lnTo>
                        <a:pt x="29" y="1"/>
                      </a:lnTo>
                      <a:lnTo>
                        <a:pt x="35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5" y="35"/>
                      </a:lnTo>
                      <a:lnTo>
                        <a:pt x="29" y="40"/>
                      </a:lnTo>
                      <a:lnTo>
                        <a:pt x="21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0" name="Freeform 1196"/>
                <p:cNvSpPr>
                  <a:spLocks/>
                </p:cNvSpPr>
                <p:nvPr/>
              </p:nvSpPr>
              <p:spPr bwMode="auto">
                <a:xfrm>
                  <a:off x="5219" y="1657"/>
                  <a:ext cx="12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9"/>
                    </a:cxn>
                    <a:cxn ang="0">
                      <a:pos x="6" y="19"/>
                    </a:cxn>
                    <a:cxn ang="0">
                      <a:pos x="16" y="24"/>
                    </a:cxn>
                    <a:cxn ang="0">
                      <a:pos x="25" y="26"/>
                    </a:cxn>
                    <a:cxn ang="0">
                      <a:pos x="25" y="16"/>
                    </a:cxn>
                    <a:cxn ang="0">
                      <a:pos x="18" y="15"/>
                    </a:cxn>
                    <a:cxn ang="0">
                      <a:pos x="13" y="12"/>
                    </a:cxn>
                    <a:cxn ang="0">
                      <a:pos x="10" y="7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9"/>
                      </a:lnTo>
                      <a:lnTo>
                        <a:pt x="6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3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1" name="Freeform 1197"/>
                <p:cNvSpPr>
                  <a:spLocks/>
                </p:cNvSpPr>
                <p:nvPr/>
              </p:nvSpPr>
              <p:spPr bwMode="auto">
                <a:xfrm>
                  <a:off x="5219" y="1644"/>
                  <a:ext cx="12" cy="13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25" y="0"/>
                    </a:cxn>
                    <a:cxn ang="0">
                      <a:pos x="16" y="1"/>
                    </a:cxn>
                    <a:cxn ang="0">
                      <a:pos x="6" y="7"/>
                    </a:cxn>
                    <a:cxn ang="0">
                      <a:pos x="1" y="16"/>
                    </a:cxn>
                    <a:cxn ang="0">
                      <a:pos x="0" y="25"/>
                    </a:cxn>
                    <a:cxn ang="0">
                      <a:pos x="9" y="25"/>
                    </a:cxn>
                    <a:cxn ang="0">
                      <a:pos x="10" y="18"/>
                    </a:cxn>
                    <a:cxn ang="0">
                      <a:pos x="13" y="14"/>
                    </a:cxn>
                    <a:cxn ang="0">
                      <a:pos x="18" y="10"/>
                    </a:cxn>
                    <a:cxn ang="0">
                      <a:pos x="25" y="9"/>
                    </a:cxn>
                    <a:cxn ang="0">
                      <a:pos x="25" y="9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6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3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2" name="Freeform 1198"/>
                <p:cNvSpPr>
                  <a:spLocks/>
                </p:cNvSpPr>
                <p:nvPr/>
              </p:nvSpPr>
              <p:spPr bwMode="auto">
                <a:xfrm>
                  <a:off x="5231" y="1644"/>
                  <a:ext cx="13" cy="13"/>
                </a:xfrm>
                <a:custGeom>
                  <a:avLst/>
                  <a:gdLst/>
                  <a:ahLst/>
                  <a:cxnLst>
                    <a:cxn ang="0">
                      <a:pos x="24" y="25"/>
                    </a:cxn>
                    <a:cxn ang="0">
                      <a:pos x="24" y="25"/>
                    </a:cxn>
                    <a:cxn ang="0">
                      <a:pos x="23" y="16"/>
                    </a:cxn>
                    <a:cxn ang="0">
                      <a:pos x="17" y="7"/>
                    </a:cxn>
                    <a:cxn ang="0">
                      <a:pos x="9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7" y="10"/>
                    </a:cxn>
                    <a:cxn ang="0">
                      <a:pos x="10" y="14"/>
                    </a:cxn>
                    <a:cxn ang="0">
                      <a:pos x="14" y="18"/>
                    </a:cxn>
                    <a:cxn ang="0">
                      <a:pos x="15" y="25"/>
                    </a:cxn>
                    <a:cxn ang="0">
                      <a:pos x="15" y="25"/>
                    </a:cxn>
                    <a:cxn ang="0">
                      <a:pos x="24" y="25"/>
                    </a:cxn>
                  </a:cxnLst>
                  <a:rect l="0" t="0" r="r" b="b"/>
                  <a:pathLst>
                    <a:path w="24" h="25">
                      <a:moveTo>
                        <a:pt x="24" y="25"/>
                      </a:moveTo>
                      <a:lnTo>
                        <a:pt x="24" y="25"/>
                      </a:lnTo>
                      <a:lnTo>
                        <a:pt x="23" y="16"/>
                      </a:lnTo>
                      <a:lnTo>
                        <a:pt x="17" y="7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7" y="10"/>
                      </a:lnTo>
                      <a:lnTo>
                        <a:pt x="10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15" y="25"/>
                      </a:lnTo>
                      <a:lnTo>
                        <a:pt x="24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3" name="Freeform 1199"/>
                <p:cNvSpPr>
                  <a:spLocks/>
                </p:cNvSpPr>
                <p:nvPr/>
              </p:nvSpPr>
              <p:spPr bwMode="auto">
                <a:xfrm>
                  <a:off x="5231" y="1657"/>
                  <a:ext cx="13" cy="12"/>
                </a:xfrm>
                <a:custGeom>
                  <a:avLst/>
                  <a:gdLst/>
                  <a:ahLst/>
                  <a:cxnLst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9" y="24"/>
                    </a:cxn>
                    <a:cxn ang="0">
                      <a:pos x="17" y="19"/>
                    </a:cxn>
                    <a:cxn ang="0">
                      <a:pos x="23" y="9"/>
                    </a:cxn>
                    <a:cxn ang="0">
                      <a:pos x="24" y="0"/>
                    </a:cxn>
                    <a:cxn ang="0">
                      <a:pos x="15" y="0"/>
                    </a:cxn>
                    <a:cxn ang="0">
                      <a:pos x="14" y="7"/>
                    </a:cxn>
                    <a:cxn ang="0">
                      <a:pos x="10" y="12"/>
                    </a:cxn>
                    <a:cxn ang="0">
                      <a:pos x="7" y="15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6"/>
                    </a:cxn>
                  </a:cxnLst>
                  <a:rect l="0" t="0" r="r" b="b"/>
                  <a:pathLst>
                    <a:path w="24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9" y="24"/>
                      </a:lnTo>
                      <a:lnTo>
                        <a:pt x="17" y="19"/>
                      </a:lnTo>
                      <a:lnTo>
                        <a:pt x="23" y="9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0" y="12"/>
                      </a:lnTo>
                      <a:lnTo>
                        <a:pt x="7" y="15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4" name="Freeform 1200"/>
                <p:cNvSpPr>
                  <a:spLocks/>
                </p:cNvSpPr>
                <p:nvPr/>
              </p:nvSpPr>
              <p:spPr bwMode="auto">
                <a:xfrm>
                  <a:off x="5216" y="1699"/>
                  <a:ext cx="15" cy="15"/>
                </a:xfrm>
                <a:custGeom>
                  <a:avLst/>
                  <a:gdLst/>
                  <a:ahLst/>
                  <a:cxnLst>
                    <a:cxn ang="0">
                      <a:pos x="16" y="30"/>
                    </a:cxn>
                    <a:cxn ang="0">
                      <a:pos x="9" y="29"/>
                    </a:cxn>
                    <a:cxn ang="0">
                      <a:pos x="4" y="26"/>
                    </a:cxn>
                    <a:cxn ang="0">
                      <a:pos x="1" y="21"/>
                    </a:cxn>
                    <a:cxn ang="0">
                      <a:pos x="0" y="15"/>
                    </a:cxn>
                    <a:cxn ang="0">
                      <a:pos x="1" y="10"/>
                    </a:cxn>
                    <a:cxn ang="0">
                      <a:pos x="4" y="4"/>
                    </a:cxn>
                    <a:cxn ang="0">
                      <a:pos x="9" y="2"/>
                    </a:cxn>
                    <a:cxn ang="0">
                      <a:pos x="16" y="0"/>
                    </a:cxn>
                    <a:cxn ang="0">
                      <a:pos x="22" y="2"/>
                    </a:cxn>
                    <a:cxn ang="0">
                      <a:pos x="26" y="4"/>
                    </a:cxn>
                    <a:cxn ang="0">
                      <a:pos x="30" y="10"/>
                    </a:cxn>
                    <a:cxn ang="0">
                      <a:pos x="31" y="15"/>
                    </a:cxn>
                    <a:cxn ang="0">
                      <a:pos x="30" y="21"/>
                    </a:cxn>
                    <a:cxn ang="0">
                      <a:pos x="26" y="26"/>
                    </a:cxn>
                    <a:cxn ang="0">
                      <a:pos x="22" y="29"/>
                    </a:cxn>
                    <a:cxn ang="0">
                      <a:pos x="16" y="30"/>
                    </a:cxn>
                  </a:cxnLst>
                  <a:rect l="0" t="0" r="r" b="b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10"/>
                      </a:lnTo>
                      <a:lnTo>
                        <a:pt x="4" y="4"/>
                      </a:lnTo>
                      <a:lnTo>
                        <a:pt x="9" y="2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10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6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5" name="Freeform 1201"/>
                <p:cNvSpPr>
                  <a:spLocks/>
                </p:cNvSpPr>
                <p:nvPr/>
              </p:nvSpPr>
              <p:spPr bwMode="auto">
                <a:xfrm>
                  <a:off x="5214" y="1707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6" y="14"/>
                    </a:cxn>
                    <a:cxn ang="0">
                      <a:pos x="13" y="19"/>
                    </a:cxn>
                    <a:cxn ang="0">
                      <a:pos x="21" y="20"/>
                    </a:cxn>
                    <a:cxn ang="0">
                      <a:pos x="21" y="11"/>
                    </a:cxn>
                    <a:cxn ang="0">
                      <a:pos x="15" y="10"/>
                    </a:cxn>
                    <a:cxn ang="0">
                      <a:pos x="13" y="7"/>
                    </a:cxn>
                    <a:cxn ang="0">
                      <a:pos x="11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9"/>
                      </a:lnTo>
                      <a:lnTo>
                        <a:pt x="21" y="20"/>
                      </a:lnTo>
                      <a:lnTo>
                        <a:pt x="21" y="11"/>
                      </a:lnTo>
                      <a:lnTo>
                        <a:pt x="15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6" name="Freeform 1202"/>
                <p:cNvSpPr>
                  <a:spLocks/>
                </p:cNvSpPr>
                <p:nvPr/>
              </p:nvSpPr>
              <p:spPr bwMode="auto">
                <a:xfrm>
                  <a:off x="5214" y="169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1" y="0"/>
                    </a:cxn>
                    <a:cxn ang="0">
                      <a:pos x="13" y="1"/>
                    </a:cxn>
                    <a:cxn ang="0">
                      <a:pos x="6" y="4"/>
                    </a:cxn>
                    <a:cxn ang="0">
                      <a:pos x="1" y="12"/>
                    </a:cxn>
                    <a:cxn ang="0">
                      <a:pos x="0" y="19"/>
                    </a:cxn>
                    <a:cxn ang="0">
                      <a:pos x="9" y="19"/>
                    </a:cxn>
                    <a:cxn ang="0">
                      <a:pos x="11" y="15"/>
                    </a:cxn>
                    <a:cxn ang="0">
                      <a:pos x="13" y="11"/>
                    </a:cxn>
                    <a:cxn ang="0">
                      <a:pos x="15" y="10"/>
                    </a:cxn>
                    <a:cxn ang="0">
                      <a:pos x="21" y="9"/>
                    </a:cxn>
                    <a:cxn ang="0">
                      <a:pos x="21" y="9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1" h="19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4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1" y="15"/>
                      </a:lnTo>
                      <a:lnTo>
                        <a:pt x="13" y="11"/>
                      </a:lnTo>
                      <a:lnTo>
                        <a:pt x="15" y="10"/>
                      </a:lnTo>
                      <a:lnTo>
                        <a:pt x="21" y="9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7" name="Freeform 1203"/>
                <p:cNvSpPr>
                  <a:spLocks/>
                </p:cNvSpPr>
                <p:nvPr/>
              </p:nvSpPr>
              <p:spPr bwMode="auto">
                <a:xfrm>
                  <a:off x="5224" y="169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19" y="19"/>
                    </a:cxn>
                    <a:cxn ang="0">
                      <a:pos x="19" y="19"/>
                    </a:cxn>
                    <a:cxn ang="0">
                      <a:pos x="18" y="12"/>
                    </a:cxn>
                    <a:cxn ang="0">
                      <a:pos x="14" y="4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4" y="10"/>
                    </a:cxn>
                    <a:cxn ang="0">
                      <a:pos x="7" y="11"/>
                    </a:cxn>
                    <a:cxn ang="0">
                      <a:pos x="9" y="15"/>
                    </a:cxn>
                    <a:cxn ang="0">
                      <a:pos x="10" y="19"/>
                    </a:cxn>
                    <a:cxn ang="0">
                      <a:pos x="10" y="19"/>
                    </a:cxn>
                    <a:cxn ang="0">
                      <a:pos x="19" y="19"/>
                    </a:cxn>
                  </a:cxnLst>
                  <a:rect l="0" t="0" r="r" b="b"/>
                  <a:pathLst>
                    <a:path w="19" h="19">
                      <a:moveTo>
                        <a:pt x="19" y="19"/>
                      </a:moveTo>
                      <a:lnTo>
                        <a:pt x="19" y="19"/>
                      </a:lnTo>
                      <a:lnTo>
                        <a:pt x="18" y="12"/>
                      </a:lnTo>
                      <a:lnTo>
                        <a:pt x="14" y="4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7" y="11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10" y="19"/>
                      </a:lnTo>
                      <a:lnTo>
                        <a:pt x="1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8" name="Freeform 1204"/>
                <p:cNvSpPr>
                  <a:spLocks/>
                </p:cNvSpPr>
                <p:nvPr/>
              </p:nvSpPr>
              <p:spPr bwMode="auto">
                <a:xfrm>
                  <a:off x="5224" y="1707"/>
                  <a:ext cx="10" cy="9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7" y="19"/>
                    </a:cxn>
                    <a:cxn ang="0">
                      <a:pos x="14" y="14"/>
                    </a:cxn>
                    <a:cxn ang="0">
                      <a:pos x="18" y="7"/>
                    </a:cxn>
                    <a:cxn ang="0">
                      <a:pos x="19" y="0"/>
                    </a:cxn>
                    <a:cxn ang="0">
                      <a:pos x="10" y="0"/>
                    </a:cxn>
                    <a:cxn ang="0">
                      <a:pos x="9" y="5"/>
                    </a:cxn>
                    <a:cxn ang="0">
                      <a:pos x="7" y="7"/>
                    </a:cxn>
                    <a:cxn ang="0">
                      <a:pos x="4" y="10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19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4" y="1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69" name="Freeform 1205"/>
                <p:cNvSpPr>
                  <a:spLocks/>
                </p:cNvSpPr>
                <p:nvPr/>
              </p:nvSpPr>
              <p:spPr bwMode="auto">
                <a:xfrm>
                  <a:off x="5261" y="1668"/>
                  <a:ext cx="12" cy="11"/>
                </a:xfrm>
                <a:custGeom>
                  <a:avLst/>
                  <a:gdLst/>
                  <a:ahLst/>
                  <a:cxnLst>
                    <a:cxn ang="0">
                      <a:pos x="12" y="23"/>
                    </a:cxn>
                    <a:cxn ang="0">
                      <a:pos x="8" y="22"/>
                    </a:cxn>
                    <a:cxn ang="0">
                      <a:pos x="3" y="20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7"/>
                    </a:cxn>
                    <a:cxn ang="0">
                      <a:pos x="3" y="4"/>
                    </a:cxn>
                    <a:cxn ang="0">
                      <a:pos x="8" y="1"/>
                    </a:cxn>
                    <a:cxn ang="0">
                      <a:pos x="12" y="0"/>
                    </a:cxn>
                    <a:cxn ang="0">
                      <a:pos x="17" y="1"/>
                    </a:cxn>
                    <a:cxn ang="0">
                      <a:pos x="20" y="4"/>
                    </a:cxn>
                    <a:cxn ang="0">
                      <a:pos x="23" y="7"/>
                    </a:cxn>
                    <a:cxn ang="0">
                      <a:pos x="24" y="12"/>
                    </a:cxn>
                    <a:cxn ang="0">
                      <a:pos x="23" y="16"/>
                    </a:cxn>
                    <a:cxn ang="0">
                      <a:pos x="20" y="20"/>
                    </a:cxn>
                    <a:cxn ang="0">
                      <a:pos x="17" y="22"/>
                    </a:cxn>
                    <a:cxn ang="0">
                      <a:pos x="12" y="23"/>
                    </a:cxn>
                  </a:cxnLst>
                  <a:rect l="0" t="0" r="r" b="b"/>
                  <a:pathLst>
                    <a:path w="24" h="23">
                      <a:moveTo>
                        <a:pt x="12" y="23"/>
                      </a:moveTo>
                      <a:lnTo>
                        <a:pt x="8" y="22"/>
                      </a:lnTo>
                      <a:lnTo>
                        <a:pt x="3" y="20"/>
                      </a:lnTo>
                      <a:lnTo>
                        <a:pt x="1" y="16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4"/>
                      </a:lnTo>
                      <a:lnTo>
                        <a:pt x="8" y="1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0" y="4"/>
                      </a:lnTo>
                      <a:lnTo>
                        <a:pt x="23" y="7"/>
                      </a:lnTo>
                      <a:lnTo>
                        <a:pt x="24" y="12"/>
                      </a:lnTo>
                      <a:lnTo>
                        <a:pt x="23" y="16"/>
                      </a:lnTo>
                      <a:lnTo>
                        <a:pt x="20" y="20"/>
                      </a:lnTo>
                      <a:lnTo>
                        <a:pt x="17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0" name="Freeform 1206"/>
                <p:cNvSpPr>
                  <a:spLocks/>
                </p:cNvSpPr>
                <p:nvPr/>
              </p:nvSpPr>
              <p:spPr bwMode="auto">
                <a:xfrm>
                  <a:off x="5259" y="1673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5"/>
                    </a:cxn>
                    <a:cxn ang="0">
                      <a:pos x="6" y="11"/>
                    </a:cxn>
                    <a:cxn ang="0">
                      <a:pos x="12" y="15"/>
                    </a:cxn>
                    <a:cxn ang="0">
                      <a:pos x="17" y="16"/>
                    </a:cxn>
                    <a:cxn ang="0">
                      <a:pos x="17" y="7"/>
                    </a:cxn>
                    <a:cxn ang="0">
                      <a:pos x="14" y="5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6" y="11"/>
                      </a:lnTo>
                      <a:lnTo>
                        <a:pt x="12" y="15"/>
                      </a:lnTo>
                      <a:lnTo>
                        <a:pt x="17" y="16"/>
                      </a:lnTo>
                      <a:lnTo>
                        <a:pt x="17" y="7"/>
                      </a:lnTo>
                      <a:lnTo>
                        <a:pt x="14" y="5"/>
                      </a:lnTo>
                      <a:lnTo>
                        <a:pt x="10" y="4"/>
                      </a:lnTo>
                      <a:lnTo>
                        <a:pt x="10" y="3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1" name="Freeform 1207"/>
                <p:cNvSpPr>
                  <a:spLocks/>
                </p:cNvSpPr>
                <p:nvPr/>
              </p:nvSpPr>
              <p:spPr bwMode="auto">
                <a:xfrm>
                  <a:off x="5259" y="1665"/>
                  <a:ext cx="9" cy="8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2" y="1"/>
                    </a:cxn>
                    <a:cxn ang="0">
                      <a:pos x="6" y="4"/>
                    </a:cxn>
                    <a:cxn ang="0">
                      <a:pos x="1" y="10"/>
                    </a:cxn>
                    <a:cxn ang="0">
                      <a:pos x="0" y="16"/>
                    </a:cxn>
                    <a:cxn ang="0">
                      <a:pos x="9" y="16"/>
                    </a:cxn>
                    <a:cxn ang="0">
                      <a:pos x="10" y="12"/>
                    </a:cxn>
                    <a:cxn ang="0">
                      <a:pos x="10" y="11"/>
                    </a:cxn>
                    <a:cxn ang="0">
                      <a:pos x="14" y="10"/>
                    </a:cxn>
                    <a:cxn ang="0">
                      <a:pos x="17" y="9"/>
                    </a:cxn>
                    <a:cxn ang="0">
                      <a:pos x="17" y="9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1"/>
                      </a:lnTo>
                      <a:lnTo>
                        <a:pt x="6" y="4"/>
                      </a:lnTo>
                      <a:lnTo>
                        <a:pt x="1" y="10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2"/>
                      </a:lnTo>
                      <a:lnTo>
                        <a:pt x="10" y="11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2" name="Freeform 1208"/>
                <p:cNvSpPr>
                  <a:spLocks/>
                </p:cNvSpPr>
                <p:nvPr/>
              </p:nvSpPr>
              <p:spPr bwMode="auto">
                <a:xfrm>
                  <a:off x="5268" y="166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5" y="10"/>
                    </a:cxn>
                    <a:cxn ang="0">
                      <a:pos x="12" y="4"/>
                    </a:cxn>
                    <a:cxn ang="0">
                      <a:pos x="6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4" y="10"/>
                    </a:cxn>
                    <a:cxn ang="0">
                      <a:pos x="5" y="11"/>
                    </a:cxn>
                    <a:cxn ang="0">
                      <a:pos x="6" y="12"/>
                    </a:cxn>
                    <a:cxn ang="0">
                      <a:pos x="7" y="16"/>
                    </a:cxn>
                    <a:cxn ang="0">
                      <a:pos x="7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0"/>
                      </a:lnTo>
                      <a:lnTo>
                        <a:pt x="12" y="4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5" y="11"/>
                      </a:lnTo>
                      <a:lnTo>
                        <a:pt x="6" y="12"/>
                      </a:lnTo>
                      <a:lnTo>
                        <a:pt x="7" y="16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3" name="Freeform 1209"/>
                <p:cNvSpPr>
                  <a:spLocks/>
                </p:cNvSpPr>
                <p:nvPr/>
              </p:nvSpPr>
              <p:spPr bwMode="auto">
                <a:xfrm>
                  <a:off x="5268" y="1673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6" y="15"/>
                    </a:cxn>
                    <a:cxn ang="0">
                      <a:pos x="12" y="11"/>
                    </a:cxn>
                    <a:cxn ang="0">
                      <a:pos x="15" y="5"/>
                    </a:cxn>
                    <a:cxn ang="0">
                      <a:pos x="16" y="0"/>
                    </a:cxn>
                    <a:cxn ang="0">
                      <a:pos x="7" y="0"/>
                    </a:cxn>
                    <a:cxn ang="0">
                      <a:pos x="6" y="3"/>
                    </a:cxn>
                    <a:cxn ang="0">
                      <a:pos x="5" y="4"/>
                    </a:cxn>
                    <a:cxn ang="0">
                      <a:pos x="4" y="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6" y="15"/>
                      </a:lnTo>
                      <a:lnTo>
                        <a:pt x="12" y="11"/>
                      </a:lnTo>
                      <a:lnTo>
                        <a:pt x="15" y="5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4" name="Freeform 1210"/>
                <p:cNvSpPr>
                  <a:spLocks/>
                </p:cNvSpPr>
                <p:nvPr/>
              </p:nvSpPr>
              <p:spPr bwMode="auto">
                <a:xfrm>
                  <a:off x="5256" y="1810"/>
                  <a:ext cx="15" cy="15"/>
                </a:xfrm>
                <a:custGeom>
                  <a:avLst/>
                  <a:gdLst/>
                  <a:ahLst/>
                  <a:cxnLst>
                    <a:cxn ang="0">
                      <a:pos x="15" y="30"/>
                    </a:cxn>
                    <a:cxn ang="0">
                      <a:pos x="9" y="29"/>
                    </a:cxn>
                    <a:cxn ang="0">
                      <a:pos x="5" y="26"/>
                    </a:cxn>
                    <a:cxn ang="0">
                      <a:pos x="1" y="21"/>
                    </a:cxn>
                    <a:cxn ang="0">
                      <a:pos x="0" y="15"/>
                    </a:cxn>
                    <a:cxn ang="0">
                      <a:pos x="1" y="9"/>
                    </a:cxn>
                    <a:cxn ang="0">
                      <a:pos x="5" y="5"/>
                    </a:cxn>
                    <a:cxn ang="0">
                      <a:pos x="9" y="1"/>
                    </a:cxn>
                    <a:cxn ang="0">
                      <a:pos x="15" y="0"/>
                    </a:cxn>
                    <a:cxn ang="0">
                      <a:pos x="21" y="1"/>
                    </a:cxn>
                    <a:cxn ang="0">
                      <a:pos x="25" y="5"/>
                    </a:cxn>
                    <a:cxn ang="0">
                      <a:pos x="29" y="9"/>
                    </a:cxn>
                    <a:cxn ang="0">
                      <a:pos x="30" y="15"/>
                    </a:cxn>
                    <a:cxn ang="0">
                      <a:pos x="29" y="21"/>
                    </a:cxn>
                    <a:cxn ang="0">
                      <a:pos x="25" y="26"/>
                    </a:cxn>
                    <a:cxn ang="0">
                      <a:pos x="21" y="29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30" h="30">
                      <a:moveTo>
                        <a:pt x="15" y="30"/>
                      </a:move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5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5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29" y="21"/>
                      </a:lnTo>
                      <a:lnTo>
                        <a:pt x="25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5" name="Freeform 1211"/>
                <p:cNvSpPr>
                  <a:spLocks/>
                </p:cNvSpPr>
                <p:nvPr/>
              </p:nvSpPr>
              <p:spPr bwMode="auto">
                <a:xfrm>
                  <a:off x="5253" y="181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5" y="14"/>
                    </a:cxn>
                    <a:cxn ang="0">
                      <a:pos x="12" y="19"/>
                    </a:cxn>
                    <a:cxn ang="0">
                      <a:pos x="19" y="20"/>
                    </a:cxn>
                    <a:cxn ang="0">
                      <a:pos x="19" y="11"/>
                    </a:cxn>
                    <a:cxn ang="0">
                      <a:pos x="15" y="9"/>
                    </a:cxn>
                    <a:cxn ang="0">
                      <a:pos x="12" y="7"/>
                    </a:cxn>
                    <a:cxn ang="0">
                      <a:pos x="10" y="5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5" y="14"/>
                      </a:lnTo>
                      <a:lnTo>
                        <a:pt x="12" y="19"/>
                      </a:lnTo>
                      <a:lnTo>
                        <a:pt x="19" y="20"/>
                      </a:lnTo>
                      <a:lnTo>
                        <a:pt x="19" y="11"/>
                      </a:lnTo>
                      <a:lnTo>
                        <a:pt x="15" y="9"/>
                      </a:lnTo>
                      <a:lnTo>
                        <a:pt x="12" y="7"/>
                      </a:lnTo>
                      <a:lnTo>
                        <a:pt x="10" y="5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6" name="Freeform 1212"/>
                <p:cNvSpPr>
                  <a:spLocks/>
                </p:cNvSpPr>
                <p:nvPr/>
              </p:nvSpPr>
              <p:spPr bwMode="auto">
                <a:xfrm>
                  <a:off x="5253" y="180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2" y="1"/>
                    </a:cxn>
                    <a:cxn ang="0">
                      <a:pos x="5" y="5"/>
                    </a:cxn>
                    <a:cxn ang="0">
                      <a:pos x="1" y="12"/>
                    </a:cxn>
                    <a:cxn ang="0">
                      <a:pos x="0" y="19"/>
                    </a:cxn>
                    <a:cxn ang="0">
                      <a:pos x="9" y="19"/>
                    </a:cxn>
                    <a:cxn ang="0">
                      <a:pos x="10" y="15"/>
                    </a:cxn>
                    <a:cxn ang="0">
                      <a:pos x="12" y="12"/>
                    </a:cxn>
                    <a:cxn ang="0">
                      <a:pos x="15" y="10"/>
                    </a:cxn>
                    <a:cxn ang="0">
                      <a:pos x="19" y="9"/>
                    </a:cxn>
                    <a:cxn ang="0">
                      <a:pos x="19" y="9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 h="19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0" y="15"/>
                      </a:lnTo>
                      <a:lnTo>
                        <a:pt x="12" y="12"/>
                      </a:lnTo>
                      <a:lnTo>
                        <a:pt x="15" y="10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7" name="Freeform 1213"/>
                <p:cNvSpPr>
                  <a:spLocks/>
                </p:cNvSpPr>
                <p:nvPr/>
              </p:nvSpPr>
              <p:spPr bwMode="auto">
                <a:xfrm>
                  <a:off x="5263" y="180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0" y="19"/>
                    </a:cxn>
                    <a:cxn ang="0">
                      <a:pos x="20" y="19"/>
                    </a:cxn>
                    <a:cxn ang="0">
                      <a:pos x="19" y="12"/>
                    </a:cxn>
                    <a:cxn ang="0">
                      <a:pos x="14" y="5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5" y="10"/>
                    </a:cxn>
                    <a:cxn ang="0">
                      <a:pos x="7" y="12"/>
                    </a:cxn>
                    <a:cxn ang="0">
                      <a:pos x="9" y="15"/>
                    </a:cxn>
                    <a:cxn ang="0">
                      <a:pos x="10" y="19"/>
                    </a:cxn>
                    <a:cxn ang="0">
                      <a:pos x="10" y="19"/>
                    </a:cxn>
                    <a:cxn ang="0">
                      <a:pos x="20" y="19"/>
                    </a:cxn>
                  </a:cxnLst>
                  <a:rect l="0" t="0" r="r" b="b"/>
                  <a:pathLst>
                    <a:path w="20" h="19">
                      <a:moveTo>
                        <a:pt x="20" y="19"/>
                      </a:moveTo>
                      <a:lnTo>
                        <a:pt x="20" y="19"/>
                      </a:lnTo>
                      <a:lnTo>
                        <a:pt x="19" y="12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0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10" y="19"/>
                      </a:lnTo>
                      <a:lnTo>
                        <a:pt x="2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8" name="Freeform 1214"/>
                <p:cNvSpPr>
                  <a:spLocks/>
                </p:cNvSpPr>
                <p:nvPr/>
              </p:nvSpPr>
              <p:spPr bwMode="auto">
                <a:xfrm>
                  <a:off x="5263" y="1817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7" y="19"/>
                    </a:cxn>
                    <a:cxn ang="0">
                      <a:pos x="14" y="14"/>
                    </a:cxn>
                    <a:cxn ang="0">
                      <a:pos x="19" y="7"/>
                    </a:cxn>
                    <a:cxn ang="0">
                      <a:pos x="20" y="0"/>
                    </a:cxn>
                    <a:cxn ang="0">
                      <a:pos x="10" y="0"/>
                    </a:cxn>
                    <a:cxn ang="0">
                      <a:pos x="9" y="5"/>
                    </a:cxn>
                    <a:cxn ang="0">
                      <a:pos x="7" y="7"/>
                    </a:cxn>
                    <a:cxn ang="0">
                      <a:pos x="5" y="9"/>
                    </a:cxn>
                    <a:cxn ang="0">
                      <a:pos x="0" y="11"/>
                    </a:cxn>
                    <a:cxn ang="0">
                      <a:pos x="0" y="11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20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9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79" name="Freeform 1215"/>
                <p:cNvSpPr>
                  <a:spLocks/>
                </p:cNvSpPr>
                <p:nvPr/>
              </p:nvSpPr>
              <p:spPr bwMode="auto">
                <a:xfrm>
                  <a:off x="5297" y="1911"/>
                  <a:ext cx="16" cy="15"/>
                </a:xfrm>
                <a:custGeom>
                  <a:avLst/>
                  <a:gdLst/>
                  <a:ahLst/>
                  <a:cxnLst>
                    <a:cxn ang="0">
                      <a:pos x="16" y="30"/>
                    </a:cxn>
                    <a:cxn ang="0">
                      <a:pos x="9" y="29"/>
                    </a:cxn>
                    <a:cxn ang="0">
                      <a:pos x="5" y="25"/>
                    </a:cxn>
                    <a:cxn ang="0">
                      <a:pos x="1" y="21"/>
                    </a:cxn>
                    <a:cxn ang="0">
                      <a:pos x="0" y="15"/>
                    </a:cxn>
                    <a:cxn ang="0">
                      <a:pos x="1" y="9"/>
                    </a:cxn>
                    <a:cxn ang="0">
                      <a:pos x="5" y="3"/>
                    </a:cxn>
                    <a:cxn ang="0">
                      <a:pos x="9" y="1"/>
                    </a:cxn>
                    <a:cxn ang="0">
                      <a:pos x="16" y="0"/>
                    </a:cxn>
                    <a:cxn ang="0">
                      <a:pos x="22" y="1"/>
                    </a:cxn>
                    <a:cxn ang="0">
                      <a:pos x="26" y="3"/>
                    </a:cxn>
                    <a:cxn ang="0">
                      <a:pos x="30" y="9"/>
                    </a:cxn>
                    <a:cxn ang="0">
                      <a:pos x="31" y="15"/>
                    </a:cxn>
                    <a:cxn ang="0">
                      <a:pos x="30" y="21"/>
                    </a:cxn>
                    <a:cxn ang="0">
                      <a:pos x="26" y="25"/>
                    </a:cxn>
                    <a:cxn ang="0">
                      <a:pos x="22" y="29"/>
                    </a:cxn>
                    <a:cxn ang="0">
                      <a:pos x="16" y="30"/>
                    </a:cxn>
                  </a:cxnLst>
                  <a:rect l="0" t="0" r="r" b="b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5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6" y="0"/>
                      </a:lnTo>
                      <a:lnTo>
                        <a:pt x="22" y="1"/>
                      </a:lnTo>
                      <a:lnTo>
                        <a:pt x="26" y="3"/>
                      </a:lnTo>
                      <a:lnTo>
                        <a:pt x="30" y="9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5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0" name="Freeform 1216"/>
                <p:cNvSpPr>
                  <a:spLocks/>
                </p:cNvSpPr>
                <p:nvPr/>
              </p:nvSpPr>
              <p:spPr bwMode="auto">
                <a:xfrm>
                  <a:off x="5295" y="191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7"/>
                    </a:cxn>
                    <a:cxn ang="0">
                      <a:pos x="6" y="14"/>
                    </a:cxn>
                    <a:cxn ang="0">
                      <a:pos x="13" y="18"/>
                    </a:cxn>
                    <a:cxn ang="0">
                      <a:pos x="21" y="19"/>
                    </a:cxn>
                    <a:cxn ang="0">
                      <a:pos x="21" y="10"/>
                    </a:cxn>
                    <a:cxn ang="0">
                      <a:pos x="15" y="9"/>
                    </a:cxn>
                    <a:cxn ang="0">
                      <a:pos x="13" y="7"/>
                    </a:cxn>
                    <a:cxn ang="0">
                      <a:pos x="11" y="4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1" y="19"/>
                      </a:lnTo>
                      <a:lnTo>
                        <a:pt x="21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1" name="Freeform 1217"/>
                <p:cNvSpPr>
                  <a:spLocks/>
                </p:cNvSpPr>
                <p:nvPr/>
              </p:nvSpPr>
              <p:spPr bwMode="auto">
                <a:xfrm>
                  <a:off x="5295" y="190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1" y="0"/>
                    </a:cxn>
                    <a:cxn ang="0">
                      <a:pos x="13" y="1"/>
                    </a:cxn>
                    <a:cxn ang="0">
                      <a:pos x="6" y="5"/>
                    </a:cxn>
                    <a:cxn ang="0">
                      <a:pos x="2" y="13"/>
                    </a:cxn>
                    <a:cxn ang="0">
                      <a:pos x="0" y="20"/>
                    </a:cxn>
                    <a:cxn ang="0">
                      <a:pos x="10" y="20"/>
                    </a:cxn>
                    <a:cxn ang="0">
                      <a:pos x="11" y="15"/>
                    </a:cxn>
                    <a:cxn ang="0">
                      <a:pos x="13" y="12"/>
                    </a:cxn>
                    <a:cxn ang="0">
                      <a:pos x="15" y="11"/>
                    </a:cxn>
                    <a:cxn ang="0">
                      <a:pos x="21" y="9"/>
                    </a:cxn>
                    <a:cxn ang="0">
                      <a:pos x="21" y="9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1" h="20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5"/>
                      </a:lnTo>
                      <a:lnTo>
                        <a:pt x="2" y="13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11" y="15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21" y="9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2" name="Freeform 1218"/>
                <p:cNvSpPr>
                  <a:spLocks/>
                </p:cNvSpPr>
                <p:nvPr/>
              </p:nvSpPr>
              <p:spPr bwMode="auto">
                <a:xfrm>
                  <a:off x="5305" y="190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20" y="20"/>
                    </a:cxn>
                    <a:cxn ang="0">
                      <a:pos x="20" y="20"/>
                    </a:cxn>
                    <a:cxn ang="0">
                      <a:pos x="18" y="13"/>
                    </a:cxn>
                    <a:cxn ang="0">
                      <a:pos x="14" y="5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5" y="11"/>
                    </a:cxn>
                    <a:cxn ang="0">
                      <a:pos x="7" y="12"/>
                    </a:cxn>
                    <a:cxn ang="0">
                      <a:pos x="9" y="15"/>
                    </a:cxn>
                    <a:cxn ang="0">
                      <a:pos x="10" y="20"/>
                    </a:cxn>
                    <a:cxn ang="0">
                      <a:pos x="10" y="20"/>
                    </a:cxn>
                    <a:cxn ang="0">
                      <a:pos x="20" y="20"/>
                    </a:cxn>
                  </a:cxnLst>
                  <a:rect l="0" t="0" r="r" b="b"/>
                  <a:pathLst>
                    <a:path w="20" h="20">
                      <a:moveTo>
                        <a:pt x="20" y="20"/>
                      </a:moveTo>
                      <a:lnTo>
                        <a:pt x="20" y="20"/>
                      </a:lnTo>
                      <a:lnTo>
                        <a:pt x="18" y="13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1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2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3" name="Freeform 1219"/>
                <p:cNvSpPr>
                  <a:spLocks/>
                </p:cNvSpPr>
                <p:nvPr/>
              </p:nvSpPr>
              <p:spPr bwMode="auto">
                <a:xfrm>
                  <a:off x="5305" y="1919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19"/>
                    </a:cxn>
                    <a:cxn ang="0">
                      <a:pos x="7" y="18"/>
                    </a:cxn>
                    <a:cxn ang="0">
                      <a:pos x="14" y="14"/>
                    </a:cxn>
                    <a:cxn ang="0">
                      <a:pos x="18" y="7"/>
                    </a:cxn>
                    <a:cxn ang="0">
                      <a:pos x="20" y="0"/>
                    </a:cxn>
                    <a:cxn ang="0">
                      <a:pos x="10" y="0"/>
                    </a:cxn>
                    <a:cxn ang="0">
                      <a:pos x="9" y="4"/>
                    </a:cxn>
                    <a:cxn ang="0">
                      <a:pos x="7" y="7"/>
                    </a:cxn>
                    <a:cxn ang="0">
                      <a:pos x="5" y="9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20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4" name="Freeform 1220"/>
                <p:cNvSpPr>
                  <a:spLocks/>
                </p:cNvSpPr>
                <p:nvPr/>
              </p:nvSpPr>
              <p:spPr bwMode="auto">
                <a:xfrm>
                  <a:off x="5277" y="1903"/>
                  <a:ext cx="15" cy="16"/>
                </a:xfrm>
                <a:custGeom>
                  <a:avLst/>
                  <a:gdLst/>
                  <a:ahLst/>
                  <a:cxnLst>
                    <a:cxn ang="0">
                      <a:pos x="15" y="31"/>
                    </a:cxn>
                    <a:cxn ang="0">
                      <a:pos x="9" y="30"/>
                    </a:cxn>
                    <a:cxn ang="0">
                      <a:pos x="4" y="26"/>
                    </a:cxn>
                    <a:cxn ang="0">
                      <a:pos x="1" y="22"/>
                    </a:cxn>
                    <a:cxn ang="0">
                      <a:pos x="0" y="16"/>
                    </a:cxn>
                    <a:cxn ang="0">
                      <a:pos x="1" y="9"/>
                    </a:cxn>
                    <a:cxn ang="0">
                      <a:pos x="4" y="4"/>
                    </a:cxn>
                    <a:cxn ang="0">
                      <a:pos x="9" y="1"/>
                    </a:cxn>
                    <a:cxn ang="0">
                      <a:pos x="15" y="0"/>
                    </a:cxn>
                    <a:cxn ang="0">
                      <a:pos x="20" y="1"/>
                    </a:cxn>
                    <a:cxn ang="0">
                      <a:pos x="25" y="4"/>
                    </a:cxn>
                    <a:cxn ang="0">
                      <a:pos x="28" y="9"/>
                    </a:cxn>
                    <a:cxn ang="0">
                      <a:pos x="30" y="16"/>
                    </a:cxn>
                    <a:cxn ang="0">
                      <a:pos x="28" y="22"/>
                    </a:cxn>
                    <a:cxn ang="0">
                      <a:pos x="25" y="26"/>
                    </a:cxn>
                    <a:cxn ang="0">
                      <a:pos x="20" y="30"/>
                    </a:cxn>
                    <a:cxn ang="0">
                      <a:pos x="15" y="31"/>
                    </a:cxn>
                  </a:cxnLst>
                  <a:rect l="0" t="0" r="r" b="b"/>
                  <a:pathLst>
                    <a:path w="30" h="31">
                      <a:moveTo>
                        <a:pt x="15" y="31"/>
                      </a:moveTo>
                      <a:lnTo>
                        <a:pt x="9" y="30"/>
                      </a:lnTo>
                      <a:lnTo>
                        <a:pt x="4" y="26"/>
                      </a:lnTo>
                      <a:lnTo>
                        <a:pt x="1" y="22"/>
                      </a:lnTo>
                      <a:lnTo>
                        <a:pt x="0" y="16"/>
                      </a:lnTo>
                      <a:lnTo>
                        <a:pt x="1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0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6"/>
                      </a:lnTo>
                      <a:lnTo>
                        <a:pt x="28" y="22"/>
                      </a:lnTo>
                      <a:lnTo>
                        <a:pt x="25" y="26"/>
                      </a:lnTo>
                      <a:lnTo>
                        <a:pt x="20" y="30"/>
                      </a:lnTo>
                      <a:lnTo>
                        <a:pt x="15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5" name="Freeform 1221"/>
                <p:cNvSpPr>
                  <a:spLocks/>
                </p:cNvSpPr>
                <p:nvPr/>
              </p:nvSpPr>
              <p:spPr bwMode="auto">
                <a:xfrm>
                  <a:off x="5275" y="1911"/>
                  <a:ext cx="9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7"/>
                    </a:cxn>
                    <a:cxn ang="0">
                      <a:pos x="6" y="14"/>
                    </a:cxn>
                    <a:cxn ang="0">
                      <a:pos x="13" y="18"/>
                    </a:cxn>
                    <a:cxn ang="0">
                      <a:pos x="20" y="19"/>
                    </a:cxn>
                    <a:cxn ang="0">
                      <a:pos x="20" y="10"/>
                    </a:cxn>
                    <a:cxn ang="0">
                      <a:pos x="15" y="9"/>
                    </a:cxn>
                    <a:cxn ang="0">
                      <a:pos x="13" y="7"/>
                    </a:cxn>
                    <a:cxn ang="0">
                      <a:pos x="10" y="4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0" y="19"/>
                      </a:lnTo>
                      <a:lnTo>
                        <a:pt x="20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6" name="Freeform 1222"/>
                <p:cNvSpPr>
                  <a:spLocks/>
                </p:cNvSpPr>
                <p:nvPr/>
              </p:nvSpPr>
              <p:spPr bwMode="auto">
                <a:xfrm>
                  <a:off x="5275" y="1901"/>
                  <a:ext cx="9" cy="1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3" y="1"/>
                    </a:cxn>
                    <a:cxn ang="0">
                      <a:pos x="6" y="6"/>
                    </a:cxn>
                    <a:cxn ang="0">
                      <a:pos x="1" y="13"/>
                    </a:cxn>
                    <a:cxn ang="0">
                      <a:pos x="0" y="21"/>
                    </a:cxn>
                    <a:cxn ang="0">
                      <a:pos x="9" y="21"/>
                    </a:cxn>
                    <a:cxn ang="0">
                      <a:pos x="10" y="15"/>
                    </a:cxn>
                    <a:cxn ang="0">
                      <a:pos x="13" y="13"/>
                    </a:cxn>
                    <a:cxn ang="0">
                      <a:pos x="15" y="11"/>
                    </a:cxn>
                    <a:cxn ang="0">
                      <a:pos x="20" y="9"/>
                    </a:cxn>
                    <a:cxn ang="0">
                      <a:pos x="20" y="9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21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3" y="1"/>
                      </a:lnTo>
                      <a:lnTo>
                        <a:pt x="6" y="6"/>
                      </a:lnTo>
                      <a:lnTo>
                        <a:pt x="1" y="13"/>
                      </a:lnTo>
                      <a:lnTo>
                        <a:pt x="0" y="21"/>
                      </a:lnTo>
                      <a:lnTo>
                        <a:pt x="9" y="21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1"/>
                      </a:lnTo>
                      <a:lnTo>
                        <a:pt x="20" y="9"/>
                      </a:lnTo>
                      <a:lnTo>
                        <a:pt x="20" y="9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7" name="Freeform 1223"/>
                <p:cNvSpPr>
                  <a:spLocks/>
                </p:cNvSpPr>
                <p:nvPr/>
              </p:nvSpPr>
              <p:spPr bwMode="auto">
                <a:xfrm>
                  <a:off x="5284" y="1901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19" y="21"/>
                    </a:cxn>
                    <a:cxn ang="0">
                      <a:pos x="19" y="21"/>
                    </a:cxn>
                    <a:cxn ang="0">
                      <a:pos x="18" y="13"/>
                    </a:cxn>
                    <a:cxn ang="0">
                      <a:pos x="13" y="6"/>
                    </a:cxn>
                    <a:cxn ang="0">
                      <a:pos x="7" y="1"/>
                    </a:cxn>
                    <a:cxn ang="0">
                      <a:pos x="0" y="0"/>
                    </a:cxn>
                    <a:cxn ang="0">
                      <a:pos x="0" y="9"/>
                    </a:cxn>
                    <a:cxn ang="0">
                      <a:pos x="4" y="11"/>
                    </a:cxn>
                    <a:cxn ang="0">
                      <a:pos x="7" y="13"/>
                    </a:cxn>
                    <a:cxn ang="0">
                      <a:pos x="9" y="15"/>
                    </a:cxn>
                    <a:cxn ang="0">
                      <a:pos x="10" y="21"/>
                    </a:cxn>
                    <a:cxn ang="0">
                      <a:pos x="10" y="21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19" h="21">
                      <a:moveTo>
                        <a:pt x="19" y="21"/>
                      </a:moveTo>
                      <a:lnTo>
                        <a:pt x="19" y="21"/>
                      </a:lnTo>
                      <a:lnTo>
                        <a:pt x="18" y="13"/>
                      </a:lnTo>
                      <a:lnTo>
                        <a:pt x="13" y="6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0" y="21"/>
                      </a:lnTo>
                      <a:lnTo>
                        <a:pt x="10" y="21"/>
                      </a:lnTo>
                      <a:lnTo>
                        <a:pt x="19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88" name="Freeform 1224"/>
                <p:cNvSpPr>
                  <a:spLocks/>
                </p:cNvSpPr>
                <p:nvPr/>
              </p:nvSpPr>
              <p:spPr bwMode="auto">
                <a:xfrm>
                  <a:off x="5284" y="1911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19"/>
                    </a:cxn>
                    <a:cxn ang="0">
                      <a:pos x="7" y="18"/>
                    </a:cxn>
                    <a:cxn ang="0">
                      <a:pos x="13" y="14"/>
                    </a:cxn>
                    <a:cxn ang="0">
                      <a:pos x="18" y="7"/>
                    </a:cxn>
                    <a:cxn ang="0">
                      <a:pos x="19" y="0"/>
                    </a:cxn>
                    <a:cxn ang="0">
                      <a:pos x="10" y="0"/>
                    </a:cxn>
                    <a:cxn ang="0">
                      <a:pos x="9" y="4"/>
                    </a:cxn>
                    <a:cxn ang="0">
                      <a:pos x="7" y="7"/>
                    </a:cxn>
                    <a:cxn ang="0">
                      <a:pos x="4" y="9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19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3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4" y="9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332" name="Group 331"/>
            <p:cNvGrpSpPr/>
            <p:nvPr/>
          </p:nvGrpSpPr>
          <p:grpSpPr>
            <a:xfrm>
              <a:off x="5181600" y="572869"/>
              <a:ext cx="3863473" cy="2322731"/>
              <a:chOff x="5181600" y="572869"/>
              <a:chExt cx="3863473" cy="2322731"/>
            </a:xfrm>
          </p:grpSpPr>
          <p:grpSp>
            <p:nvGrpSpPr>
              <p:cNvPr id="3" name="Group 1049"/>
              <p:cNvGrpSpPr>
                <a:grpSpLocks/>
              </p:cNvGrpSpPr>
              <p:nvPr/>
            </p:nvGrpSpPr>
            <p:grpSpPr bwMode="auto">
              <a:xfrm>
                <a:off x="5181600" y="1200150"/>
                <a:ext cx="2705100" cy="1695450"/>
                <a:chOff x="288" y="912"/>
                <a:chExt cx="1704" cy="1068"/>
              </a:xfrm>
            </p:grpSpPr>
            <p:sp>
              <p:nvSpPr>
                <p:cNvPr id="114714" name="Oval 1050"/>
                <p:cNvSpPr>
                  <a:spLocks noChangeArrowheads="1"/>
                </p:cNvSpPr>
                <p:nvPr/>
              </p:nvSpPr>
              <p:spPr bwMode="auto">
                <a:xfrm>
                  <a:off x="451" y="1836"/>
                  <a:ext cx="86" cy="87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5" name="Oval 1051"/>
                <p:cNvSpPr>
                  <a:spLocks noChangeArrowheads="1"/>
                </p:cNvSpPr>
                <p:nvPr/>
              </p:nvSpPr>
              <p:spPr bwMode="auto">
                <a:xfrm>
                  <a:off x="554" y="967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6" name="Oval 1052"/>
                <p:cNvSpPr>
                  <a:spLocks noChangeArrowheads="1"/>
                </p:cNvSpPr>
                <p:nvPr/>
              </p:nvSpPr>
              <p:spPr bwMode="auto">
                <a:xfrm>
                  <a:off x="719" y="1834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7" name="Oval 1053"/>
                <p:cNvSpPr>
                  <a:spLocks noChangeArrowheads="1"/>
                </p:cNvSpPr>
                <p:nvPr/>
              </p:nvSpPr>
              <p:spPr bwMode="auto">
                <a:xfrm>
                  <a:off x="937" y="1838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8" name="Oval 1054"/>
                <p:cNvSpPr>
                  <a:spLocks noChangeArrowheads="1"/>
                </p:cNvSpPr>
                <p:nvPr/>
              </p:nvSpPr>
              <p:spPr bwMode="auto">
                <a:xfrm>
                  <a:off x="1045" y="912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19" name="Oval 1055"/>
                <p:cNvSpPr>
                  <a:spLocks noChangeArrowheads="1"/>
                </p:cNvSpPr>
                <p:nvPr/>
              </p:nvSpPr>
              <p:spPr bwMode="auto">
                <a:xfrm>
                  <a:off x="1208" y="1781"/>
                  <a:ext cx="86" cy="90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0" name="Oval 1056"/>
                <p:cNvSpPr>
                  <a:spLocks noChangeArrowheads="1"/>
                </p:cNvSpPr>
                <p:nvPr/>
              </p:nvSpPr>
              <p:spPr bwMode="auto">
                <a:xfrm>
                  <a:off x="1424" y="1781"/>
                  <a:ext cx="86" cy="88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1" name="Oval 1057"/>
                <p:cNvSpPr>
                  <a:spLocks noChangeArrowheads="1"/>
                </p:cNvSpPr>
                <p:nvPr/>
              </p:nvSpPr>
              <p:spPr bwMode="auto">
                <a:xfrm>
                  <a:off x="1532" y="965"/>
                  <a:ext cx="86" cy="87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2" name="Oval 1058"/>
                <p:cNvSpPr>
                  <a:spLocks noChangeArrowheads="1"/>
                </p:cNvSpPr>
                <p:nvPr/>
              </p:nvSpPr>
              <p:spPr bwMode="auto">
                <a:xfrm>
                  <a:off x="1693" y="1783"/>
                  <a:ext cx="86" cy="8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3" name="Oval 1059"/>
                <p:cNvSpPr>
                  <a:spLocks noChangeArrowheads="1"/>
                </p:cNvSpPr>
                <p:nvPr/>
              </p:nvSpPr>
              <p:spPr bwMode="auto">
                <a:xfrm>
                  <a:off x="1906" y="1727"/>
                  <a:ext cx="86" cy="91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4724" name="Oval 1060"/>
                <p:cNvSpPr>
                  <a:spLocks noChangeArrowheads="1"/>
                </p:cNvSpPr>
                <p:nvPr/>
              </p:nvSpPr>
              <p:spPr bwMode="auto">
                <a:xfrm>
                  <a:off x="288" y="1891"/>
                  <a:ext cx="86" cy="89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114725" name="AutoShape 1061"/>
                <p:cNvCxnSpPr>
                  <a:cxnSpLocks noChangeShapeType="1"/>
                  <a:stCxn id="114724" idx="7"/>
                  <a:endCxn id="114714" idx="2"/>
                </p:cNvCxnSpPr>
                <p:nvPr/>
              </p:nvCxnSpPr>
              <p:spPr bwMode="auto">
                <a:xfrm flipV="1">
                  <a:off x="361" y="1880"/>
                  <a:ext cx="90" cy="2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6" name="AutoShape 1062"/>
                <p:cNvCxnSpPr>
                  <a:cxnSpLocks noChangeShapeType="1"/>
                  <a:stCxn id="114714" idx="7"/>
                  <a:endCxn id="114715" idx="3"/>
                </p:cNvCxnSpPr>
                <p:nvPr/>
              </p:nvCxnSpPr>
              <p:spPr bwMode="auto">
                <a:xfrm flipV="1">
                  <a:off x="524" y="1043"/>
                  <a:ext cx="43" cy="806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7" name="AutoShape 1063"/>
                <p:cNvCxnSpPr>
                  <a:cxnSpLocks noChangeShapeType="1"/>
                  <a:stCxn id="114715" idx="5"/>
                  <a:endCxn id="114716" idx="1"/>
                </p:cNvCxnSpPr>
                <p:nvPr/>
              </p:nvCxnSpPr>
              <p:spPr bwMode="auto">
                <a:xfrm>
                  <a:off x="627" y="1043"/>
                  <a:ext cx="104" cy="80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8" name="AutoShape 1064"/>
                <p:cNvCxnSpPr>
                  <a:cxnSpLocks noChangeShapeType="1"/>
                  <a:stCxn id="114716" idx="6"/>
                  <a:endCxn id="114717" idx="2"/>
                </p:cNvCxnSpPr>
                <p:nvPr/>
              </p:nvCxnSpPr>
              <p:spPr bwMode="auto">
                <a:xfrm>
                  <a:off x="805" y="1879"/>
                  <a:ext cx="132" cy="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29" name="AutoShape 1065"/>
                <p:cNvCxnSpPr>
                  <a:cxnSpLocks noChangeShapeType="1"/>
                  <a:stCxn id="114717" idx="7"/>
                  <a:endCxn id="114718" idx="3"/>
                </p:cNvCxnSpPr>
                <p:nvPr/>
              </p:nvCxnSpPr>
              <p:spPr bwMode="auto">
                <a:xfrm flipV="1">
                  <a:off x="1010" y="988"/>
                  <a:ext cx="48" cy="86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0" name="AutoShape 1066"/>
                <p:cNvCxnSpPr>
                  <a:cxnSpLocks noChangeShapeType="1"/>
                  <a:stCxn id="114718" idx="5"/>
                  <a:endCxn id="114719" idx="1"/>
                </p:cNvCxnSpPr>
                <p:nvPr/>
              </p:nvCxnSpPr>
              <p:spPr bwMode="auto">
                <a:xfrm>
                  <a:off x="1118" y="988"/>
                  <a:ext cx="103" cy="806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1" name="AutoShape 1067"/>
                <p:cNvCxnSpPr>
                  <a:cxnSpLocks noChangeShapeType="1"/>
                  <a:stCxn id="114719" idx="6"/>
                  <a:endCxn id="114720" idx="2"/>
                </p:cNvCxnSpPr>
                <p:nvPr/>
              </p:nvCxnSpPr>
              <p:spPr bwMode="auto">
                <a:xfrm flipV="1">
                  <a:off x="1294" y="1825"/>
                  <a:ext cx="130" cy="2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2" name="AutoShape 1068"/>
                <p:cNvCxnSpPr>
                  <a:cxnSpLocks noChangeShapeType="1"/>
                  <a:stCxn id="114720" idx="7"/>
                  <a:endCxn id="114721" idx="3"/>
                </p:cNvCxnSpPr>
                <p:nvPr/>
              </p:nvCxnSpPr>
              <p:spPr bwMode="auto">
                <a:xfrm flipV="1">
                  <a:off x="1497" y="1039"/>
                  <a:ext cx="48" cy="755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3" name="AutoShape 1069"/>
                <p:cNvCxnSpPr>
                  <a:cxnSpLocks noChangeShapeType="1"/>
                  <a:stCxn id="114721" idx="5"/>
                  <a:endCxn id="114722" idx="1"/>
                </p:cNvCxnSpPr>
                <p:nvPr/>
              </p:nvCxnSpPr>
              <p:spPr bwMode="auto">
                <a:xfrm>
                  <a:off x="1605" y="1039"/>
                  <a:ext cx="101" cy="75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  <p:cxnSp>
              <p:nvCxnSpPr>
                <p:cNvPr id="114734" name="AutoShape 1070"/>
                <p:cNvCxnSpPr>
                  <a:cxnSpLocks noChangeShapeType="1"/>
                  <a:stCxn id="114722" idx="6"/>
                  <a:endCxn id="114723" idx="2"/>
                </p:cNvCxnSpPr>
                <p:nvPr/>
              </p:nvCxnSpPr>
              <p:spPr bwMode="auto">
                <a:xfrm flipV="1">
                  <a:off x="1779" y="1773"/>
                  <a:ext cx="127" cy="5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315" name="TextBox 314"/>
              <p:cNvSpPr txBox="1"/>
              <p:nvPr/>
            </p:nvSpPr>
            <p:spPr>
              <a:xfrm>
                <a:off x="6217910" y="572869"/>
                <a:ext cx="2827163" cy="7181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Daily (fast food)</a:t>
                </a:r>
              </a:p>
              <a:p>
                <a:r>
                  <a:rPr lang="en-US" dirty="0" smtClean="0"/>
                  <a:t>Annually (snow plows)</a:t>
                </a:r>
                <a:endParaRPr lang="en-US" dirty="0"/>
              </a:p>
            </p:txBody>
          </p:sp>
        </p:grpSp>
      </p:grpSp>
      <p:grpSp>
        <p:nvGrpSpPr>
          <p:cNvPr id="327" name="Group 326"/>
          <p:cNvGrpSpPr/>
          <p:nvPr>
            <p:custDataLst>
              <p:tags r:id="rId8"/>
            </p:custDataLst>
          </p:nvPr>
        </p:nvGrpSpPr>
        <p:grpSpPr>
          <a:xfrm>
            <a:off x="878716" y="2246882"/>
            <a:ext cx="1548989" cy="817740"/>
            <a:chOff x="1300163" y="3829050"/>
            <a:chExt cx="2722562" cy="1434727"/>
          </a:xfrm>
        </p:grpSpPr>
        <p:sp>
          <p:nvSpPr>
            <p:cNvPr id="114702" name="Oval 1038"/>
            <p:cNvSpPr>
              <a:spLocks noChangeArrowheads="1"/>
            </p:cNvSpPr>
            <p:nvPr/>
          </p:nvSpPr>
          <p:spPr bwMode="auto">
            <a:xfrm>
              <a:off x="1300163" y="4133850"/>
              <a:ext cx="136525" cy="13811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26" name="Group 325"/>
            <p:cNvGrpSpPr/>
            <p:nvPr/>
          </p:nvGrpSpPr>
          <p:grpSpPr>
            <a:xfrm>
              <a:off x="1387942" y="3829050"/>
              <a:ext cx="2634783" cy="1434727"/>
              <a:chOff x="1387942" y="3829050"/>
              <a:chExt cx="2634783" cy="1434727"/>
            </a:xfrm>
          </p:grpSpPr>
          <p:sp>
            <p:nvSpPr>
              <p:cNvPr id="114692" name="Oval 1028"/>
              <p:cNvSpPr>
                <a:spLocks noChangeArrowheads="1"/>
              </p:cNvSpPr>
              <p:nvPr/>
            </p:nvSpPr>
            <p:spPr bwMode="auto">
              <a:xfrm>
                <a:off x="1589088" y="3935413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3" name="Oval 1029"/>
              <p:cNvSpPr>
                <a:spLocks noChangeArrowheads="1"/>
              </p:cNvSpPr>
              <p:nvPr/>
            </p:nvSpPr>
            <p:spPr bwMode="auto">
              <a:xfrm>
                <a:off x="1833563" y="3829050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4" name="Oval 1030"/>
              <p:cNvSpPr>
                <a:spLocks noChangeArrowheads="1"/>
              </p:cNvSpPr>
              <p:nvPr/>
            </p:nvSpPr>
            <p:spPr bwMode="auto">
              <a:xfrm>
                <a:off x="2062163" y="4110038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5" name="Oval 1031"/>
              <p:cNvSpPr>
                <a:spLocks noChangeArrowheads="1"/>
              </p:cNvSpPr>
              <p:nvPr/>
            </p:nvSpPr>
            <p:spPr bwMode="auto">
              <a:xfrm>
                <a:off x="2366963" y="4211638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6" name="Oval 1032"/>
              <p:cNvSpPr>
                <a:spLocks noChangeArrowheads="1"/>
              </p:cNvSpPr>
              <p:nvPr/>
            </p:nvSpPr>
            <p:spPr bwMode="auto">
              <a:xfrm>
                <a:off x="2671763" y="3940175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7" name="Oval 1033"/>
              <p:cNvSpPr>
                <a:spLocks noChangeArrowheads="1"/>
              </p:cNvSpPr>
              <p:nvPr/>
            </p:nvSpPr>
            <p:spPr bwMode="auto">
              <a:xfrm>
                <a:off x="2960688" y="4070350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8" name="Oval 1034"/>
              <p:cNvSpPr>
                <a:spLocks noChangeArrowheads="1"/>
              </p:cNvSpPr>
              <p:nvPr/>
            </p:nvSpPr>
            <p:spPr bwMode="auto">
              <a:xfrm>
                <a:off x="3265488" y="4211638"/>
                <a:ext cx="138112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699" name="Oval 1035"/>
              <p:cNvSpPr>
                <a:spLocks noChangeArrowheads="1"/>
              </p:cNvSpPr>
              <p:nvPr/>
            </p:nvSpPr>
            <p:spPr bwMode="auto">
              <a:xfrm>
                <a:off x="3433763" y="3849688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00" name="Oval 1036"/>
              <p:cNvSpPr>
                <a:spLocks noChangeArrowheads="1"/>
              </p:cNvSpPr>
              <p:nvPr/>
            </p:nvSpPr>
            <p:spPr bwMode="auto">
              <a:xfrm>
                <a:off x="3662363" y="4094163"/>
                <a:ext cx="136525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701" name="Oval 1037"/>
              <p:cNvSpPr>
                <a:spLocks noChangeArrowheads="1"/>
              </p:cNvSpPr>
              <p:nvPr/>
            </p:nvSpPr>
            <p:spPr bwMode="auto">
              <a:xfrm>
                <a:off x="3876675" y="3927475"/>
                <a:ext cx="146050" cy="138113"/>
              </a:xfrm>
              <a:prstGeom prst="ellipse">
                <a:avLst/>
              </a:prstGeom>
              <a:solidFill>
                <a:srgbClr val="FF0000"/>
              </a:solidFill>
              <a:ln w="190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114703" name="AutoShape 1039"/>
              <p:cNvCxnSpPr>
                <a:cxnSpLocks noChangeShapeType="1"/>
                <a:stCxn id="114702" idx="7"/>
                <a:endCxn id="114692" idx="2"/>
              </p:cNvCxnSpPr>
              <p:nvPr/>
            </p:nvCxnSpPr>
            <p:spPr bwMode="auto">
              <a:xfrm flipV="1">
                <a:off x="1416050" y="4005263"/>
                <a:ext cx="173037" cy="149225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4" name="AutoShape 1040"/>
              <p:cNvCxnSpPr>
                <a:cxnSpLocks noChangeShapeType="1"/>
                <a:stCxn id="114692" idx="6"/>
                <a:endCxn id="114693" idx="2"/>
              </p:cNvCxnSpPr>
              <p:nvPr/>
            </p:nvCxnSpPr>
            <p:spPr bwMode="auto">
              <a:xfrm flipV="1">
                <a:off x="1725613" y="3898900"/>
                <a:ext cx="107950" cy="10636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5" name="AutoShape 1041"/>
              <p:cNvCxnSpPr>
                <a:cxnSpLocks noChangeShapeType="1"/>
                <a:stCxn id="114693" idx="5"/>
                <a:endCxn id="114694" idx="1"/>
              </p:cNvCxnSpPr>
              <p:nvPr/>
            </p:nvCxnSpPr>
            <p:spPr bwMode="auto">
              <a:xfrm>
                <a:off x="1949450" y="3946525"/>
                <a:ext cx="133350" cy="18415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6" name="AutoShape 1042"/>
              <p:cNvCxnSpPr>
                <a:cxnSpLocks noChangeShapeType="1"/>
                <a:stCxn id="114694" idx="6"/>
                <a:endCxn id="114695" idx="2"/>
              </p:cNvCxnSpPr>
              <p:nvPr/>
            </p:nvCxnSpPr>
            <p:spPr bwMode="auto">
              <a:xfrm>
                <a:off x="2198688" y="4179888"/>
                <a:ext cx="168275" cy="10160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7" name="AutoShape 1043"/>
              <p:cNvCxnSpPr>
                <a:cxnSpLocks noChangeShapeType="1"/>
                <a:stCxn id="114695" idx="6"/>
                <a:endCxn id="114696" idx="3"/>
              </p:cNvCxnSpPr>
              <p:nvPr/>
            </p:nvCxnSpPr>
            <p:spPr bwMode="auto">
              <a:xfrm flipV="1">
                <a:off x="2503488" y="4057650"/>
                <a:ext cx="188912" cy="223838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08" name="AutoShape 1044"/>
              <p:cNvCxnSpPr>
                <a:cxnSpLocks noChangeShapeType="1"/>
                <a:stCxn id="114696" idx="5"/>
                <a:endCxn id="114697" idx="2"/>
              </p:cNvCxnSpPr>
              <p:nvPr/>
            </p:nvCxnSpPr>
            <p:spPr bwMode="auto">
              <a:xfrm>
                <a:off x="2787650" y="4057650"/>
                <a:ext cx="173037" cy="8255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10" name="AutoShape 1046"/>
              <p:cNvCxnSpPr>
                <a:cxnSpLocks noChangeShapeType="1"/>
                <a:stCxn id="114698" idx="7"/>
                <a:endCxn id="114699" idx="3"/>
              </p:cNvCxnSpPr>
              <p:nvPr/>
            </p:nvCxnSpPr>
            <p:spPr bwMode="auto">
              <a:xfrm flipV="1">
                <a:off x="3382963" y="3967163"/>
                <a:ext cx="71437" cy="26511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11" name="AutoShape 1047"/>
              <p:cNvCxnSpPr>
                <a:cxnSpLocks noChangeShapeType="1"/>
                <a:stCxn id="114699" idx="5"/>
                <a:endCxn id="114700" idx="1"/>
              </p:cNvCxnSpPr>
              <p:nvPr/>
            </p:nvCxnSpPr>
            <p:spPr bwMode="auto">
              <a:xfrm>
                <a:off x="3549650" y="3967163"/>
                <a:ext cx="133350" cy="147638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14712" name="AutoShape 1048"/>
              <p:cNvCxnSpPr>
                <a:cxnSpLocks noChangeShapeType="1"/>
                <a:stCxn id="114700" idx="6"/>
                <a:endCxn id="114701" idx="3"/>
              </p:cNvCxnSpPr>
              <p:nvPr/>
            </p:nvCxnSpPr>
            <p:spPr bwMode="auto">
              <a:xfrm flipV="1">
                <a:off x="3798888" y="4044950"/>
                <a:ext cx="98425" cy="119063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313" name="TextBox 312"/>
              <p:cNvSpPr txBox="1"/>
              <p:nvPr/>
            </p:nvSpPr>
            <p:spPr>
              <a:xfrm>
                <a:off x="1387942" y="4332367"/>
                <a:ext cx="1205458" cy="7181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Mature </a:t>
                </a:r>
              </a:p>
              <a:p>
                <a:r>
                  <a:rPr lang="en-US" dirty="0" smtClean="0"/>
                  <a:t>Product</a:t>
                </a:r>
                <a:endParaRPr lang="en-US" dirty="0"/>
              </a:p>
            </p:txBody>
          </p:sp>
          <p:sp>
            <p:nvSpPr>
              <p:cNvPr id="311" name="Oval 310"/>
              <p:cNvSpPr/>
              <p:nvPr/>
            </p:nvSpPr>
            <p:spPr>
              <a:xfrm>
                <a:off x="3029778" y="5125309"/>
                <a:ext cx="134869" cy="13846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17" name="Straight Connector 316"/>
              <p:cNvCxnSpPr>
                <a:stCxn id="114697" idx="4"/>
                <a:endCxn id="311" idx="0"/>
              </p:cNvCxnSpPr>
              <p:nvPr/>
            </p:nvCxnSpPr>
            <p:spPr>
              <a:xfrm rot="16200000" flipH="1">
                <a:off x="2604659" y="4632755"/>
                <a:ext cx="916846" cy="6826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/>
              <p:cNvCxnSpPr>
                <a:stCxn id="114698" idx="4"/>
                <a:endCxn id="311" idx="0"/>
              </p:cNvCxnSpPr>
              <p:nvPr/>
            </p:nvCxnSpPr>
            <p:spPr>
              <a:xfrm rot="5400000">
                <a:off x="2828100" y="4618865"/>
                <a:ext cx="775558" cy="2373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0" name="Group 339"/>
          <p:cNvGrpSpPr/>
          <p:nvPr>
            <p:custDataLst>
              <p:tags r:id="rId9"/>
            </p:custDataLst>
          </p:nvPr>
        </p:nvGrpSpPr>
        <p:grpSpPr>
          <a:xfrm>
            <a:off x="1985527" y="2992577"/>
            <a:ext cx="808878" cy="409316"/>
            <a:chOff x="3245535" y="5137376"/>
            <a:chExt cx="1421715" cy="718146"/>
          </a:xfrm>
        </p:grpSpPr>
        <p:sp>
          <p:nvSpPr>
            <p:cNvPr id="335" name="TextBox 334"/>
            <p:cNvSpPr txBox="1"/>
            <p:nvPr/>
          </p:nvSpPr>
          <p:spPr>
            <a:xfrm>
              <a:off x="3651250" y="5137376"/>
              <a:ext cx="1016000" cy="718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Outlier</a:t>
              </a:r>
              <a:endParaRPr lang="en-US" b="1" dirty="0"/>
            </a:p>
          </p:txBody>
        </p:sp>
        <p:cxnSp>
          <p:nvCxnSpPr>
            <p:cNvPr id="337" name="Straight Arrow Connector 336"/>
            <p:cNvCxnSpPr/>
            <p:nvPr/>
          </p:nvCxnSpPr>
          <p:spPr>
            <a:xfrm rot="10800000">
              <a:off x="3245535" y="5232031"/>
              <a:ext cx="417731" cy="67142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4" name="Slide Number Placeholder 3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33</a:t>
            </a:fld>
            <a:endParaRPr 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1700" dirty="0" smtClean="0"/>
              <a:t>Forecasting Horizons</a:t>
            </a:r>
            <a:endParaRPr lang="en-US" sz="1700" dirty="0"/>
          </a:p>
        </p:txBody>
      </p:sp>
      <p:graphicFrame>
        <p:nvGraphicFramePr>
          <p:cNvPr id="25603" name="Group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225190" y="793433"/>
          <a:ext cx="5023058" cy="257041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21771"/>
                <a:gridCol w="733507"/>
                <a:gridCol w="1549168"/>
                <a:gridCol w="2018612"/>
              </a:tblGrid>
              <a:tr h="2600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Forecast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Horizons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Forecast Level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Result of Forecast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3532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Long-term 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2+ years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Size &amp; type of business (manufacturing, retail), market share expectations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Which businesses to be in, number of facilities, investment in major capital equipment, long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—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term staffing plans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Mid-term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6 months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–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2 years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Product groups, market share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Investment in minor capital equipment, hiring &amp; training plans, purchasing contracts, outsourcing plans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05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Short-term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1 week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–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6 months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Major customers, individual SKU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Arial" pitchFamily="34" charset="0"/>
                        </a:rPr>
                        <a:t>’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s*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Stocking plans, inventory &amp; safety stock levels, purchase orders &amp; manufacturing releases, overtime or layoff</a:t>
                      </a:r>
                    </a:p>
                  </a:txBody>
                  <a:tcPr marL="54864" marR="54864" marT="27432" marB="27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06240" y="3840480"/>
            <a:ext cx="1280160" cy="274320"/>
          </a:xfrm>
        </p:spPr>
        <p:txBody>
          <a:bodyPr/>
          <a:lstStyle/>
          <a:p>
            <a:fld id="{F9E4F30C-7CCB-4E7F-8DE2-F0440965C48F}" type="slidenum">
              <a:rPr lang="en-US" smtClean="0"/>
              <a:pPr/>
              <a:t>34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Make-to-stock — finished goods</a:t>
            </a:r>
          </a:p>
          <a:p>
            <a:r>
              <a:rPr lang="en-US" dirty="0" smtClean="0"/>
              <a:t>Make-to-order — resource and material usage &amp; availability</a:t>
            </a:r>
          </a:p>
          <a:p>
            <a:r>
              <a:rPr lang="en-US" dirty="0" smtClean="0"/>
              <a:t>Maintenance requirements, except periodic preventive maintenance</a:t>
            </a:r>
          </a:p>
          <a:p>
            <a:r>
              <a:rPr lang="en-US" dirty="0" smtClean="0"/>
              <a:t>Internal demands such as sample parts</a:t>
            </a:r>
          </a:p>
          <a:p>
            <a:r>
              <a:rPr lang="en-US" dirty="0" smtClean="0"/>
              <a:t>Other independent demands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What Should We Forecast?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23556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1480" y="3337560"/>
            <a:ext cx="4663440" cy="30008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  <a:prstDash val="sysDot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lIns="55245" tIns="27623" rIns="55245" bIns="2762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/>
              <a:t>Do </a:t>
            </a:r>
            <a:r>
              <a:rPr lang="en-US" sz="1400" i="1" dirty="0"/>
              <a:t>NOT</a:t>
            </a:r>
            <a:r>
              <a:rPr lang="en-US" sz="1400" dirty="0"/>
              <a:t> forecast any dependent demand items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Plan for the future</a:t>
            </a:r>
          </a:p>
          <a:p>
            <a:r>
              <a:rPr lang="en-US" dirty="0" smtClean="0"/>
              <a:t>Manage change</a:t>
            </a:r>
          </a:p>
          <a:p>
            <a:r>
              <a:rPr lang="en-US" dirty="0" smtClean="0"/>
              <a:t>Anticipate inventory and capacity demands and shortages</a:t>
            </a:r>
          </a:p>
          <a:p>
            <a:r>
              <a:rPr lang="en-US" dirty="0" smtClean="0"/>
              <a:t>Provide competitive lead times</a:t>
            </a:r>
          </a:p>
          <a:p>
            <a:r>
              <a:rPr lang="en-US" dirty="0" smtClean="0"/>
              <a:t>Plan for promotions</a:t>
            </a:r>
          </a:p>
          <a:p>
            <a:r>
              <a:rPr lang="en-US" dirty="0" smtClean="0"/>
              <a:t>Budgeting processes</a:t>
            </a:r>
          </a:p>
          <a:p>
            <a:endParaRPr lang="en-US" dirty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Why Forecast?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Intrinsic forecasting is based on historical patterns of company sales data</a:t>
            </a:r>
          </a:p>
          <a:p>
            <a:r>
              <a:rPr lang="en-US" dirty="0" smtClean="0"/>
              <a:t>Extrinsic forecasting is based on information from outside the company</a:t>
            </a:r>
          </a:p>
          <a:p>
            <a:endParaRPr lang="en-US" dirty="0"/>
          </a:p>
        </p:txBody>
      </p:sp>
      <p:sp>
        <p:nvSpPr>
          <p:cNvPr id="269312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General Forecasting Methods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pic>
        <p:nvPicPr>
          <p:cNvPr id="302082" name="Picture 2" descr="http://t1.gstatic.com/images?q=tbn:ANd9GcTq-eB9B5DiptCLP_HcUhDMaFXdWml3kI1FOxM-ADn7LoDvdtffdQ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50546" y="1985074"/>
            <a:ext cx="1473401" cy="1568024"/>
          </a:xfrm>
          <a:prstGeom prst="rect">
            <a:avLst/>
          </a:prstGeom>
          <a:noFill/>
        </p:spPr>
      </p:pic>
      <p:pic>
        <p:nvPicPr>
          <p:cNvPr id="302086" name="Picture 6" descr="http://t0.gstatic.com/images?q=tbn:ANd9GcRToTAKRDFmpLplUCDALlckpwZuemZXR3MH1ELUMzyzrAZ5xo8BRQ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3363687" y="1714635"/>
            <a:ext cx="1638571" cy="2038024"/>
          </a:xfrm>
          <a:prstGeom prst="rect">
            <a:avLst/>
          </a:prstGeom>
          <a:noFill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is based on historical data obtained within the company</a:t>
            </a:r>
          </a:p>
          <a:p>
            <a:pPr lvl="1"/>
            <a:r>
              <a:rPr lang="en-US" dirty="0" smtClean="0"/>
              <a:t>Historical sales</a:t>
            </a:r>
          </a:p>
          <a:p>
            <a:pPr lvl="1"/>
            <a:r>
              <a:rPr lang="en-US" dirty="0" smtClean="0"/>
              <a:t>New product introductions</a:t>
            </a:r>
          </a:p>
          <a:p>
            <a:pPr lvl="1"/>
            <a:r>
              <a:rPr lang="en-US" dirty="0" smtClean="0"/>
              <a:t>Promotional information</a:t>
            </a:r>
          </a:p>
          <a:p>
            <a:pPr lvl="1"/>
            <a:r>
              <a:rPr lang="en-US" dirty="0" smtClean="0"/>
              <a:t>Products being phased out</a:t>
            </a:r>
          </a:p>
          <a:p>
            <a:r>
              <a:rPr lang="en-US" dirty="0" smtClean="0"/>
              <a:t>Assumes the past can be projected into the future</a:t>
            </a:r>
          </a:p>
          <a:p>
            <a:r>
              <a:rPr lang="en-US" dirty="0" smtClean="0"/>
              <a:t>Sales of a current model are used to predict sales of its replacement or a similar product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Forecast Methods - Intrinsic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Planned price changes</a:t>
            </a:r>
          </a:p>
          <a:p>
            <a:r>
              <a:rPr lang="en-US" dirty="0" smtClean="0"/>
              <a:t>Changes in the sales force </a:t>
            </a:r>
          </a:p>
          <a:p>
            <a:r>
              <a:rPr lang="en-US" dirty="0" smtClean="0"/>
              <a:t>Resource constraints</a:t>
            </a:r>
          </a:p>
          <a:p>
            <a:r>
              <a:rPr lang="en-US" dirty="0" smtClean="0"/>
              <a:t>Marketing and sales promotion</a:t>
            </a:r>
          </a:p>
          <a:p>
            <a:r>
              <a:rPr lang="en-US" dirty="0" smtClean="0"/>
              <a:t>Advertising</a:t>
            </a:r>
          </a:p>
          <a:p>
            <a:endParaRPr lang="en-US" dirty="0"/>
          </a:p>
        </p:txBody>
      </p:sp>
      <p:sp>
        <p:nvSpPr>
          <p:cNvPr id="387277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Internal (Intrinsic) Factors</a:t>
            </a:r>
            <a:endParaRPr lang="en-US" dirty="0"/>
          </a:p>
        </p:txBody>
      </p:sp>
      <p:sp>
        <p:nvSpPr>
          <p:cNvPr id="3872771" name="Rectangle 3"/>
          <p:cNvSpPr>
            <a:spLocks noGrp="1" noChangeArrowheads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pic>
        <p:nvPicPr>
          <p:cNvPr id="199682" name="Picture 2" descr="http://t1.gstatic.com/images?q=tbn:ANd9GcRhOSnswvsGpEJ4KTC5JeevJ1Kj6E1PMGvWg1yWzz-crmgYVjdfXA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3845836" y="620920"/>
            <a:ext cx="1640564" cy="2231930"/>
          </a:xfrm>
          <a:prstGeom prst="rect">
            <a:avLst/>
          </a:prstGeom>
          <a:noFill/>
        </p:spPr>
      </p:pic>
      <p:pic>
        <p:nvPicPr>
          <p:cNvPr id="199684" name="Picture 4" descr="http://t2.gstatic.com/images?q=tbn:ANd9GcRmV3zzQhoYIe3RYf8HjKyr1arz0eNXenVUeeVlVlkhpYjnQ7U5zw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904892" y="2301959"/>
            <a:ext cx="1285875" cy="1285875"/>
          </a:xfrm>
          <a:prstGeom prst="rect">
            <a:avLst/>
          </a:prstGeom>
          <a:noFill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5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Independent Demand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Types of Demand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Definition:  demand for an item which is unrelated to the demand for any other item</a:t>
            </a:r>
          </a:p>
          <a:p>
            <a:r>
              <a:rPr lang="en-US" dirty="0" smtClean="0"/>
              <a:t>Demand directly from customer</a:t>
            </a:r>
          </a:p>
          <a:p>
            <a:r>
              <a:rPr lang="en-US" dirty="0" smtClean="0"/>
              <a:t>Includes samples, replacement parts</a:t>
            </a:r>
          </a:p>
          <a:p>
            <a:r>
              <a:rPr lang="en-US" dirty="0" smtClean="0"/>
              <a:t>Independent demand must be forecast</a:t>
            </a:r>
          </a:p>
          <a:p>
            <a:endParaRPr lang="en-US" dirty="0"/>
          </a:p>
        </p:txBody>
      </p:sp>
      <p:pic>
        <p:nvPicPr>
          <p:cNvPr id="16" name="Picture 4" descr="FORTUNE-p"/>
          <p:cNvPicPr>
            <a:picLocks noGrp="1" noChangeAspect="1" noChangeArrowheads="1"/>
          </p:cNvPicPr>
          <p:nvPr>
            <p:ph sz="half" idx="1"/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3192527" y="2108834"/>
            <a:ext cx="1564858" cy="1720824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06240" y="3840480"/>
            <a:ext cx="1280160" cy="274320"/>
          </a:xfrm>
        </p:spPr>
        <p:txBody>
          <a:bodyPr anchor="b"/>
          <a:lstStyle/>
          <a:p>
            <a:fld id="{878449CD-DDD3-48B0-9556-5404FDD19190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600" y="789210"/>
            <a:ext cx="4923473" cy="2818879"/>
            <a:chOff x="110" y="720"/>
            <a:chExt cx="5169" cy="3070"/>
          </a:xfrm>
        </p:grpSpPr>
        <p:sp>
          <p:nvSpPr>
            <p:cNvPr id="3879940" name="Line 4"/>
            <p:cNvSpPr>
              <a:spLocks noChangeShapeType="1"/>
            </p:cNvSpPr>
            <p:nvPr/>
          </p:nvSpPr>
          <p:spPr bwMode="auto">
            <a:xfrm>
              <a:off x="1392" y="912"/>
              <a:ext cx="0" cy="24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41" name="Line 5"/>
            <p:cNvSpPr>
              <a:spLocks noChangeShapeType="1"/>
            </p:cNvSpPr>
            <p:nvPr/>
          </p:nvSpPr>
          <p:spPr bwMode="auto">
            <a:xfrm>
              <a:off x="2304" y="912"/>
              <a:ext cx="0" cy="2468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42" name="Line 6"/>
            <p:cNvSpPr>
              <a:spLocks noChangeShapeType="1"/>
            </p:cNvSpPr>
            <p:nvPr/>
          </p:nvSpPr>
          <p:spPr bwMode="auto">
            <a:xfrm>
              <a:off x="4176" y="960"/>
              <a:ext cx="0" cy="242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43" name="Rectangle 7"/>
            <p:cNvSpPr>
              <a:spLocks noChangeArrowheads="1"/>
            </p:cNvSpPr>
            <p:nvPr/>
          </p:nvSpPr>
          <p:spPr bwMode="auto">
            <a:xfrm>
              <a:off x="350" y="1056"/>
              <a:ext cx="10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0"/>
                </a:spcBef>
                <a:buFontTx/>
                <a:buNone/>
              </a:pPr>
              <a:r>
                <a:rPr lang="en-US" b="1" dirty="0"/>
                <a:t>Introduction</a:t>
              </a:r>
            </a:p>
          </p:txBody>
        </p:sp>
        <p:sp>
          <p:nvSpPr>
            <p:cNvPr id="3879944" name="Rectangle 8"/>
            <p:cNvSpPr>
              <a:spLocks noChangeArrowheads="1"/>
            </p:cNvSpPr>
            <p:nvPr/>
          </p:nvSpPr>
          <p:spPr bwMode="auto">
            <a:xfrm>
              <a:off x="1536" y="1008"/>
              <a:ext cx="71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0"/>
                </a:spcBef>
                <a:buFontTx/>
                <a:buNone/>
              </a:pPr>
              <a:r>
                <a:rPr lang="en-US" b="1" dirty="0"/>
                <a:t>Growth</a:t>
              </a:r>
            </a:p>
          </p:txBody>
        </p:sp>
        <p:sp>
          <p:nvSpPr>
            <p:cNvPr id="3879945" name="Rectangle 9"/>
            <p:cNvSpPr>
              <a:spLocks noChangeArrowheads="1"/>
            </p:cNvSpPr>
            <p:nvPr/>
          </p:nvSpPr>
          <p:spPr bwMode="auto">
            <a:xfrm>
              <a:off x="2832" y="1008"/>
              <a:ext cx="771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0"/>
                </a:spcBef>
                <a:buFontTx/>
                <a:buNone/>
              </a:pPr>
              <a:r>
                <a:rPr lang="en-US" b="1" dirty="0"/>
                <a:t>Maturity</a:t>
              </a:r>
            </a:p>
          </p:txBody>
        </p:sp>
        <p:sp>
          <p:nvSpPr>
            <p:cNvPr id="3879946" name="Rectangle 10"/>
            <p:cNvSpPr>
              <a:spLocks noChangeArrowheads="1"/>
            </p:cNvSpPr>
            <p:nvPr/>
          </p:nvSpPr>
          <p:spPr bwMode="auto">
            <a:xfrm>
              <a:off x="4368" y="1008"/>
              <a:ext cx="74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0"/>
                </a:spcBef>
                <a:buFontTx/>
                <a:buNone/>
              </a:pPr>
              <a:r>
                <a:rPr lang="en-US" b="1" dirty="0"/>
                <a:t>Decline</a:t>
              </a:r>
            </a:p>
          </p:txBody>
        </p:sp>
        <p:sp>
          <p:nvSpPr>
            <p:cNvPr id="3879947" name="Rectangle 11"/>
            <p:cNvSpPr>
              <a:spLocks noChangeArrowheads="1"/>
            </p:cNvSpPr>
            <p:nvPr/>
          </p:nvSpPr>
          <p:spPr bwMode="auto">
            <a:xfrm>
              <a:off x="1680" y="3504"/>
              <a:ext cx="200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0"/>
                </a:spcBef>
                <a:buFontTx/>
                <a:buNone/>
              </a:pPr>
              <a:r>
                <a:rPr lang="en-US" b="1"/>
                <a:t>Product Life Cycle Stages</a:t>
              </a:r>
            </a:p>
          </p:txBody>
        </p:sp>
        <p:sp>
          <p:nvSpPr>
            <p:cNvPr id="3879948" name="Rectangle 12"/>
            <p:cNvSpPr>
              <a:spLocks noChangeArrowheads="1"/>
            </p:cNvSpPr>
            <p:nvPr/>
          </p:nvSpPr>
          <p:spPr bwMode="auto">
            <a:xfrm>
              <a:off x="110" y="720"/>
              <a:ext cx="75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spcBef>
                  <a:spcPct val="0"/>
                </a:spcBef>
                <a:buFontTx/>
                <a:buNone/>
              </a:pPr>
              <a:r>
                <a:rPr lang="en-US" b="1" dirty="0"/>
                <a:t>Volume</a:t>
              </a:r>
            </a:p>
          </p:txBody>
        </p:sp>
        <p:sp>
          <p:nvSpPr>
            <p:cNvPr id="3879949" name="Rectangle 13"/>
            <p:cNvSpPr>
              <a:spLocks noChangeArrowheads="1"/>
            </p:cNvSpPr>
            <p:nvPr/>
          </p:nvSpPr>
          <p:spPr bwMode="auto">
            <a:xfrm>
              <a:off x="4752" y="3504"/>
              <a:ext cx="527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b="1"/>
                <a:t>Time</a:t>
              </a:r>
            </a:p>
          </p:txBody>
        </p:sp>
        <p:sp>
          <p:nvSpPr>
            <p:cNvPr id="3879950" name="Line 14"/>
            <p:cNvSpPr>
              <a:spLocks noChangeShapeType="1"/>
            </p:cNvSpPr>
            <p:nvPr/>
          </p:nvSpPr>
          <p:spPr bwMode="auto">
            <a:xfrm>
              <a:off x="384" y="1008"/>
              <a:ext cx="0" cy="2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51" name="Line 15"/>
            <p:cNvSpPr>
              <a:spLocks noChangeShapeType="1"/>
            </p:cNvSpPr>
            <p:nvPr/>
          </p:nvSpPr>
          <p:spPr bwMode="auto">
            <a:xfrm>
              <a:off x="384" y="3408"/>
              <a:ext cx="47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52" name="Freeform 16"/>
            <p:cNvSpPr>
              <a:spLocks/>
            </p:cNvSpPr>
            <p:nvPr/>
          </p:nvSpPr>
          <p:spPr bwMode="auto">
            <a:xfrm>
              <a:off x="432" y="1336"/>
              <a:ext cx="2640" cy="2032"/>
            </a:xfrm>
            <a:custGeom>
              <a:avLst/>
              <a:gdLst/>
              <a:ahLst/>
              <a:cxnLst>
                <a:cxn ang="0">
                  <a:pos x="0" y="2024"/>
                </a:cxn>
                <a:cxn ang="0">
                  <a:pos x="144" y="2024"/>
                </a:cxn>
                <a:cxn ang="0">
                  <a:pos x="432" y="1976"/>
                </a:cxn>
                <a:cxn ang="0">
                  <a:pos x="672" y="1832"/>
                </a:cxn>
                <a:cxn ang="0">
                  <a:pos x="816" y="1688"/>
                </a:cxn>
                <a:cxn ang="0">
                  <a:pos x="912" y="1592"/>
                </a:cxn>
                <a:cxn ang="0">
                  <a:pos x="1008" y="1496"/>
                </a:cxn>
                <a:cxn ang="0">
                  <a:pos x="1248" y="1160"/>
                </a:cxn>
                <a:cxn ang="0">
                  <a:pos x="1536" y="632"/>
                </a:cxn>
                <a:cxn ang="0">
                  <a:pos x="1824" y="152"/>
                </a:cxn>
                <a:cxn ang="0">
                  <a:pos x="2160" y="56"/>
                </a:cxn>
                <a:cxn ang="0">
                  <a:pos x="2400" y="8"/>
                </a:cxn>
                <a:cxn ang="0">
                  <a:pos x="2640" y="8"/>
                </a:cxn>
              </a:cxnLst>
              <a:rect l="0" t="0" r="r" b="b"/>
              <a:pathLst>
                <a:path w="2640" h="2032">
                  <a:moveTo>
                    <a:pt x="0" y="2024"/>
                  </a:moveTo>
                  <a:cubicBezTo>
                    <a:pt x="36" y="2028"/>
                    <a:pt x="72" y="2032"/>
                    <a:pt x="144" y="2024"/>
                  </a:cubicBezTo>
                  <a:cubicBezTo>
                    <a:pt x="216" y="2016"/>
                    <a:pt x="344" y="2008"/>
                    <a:pt x="432" y="1976"/>
                  </a:cubicBezTo>
                  <a:cubicBezTo>
                    <a:pt x="520" y="1944"/>
                    <a:pt x="608" y="1880"/>
                    <a:pt x="672" y="1832"/>
                  </a:cubicBezTo>
                  <a:cubicBezTo>
                    <a:pt x="736" y="1784"/>
                    <a:pt x="776" y="1728"/>
                    <a:pt x="816" y="1688"/>
                  </a:cubicBezTo>
                  <a:cubicBezTo>
                    <a:pt x="856" y="1648"/>
                    <a:pt x="880" y="1624"/>
                    <a:pt x="912" y="1592"/>
                  </a:cubicBezTo>
                  <a:cubicBezTo>
                    <a:pt x="944" y="1560"/>
                    <a:pt x="952" y="1568"/>
                    <a:pt x="1008" y="1496"/>
                  </a:cubicBezTo>
                  <a:cubicBezTo>
                    <a:pt x="1064" y="1424"/>
                    <a:pt x="1160" y="1304"/>
                    <a:pt x="1248" y="1160"/>
                  </a:cubicBezTo>
                  <a:cubicBezTo>
                    <a:pt x="1336" y="1016"/>
                    <a:pt x="1440" y="800"/>
                    <a:pt x="1536" y="632"/>
                  </a:cubicBezTo>
                  <a:cubicBezTo>
                    <a:pt x="1632" y="464"/>
                    <a:pt x="1720" y="248"/>
                    <a:pt x="1824" y="152"/>
                  </a:cubicBezTo>
                  <a:cubicBezTo>
                    <a:pt x="1928" y="56"/>
                    <a:pt x="2064" y="80"/>
                    <a:pt x="2160" y="56"/>
                  </a:cubicBezTo>
                  <a:cubicBezTo>
                    <a:pt x="2256" y="32"/>
                    <a:pt x="2320" y="16"/>
                    <a:pt x="2400" y="8"/>
                  </a:cubicBezTo>
                  <a:cubicBezTo>
                    <a:pt x="2480" y="0"/>
                    <a:pt x="2624" y="8"/>
                    <a:pt x="2640" y="8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53" name="Freeform 17"/>
            <p:cNvSpPr>
              <a:spLocks/>
            </p:cNvSpPr>
            <p:nvPr/>
          </p:nvSpPr>
          <p:spPr bwMode="auto">
            <a:xfrm>
              <a:off x="3744" y="1344"/>
              <a:ext cx="1344" cy="14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6" y="48"/>
                </a:cxn>
                <a:cxn ang="0">
                  <a:pos x="576" y="144"/>
                </a:cxn>
                <a:cxn ang="0">
                  <a:pos x="768" y="384"/>
                </a:cxn>
                <a:cxn ang="0">
                  <a:pos x="960" y="720"/>
                </a:cxn>
                <a:cxn ang="0">
                  <a:pos x="1248" y="1200"/>
                </a:cxn>
                <a:cxn ang="0">
                  <a:pos x="1344" y="1440"/>
                </a:cxn>
              </a:cxnLst>
              <a:rect l="0" t="0" r="r" b="b"/>
              <a:pathLst>
                <a:path w="1344" h="1440">
                  <a:moveTo>
                    <a:pt x="0" y="0"/>
                  </a:moveTo>
                  <a:cubicBezTo>
                    <a:pt x="120" y="12"/>
                    <a:pt x="240" y="24"/>
                    <a:pt x="336" y="48"/>
                  </a:cubicBezTo>
                  <a:cubicBezTo>
                    <a:pt x="432" y="72"/>
                    <a:pt x="504" y="88"/>
                    <a:pt x="576" y="144"/>
                  </a:cubicBezTo>
                  <a:cubicBezTo>
                    <a:pt x="648" y="200"/>
                    <a:pt x="704" y="288"/>
                    <a:pt x="768" y="384"/>
                  </a:cubicBezTo>
                  <a:cubicBezTo>
                    <a:pt x="832" y="480"/>
                    <a:pt x="880" y="584"/>
                    <a:pt x="960" y="720"/>
                  </a:cubicBezTo>
                  <a:cubicBezTo>
                    <a:pt x="1040" y="856"/>
                    <a:pt x="1184" y="1080"/>
                    <a:pt x="1248" y="1200"/>
                  </a:cubicBezTo>
                  <a:cubicBezTo>
                    <a:pt x="1312" y="1320"/>
                    <a:pt x="1328" y="1380"/>
                    <a:pt x="1344" y="144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56" name="Line 20"/>
            <p:cNvSpPr>
              <a:spLocks noChangeShapeType="1"/>
            </p:cNvSpPr>
            <p:nvPr/>
          </p:nvSpPr>
          <p:spPr bwMode="auto">
            <a:xfrm flipH="1" flipV="1">
              <a:off x="3360" y="1296"/>
              <a:ext cx="384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79957" name="Line 21"/>
            <p:cNvSpPr>
              <a:spLocks noChangeShapeType="1"/>
            </p:cNvSpPr>
            <p:nvPr/>
          </p:nvSpPr>
          <p:spPr bwMode="auto">
            <a:xfrm flipV="1">
              <a:off x="3072" y="1296"/>
              <a:ext cx="288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Title 2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Product Life Cycle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40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Forecast is based on data and other information that impacts the company from the outside</a:t>
            </a:r>
          </a:p>
          <a:p>
            <a:pPr lvl="1"/>
            <a:r>
              <a:rPr lang="en-US" dirty="0" smtClean="0"/>
              <a:t>Weather is a prime consideration in determining sales of umbrellas or hurricane supplies</a:t>
            </a:r>
          </a:p>
          <a:p>
            <a:r>
              <a:rPr lang="en-US" dirty="0" smtClean="0"/>
              <a:t>Leading indicators often play a large role</a:t>
            </a:r>
          </a:p>
          <a:p>
            <a:pPr lvl="1"/>
            <a:r>
              <a:rPr lang="en-US" dirty="0" smtClean="0"/>
              <a:t>Number of births is a leading indicator of the need for classroom space and diapers</a:t>
            </a:r>
          </a:p>
          <a:p>
            <a:pPr lvl="1"/>
            <a:r>
              <a:rPr lang="en-US" dirty="0" smtClean="0"/>
              <a:t>Aging baby boomers are a leading indicator for health care needs</a:t>
            </a:r>
          </a:p>
          <a:p>
            <a:endParaRPr lang="en-US" dirty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Forecast Methods - Extrinsic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5844" name="Rectangle 4"/>
          <p:cNvSpPr>
            <a:spLocks noGrp="1" noChangeArrowheads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ebdings" pitchFamily="18" charset="2"/>
              <a:buNone/>
            </a:pPr>
            <a:r>
              <a:rPr lang="en-US" b="1" u="sng" dirty="0" smtClean="0"/>
              <a:t>Causal Factor</a:t>
            </a:r>
          </a:p>
          <a:p>
            <a:pPr algn="ctr">
              <a:lnSpc>
                <a:spcPct val="50000"/>
              </a:lnSpc>
            </a:pPr>
            <a:endParaRPr lang="en-US" u="sng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Housing starts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Birth rate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Healthier lifestyle</a:t>
            </a:r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pPr algn="ctr">
              <a:buFont typeface="Webdings" pitchFamily="18" charset="2"/>
              <a:buNone/>
            </a:pPr>
            <a:r>
              <a:rPr lang="en-US" b="1" u="sng" dirty="0" smtClean="0"/>
              <a:t>Influences volume of</a:t>
            </a:r>
          </a:p>
          <a:p>
            <a:pPr>
              <a:lnSpc>
                <a:spcPct val="50000"/>
              </a:lnSpc>
            </a:pPr>
            <a:endParaRPr lang="en-US" dirty="0" smtClean="0"/>
          </a:p>
          <a:p>
            <a:r>
              <a:rPr lang="en-US" dirty="0" smtClean="0"/>
              <a:t>Building materials</a:t>
            </a:r>
          </a:p>
          <a:p>
            <a:pPr>
              <a:spcBef>
                <a:spcPct val="10000"/>
              </a:spcBef>
            </a:pPr>
            <a:r>
              <a:rPr lang="en-US" dirty="0" smtClean="0"/>
              <a:t>Home furnishings</a:t>
            </a:r>
          </a:p>
          <a:p>
            <a:pPr>
              <a:spcBef>
                <a:spcPct val="10000"/>
              </a:spcBef>
            </a:pPr>
            <a:r>
              <a:rPr lang="en-US" dirty="0" smtClean="0"/>
              <a:t>Baby products</a:t>
            </a:r>
          </a:p>
          <a:p>
            <a:pPr>
              <a:spcBef>
                <a:spcPct val="10000"/>
              </a:spcBef>
            </a:pPr>
            <a:r>
              <a:rPr lang="en-US" dirty="0" smtClean="0"/>
              <a:t>Classrooms</a:t>
            </a:r>
          </a:p>
          <a:p>
            <a:pPr>
              <a:spcBef>
                <a:spcPct val="10000"/>
              </a:spcBef>
            </a:pPr>
            <a:r>
              <a:rPr lang="en-US" dirty="0" smtClean="0"/>
              <a:t>Nutritional products</a:t>
            </a:r>
          </a:p>
          <a:p>
            <a:pPr>
              <a:spcBef>
                <a:spcPct val="10000"/>
              </a:spcBef>
            </a:pPr>
            <a:r>
              <a:rPr lang="en-US" dirty="0" smtClean="0"/>
              <a:t>Fitness products</a:t>
            </a:r>
            <a:endParaRPr lang="en-US" dirty="0"/>
          </a:p>
        </p:txBody>
      </p:sp>
      <p:sp>
        <p:nvSpPr>
          <p:cNvPr id="3875842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Leading Indicators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3875845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000250" y="1417320"/>
            <a:ext cx="782955" cy="8490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lIns="54864" tIns="27432" rIns="54864" bIns="27432"/>
          <a:lstStyle/>
          <a:p>
            <a:endParaRPr lang="en-US"/>
          </a:p>
        </p:txBody>
      </p:sp>
      <p:sp>
        <p:nvSpPr>
          <p:cNvPr id="3875846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495697" y="2005148"/>
            <a:ext cx="1296243" cy="9797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lIns="54864" tIns="27432" rIns="54864" bIns="27432"/>
          <a:lstStyle/>
          <a:p>
            <a:endParaRPr lang="en-US"/>
          </a:p>
        </p:txBody>
      </p:sp>
      <p:sp>
        <p:nvSpPr>
          <p:cNvPr id="3875847" name="Line 7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495698" y="2005149"/>
            <a:ext cx="1296243" cy="28738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lIns="54864" tIns="27432" rIns="54864" bIns="27432"/>
          <a:lstStyle/>
          <a:p>
            <a:endParaRPr lang="en-US"/>
          </a:p>
        </p:txBody>
      </p:sp>
      <p:sp>
        <p:nvSpPr>
          <p:cNvPr id="3875848" name="Line 8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2259874" y="2609850"/>
            <a:ext cx="53206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lIns="54864" tIns="27432" rIns="54864" bIns="27432"/>
          <a:lstStyle/>
          <a:p>
            <a:endParaRPr lang="en-US"/>
          </a:p>
        </p:txBody>
      </p:sp>
      <p:sp>
        <p:nvSpPr>
          <p:cNvPr id="3875849" name="Line 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259874" y="2609850"/>
            <a:ext cx="532066" cy="27704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lIns="54864" tIns="27432" rIns="54864" bIns="27432"/>
          <a:lstStyle/>
          <a:p>
            <a:endParaRPr lang="en-US"/>
          </a:p>
        </p:txBody>
      </p:sp>
      <p:sp>
        <p:nvSpPr>
          <p:cNvPr id="3875850" name="Line 1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000250" y="1417320"/>
            <a:ext cx="788670" cy="34616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 lIns="54864" tIns="27432" rIns="54864" bIns="27432"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3" name="Picture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2585853" y="789709"/>
            <a:ext cx="2737262" cy="273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Strategies of major customers</a:t>
            </a:r>
          </a:p>
          <a:p>
            <a:r>
              <a:rPr lang="en-US" dirty="0" smtClean="0"/>
              <a:t>New customers</a:t>
            </a:r>
          </a:p>
          <a:p>
            <a:r>
              <a:rPr lang="en-US" dirty="0" smtClean="0"/>
              <a:t>Competition</a:t>
            </a:r>
          </a:p>
          <a:p>
            <a:r>
              <a:rPr lang="en-US" dirty="0" smtClean="0"/>
              <a:t>Government regulations</a:t>
            </a:r>
          </a:p>
          <a:p>
            <a:r>
              <a:rPr lang="en-US" dirty="0" smtClean="0"/>
              <a:t>Economic conditions </a:t>
            </a:r>
          </a:p>
          <a:p>
            <a:r>
              <a:rPr lang="en-US" dirty="0" smtClean="0"/>
              <a:t>Weather</a:t>
            </a:r>
          </a:p>
          <a:p>
            <a:r>
              <a:rPr lang="en-US" dirty="0" smtClean="0"/>
              <a:t>Environmental trends</a:t>
            </a:r>
          </a:p>
          <a:p>
            <a:r>
              <a:rPr lang="en-US" dirty="0" smtClean="0"/>
              <a:t>Global trends</a:t>
            </a:r>
          </a:p>
          <a:p>
            <a:endParaRPr lang="en-US" dirty="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/>
              <a:t>Extrinsic Factors Affecting A Forecast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4" name="Picture 6" descr="j0299753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97331" y="789710"/>
            <a:ext cx="2566034" cy="3017171"/>
          </a:xfrm>
        </p:spPr>
      </p:pic>
      <p:sp>
        <p:nvSpPr>
          <p:cNvPr id="15053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 Problem - The Forecast is WRONG!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Forecasts Become Less Accurate With Time</a:t>
            </a:r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ph type="chart" idx="1"/>
            <p:custDataLst>
              <p:tags r:id="rId3"/>
            </p:custDataLst>
          </p:nvPr>
        </p:nvGraphicFramePr>
        <p:xfrm>
          <a:off x="417239" y="857250"/>
          <a:ext cx="4651923" cy="2821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06240" y="3840480"/>
            <a:ext cx="1280160" cy="274320"/>
          </a:xfrm>
        </p:spPr>
        <p:txBody>
          <a:bodyPr/>
          <a:lstStyle/>
          <a:p>
            <a:fld id="{0546DDFF-3752-49DD-A018-0F0E5F13B6F7}" type="slidenum">
              <a:rPr lang="en-US" smtClean="0"/>
              <a:pPr/>
              <a:t>45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31" name="Picture 7" descr="MCBS01705_0000[1]"/>
          <p:cNvPicPr>
            <a:picLocks noGrp="1" noChangeAspect="1" noChangeArrowheads="1"/>
          </p:cNvPicPr>
          <p:nvPr>
            <p:ph sz="half" idx="1"/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6954" y="850583"/>
            <a:ext cx="2429081" cy="2309812"/>
          </a:xfrm>
        </p:spPr>
      </p:pic>
      <p:sp>
        <p:nvSpPr>
          <p:cNvPr id="154628" name="Rectangle 4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Forecasts Are More Accurate When Aggregated</a:t>
            </a:r>
          </a:p>
        </p:txBody>
      </p:sp>
      <p:sp>
        <p:nvSpPr>
          <p:cNvPr id="15463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30630" y="1074420"/>
            <a:ext cx="1226820" cy="90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864" tIns="27432" rIns="54864" bIns="27432">
            <a:spAutoFit/>
          </a:bodyPr>
          <a:lstStyle/>
          <a:p>
            <a:pPr algn="ctr"/>
            <a:r>
              <a:rPr lang="en-US" b="1" dirty="0"/>
              <a:t>How Many Brown,</a:t>
            </a:r>
          </a:p>
          <a:p>
            <a:pPr algn="ctr"/>
            <a:r>
              <a:rPr lang="en-US" b="1" dirty="0"/>
              <a:t>Size 10 Shoes </a:t>
            </a:r>
          </a:p>
          <a:p>
            <a:pPr algn="ctr"/>
            <a:r>
              <a:rPr lang="en-US" b="1" dirty="0"/>
              <a:t>Will We </a:t>
            </a:r>
            <a:r>
              <a:rPr lang="en-US" b="1" dirty="0" smtClean="0"/>
              <a:t>Sell Next </a:t>
            </a:r>
            <a:endParaRPr lang="en-US" b="1" dirty="0"/>
          </a:p>
          <a:p>
            <a:pPr algn="ctr"/>
            <a:r>
              <a:rPr lang="en-US" b="1" dirty="0"/>
              <a:t>Thursday?</a:t>
            </a:r>
          </a:p>
        </p:txBody>
      </p:sp>
      <p:pic>
        <p:nvPicPr>
          <p:cNvPr id="154633" name="Picture 9" descr="MCBS01705_0000[1]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2718435" y="785275"/>
            <a:ext cx="2493645" cy="237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463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2920" y="3299875"/>
            <a:ext cx="1703070" cy="39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864" tIns="27432" rIns="54864" bIns="27432">
            <a:spAutoFit/>
          </a:bodyPr>
          <a:lstStyle/>
          <a:p>
            <a:r>
              <a:rPr lang="en-US" b="1" dirty="0">
                <a:solidFill>
                  <a:schemeClr val="folHlink"/>
                </a:solidFill>
              </a:rPr>
              <a:t>Not Very Accurate – </a:t>
            </a:r>
          </a:p>
          <a:p>
            <a:r>
              <a:rPr lang="en-US" b="1" dirty="0">
                <a:solidFill>
                  <a:schemeClr val="folHlink"/>
                </a:solidFill>
              </a:rPr>
              <a:t>Just a Wild Guess</a:t>
            </a:r>
          </a:p>
        </p:txBody>
      </p:sp>
      <p:sp>
        <p:nvSpPr>
          <p:cNvPr id="15463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74565" y="1234440"/>
            <a:ext cx="1075807" cy="7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54864" tIns="27432" rIns="54864" bIns="27432">
            <a:spAutoFit/>
          </a:bodyPr>
          <a:lstStyle/>
          <a:p>
            <a:pPr algn="ctr"/>
            <a:r>
              <a:rPr lang="en-US" b="1"/>
              <a:t>How Many </a:t>
            </a:r>
          </a:p>
          <a:p>
            <a:pPr algn="ctr"/>
            <a:r>
              <a:rPr lang="en-US" b="1"/>
              <a:t>Shoes Will We </a:t>
            </a:r>
          </a:p>
          <a:p>
            <a:pPr algn="ctr"/>
            <a:r>
              <a:rPr lang="en-US" b="1"/>
              <a:t>Sell This </a:t>
            </a:r>
          </a:p>
          <a:p>
            <a:pPr algn="ctr"/>
            <a:r>
              <a:rPr lang="en-US" b="1"/>
              <a:t>Year?</a:t>
            </a:r>
          </a:p>
        </p:txBody>
      </p:sp>
      <p:sp>
        <p:nvSpPr>
          <p:cNvPr id="154636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71800" y="3299875"/>
            <a:ext cx="2103120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864" tIns="27432" rIns="54864" bIns="27432">
            <a:spAutoFit/>
          </a:bodyPr>
          <a:lstStyle/>
          <a:p>
            <a:r>
              <a:rPr lang="en-US" b="1" dirty="0" smtClean="0">
                <a:solidFill>
                  <a:schemeClr val="folHlink"/>
                </a:solidFill>
              </a:rPr>
              <a:t>Accuracy will be much higher, can use data to support conclusion</a:t>
            </a:r>
            <a:endParaRPr lang="en-US" b="1" dirty="0">
              <a:solidFill>
                <a:schemeClr val="folHlink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46</a:t>
            </a:fld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2" name="Picture 6" descr="j0343457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6488" y="788567"/>
            <a:ext cx="4110706" cy="2877047"/>
          </a:xfrm>
          <a:ln w="3175"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769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Involving Customers Improves Forecasts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Basics of Forecasting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Trend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Cyclical 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Seasonality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Horizontal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Sales at a fast food restaurant are an example of …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Trend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Cyclical 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Seasonality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Horizontal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Sales at a fast food restaurant are an example of …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9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Dependent Demand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Types of Demand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Definition:  demand for an item which is directly related to or derived from the demand for other items </a:t>
            </a:r>
          </a:p>
          <a:p>
            <a:r>
              <a:rPr lang="en-US" dirty="0" smtClean="0"/>
              <a:t>A material or component</a:t>
            </a:r>
          </a:p>
          <a:p>
            <a:r>
              <a:rPr lang="en-US" dirty="0" smtClean="0"/>
              <a:t>Should be calculated</a:t>
            </a:r>
          </a:p>
          <a:p>
            <a:endParaRPr lang="en-US" dirty="0"/>
          </a:p>
        </p:txBody>
      </p:sp>
      <p:pic>
        <p:nvPicPr>
          <p:cNvPr id="8" name="Picture 4" descr="calculator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2690752" y="1677760"/>
            <a:ext cx="2425756" cy="2058217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206240" y="3951026"/>
            <a:ext cx="1280160" cy="167869"/>
          </a:xfrm>
        </p:spPr>
        <p:txBody>
          <a:bodyPr/>
          <a:lstStyle/>
          <a:p>
            <a:fld id="{878449CD-DDD3-48B0-9556-5404FDD19190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Independent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MRO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Samples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Which Should NOT be Forecasted?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50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Independent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MRO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Samples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Which Should NOT be Forecasted?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51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The forecast is almost always wrong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Sales forecasts for next week are usually more accurate than forecasts for next month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A tire manufacturer will forecast its need for rubber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Housing starts are a leading indicator for a retailer like Home Depot</a:t>
            </a:r>
          </a:p>
          <a:p>
            <a:pPr marL="308610" indent="-30861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Which statement is Not True?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The forecast is almost always wrong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Sales forecasts for next week are usually more accurate than forecasts for next month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A tire manufacturer will forecast its need for rubber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Housing starts are a leading indicator for a retailer like Home Depot</a:t>
            </a:r>
          </a:p>
          <a:p>
            <a:pPr marL="308610" indent="-30861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Which statement is Not True?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>
          <a:xfrm>
            <a:off x="274320" y="101102"/>
            <a:ext cx="4937760" cy="257175"/>
          </a:xfrm>
        </p:spPr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Forecasts are more accurate for individual items that groups of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Customer input will improve a forecast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10 day weather forecasts are more accurate than 30 day weather forecasts</a:t>
            </a:r>
          </a:p>
          <a:p>
            <a:pPr marL="308610" indent="-308610">
              <a:buFont typeface="+mj-lt"/>
              <a:buAutoNum type="alphaLcParenR"/>
            </a:pPr>
            <a:endParaRPr lang="en-US" dirty="0" smtClean="0"/>
          </a:p>
          <a:p>
            <a:pPr marL="308610" indent="-308610">
              <a:buFont typeface="+mj-lt"/>
              <a:buAutoNum type="alphaLcParenR"/>
            </a:pPr>
            <a:endParaRPr lang="en-US" dirty="0" smtClean="0"/>
          </a:p>
          <a:p>
            <a:pPr marL="308610" indent="-30861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Which statement is Not True?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rgbClr val="FF0000"/>
                </a:solidFill>
              </a:rPr>
              <a:t>Forecasts are more accurate for individual items that groups of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Customer input will improve a forecast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10 day weather forecasts are more accurate than 30 day weather forecasts</a:t>
            </a:r>
          </a:p>
          <a:p>
            <a:pPr marL="308610" indent="-308610">
              <a:buNone/>
            </a:pPr>
            <a:endParaRPr lang="en-US" dirty="0" smtClean="0"/>
          </a:p>
          <a:p>
            <a:pPr marL="308610" indent="-308610">
              <a:buFont typeface="+mj-lt"/>
              <a:buAutoNum type="alphaLcParenR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Which statement is Not True?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Independent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Dependent demand items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 GM Assembly Plant, Tires Are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206240" y="3909184"/>
            <a:ext cx="1280160" cy="205616"/>
          </a:xfrm>
        </p:spPr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Independent demand item</a:t>
            </a:r>
          </a:p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chemeClr val="accent6"/>
                </a:solidFill>
              </a:rPr>
              <a:t>Dependent demand item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 GM Assembly Plant, Tires Are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Independent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Dependent demand items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 Goodyear Tire Plant, Tires Are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08610" indent="-308610">
              <a:buFont typeface="+mj-lt"/>
              <a:buAutoNum type="alphaLcParenR"/>
            </a:pPr>
            <a:r>
              <a:rPr lang="en-US" u="sng" dirty="0" smtClean="0">
                <a:solidFill>
                  <a:schemeClr val="accent6"/>
                </a:solidFill>
              </a:rPr>
              <a:t>Independent demand items</a:t>
            </a:r>
          </a:p>
          <a:p>
            <a:pPr marL="308610" indent="-308610">
              <a:buFont typeface="+mj-lt"/>
              <a:buAutoNum type="alphaLcParenR"/>
            </a:pPr>
            <a:r>
              <a:rPr lang="en-US" dirty="0" smtClean="0"/>
              <a:t>Dependent demand items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 Goodyear Tire Plant, Tires Are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Knowledge Check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T6gCadG6DUnljXWiSre7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tUMm4xDzSbYhuvsoK8Ci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5x3XYXUxLaLbDxZjHPy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GY0PMuUxhNirg2D9MVV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GXi7e9y3nMqicQ4W8bqC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YScgWFy3DbW201HIxlmuU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S94bzcEKvYBNZqVYcTuk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9Q2eqD4gKYX02cL5moT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rc2hMz9sZzRDNUkwXe6qH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1pTMqN8VfyoIE0XD3VNK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5mehqyoaMfgzm1RTNIFRD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4pbGw0B2uU7qV3Eu0eJL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tnlVjiISAv6GVH5TLZh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89hZ5Jgd8SKthP6K2ozJ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W5OejHq7S9Mh2oxVRMg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sLPogclcJxMHlTgvXvI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kvx3lusIXuAdgC2pUrdMG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vk3DElOL3tN8gikVISuM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bt4hd624uZcUg2IhROm8J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tuM6AwvTcDcjRYmrfMGy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AdZgBDR47DjFJBMrZrxZ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h4IRium6m2YfShMQZTDO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SE7nzZgk8yoAVVxJkmH1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p18dYraoWhiHrp09dlQZ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tIuE8sElhWhc4JVUnQ2T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ilQjfyh62JAXEF5l7Ruc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EJt0prkbdohBq9NPd64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xB65fP1IbpcKEH7Pf9QL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cF2fWxiEn8WK68mU9Bjt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4RLrGZXXeo21oq20Ttpx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NTAZtkZesntdBbtuRjGqU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5JVS9HP3vX03SQGwDXZV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xaPRxpB6QA9gavfxsPwDk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A7ADaN3sVB4xy60CidX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aNzKjRnC1cVOXkM6jhIc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QNHlqYb8sikyUeJWLriN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6XHrrdepmkTKjThKORks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KZERgGwMFQfB9BoJxJUeS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e0tq2uGtVNMkmY2zaxHDH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E9ahT0h7qeqMKDnQD25bV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OfqHXzmwfgKmkfLBGcNm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uMtZoxU91J40BXuJfaqcI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S0Pfb6zFeqUax3byjMcf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NByjuvrJR6HeyYjjTbO7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GoJD4Guox2ge4ogVHB8Wn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oegGSBMVdS4WQkDe8i1j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WLNcrpA8odK9lUeMoSW0B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VY5SeqAo8YXVazQrKfty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kTU2XudZcsmbNFZOfXW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f7t6mQ9nGTLxXEbXbs6a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yZLbrVZvB1P4MrWBD3Bv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ds7yGBCCzOj5PHbb5uySk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BEQ0NR4vPtZtCV7AFIsHo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7ApweRt7xhWXlVaD4VZ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QA9vP0Xl8Nar8IqokPEm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GYLFv4nMpnYhZf0pQwMp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6MCrFm72zgoTlpluDYLQ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vcdJfJ6lpbpotx3krgK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39rq8kqNPA2JUsysLPEG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MRBLslv4vEr0r2Lj7pFxz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nFz5uSGr6lH5nzPmR4hL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fsBzutMxgINcxl5TJZvM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T0vGsHf0woatWcnQDo4x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jmFctLxBfOxZoG4YbdJRl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Hd6S9ueEnZQazEQuYWHph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tyviRralGL8Fr5AB2nAq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Pf4xBcNsrIqmcFW669P1y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2K0urt59qbfzhrDedeET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9d6q7HeM9WT7ACkEbmcd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oqZponlE1G94jkpSJKVz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yQsgXR0odTZOFrIiRqvU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vjZejCrh4DzbqyV7oN0h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hD9P6cKymxckClvXRzKOh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bjwKr0r480V3Al9gIxoWV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fu0amJ1HTU2kZtuSB0dV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7QcMQGgCl0lXgfqQ4k6j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Lb9qWDTmWCmeXqnL6BHTm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8y0aNeFNWITJBm9XATlrh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3uVhJujftb7JRrbUEWqQ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1Y2cerLVTOjCYicC3rAPo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dFShStrLRKzw17AZd20P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aS2BA8hghKjcRYGGf7E0B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qYoRLYPTQsaKwOwmaSrr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RpMautsnMosoNHuq7vBR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Mvj3D39zn0Y6Y4AumrtF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Xnn4z6s96nIT0hnl3K4Gl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h80PRKLWQcrzZ0FapPkDO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nPAvlx0eqxDCunjdLioCw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wxY4UkWB92XcKaflpdVBM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DM7UQoLwbbkr5WZwblE6V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VKyo5plAemhAUFdvybN8D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WnviRb31ebyzj2xgCGhOn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hC8YqTaHV1CBByCsLy7N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aRcO8BfjYwlHeFIdC73u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yGqVHZdwggNTCrgLCKzrB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uYXpjT4UVVelsCva03Nw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6gUkWJxV0Jh1CbLSrB1NH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xOBesr0nu21uza1m3uYkf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BBP50JjXqOlQJ5IIh6UDf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07BBR4yxOm0tc0omrg3x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o9IMN1j0WeLsqINnT6yJi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9JrVEkcSqCOmBHtoSeoSZ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QfSIjUFEzHCMYSaVqekWW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PpHT2oP8JdaSb2V0icL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JOIBeWNay31tA3jB1CfJz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zNZYSud2Jajy5BZhOr1Xa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CpmI8xbSSdYZgArF6rwk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9pBZCphAvjxQfUCf4jXvk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92XHCJNOIBIpEznSSOL8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0fl4FynI0EPigy2UMxMH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7Qg2Sbq9Kbb92Hmy4fr0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PWkA1CHnCBpEk9DpSghk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NiMucosBLJiRoXb4BJcb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zmjOQX1emXp47vNCGbhQU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66wkydsxfAk3hTI3ks7wO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XzQKsyfIK9VfchvpOLPH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J4eTTCQOJnPSmyLHs0Y0S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TlDvLP3jKZwVevCQyVoT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5nQIKIlLQHW9aSfnQ1LpC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lrkf4Br3BYy7ggF34lXZ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mzcAZnbKk6M7my2ALwI3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Z4kKAa4n8B9f1pouDJkN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3BZINWpsDHwrgUk0gYd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GCwgIOsyxbtomqZjPVxls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X1egEAIdFlJ2sh8BsgrI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msmVJkXl0OVf3NvxxOG7S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pNDbpOIM7MrsIix0ouBx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McxP0751UycIykW7je6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TE728CliKmNWu0qDzNAH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Tg0Kc3hamrKUTyqNRvJIa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c8eTDvGZCmjldJe4DQNZ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M3jwtJrvoU1LR2opi0z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bz7SdMV5XmGHReGTxOqVV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0RNyKt6rHBb2AucDfXvq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aykPbOuOx6LHC9XVFE9dc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c6uf5dZUmV8ugdHQHrF1c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30OHvLc84rPzf5F1sYw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wPDcHTytpvVswJxWLAGvs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BKUWyAW3rUSfwbavOREF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6Il74GoQ9CpeSiKkYwm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AgdmLgMOQNrEQNddsRn3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WHALjsaQkTLeW7oops0IZ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C7Xid4wG8iSTws8LjpC1j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z1uw7vFYZXRE6ot3Hha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MXgL5GyXr1pN9ogIxpatk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nZBL4iUhDTDEsXVTCD3J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FO1mPmUK9bON4dK2O61y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dJt0nN8lj5LCaNFjTwJw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QW0ckaSZbOS1BX3kIAwh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CkBcuMmlmikZdX4mC2KR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U2CNYunr1EceCp0PnvDO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I1gzsj1c0tzxtRhj5nHZz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y2o0YX5yMq5CkH9SZoRYR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k0IsXCcnlwbtlZeM0whS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6CiHRXn7MPFeHniw0tlp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tkWAJ6ytYtNY0sJNkPj6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EOPlUfSceP3bleqKcUgt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Ql9DdnkHY46U5afKeZdK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O7iQuuwOxP9xbrmHjaJr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9AscmLJ7pRO42dRMITNSr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3CkN1AqmOBE2yWCSAVExv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XnTIS3UPtid7XHnh8L4qp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I7p8QwrQDffUD5iDSFczn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QUg9pqL2O0PEEMjJdnnD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KuQPzi2SFtBbhkgV4X2BF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23iZuTpdQUbguSG705Br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4Zqwk8sObKRS1d56rg9oM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4XH0ZM2wasr0lXXfW01LG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JswORwfmx3xEY4RsaKWp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kXUNarensxMXSPWc18jVW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otEA1zOr2r5fX0whVyPc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lnf1fY6prnlz98kcWeNJB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SPTsDt1QPYv25pzMAI2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JFORb4Zk1tdQamblwsVqw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BD5fNmsd1yT8895Aso1wN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hcU2nq4f79xd4aMVhCRNs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W1e2fV0wpZI6mTkKZ19Lr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BV5UOw7oF02CfTOlb9fAK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oMAFcSROoTLAQ8lUsQG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rnFiCFQGuTqyaTVM7BDh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XOTBxDQEGecqjWl6tp1k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3KDrWEQ0wQZ4q76UUAKOm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o2svoP2LbIcMT4faAZZD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ojrqYSWThJg8vw7SPzxM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mSPfcyPgvlHlAYrf0YLF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RDd1EKZLPIc0Q6CzAQcls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cIFb9JYFnHVueBdxNPvG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wkF3he1IhEbnYlRbHYJAB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lKSOGq8zjOad0jZzP1Q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CaZgsvfUeHbF8idp7QDi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UBnXmiowX0NInUjl3yxO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7k1BTxeZtQzF1QgqJ4PaN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h1noFfM4Ke1vN6LUBHSzs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9piW5guYiw0VNhllsLawt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2l43UjtHDAfbCiWsYvvy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E62Z5nB40gnZcfB1dAEOO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X8yL0DSy2rhP2DFSzMWdU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kx5J3vjb1XBaof13PWSDC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Sbq2lqLVRKehLvTlj5LOf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n2RmZ9KHVbK1FUj1aSq6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6An67B5yV0ksMBBoJnCU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lsyKqMn2I2eG4fPTe8ccb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V6twatCNSN4sNoaZrBa9O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xKPY2iVSn9jw6KStYh58j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Wd7VQarPVW2SzJGcqjSZq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eX47fI86DeH0M5dgd5a0J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ghq7XDT4GKBNCR7sKryd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eb8MMQLfjw14QDq2tb2S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YW3kjQ7xRHLM2eZaR2iq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Ly1t2HYnbu86dcIrxU8L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Bmzq2GxN0HKLeAFixFUBp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UIP7vlZ3LIz3pTlnDOF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i3Bb3ikZzVHTaviPOqzu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EV0MrpvniEpsfYSQDF2b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pk1d9H6HcaN1oFahQVtb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Z3sKFXV61bPZmIyOFryPe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2tIgkXXMTrlmrwGKegOh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EeAcFmP7HJAmQjXOJ9Vj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sEW8uwCFFU1Ae31KKhq4k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f0QCBUyv67PBmvYi0ASTG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zMCgV4ZRveoO15YD5keBM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IQr6G5ARSBOhoealm4g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cqDzPvsDkfJzqGQCFtVx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FwCNJ7fGJTUZsohtAdVX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cOzpUZRwwbxAsTyzxPZF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M33kLRoLufwBclJw7QSlU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2NiWApJe5oQ0pKw587tK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0YgxO3qZ6jhh1g1OgY1ga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LbVYZ2HLS9u6MkG3BFN6h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VedXKIZs3zLZOrT3m1yv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J8Jg4kRvILLSd4BP3ohlr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NUtH7dmms3QerNfJXnUmq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kU6BrLBpOW5BlPNncD8m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9Ll3QnrXWkiG4CoDaPvD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KdxbunZY6uppz2ivHBSN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1ZCOAkqUq4I4zyAvLBK2f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QrqVAagd3qDT7ZDbhZTv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ThffMGSxCfs7QMm9oQKaQ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WEtw7ps3mo7XaaGNuoGq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PnHwoXeRlatd5sCGSC15C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Mgdh1S89laeCjAj9K7ac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IJObZH2fMaeuLRcjQozVc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WJyR5ukDygX54xo52a5Ty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G7mhEIQJZrDTVYlkYtJ5Y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08xJ7QTIAhTFM4D7CyV8B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F8prX6adsRcLVj4BfJfIC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wGNEULmoPjuWJpjmnuJPG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oLjsUywXqo2CRVsV8mbr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PleNfbroLhPuoSBirQil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yHMsqUzBtufBdWYe7ilw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cQwW1tWTCYDoGz97jv0Cb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KNnwAkPVl9e7hErkPhSN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ASbVD4kxXO2VWZ5TjfLy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m6FjMMt3EdkWdulEHKANc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AbwElyExlxsyVvKIHnM6P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lHrfVXD1KDuv5gjix4T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ASlYYSB39uLxpM2qTNS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BZMAyFy1XmTW1jBlwx60b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jIYfnns3IigeKHEEni50N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z3XHW0wN9D1G4CihayTD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MyTGSaOVbM17pcqFv2bv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gxhMaQae4mWagkpn8oe5D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BJ0A240UrTE0TgoNg8mZd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FWd6Ru3Rr5zbPT5P5O0J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6wV1SfTPwT9vlEPY8qo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W7EDmANDP4dVVZmzoNm6s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Vj5zUajhbcIkjPGaQCOXB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cO7Zq5m8yllgDOyB7bkQO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2jxrZ7FAkR9bcQrX4Ayk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a2O8NhNA4BmD2fmJj9vB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BLfqikeoRJ19B98wuzrrx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t9DukoFJm3eZB9vCRjnNK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xPyNbAlhoP52HSaEtT8RH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7Er6R6sP7ODFCOVwc4n5E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UzrDsdQuFT5ZHUm5JfOzH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1flIXG3tCTIJREdDfZD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D7197l8g5HDaqn6vTOBq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6YauqvBzz48ErCeGNyIk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g9LFPcjlUKnXn4dYxNfUB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06HeQxK5Owk7x8QFGPwGv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vwZLRO6fT57iX4McF4Puf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jj45Q7SSOEhnAae4FVZzC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Wloq0y0rIwEQvSoWitorc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ZeaLStasR1oTcFGMXYm1h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AtCXAoTuGY4jQU5foHlN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GYzoTY1cBYweAhgvz3Xx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V8lQRSJYjVFKCNDocvVtt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TLocrRjMF0yJOT1SjFoq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5NBkNYS7iQJgLPdx16heh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pgLXtOMCxbJ9yYeLg9Pdq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RuXuC6nx23ey2yex4K5cC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0l1ObEuObf52V7mjmMKLO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vKEf8xhX25FtsC1O787VQ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2dMEiu1w95r2tCsNVI2dR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s0D7aLojrQ0liO2wm0MF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SEJQyQ2IBN3KM1bjg7QD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iM4vVpaI3MsngDybJLvIY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27jELpm2qcTsoKtqVQsp8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f4guaGwxgn1QwpcMqGGa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9inhISlhndsDA4zvUblUF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Frun8DxATr7JuTRIvzic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4nTW0J31JreW5MScsObgS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zdWlChwulgVwd0oLRCdlu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EYNCIJxJpKVNF0F6Mve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0zySOGWz2xFyPhnOENLNx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hcILcvqPfTpDpfKT2Bam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4lroQuyfi5ESrRbCCRMj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pEXzTTJcmaz1XR2Udh6M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aCY4O7R6JtQzr4kIfOK5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icfIeSOQkBD3rulBP5Blg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14mofWpmq8EQII4wyFaOt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dvfKMw65oIOm6wZqDYZB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anqYAu2i2vTRpIlze3gp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wZAY7pI8KOS65lNUelhj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xCVStvni01dXQrnBnCAT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InbG068DVEpajm1sfBPWE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5ZjD0MjPU7zBYrX3eWcKs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QS7umxCYFIHMsDCftJ4t6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mSZqy9Gn9ih8qvvqMcVs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dB9sy5i78epElZczVidMc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TbZjrYttGZHWeLBm63PYl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bvcJXiigasOsH067adUt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reJSpqkD8oIreY8nR0uO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zcbKT3F86tulGNOfevaoJ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rxoHu6qzYxHb9Awyy3kOw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piUmZWELr5bCi0Z4fC73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70ciSWHJ5z1ILrYHFcsH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gvbvffrVLBtv6bU9G4I3H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LF02gFGwJRke9C3QAcGzf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AAey5xWUBggRu1NCGgOj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ycFf4yY7JDlgUBU0HlnOG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Pkp8Tr1NTGD1nyi0ZYNS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W9PB2nKasntgLJGsQKSr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UjC8e1mRzO4fJUXrNcVZ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oV7NlJ4VkdAov401T7FKK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BApTCZVquhGYPVFp5GHQ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zgzwsoloQTZBVJOIZP1Ss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mlpJnlzS6aMs1jQmaBA2E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RVqUvHs88WUSIRdEDjMzp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mUbQH5QFYZnUd7I1ZOYM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tHuRDFqiqxYF2ObuSMgu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DpCfrzAdFAQxrtmPsbfG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KTRj98mVGO46iUa7S2Hjf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Vy4TPvWbwl0045fneQHc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OunH82j4f7TNt4axK4hu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EEh0if6Z60E2iB43GfHO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vxqpgA5XoYmYxJAw7nURs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83IU7mYTO3jPwt83JMFdd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nR2IpO3Yv2LewAy5aT86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dM8W0Xt1AXFGRRpX9PPy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4iXxuDBM57aqwPVgS31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QUHeLVZgso39ubowjRfv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ugk2tHgMOwgT16DNpQR5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1tGr5uxHaLErmDmbieJ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ft5LIU1nqYMeRm1BMe6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9UKIXzfANpUOsvjWGhqgt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AKZqdyDmm3aGrY0ION8o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zpuPgCWfyuhZTkLiGtK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J4bV3B3qid717aAVoh0p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or5FWv7FDaPQljUd0TPf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XLabmibJEweoNtYW6Ubx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RhkfCt40wgfpdtjvL9OuU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jCWvqe3MU3JH6tQWKO6J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ZAZErlLm3zlXHi63PWJ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vnQEOp0oao4DXVqACr9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8Kv8EDKgMoTMj4COMwmm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VubWWFeFJBMtKoSpgs7g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T3kbCfkhcu0nCkwaLf7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aREQOMPVNk1KNC4jr81s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jHZuglA6x0XJcGlOsump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CPHrRj76VTuzk8Oizzc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QTSC6kyYKh7k4aMOugZ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3eClcZaVMdWvSZOzfdMx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ds03EwK5Ve2EMEfgTko2Y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bPbbXee3cU8U1al9lDaGh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ecakYks8Ua9gbRszwQS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wSC4VKYLShMumXYMUgJJ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9qhoDv7VuIMtZfx1Czm8F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SU9hS4EPoEkHjyg3ztn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MPTtMCA9imi8JaMs6Ge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2gFdEc9gocQw7knpi1e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obP6h7nGNrXXNDOzYn0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6ic2s4Hocdas4RtoyV1TI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zawKAI3Qdk0iSC3O3Gi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uILkaqsZ9fHUDRVj6F8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4zBLu6YcpOaMGNYfyDo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BXZcTJzCrSQlEcJoVl1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KRb7kR7vXHXjXDMideD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2YLU4g0Y9cUvkLEy2IyN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Vk8Mw9H3deUId70LoHvW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nle5BD7Mj2wrVQYylXNT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IofpFhrPVgpnMWNxqx4V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cLb9NQmy91EFWZFWlGWn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49Ub0UpIX2Nw2Dt8EZy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7hRyLBIfux56H2fCPs8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CSpW1td2XP3QI1Cjr9O0I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fqWWqS196AOivprBJ7uc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2fY0Cinjjrl3CY052k0NJ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qwdSQpHvv1woGYpgJMM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GgpCSfPxUDJQnjDIqQUw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WsMsBE5abJZzdxuopxTC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16Ak6C4h1WcEt3rpeKBkj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OsqURjeSEr7qGRhxs5U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nz3rX0j80BvJyMRFHdXM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mCLxXd9foAvrSntTjVKD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BH75pSKRXVYOnGOcslVQ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83kYiekDRjUlLUDsxkpnr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wCvGFHRzOMvuz4Lqzwxj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1VTy0OArXFtxHtByCMiv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QhlzG6LSQ8BQItLM8RKdl"/>
</p:tagLst>
</file>

<file path=ppt/theme/theme1.xml><?xml version="1.0" encoding="utf-8"?>
<a:theme xmlns:a="http://schemas.openxmlformats.org/drawingml/2006/main" name="QAD 2010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1">
    <a:dk1>
      <a:srgbClr val="141414"/>
    </a:dk1>
    <a:lt1>
      <a:sysClr val="window" lastClr="FFFFFF"/>
    </a:lt1>
    <a:dk2>
      <a:srgbClr val="141414"/>
    </a:dk2>
    <a:lt2>
      <a:srgbClr val="FFFFFF"/>
    </a:lt2>
    <a:accent1>
      <a:srgbClr val="4F81BD"/>
    </a:accent1>
    <a:accent2>
      <a:srgbClr val="F79646"/>
    </a:accent2>
    <a:accent3>
      <a:srgbClr val="9BBB59"/>
    </a:accent3>
    <a:accent4>
      <a:srgbClr val="A5A5A5"/>
    </a:accent4>
    <a:accent5>
      <a:srgbClr val="2B2B2B"/>
    </a:accent5>
    <a:accent6>
      <a:srgbClr val="F79646"/>
    </a:accent6>
    <a:hlink>
      <a:srgbClr val="4F81BD"/>
    </a:hlink>
    <a:folHlink>
      <a:srgbClr val="366092"/>
    </a:folHlink>
  </a:clrScheme>
  <a:fontScheme name="Perception">
    <a:majorFont>
      <a:latin typeface="Century Gothic"/>
      <a:ea typeface=""/>
      <a:cs typeface=""/>
      <a:font script="Jpan" typeface="メイリオ"/>
    </a:majorFont>
    <a:minorFont>
      <a:latin typeface="Century Gothic"/>
      <a:ea typeface=""/>
      <a:cs typeface=""/>
      <a:font script="Jpan" typeface="メイリオ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141414"/>
    </a:dk1>
    <a:lt1>
      <a:sysClr val="window" lastClr="FFFFFF"/>
    </a:lt1>
    <a:dk2>
      <a:srgbClr val="141414"/>
    </a:dk2>
    <a:lt2>
      <a:srgbClr val="FFFFFF"/>
    </a:lt2>
    <a:accent1>
      <a:srgbClr val="4F81BD"/>
    </a:accent1>
    <a:accent2>
      <a:srgbClr val="F79646"/>
    </a:accent2>
    <a:accent3>
      <a:srgbClr val="9BBB59"/>
    </a:accent3>
    <a:accent4>
      <a:srgbClr val="A5A5A5"/>
    </a:accent4>
    <a:accent5>
      <a:srgbClr val="2B2B2B"/>
    </a:accent5>
    <a:accent6>
      <a:srgbClr val="F79646"/>
    </a:accent6>
    <a:hlink>
      <a:srgbClr val="4F81BD"/>
    </a:hlink>
    <a:folHlink>
      <a:srgbClr val="366092"/>
    </a:folHlink>
  </a:clrScheme>
  <a:fontScheme name="Perception">
    <a:majorFont>
      <a:latin typeface="Century Gothic"/>
      <a:ea typeface=""/>
      <a:cs typeface=""/>
      <a:font script="Jpan" typeface="メイリオ"/>
    </a:majorFont>
    <a:minorFont>
      <a:latin typeface="Century Gothic"/>
      <a:ea typeface=""/>
      <a:cs typeface=""/>
      <a:font script="Jpan" typeface="メイリオ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5994</TotalTime>
  <Words>1669</Words>
  <Application>Microsoft Office PowerPoint</Application>
  <PresentationFormat>Custom</PresentationFormat>
  <Paragraphs>455</Paragraphs>
  <Slides>55</Slides>
  <Notes>54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QAD 2010 Template</vt:lpstr>
      <vt:lpstr>Custom Design</vt:lpstr>
      <vt:lpstr>Chart</vt:lpstr>
      <vt:lpstr>Clip</vt:lpstr>
      <vt:lpstr>QAD Value Chain Certification</vt:lpstr>
      <vt:lpstr>Agenda</vt:lpstr>
      <vt:lpstr>Two Types of Demand</vt:lpstr>
      <vt:lpstr>Independent Demand</vt:lpstr>
      <vt:lpstr>Dependent Demand</vt:lpstr>
      <vt:lpstr>For a GM Assembly Plant, Tires Are </vt:lpstr>
      <vt:lpstr>For a GM Assembly Plant, Tires Are </vt:lpstr>
      <vt:lpstr>For a Goodyear Tire Plant, Tires Are </vt:lpstr>
      <vt:lpstr>For a Goodyear Tire Plant, Tires Are </vt:lpstr>
      <vt:lpstr>Agenda</vt:lpstr>
      <vt:lpstr>Demand Management Defined</vt:lpstr>
      <vt:lpstr>Sources of Demand</vt:lpstr>
      <vt:lpstr>Companies That Do Not Manage Demand:</vt:lpstr>
      <vt:lpstr>Out of Stock at Retail</vt:lpstr>
      <vt:lpstr>If A Manufacturer Generates $10bn In Revenue*</vt:lpstr>
      <vt:lpstr> Out of Stock Rates Double on Promoted Items  </vt:lpstr>
      <vt:lpstr>When Consumers Encounter An Out-Of-Stock</vt:lpstr>
      <vt:lpstr>Participants in the Demand Planning Process</vt:lpstr>
      <vt:lpstr>Statistical Forecast</vt:lpstr>
      <vt:lpstr>Sales Input</vt:lpstr>
      <vt:lpstr>Marketing Input</vt:lpstr>
      <vt:lpstr>Customer Input</vt:lpstr>
      <vt:lpstr>New Product Development</vt:lpstr>
      <vt:lpstr>Who Does Not Participate in the Demand Planning Process?</vt:lpstr>
      <vt:lpstr>Who Does Not Participate in the Demand Planning Process?</vt:lpstr>
      <vt:lpstr>What Percent of Consumers Do Not Buy at the Same Store When an Item is Out of Stock</vt:lpstr>
      <vt:lpstr>What Percent of Consumers Do Not Buy at the Same Store When an Item is Out of Stock</vt:lpstr>
      <vt:lpstr>Which is Not Considered A Source of Demand</vt:lpstr>
      <vt:lpstr>Which is Not Considered A Source of Demand</vt:lpstr>
      <vt:lpstr>Agenda</vt:lpstr>
      <vt:lpstr>What is a Forecast?</vt:lpstr>
      <vt:lpstr>Forecasting Techniques</vt:lpstr>
      <vt:lpstr>Slide 33</vt:lpstr>
      <vt:lpstr>Forecasting Horizons</vt:lpstr>
      <vt:lpstr>What Should We Forecast?</vt:lpstr>
      <vt:lpstr>Why Forecast?</vt:lpstr>
      <vt:lpstr>General Forecasting Methods</vt:lpstr>
      <vt:lpstr>Forecast Methods - Intrinsic</vt:lpstr>
      <vt:lpstr>Internal (Intrinsic) Factors</vt:lpstr>
      <vt:lpstr>Product Life Cycle</vt:lpstr>
      <vt:lpstr>Forecast Methods - Extrinsic</vt:lpstr>
      <vt:lpstr>Leading Indicators</vt:lpstr>
      <vt:lpstr>Extrinsic Factors Affecting A Forecast</vt:lpstr>
      <vt:lpstr>One Problem - The Forecast is WRONG!</vt:lpstr>
      <vt:lpstr>Forecasts Become Less Accurate With Time</vt:lpstr>
      <vt:lpstr>Forecasts Are More Accurate When Aggregated</vt:lpstr>
      <vt:lpstr>Involving Customers Improves Forecasts </vt:lpstr>
      <vt:lpstr>Sales at a fast food restaurant are an example of …</vt:lpstr>
      <vt:lpstr>Sales at a fast food restaurant are an example of …</vt:lpstr>
      <vt:lpstr>Which Should NOT be Forecasted?</vt:lpstr>
      <vt:lpstr>Which Should NOT be Forecasted?</vt:lpstr>
      <vt:lpstr>Which statement is Not True?</vt:lpstr>
      <vt:lpstr>Which statement is Not True?</vt:lpstr>
      <vt:lpstr>Which statement is Not True?</vt:lpstr>
      <vt:lpstr>Which statement is Not True?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154</cp:revision>
  <dcterms:created xsi:type="dcterms:W3CDTF">2010-10-05T00:44:07Z</dcterms:created>
  <dcterms:modified xsi:type="dcterms:W3CDTF">2012-02-16T22:21:48Z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1uT7bL_DvNcSgK1fux-pUDIlaCAGay2Eii0IsYBf5FHg</vt:lpwstr>
  </property>
  <property fmtid="{D5CDD505-2E9C-101B-9397-08002B2CF9AE}" pid="4" name="Google.Documents.RevisionId">
    <vt:lpwstr>00004869417661503378</vt:lpwstr>
  </property>
  <property fmtid="{D5CDD505-2E9C-101B-9397-08002B2CF9AE}" pid="5" name="Google.Documents.PluginVersion">
    <vt:lpwstr>2.0.2154.5604</vt:lpwstr>
  </property>
  <property fmtid="{D5CDD505-2E9C-101B-9397-08002B2CF9AE}" pid="6" name="Google.Documents.MergeIncapabilityFlags">
    <vt:i4>0</vt:i4>
  </property>
</Properties>
</file>