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241.xml" ContentType="application/vnd.openxmlformats-officedocument.presentationml.tags+xml"/>
  <Override PartName="/ppt/notesSlides/notesSlide16.xml" ContentType="application/vnd.openxmlformats-officedocument.presentationml.notesSlide+xml"/>
  <Override PartName="/ppt/tags/tag339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slides/slide19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44.xml" ContentType="application/vnd.openxmlformats-officedocument.presentationml.slide+xml"/>
  <Default Extension="emf" ContentType="image/x-emf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notesSlides/notesSlide13.xml" ContentType="application/vnd.openxmlformats-officedocument.presentationml.notesSlide+xml"/>
  <Override PartName="/ppt/tags/tag33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32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slides/slide38.xml" ContentType="application/vnd.openxmlformats-officedocument.presentationml.slide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Default Extension="wmf" ContentType="image/x-wmf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notesSlides/notesSlide18.xml" ContentType="application/vnd.openxmlformats-officedocument.presentationml.notes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19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308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44.xml" ContentType="application/vnd.openxmlformats-officedocument.presentationml.tags+xml"/>
  <Override PartName="/ppt/tags/tag32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notesSlides/notesSlide10.xml" ContentType="application/vnd.openxmlformats-officedocument.presentationml.notesSlide+xml"/>
  <Override PartName="/ppt/tags/tag322.xml" ContentType="application/vnd.openxmlformats-officedocument.presentationml.tags+xml"/>
  <Override PartName="/ppt/tags/tag33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259.xml" ContentType="application/vnd.openxmlformats-officedocument.presentationml.tags+xml"/>
  <Override PartName="/ppt/tags/tag311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300.xml" ContentType="application/vnd.openxmlformats-officedocument.presentationml.tags+xml"/>
  <Override PartName="/ppt/slides/slide46.xml" ContentType="application/vnd.openxmlformats-officedocument.presentationml.slide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73.xml" ContentType="application/vnd.openxmlformats-officedocument.presentationml.tags+xml"/>
  <Override PartName="/ppt/tags/tag284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notesSlides/notesSlide15.xml" ContentType="application/vnd.openxmlformats-officedocument.presentationml.notesSlide+xml"/>
  <Override PartName="/ppt/tags/tag338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327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316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notesSlides/notesSlide6.xml" ContentType="application/vnd.openxmlformats-officedocument.presentationml.notesSlide+xml"/>
  <Override PartName="/ppt/tags/tag155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41.xml" ContentType="application/vnd.openxmlformats-officedocument.presentationml.tags+xml"/>
  <Override PartName="/ppt/charts/chart2.xml" ContentType="application/vnd.openxmlformats-officedocument.drawingml.chart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notesSlides/notesSlide12.xml" ContentType="application/vnd.openxmlformats-officedocument.presentationml.notesSlide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notesSlides/notesSlide17.xml" ContentType="application/vnd.openxmlformats-officedocument.presentationml.notes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53.xml" ContentType="application/vnd.openxmlformats-officedocument.presentationml.tags+xml"/>
  <Default Extension="vml" ContentType="application/vnd.openxmlformats-officedocument.vmlDrawing"/>
  <Override PartName="/ppt/tags/tag157.xml" ContentType="application/vnd.openxmlformats-officedocument.presentationml.tags+xml"/>
  <Override PartName="/ppt/notesSlides/notesSlide8.xml" ContentType="application/vnd.openxmlformats-officedocument.presentationml.notesSlide+xml"/>
  <Override PartName="/ppt/tags/tag307.xml" ContentType="application/vnd.openxmlformats-officedocument.presentationml.tags+xml"/>
  <Override PartName="/ppt/notesSlides/notesSlide20.xml" ContentType="application/vnd.openxmlformats-officedocument.presentationml.notesSlide+xml"/>
  <Override PartName="/ppt/tags/tag34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xls" ContentType="application/vnd.ms-excel"/>
  <Override PartName="/ppt/tags/tag225.xml" ContentType="application/vnd.openxmlformats-officedocument.presentationml.tags+xml"/>
  <Override PartName="/ppt/tags/tag27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33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tags/tag309.xml" ContentType="application/vnd.openxmlformats-officedocument.presentationml.tags+xml"/>
  <Override PartName="/ppt/notesSlides/notesSlide22.xml" ContentType="application/vnd.openxmlformats-officedocument.presentationml.notesSlide+xml"/>
  <Override PartName="/ppt/tags/tag34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notesSlides/notesSlide11.xml" ContentType="application/vnd.openxmlformats-officedocument.presentationml.notesSlide+xml"/>
  <Override PartName="/ppt/tags/tag334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presentation.xml" ContentType="application/vnd.openxmlformats-officedocument.presentationml.presentation.main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93" r:id="rId3"/>
    <p:sldId id="294" r:id="rId4"/>
    <p:sldId id="296" r:id="rId5"/>
    <p:sldId id="295" r:id="rId6"/>
    <p:sldId id="297" r:id="rId7"/>
    <p:sldId id="312" r:id="rId8"/>
    <p:sldId id="313" r:id="rId9"/>
    <p:sldId id="298" r:id="rId10"/>
    <p:sldId id="259" r:id="rId11"/>
    <p:sldId id="277" r:id="rId12"/>
    <p:sldId id="260" r:id="rId13"/>
    <p:sldId id="275" r:id="rId14"/>
    <p:sldId id="276" r:id="rId15"/>
    <p:sldId id="261" r:id="rId16"/>
    <p:sldId id="262" r:id="rId17"/>
    <p:sldId id="299" r:id="rId18"/>
    <p:sldId id="263" r:id="rId19"/>
    <p:sldId id="264" r:id="rId20"/>
    <p:sldId id="289" r:id="rId21"/>
    <p:sldId id="290" r:id="rId22"/>
    <p:sldId id="301" r:id="rId23"/>
    <p:sldId id="266" r:id="rId24"/>
    <p:sldId id="265" r:id="rId25"/>
    <p:sldId id="300" r:id="rId26"/>
    <p:sldId id="279" r:id="rId27"/>
    <p:sldId id="278" r:id="rId28"/>
    <p:sldId id="267" r:id="rId29"/>
    <p:sldId id="302" r:id="rId30"/>
    <p:sldId id="268" r:id="rId31"/>
    <p:sldId id="273" r:id="rId32"/>
    <p:sldId id="304" r:id="rId33"/>
    <p:sldId id="274" r:id="rId34"/>
    <p:sldId id="305" r:id="rId35"/>
    <p:sldId id="281" r:id="rId36"/>
    <p:sldId id="282" r:id="rId37"/>
    <p:sldId id="303" r:id="rId38"/>
    <p:sldId id="308" r:id="rId39"/>
    <p:sldId id="284" r:id="rId40"/>
    <p:sldId id="291" r:id="rId41"/>
    <p:sldId id="292" r:id="rId42"/>
    <p:sldId id="307" r:id="rId43"/>
    <p:sldId id="309" r:id="rId44"/>
    <p:sldId id="310" r:id="rId45"/>
    <p:sldId id="311" r:id="rId46"/>
    <p:sldId id="314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-52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3w\Documents\1%20QAD\Demand%20Management%20Training\DM%20Certification%20Course\Statistics%20Grid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3w\Documents\1%20QAD\Demand%20Management%20Training\DM%20Certification%20Course\Introduction%20to%20Statistical%20Forecasting%20Workshee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1"/>
  <c:chart>
    <c:autoTitleDeleted val="1"/>
    <c:plotArea>
      <c:layout>
        <c:manualLayout>
          <c:layoutTarget val="inner"/>
          <c:xMode val="edge"/>
          <c:yMode val="edge"/>
          <c:x val="6.9791666666666904E-2"/>
          <c:y val="8.9108910891089646E-2"/>
          <c:w val="0.87708333333333577"/>
          <c:h val="0.5990099009900995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Forecast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Actual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strRef>
              <c:f>Sheet1!$B$1:$E$1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40</c:v>
                </c:pt>
              </c:numCache>
            </c:numRef>
          </c:val>
        </c:ser>
        <c:marker val="1"/>
        <c:axId val="86416000"/>
        <c:axId val="86524288"/>
      </c:lineChart>
      <c:catAx>
        <c:axId val="86416000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6524288"/>
        <c:crosses val="autoZero"/>
        <c:auto val="1"/>
        <c:lblAlgn val="ctr"/>
        <c:lblOffset val="100"/>
        <c:tickLblSkip val="1"/>
        <c:tickMarkSkip val="1"/>
      </c:catAx>
      <c:valAx>
        <c:axId val="86524288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6416000"/>
        <c:crosses val="autoZero"/>
        <c:crossBetween val="between"/>
      </c:valAx>
      <c:spPr>
        <a:solidFill>
          <a:schemeClr val="bg1"/>
        </a:solidFill>
      </c:spPr>
    </c:plotArea>
    <c:legend>
      <c:legendPos val="b"/>
      <c:legendEntry>
        <c:idx val="0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22500000000000045"/>
          <c:y val="0.87376237623762376"/>
          <c:w val="0.54895833333333577"/>
          <c:h val="0.11881188118811919"/>
        </c:manualLayout>
      </c:layout>
    </c:legend>
    <c:plotVisOnly val="1"/>
    <c:dispBlanksAs val="gap"/>
  </c:chart>
  <c:spPr>
    <a:solidFill>
      <a:srgbClr val="4F81BD">
        <a:lumMod val="75000"/>
        <a:alpha val="72000"/>
      </a:srgbClr>
    </a:solidFill>
  </c:spPr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'Forecast Error'!$B$1</c:f>
              <c:strCache>
                <c:ptCount val="1"/>
                <c:pt idx="0">
                  <c:v>Minimum</c:v>
                </c:pt>
              </c:strCache>
            </c:strRef>
          </c:tx>
          <c:spPr>
            <a:ln w="38100">
              <a:prstDash val="solid"/>
            </a:ln>
          </c:spPr>
          <c:marker>
            <c:symbol val="none"/>
          </c:marker>
          <c:cat>
            <c:strRef>
              <c:f>'Forecast Error'!$A$2:$A$7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'Forecast Error'!$B$2:$B$7</c:f>
              <c:numCache>
                <c:formatCode>_(* #,##0.00_);_(* \(#,##0.00\);_(* "-"??_);_(@_)</c:formatCode>
                <c:ptCount val="6"/>
                <c:pt idx="0">
                  <c:v>95</c:v>
                </c:pt>
                <c:pt idx="1">
                  <c:v>90</c:v>
                </c:pt>
                <c:pt idx="2">
                  <c:v>85</c:v>
                </c:pt>
                <c:pt idx="3">
                  <c:v>80</c:v>
                </c:pt>
                <c:pt idx="4">
                  <c:v>75</c:v>
                </c:pt>
                <c:pt idx="5">
                  <c:v>70</c:v>
                </c:pt>
              </c:numCache>
            </c:numRef>
          </c:val>
        </c:ser>
        <c:ser>
          <c:idx val="1"/>
          <c:order val="1"/>
          <c:tx>
            <c:strRef>
              <c:f>'Forecast Error'!$C$1</c:f>
              <c:strCache>
                <c:ptCount val="1"/>
                <c:pt idx="0">
                  <c:v>Forecast</c:v>
                </c:pt>
              </c:strCache>
            </c:strRef>
          </c:tx>
          <c:spPr>
            <a:ln w="79375" cmpd="sng"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strRef>
              <c:f>'Forecast Error'!$A$2:$A$7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'Forecast Error'!$C$2:$C$7</c:f>
              <c:numCache>
                <c:formatCode>General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'Forecast Error'!$D$1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  <a:prstDash val="sysDash"/>
            </a:ln>
          </c:spPr>
          <c:marker>
            <c:symbol val="none"/>
          </c:marker>
          <c:cat>
            <c:strRef>
              <c:f>'Forecast Error'!$A$2:$A$7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'Forecast Error'!$D$2:$D$7</c:f>
              <c:numCache>
                <c:formatCode>General</c:formatCode>
                <c:ptCount val="6"/>
                <c:pt idx="0">
                  <c:v>105</c:v>
                </c:pt>
                <c:pt idx="1">
                  <c:v>110</c:v>
                </c:pt>
                <c:pt idx="2">
                  <c:v>115</c:v>
                </c:pt>
                <c:pt idx="3">
                  <c:v>120</c:v>
                </c:pt>
                <c:pt idx="4">
                  <c:v>125</c:v>
                </c:pt>
                <c:pt idx="5">
                  <c:v>130</c:v>
                </c:pt>
              </c:numCache>
            </c:numRef>
          </c:val>
        </c:ser>
        <c:marker val="1"/>
        <c:axId val="63758336"/>
        <c:axId val="63759872"/>
      </c:lineChart>
      <c:catAx>
        <c:axId val="63758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63759872"/>
        <c:crosses val="autoZero"/>
        <c:auto val="1"/>
        <c:lblAlgn val="ctr"/>
        <c:lblOffset val="100"/>
      </c:catAx>
      <c:valAx>
        <c:axId val="63759872"/>
        <c:scaling>
          <c:orientation val="minMax"/>
          <c:min val="60"/>
        </c:scaling>
        <c:axPos val="l"/>
        <c:majorGridlines/>
        <c:numFmt formatCode="_(* #,##0_);_(* \(#,##0\);_(* &quot;-&quot;_);_(@_)" sourceLinked="0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6375833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Sheet2!$B$1</c:f>
              <c:strCache>
                <c:ptCount val="1"/>
                <c:pt idx="0">
                  <c:v>Seasonal Demand</c:v>
                </c:pt>
              </c:strCache>
            </c:strRef>
          </c:tx>
          <c:spPr>
            <a:ln w="44450">
              <a:solidFill>
                <a:srgbClr val="0070C0"/>
              </a:solidFill>
              <a:prstDash val="solid"/>
            </a:ln>
          </c:spPr>
          <c:marker>
            <c:symbol val="none"/>
          </c:marker>
          <c:cat>
            <c:strRef>
              <c:f>Sheet2!$A$2:$A$13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Sheet2!$B$2:$B$13</c:f>
              <c:numCache>
                <c:formatCode>_(* #,##0_);_(* \(#,##0\);_(* "-"??_);_(@_)</c:formatCode>
                <c:ptCount val="12"/>
                <c:pt idx="0">
                  <c:v>136.66666666666652</c:v>
                </c:pt>
                <c:pt idx="1">
                  <c:v>148</c:v>
                </c:pt>
                <c:pt idx="2">
                  <c:v>153.33333333333351</c:v>
                </c:pt>
                <c:pt idx="3">
                  <c:v>258.66666666666708</c:v>
                </c:pt>
                <c:pt idx="4">
                  <c:v>371.66666666666708</c:v>
                </c:pt>
                <c:pt idx="5">
                  <c:v>382.66666666666708</c:v>
                </c:pt>
                <c:pt idx="6">
                  <c:v>1083</c:v>
                </c:pt>
                <c:pt idx="7">
                  <c:v>1185.333333333331</c:v>
                </c:pt>
                <c:pt idx="8">
                  <c:v>1359.333333333331</c:v>
                </c:pt>
                <c:pt idx="9">
                  <c:v>618.3333333333336</c:v>
                </c:pt>
                <c:pt idx="10">
                  <c:v>533</c:v>
                </c:pt>
                <c:pt idx="11">
                  <c:v>349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Average Demand 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ymbol val="none"/>
          </c:marker>
          <c:cat>
            <c:strRef>
              <c:f>Sheet2!$A$2:$A$13</c:f>
              <c:strCache>
                <c:ptCount val="12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Sheet2!$C$2:$C$13</c:f>
              <c:numCache>
                <c:formatCode>_(* #,##0_);_(* \(#,##0\);_(* "-"??_);_(@_)</c:formatCode>
                <c:ptCount val="12"/>
                <c:pt idx="0">
                  <c:v>548.24999999999989</c:v>
                </c:pt>
                <c:pt idx="1">
                  <c:v>548.24999999999989</c:v>
                </c:pt>
                <c:pt idx="2">
                  <c:v>548.24999999999989</c:v>
                </c:pt>
                <c:pt idx="3">
                  <c:v>548.24999999999989</c:v>
                </c:pt>
                <c:pt idx="4">
                  <c:v>548.24999999999989</c:v>
                </c:pt>
                <c:pt idx="5">
                  <c:v>548.24999999999989</c:v>
                </c:pt>
                <c:pt idx="6">
                  <c:v>548.24999999999989</c:v>
                </c:pt>
                <c:pt idx="7">
                  <c:v>548.24999999999989</c:v>
                </c:pt>
                <c:pt idx="8">
                  <c:v>548.24999999999989</c:v>
                </c:pt>
                <c:pt idx="9">
                  <c:v>548.24999999999989</c:v>
                </c:pt>
                <c:pt idx="10">
                  <c:v>548.24999999999989</c:v>
                </c:pt>
                <c:pt idx="11">
                  <c:v>548.24999999999989</c:v>
                </c:pt>
              </c:numCache>
            </c:numRef>
          </c:val>
        </c:ser>
        <c:marker val="1"/>
        <c:axId val="63732352"/>
        <c:axId val="63766912"/>
      </c:lineChart>
      <c:catAx>
        <c:axId val="63732352"/>
        <c:scaling>
          <c:orientation val="minMax"/>
        </c:scaling>
        <c:axPos val="b"/>
        <c:tickLblPos val="nextTo"/>
        <c:crossAx val="63766912"/>
        <c:crosses val="autoZero"/>
        <c:auto val="1"/>
        <c:lblAlgn val="ctr"/>
        <c:lblOffset val="100"/>
      </c:catAx>
      <c:valAx>
        <c:axId val="63766912"/>
        <c:scaling>
          <c:orientation val="minMax"/>
        </c:scaling>
        <c:axPos val="l"/>
        <c:majorGridlines/>
        <c:numFmt formatCode="_(* #,##0_);_(* \(#,##0\);_(* &quot;-&quot;??_);_(@_)" sourceLinked="1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6373235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5CE6F6-9BC7-435D-BCD1-232850D0EB7D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301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70412" cy="3429000"/>
          </a:xfrm>
          <a:ln w="12700" cap="flat">
            <a:solidFill>
              <a:schemeClr val="tx1"/>
            </a:solidFill>
          </a:ln>
        </p:spPr>
      </p:sp>
      <p:sp>
        <p:nvSpPr>
          <p:cNvPr id="301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9" y="4344974"/>
            <a:ext cx="5026025" cy="4111321"/>
          </a:xfrm>
          <a:noFill/>
          <a:ln/>
        </p:spPr>
        <p:txBody>
          <a:bodyPr lIns="92054" tIns="46027" rIns="92054" bIns="4602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FBFD32-201F-4C52-B16D-0470A14A3287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302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9188" y="677863"/>
            <a:ext cx="4548187" cy="3413125"/>
          </a:xfrm>
          <a:ln w="12700" cap="flat">
            <a:solidFill>
              <a:schemeClr val="tx1"/>
            </a:solidFill>
          </a:ln>
        </p:spPr>
      </p:sp>
      <p:sp>
        <p:nvSpPr>
          <p:cNvPr id="302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9" y="4343318"/>
            <a:ext cx="5026025" cy="4114634"/>
          </a:xfrm>
          <a:noFill/>
          <a:ln/>
        </p:spPr>
        <p:txBody>
          <a:bodyPr lIns="92054" tIns="46027" rIns="92054" bIns="4602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93130F-EDE5-4CD2-B8C6-AB0B0396A50B}" type="slidenum">
              <a:rPr lang="en-US"/>
              <a:pPr/>
              <a:t>5</a:t>
            </a:fld>
            <a:endParaRPr lang="en-US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1E5448-D9D7-4459-8403-47A50F716FF4}" type="slidenum">
              <a:rPr lang="en-US"/>
              <a:pPr/>
              <a:t>6</a:t>
            </a:fld>
            <a:endParaRPr lang="en-US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58B5EC-EDDD-4803-AB98-A91A783493D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884613" y="8684926"/>
            <a:ext cx="297180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081D0615-6BD3-4590-BF82-D559434D8AC1}" type="slidenum">
              <a:rPr lang="en-US" sz="1200"/>
              <a:pPr algn="r" defTabSz="931863"/>
              <a:t>9</a:t>
            </a:fld>
            <a:endParaRPr lang="en-US" sz="1200"/>
          </a:p>
        </p:txBody>
      </p:sp>
      <p:sp>
        <p:nvSpPr>
          <p:cNvPr id="870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cap="flat"/>
        </p:spPr>
      </p:sp>
      <p:sp>
        <p:nvSpPr>
          <p:cNvPr id="870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5587"/>
            <a:ext cx="5026025" cy="4112926"/>
          </a:xfrm>
          <a:noFill/>
          <a:ln/>
        </p:spPr>
        <p:txBody>
          <a:bodyPr lIns="94819" tIns="45776" rIns="94819" bIns="45776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3AAB5B9-03E2-40A6-80DB-186211432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621437"/>
            <a:ext cx="8229600" cy="63031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376039"/>
            <a:ext cx="8229600" cy="218472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3713163"/>
            <a:ext cx="8229600" cy="241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6688547-510B-43DD-896E-5A08B2F28A0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92125"/>
            <a:ext cx="8229600" cy="8217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  <p:custDataLst>
              <p:tags r:id="rId2"/>
            </p:custDataLst>
          </p:nvPr>
        </p:nvSpPr>
        <p:spPr>
          <a:xfrm>
            <a:off x="457200" y="1429305"/>
            <a:ext cx="8229600" cy="470162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546DDFF-3752-49DD-A018-0F0E5F13B6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AA19B7-EB7E-4FCD-857D-BA129144BC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92125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>
          <a:xfrm>
            <a:off x="457200" y="1143000"/>
            <a:ext cx="8229600" cy="49879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1AFC034-5494-44DB-838F-A30F0FF2F9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92125"/>
            <a:ext cx="8229600" cy="9255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3638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133CB66-7254-43B2-8F9D-85B798D7B95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1" r:id="rId10"/>
    <p:sldLayoutId id="2147483662" r:id="rId11"/>
    <p:sldLayoutId id="2147483663" r:id="rId12"/>
    <p:sldLayoutId id="2147483665" r:id="rId13"/>
    <p:sldLayoutId id="2147483666" r:id="rId14"/>
    <p:sldLayoutId id="214748366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7" Type="http://schemas.openxmlformats.org/officeDocument/2006/relationships/image" Target="../media/image5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vmlDrawing" Target="../drawings/vmlDrawing3.v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10" Type="http://schemas.openxmlformats.org/officeDocument/2006/relationships/oleObject" Target="../embeddings/Microsoft_Office_Excel_97-2003_Worksheet2.xls"/><Relationship Id="rId4" Type="http://schemas.openxmlformats.org/officeDocument/2006/relationships/tags" Target="../tags/tag156.xml"/><Relationship Id="rId9" Type="http://schemas.openxmlformats.org/officeDocument/2006/relationships/oleObject" Target="../embeddings/Microsoft_Office_Excel_97-2003_Worksheet1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Office_Excel_97-2003_Worksheet3.xls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Microsoft_Office_Excel_97-2003_Worksheet4.xls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image" Target="../media/image12.jpeg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image" Target="../media/image11.jpeg"/><Relationship Id="rId2" Type="http://schemas.openxmlformats.org/officeDocument/2006/relationships/tags" Target="../tags/tag182.xml"/><Relationship Id="rId16" Type="http://schemas.openxmlformats.org/officeDocument/2006/relationships/image" Target="../media/image15.jpeg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image" Target="../media/image10.jpeg"/><Relationship Id="rId5" Type="http://schemas.openxmlformats.org/officeDocument/2006/relationships/tags" Target="../tags/tag185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Microsoft_Office_Excel_97-2003_Worksheet5.xls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7" Type="http://schemas.openxmlformats.org/officeDocument/2006/relationships/chart" Target="../charts/chart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01.xml"/><Relationship Id="rId4" Type="http://schemas.openxmlformats.org/officeDocument/2006/relationships/tags" Target="../tags/tag20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Microsoft_Office_Excel_97-2003_Worksheet6.xls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Microsoft_Office_Excel_97-2003_Worksheet7.xls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8.xls"/><Relationship Id="rId3" Type="http://schemas.openxmlformats.org/officeDocument/2006/relationships/tags" Target="../tags/tag20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8.xml"/><Relationship Id="rId1" Type="http://schemas.openxmlformats.org/officeDocument/2006/relationships/vmlDrawing" Target="../drawings/vmlDrawing9.v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Excel_97-2003_Worksheet9.xls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26.xml"/><Relationship Id="rId4" Type="http://schemas.openxmlformats.org/officeDocument/2006/relationships/tags" Target="../tags/tag2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1.xml"/><Relationship Id="rId4" Type="http://schemas.openxmlformats.org/officeDocument/2006/relationships/tags" Target="../tags/tag2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6.xml"/><Relationship Id="rId4" Type="http://schemas.openxmlformats.org/officeDocument/2006/relationships/tags" Target="../tags/tag2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41.xml"/><Relationship Id="rId4" Type="http://schemas.openxmlformats.org/officeDocument/2006/relationships/tags" Target="../tags/tag2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9" Type="http://schemas.openxmlformats.org/officeDocument/2006/relationships/notesSlide" Target="../notesSlides/notesSlide1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9" Type="http://schemas.openxmlformats.org/officeDocument/2006/relationships/notesSlide" Target="../notesSlides/notesSlide1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13" Type="http://schemas.openxmlformats.org/officeDocument/2006/relationships/tags" Target="../tags/tag278.xml"/><Relationship Id="rId18" Type="http://schemas.openxmlformats.org/officeDocument/2006/relationships/tags" Target="../tags/tag283.xml"/><Relationship Id="rId26" Type="http://schemas.openxmlformats.org/officeDocument/2006/relationships/tags" Target="../tags/tag291.xml"/><Relationship Id="rId39" Type="http://schemas.openxmlformats.org/officeDocument/2006/relationships/tags" Target="../tags/tag304.xml"/><Relationship Id="rId3" Type="http://schemas.openxmlformats.org/officeDocument/2006/relationships/tags" Target="../tags/tag268.xml"/><Relationship Id="rId21" Type="http://schemas.openxmlformats.org/officeDocument/2006/relationships/tags" Target="../tags/tag286.xml"/><Relationship Id="rId34" Type="http://schemas.openxmlformats.org/officeDocument/2006/relationships/tags" Target="../tags/tag299.xml"/><Relationship Id="rId42" Type="http://schemas.openxmlformats.org/officeDocument/2006/relationships/tags" Target="../tags/tag307.xml"/><Relationship Id="rId47" Type="http://schemas.openxmlformats.org/officeDocument/2006/relationships/notesSlide" Target="../notesSlides/notesSlide16.xml"/><Relationship Id="rId7" Type="http://schemas.openxmlformats.org/officeDocument/2006/relationships/tags" Target="../tags/tag272.xml"/><Relationship Id="rId12" Type="http://schemas.openxmlformats.org/officeDocument/2006/relationships/tags" Target="../tags/tag277.xml"/><Relationship Id="rId17" Type="http://schemas.openxmlformats.org/officeDocument/2006/relationships/tags" Target="../tags/tag282.xml"/><Relationship Id="rId25" Type="http://schemas.openxmlformats.org/officeDocument/2006/relationships/tags" Target="../tags/tag290.xml"/><Relationship Id="rId33" Type="http://schemas.openxmlformats.org/officeDocument/2006/relationships/tags" Target="../tags/tag298.xml"/><Relationship Id="rId38" Type="http://schemas.openxmlformats.org/officeDocument/2006/relationships/tags" Target="../tags/tag303.xml"/><Relationship Id="rId46" Type="http://schemas.openxmlformats.org/officeDocument/2006/relationships/slideLayout" Target="../slideLayouts/slideLayout6.xml"/><Relationship Id="rId2" Type="http://schemas.openxmlformats.org/officeDocument/2006/relationships/tags" Target="../tags/tag267.xml"/><Relationship Id="rId16" Type="http://schemas.openxmlformats.org/officeDocument/2006/relationships/tags" Target="../tags/tag281.xml"/><Relationship Id="rId20" Type="http://schemas.openxmlformats.org/officeDocument/2006/relationships/tags" Target="../tags/tag285.xml"/><Relationship Id="rId29" Type="http://schemas.openxmlformats.org/officeDocument/2006/relationships/tags" Target="../tags/tag294.xml"/><Relationship Id="rId41" Type="http://schemas.openxmlformats.org/officeDocument/2006/relationships/tags" Target="../tags/tag306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11" Type="http://schemas.openxmlformats.org/officeDocument/2006/relationships/tags" Target="../tags/tag276.xml"/><Relationship Id="rId24" Type="http://schemas.openxmlformats.org/officeDocument/2006/relationships/tags" Target="../tags/tag289.xml"/><Relationship Id="rId32" Type="http://schemas.openxmlformats.org/officeDocument/2006/relationships/tags" Target="../tags/tag297.xml"/><Relationship Id="rId37" Type="http://schemas.openxmlformats.org/officeDocument/2006/relationships/tags" Target="../tags/tag302.xml"/><Relationship Id="rId40" Type="http://schemas.openxmlformats.org/officeDocument/2006/relationships/tags" Target="../tags/tag305.xml"/><Relationship Id="rId45" Type="http://schemas.openxmlformats.org/officeDocument/2006/relationships/tags" Target="../tags/tag310.xml"/><Relationship Id="rId5" Type="http://schemas.openxmlformats.org/officeDocument/2006/relationships/tags" Target="../tags/tag270.xml"/><Relationship Id="rId15" Type="http://schemas.openxmlformats.org/officeDocument/2006/relationships/tags" Target="../tags/tag280.xml"/><Relationship Id="rId23" Type="http://schemas.openxmlformats.org/officeDocument/2006/relationships/tags" Target="../tags/tag288.xml"/><Relationship Id="rId28" Type="http://schemas.openxmlformats.org/officeDocument/2006/relationships/tags" Target="../tags/tag293.xml"/><Relationship Id="rId36" Type="http://schemas.openxmlformats.org/officeDocument/2006/relationships/tags" Target="../tags/tag301.xml"/><Relationship Id="rId10" Type="http://schemas.openxmlformats.org/officeDocument/2006/relationships/tags" Target="../tags/tag275.xml"/><Relationship Id="rId19" Type="http://schemas.openxmlformats.org/officeDocument/2006/relationships/tags" Target="../tags/tag284.xml"/><Relationship Id="rId31" Type="http://schemas.openxmlformats.org/officeDocument/2006/relationships/tags" Target="../tags/tag296.xml"/><Relationship Id="rId44" Type="http://schemas.openxmlformats.org/officeDocument/2006/relationships/tags" Target="../tags/tag309.xml"/><Relationship Id="rId4" Type="http://schemas.openxmlformats.org/officeDocument/2006/relationships/tags" Target="../tags/tag269.xml"/><Relationship Id="rId9" Type="http://schemas.openxmlformats.org/officeDocument/2006/relationships/tags" Target="../tags/tag274.xml"/><Relationship Id="rId14" Type="http://schemas.openxmlformats.org/officeDocument/2006/relationships/tags" Target="../tags/tag279.xml"/><Relationship Id="rId22" Type="http://schemas.openxmlformats.org/officeDocument/2006/relationships/tags" Target="../tags/tag287.xml"/><Relationship Id="rId27" Type="http://schemas.openxmlformats.org/officeDocument/2006/relationships/tags" Target="../tags/tag292.xml"/><Relationship Id="rId30" Type="http://schemas.openxmlformats.org/officeDocument/2006/relationships/tags" Target="../tags/tag295.xml"/><Relationship Id="rId35" Type="http://schemas.openxmlformats.org/officeDocument/2006/relationships/tags" Target="../tags/tag300.xml"/><Relationship Id="rId43" Type="http://schemas.openxmlformats.org/officeDocument/2006/relationships/tags" Target="../tags/tag30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9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31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1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1.xml"/><Relationship Id="rId4" Type="http://schemas.openxmlformats.org/officeDocument/2006/relationships/tags" Target="../tags/tag32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32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330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qad.com/" TargetMode="External"/><Relationship Id="rId3" Type="http://schemas.openxmlformats.org/officeDocument/2006/relationships/tags" Target="../tags/tag344.xml"/><Relationship Id="rId7" Type="http://schemas.openxmlformats.org/officeDocument/2006/relationships/hyperlink" Target="mailto:c9b@qad.com" TargetMode="Externa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45.xml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oleObject" Target="../embeddings/oleObject1.bin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94.xml"/><Relationship Id="rId1" Type="http://schemas.openxmlformats.org/officeDocument/2006/relationships/vmlDrawing" Target="../drawings/vmlDrawing1.vml"/><Relationship Id="rId6" Type="http://schemas.openxmlformats.org/officeDocument/2006/relationships/tags" Target="../tags/tag98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97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105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openxmlformats.org/officeDocument/2006/relationships/chart" Target="../charts/chart2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image" Target="../media/image4.wmf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113.xml"/><Relationship Id="rId1" Type="http://schemas.openxmlformats.org/officeDocument/2006/relationships/vmlDrawing" Target="../drawings/vmlDrawing2.vml"/><Relationship Id="rId6" Type="http://schemas.openxmlformats.org/officeDocument/2006/relationships/tags" Target="../tags/tag11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16.xml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1159436"/>
          </a:xfrm>
        </p:spPr>
        <p:txBody>
          <a:bodyPr>
            <a:normAutofit/>
          </a:bodyPr>
          <a:lstStyle/>
          <a:p>
            <a:r>
              <a:rPr lang="en-US" dirty="0" smtClean="0"/>
              <a:t>Time Series Forecasting</a:t>
            </a:r>
            <a:br>
              <a:rPr lang="en-US" dirty="0" smtClean="0"/>
            </a:br>
            <a:r>
              <a:rPr lang="en-US" dirty="0" smtClean="0"/>
              <a:t>Including Exponential Smoothing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766888"/>
            <a:ext cx="8229600" cy="349250"/>
          </a:xfrm>
        </p:spPr>
        <p:txBody>
          <a:bodyPr/>
          <a:lstStyle/>
          <a:p>
            <a:r>
              <a:rPr lang="en-US" dirty="0" smtClean="0"/>
              <a:t>Mark K. Williams, CFPIM, CSCP 			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5295900" cy="4999951"/>
          </a:xfrm>
        </p:spPr>
        <p:txBody>
          <a:bodyPr/>
          <a:lstStyle/>
          <a:p>
            <a:r>
              <a:rPr lang="en-US" dirty="0" smtClean="0"/>
              <a:t>Naïve forecasting</a:t>
            </a:r>
          </a:p>
          <a:p>
            <a:r>
              <a:rPr lang="en-US" dirty="0" smtClean="0"/>
              <a:t>Moving average </a:t>
            </a:r>
          </a:p>
          <a:p>
            <a:r>
              <a:rPr lang="en-US" dirty="0" smtClean="0"/>
              <a:t>Weighted Moving Average</a:t>
            </a:r>
          </a:p>
          <a:p>
            <a:r>
              <a:rPr lang="en-US" dirty="0" smtClean="0"/>
              <a:t>Seasonality</a:t>
            </a:r>
          </a:p>
          <a:p>
            <a:r>
              <a:rPr lang="en-US" dirty="0" smtClean="0"/>
              <a:t>Simple Exponential Smoothing</a:t>
            </a:r>
          </a:p>
          <a:p>
            <a:endParaRPr lang="en-US" dirty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Common Time Series Techniques</a:t>
            </a:r>
            <a:endParaRPr lang="en-US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Quantitative Forecasting Techniques</a:t>
            </a:r>
            <a:endParaRPr lang="en-US" dirty="0"/>
          </a:p>
        </p:txBody>
      </p:sp>
      <p:pic>
        <p:nvPicPr>
          <p:cNvPr id="5" name="Picture 4" descr="FORTUNE-p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543752" y="2052479"/>
            <a:ext cx="3600248" cy="3959076"/>
          </a:xfrm>
          <a:prstGeom prst="rect">
            <a:avLst/>
          </a:prstGeom>
          <a:noFill/>
          <a:ln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simplest method</a:t>
            </a:r>
          </a:p>
          <a:p>
            <a:r>
              <a:rPr lang="en-US" dirty="0" smtClean="0"/>
              <a:t>Used when no trend, seasonality or pattern exists</a:t>
            </a:r>
          </a:p>
          <a:p>
            <a:r>
              <a:rPr lang="en-US" dirty="0" smtClean="0"/>
              <a:t>Very easy to understand</a:t>
            </a:r>
          </a:p>
          <a:p>
            <a:r>
              <a:rPr lang="en-US" dirty="0" smtClean="0"/>
              <a:t>Many variations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Naïve Forecasting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Naïve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Variations of Naïve Forecasting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Last month’s sales becomes this months forecast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custDataLst>
              <p:tags r:id="rId4"/>
            </p:custDataLst>
          </p:nvPr>
        </p:nvGraphicFramePr>
        <p:xfrm>
          <a:off x="457200" y="2914023"/>
          <a:ext cx="8229600" cy="26533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{B301B821-A1FF-4177-AEE7-76D212191A09}</a:tableStyleId>
              </a:tblPr>
              <a:tblGrid>
                <a:gridCol w="2743200"/>
                <a:gridCol w="2743200"/>
                <a:gridCol w="2743200"/>
              </a:tblGrid>
              <a:tr h="53066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 38195X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Actual</a:t>
                      </a:r>
                      <a:r>
                        <a:rPr lang="en-US" baseline="0" dirty="0" smtClean="0"/>
                        <a:t> Sales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Forecast</a:t>
                      </a:r>
                      <a:endParaRPr lang="en-US" dirty="0"/>
                    </a:p>
                  </a:txBody>
                  <a:tcPr anchor="ctr"/>
                </a:tc>
              </a:tr>
              <a:tr h="53066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53066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 anchor="ctr"/>
                </a:tc>
              </a:tr>
              <a:tr h="53066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135</a:t>
                      </a:r>
                      <a:endParaRPr lang="en-US" dirty="0"/>
                    </a:p>
                  </a:txBody>
                  <a:tcPr anchor="ctr"/>
                </a:tc>
              </a:tr>
              <a:tr h="53066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July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165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Naïve Forecasting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88547-510B-43DD-896E-5A08B2F28A0D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Variations of Naïve Forecasting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Yesterday’s sales becomes tomorrow’s forecast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Naïve Forecasting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  <p:custDataLst>
              <p:tags r:id="rId5"/>
            </p:custDataLst>
          </p:nvPr>
        </p:nvGraphicFramePr>
        <p:xfrm>
          <a:off x="457200" y="3048000"/>
          <a:ext cx="8229600" cy="29667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Green Bean Sales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Sales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Forecast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Monday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3,574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Tuesday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3,824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        3,574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Wednesday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3,247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3,824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Thursday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3,188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3,247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Friday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        3,648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3,188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Saturday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        3,529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3,648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Sunday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        3,419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       3,529 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88547-510B-43DD-896E-5A08B2F28A0D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Variations of Naïve Forecasting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Last years’ sales during each month becomes this years forecast for that month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Naïve Forecasting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custDataLst>
              <p:tags r:id="rId5"/>
            </p:custDataLst>
          </p:nvPr>
        </p:nvGraphicFramePr>
        <p:xfrm>
          <a:off x="457200" y="2475865"/>
          <a:ext cx="8229600" cy="377253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2901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Century Gothic"/>
                        </a:rPr>
                        <a:t>Underwear Sales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Century Gothic"/>
                        </a:rPr>
                        <a:t>2010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latin typeface="Century Gothic"/>
                        </a:rPr>
                        <a:t>2011</a:t>
                      </a:r>
                    </a:p>
                  </a:txBody>
                  <a:tcPr marL="9525" marR="9525" marT="9525" marB="0" anchor="ctr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January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789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789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February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842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842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March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638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638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April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698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698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May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724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724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June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791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791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July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835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835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August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957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957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September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824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824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October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877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877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November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781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781</a:t>
                      </a:r>
                    </a:p>
                  </a:txBody>
                  <a:tcPr marL="9525" marR="9525" marT="9525" marB="0" anchor="b"/>
                </a:tc>
              </a:tr>
              <a:tr h="29019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December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938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entury Gothic"/>
                        </a:rPr>
                        <a:t>938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88547-510B-43DD-896E-5A08B2F28A0D}" type="slidenum">
              <a:rPr lang="en-US" smtClean="0"/>
              <a:pPr/>
              <a:t>14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 for next month is the average of a certain number of predetermined periods</a:t>
            </a:r>
          </a:p>
          <a:p>
            <a:r>
              <a:rPr lang="en-US" dirty="0" smtClean="0"/>
              <a:t>Easy to understand</a:t>
            </a:r>
          </a:p>
          <a:p>
            <a:r>
              <a:rPr lang="en-US" dirty="0" smtClean="0"/>
              <a:t>Useful to filter out random demand</a:t>
            </a:r>
          </a:p>
          <a:p>
            <a:r>
              <a:rPr lang="en-US" dirty="0" smtClean="0"/>
              <a:t>Can vary responsiveness to recent sales by varying number of periods</a:t>
            </a:r>
          </a:p>
          <a:p>
            <a:r>
              <a:rPr lang="en-US" dirty="0" smtClean="0"/>
              <a:t>Uses a rolling calendar</a:t>
            </a:r>
          </a:p>
          <a:p>
            <a:r>
              <a:rPr lang="en-US" dirty="0" smtClean="0"/>
              <a:t>Will lag trends</a:t>
            </a:r>
          </a:p>
          <a:p>
            <a:endParaRPr lang="en-US" dirty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Moving Average Forecasting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Moving Average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3 Month Moving Average</a:t>
            </a:r>
            <a:endParaRPr lang="en-US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Divide total sales by number of periods</a:t>
            </a:r>
          </a:p>
          <a:p>
            <a:r>
              <a:rPr lang="en-US" smtClean="0"/>
              <a:t>Uses rolling calendar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Moving Average Forecasting</a:t>
            </a:r>
            <a:endParaRPr lang="en-US" dirty="0"/>
          </a:p>
        </p:txBody>
      </p:sp>
      <p:sp>
        <p:nvSpPr>
          <p:cNvPr id="34820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457200" y="2546351"/>
          <a:ext cx="3511550" cy="3683000"/>
        </p:xfrm>
        <a:graphic>
          <a:graphicData uri="http://schemas.openxmlformats.org/presentationml/2006/ole">
            <p:oleObj spid="_x0000_s1026" name="Worksheet" r:id="rId9" imgW="1228641" imgH="1333622" progId="Excel.Sheet.8">
              <p:embed/>
            </p:oleObj>
          </a:graphicData>
        </a:graphic>
      </p:graphicFrame>
      <p:sp>
        <p:nvSpPr>
          <p:cNvPr id="34822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4572000" y="2546350"/>
          <a:ext cx="3833813" cy="3683000"/>
        </p:xfrm>
        <a:graphic>
          <a:graphicData uri="http://schemas.openxmlformats.org/presentationml/2006/ole">
            <p:oleObj spid="_x0000_s1027" name="Worksheet" r:id="rId10" imgW="1228641" imgH="1333622" progId="Excel.Sheet.8">
              <p:embed/>
            </p:oleObj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88547-510B-43DD-896E-5A08B2F28A0D}" type="slidenum">
              <a:rPr lang="en-US" smtClean="0"/>
              <a:pPr/>
              <a:t>16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857250" y="1316182"/>
          <a:ext cx="6819900" cy="48209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04975"/>
                <a:gridCol w="1704975"/>
                <a:gridCol w="1704975"/>
                <a:gridCol w="1704975"/>
              </a:tblGrid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entury Gothic"/>
                        </a:rPr>
                        <a:t>Month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Sales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Month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Forecast 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January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January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February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February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March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March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April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April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May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May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June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June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July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July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August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August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September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September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October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October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November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November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December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December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5 Month Moving Average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Moving Average Forecasting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3" name="Object 3"/>
          <p:cNvGraphicFramePr>
            <a:graphicFrameLocks noChangeAspect="1"/>
          </p:cNvGraphicFramePr>
          <p:nvPr>
            <p:ph idx="1"/>
          </p:nvPr>
        </p:nvGraphicFramePr>
        <p:xfrm>
          <a:off x="1962150" y="2097088"/>
          <a:ext cx="5219700" cy="3438525"/>
        </p:xfrm>
        <a:graphic>
          <a:graphicData uri="http://schemas.openxmlformats.org/presentationml/2006/ole">
            <p:oleObj spid="_x0000_s2050" name="Worksheet" r:id="rId6" imgW="5219633" imgH="3438617" progId="Excel.Sheet.8">
              <p:embed/>
            </p:oleObj>
          </a:graphicData>
        </a:graphic>
      </p:graphicFrame>
      <p:sp>
        <p:nvSpPr>
          <p:cNvPr id="3584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1"/>
            <a:ext cx="8229600" cy="9070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the Impact of Different Averaging Periods?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Moving Average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5" name="Object 3"/>
          <p:cNvGraphicFramePr>
            <a:graphicFrameLocks noChangeAspect="1"/>
          </p:cNvGraphicFramePr>
          <p:nvPr>
            <p:ph idx="1"/>
          </p:nvPr>
        </p:nvGraphicFramePr>
        <p:xfrm>
          <a:off x="1962150" y="2097088"/>
          <a:ext cx="5219700" cy="3438525"/>
        </p:xfrm>
        <a:graphic>
          <a:graphicData uri="http://schemas.openxmlformats.org/presentationml/2006/ole">
            <p:oleObj spid="_x0000_s3074" name="Worksheet" r:id="rId6" imgW="5219633" imgH="3438617" progId="Excel.Sheet.8">
              <p:embed/>
            </p:oleObj>
          </a:graphicData>
        </a:graphic>
      </p:graphicFrame>
      <p:sp>
        <p:nvSpPr>
          <p:cNvPr id="17203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1"/>
            <a:ext cx="8229600" cy="88797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Longer Periods = Less Impact of Random Event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Moving Average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63500" indent="0">
              <a:buNone/>
            </a:pPr>
            <a:r>
              <a:rPr lang="en-US" dirty="0" smtClean="0"/>
              <a:t>An estimate of future demand. A forecast can be constructed using quantitative methods, qualitative methods, or a combination of methods, and it can be based on extrinsic (external) or intrinsic (internal) factors. Various forecasting techniques attempt to predict one or more of the four components of demand: cyclical, random, seasonal, and trend.</a:t>
            </a:r>
          </a:p>
          <a:p>
            <a:pPr algn="r">
              <a:buFont typeface="Wingdings" pitchFamily="2" charset="2"/>
              <a:buNone/>
            </a:pPr>
            <a:r>
              <a:rPr lang="en-US" dirty="0" smtClean="0"/>
              <a:t>APICS Dictionary</a:t>
            </a:r>
          </a:p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What is a Forecast?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Definition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dirty="0" smtClean="0"/>
              <a:t>An averaging technique in which the data to be averaged are not uniformly weighted but are given values according to their importance. </a:t>
            </a:r>
          </a:p>
          <a:p>
            <a:pPr algn="r">
              <a:spcBef>
                <a:spcPct val="50000"/>
              </a:spcBef>
              <a:buNone/>
            </a:pPr>
            <a:r>
              <a:rPr lang="en-US" b="1" i="1" dirty="0" smtClean="0"/>
              <a:t>APICS Dictionary</a:t>
            </a:r>
            <a:r>
              <a:rPr lang="en-US" b="1" dirty="0" smtClean="0"/>
              <a:t>, 13th edition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The weights should add up to 1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Weighted Moving Average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Weighted Moving Average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Examples of Weighted Moving Average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308115" y="1295400"/>
          <a:ext cx="8515352" cy="1656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64419"/>
                <a:gridCol w="1064419"/>
                <a:gridCol w="1064419"/>
                <a:gridCol w="1064419"/>
                <a:gridCol w="1064419"/>
                <a:gridCol w="1064419"/>
                <a:gridCol w="1064419"/>
                <a:gridCol w="1064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Month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Jan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Feb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Mar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Apr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May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n-lt"/>
                        </a:rPr>
                        <a:t>Jun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+mn-lt"/>
                        </a:rPr>
                        <a:t>Total</a:t>
                      </a:r>
                    </a:p>
                  </a:txBody>
                  <a:tcPr marL="9525" marR="9525" marT="9525" marB="0"/>
                </a:tc>
              </a:tr>
              <a:tr h="54356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</a:rPr>
                        <a:t>Sales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 976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 680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          835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          348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          584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          466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141414"/>
                          </a:solidFill>
                          <a:latin typeface="Century Gothic"/>
                        </a:rPr>
                        <a:t>3,889 </a:t>
                      </a:r>
                      <a:endParaRPr lang="en-US" sz="1800" b="0" i="0" u="none" strike="noStrike" dirty="0">
                        <a:solidFill>
                          <a:srgbClr val="141414"/>
                        </a:solidFill>
                        <a:latin typeface="Century Gothic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n-lt"/>
                        </a:rPr>
                        <a:t>Weights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         0.01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0.03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0.06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0.10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0.30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141414"/>
                          </a:solidFill>
                          <a:latin typeface="Century Gothic"/>
                        </a:rPr>
                        <a:t>         0.50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141414"/>
                          </a:solidFill>
                          <a:latin typeface="Century Gothic"/>
                        </a:rPr>
                        <a:t>1.00 </a:t>
                      </a:r>
                      <a:endParaRPr lang="en-US" sz="1800" b="0" i="0" u="none" strike="noStrike" dirty="0">
                        <a:solidFill>
                          <a:srgbClr val="141414"/>
                        </a:solidFill>
                        <a:latin typeface="Century Gothic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  10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  20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  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  35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175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     233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latin typeface="Arial"/>
                        </a:rPr>
                        <a:t>523 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Weighted Moving Average</a:t>
            </a: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3376569" y="3276600"/>
            <a:ext cx="235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July Forecast  = 523</a:t>
            </a:r>
            <a:endParaRPr lang="en-US" b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08114" y="3910519"/>
          <a:ext cx="8515353" cy="120015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32830"/>
                <a:gridCol w="1032830"/>
                <a:gridCol w="1032830"/>
                <a:gridCol w="1032830"/>
                <a:gridCol w="1032830"/>
                <a:gridCol w="1032830"/>
                <a:gridCol w="1032830"/>
                <a:gridCol w="1285543"/>
              </a:tblGrid>
              <a:tr h="28400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entury Gothic"/>
                        </a:rPr>
                        <a:t>Month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entury Gothic"/>
                        </a:rPr>
                        <a:t>Jan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entury Gothic"/>
                        </a:rPr>
                        <a:t>Feb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latin typeface="Century Gothic"/>
                        </a:rPr>
                        <a:t>Mar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Apr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May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Jun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Total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1148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Sales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976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584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466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3,889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023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Weights 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02328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141414"/>
                          </a:solidFill>
                          <a:latin typeface="Century Gothic"/>
                        </a:rPr>
                        <a:t> </a:t>
                      </a:r>
                    </a:p>
                  </a:txBody>
                  <a:tcPr marL="5899" marR="5899" marT="58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FF"/>
                          </a:solidFill>
                          <a:latin typeface="Century Gothic"/>
                        </a:rPr>
                        <a:t>           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FF"/>
                          </a:solidFill>
                          <a:latin typeface="Century Gothic"/>
                        </a:rPr>
                        <a:t>           68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FF"/>
                          </a:solidFill>
                          <a:latin typeface="Century Gothic"/>
                        </a:rPr>
                        <a:t>           84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FF"/>
                          </a:solidFill>
                          <a:latin typeface="Century Gothic"/>
                        </a:rPr>
                        <a:t>           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latin typeface="Century Gothic"/>
                        </a:rPr>
                        <a:t>117 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latin typeface="Century Gothic"/>
                        </a:rPr>
                        <a:t>140 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FF"/>
                          </a:solidFill>
                          <a:latin typeface="Century Gothic"/>
                        </a:rPr>
                        <a:t>575 </a:t>
                      </a:r>
                      <a:endParaRPr lang="en-US" sz="1800" b="0" i="0" u="none" strike="noStrike" dirty="0">
                        <a:solidFill>
                          <a:srgbClr val="0000FF"/>
                        </a:solidFill>
                        <a:latin typeface="Century Gothic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>
            <p:custDataLst>
              <p:tags r:id="rId7"/>
            </p:custDataLst>
          </p:nvPr>
        </p:nvSpPr>
        <p:spPr>
          <a:xfrm>
            <a:off x="3376569" y="5512832"/>
            <a:ext cx="2356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July Forecast  = 575</a:t>
            </a:r>
            <a:endParaRPr lang="en-US" b="1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88547-510B-43DD-896E-5A08B2F28A0D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Forecasting Seasonal Products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pic>
        <p:nvPicPr>
          <p:cNvPr id="58376" name="Picture 8" descr="http://t2.gstatic.com/images?q=tbn:ANd9GcQxe6NI0fhbt7Z54SuQsaWB2fARhLjQOTCxYKxSDNHmKmWPgZRN2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55575" y="1668462"/>
            <a:ext cx="2143125" cy="2143125"/>
          </a:xfrm>
          <a:prstGeom prst="rect">
            <a:avLst/>
          </a:prstGeom>
          <a:noFill/>
        </p:spPr>
      </p:pic>
      <p:pic>
        <p:nvPicPr>
          <p:cNvPr id="58380" name="Picture 12" descr="http://t1.gstatic.com/images?q=tbn:ANd9GcQdhLSgIPkg3THWFjGa6wX8llMW9QqbOd1lpJQirp1gv-R8bjBD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6413500" y="3189289"/>
            <a:ext cx="2716210" cy="2716210"/>
          </a:xfrm>
          <a:prstGeom prst="rect">
            <a:avLst/>
          </a:prstGeom>
          <a:noFill/>
        </p:spPr>
      </p:pic>
      <p:pic>
        <p:nvPicPr>
          <p:cNvPr id="58382" name="Picture 14" descr="http://t0.gstatic.com/images?q=tbn:ANd9GcSFaJmU3E2zTTLyUEjmk-teYC8FdwO7IJgb1owPb8qDoKfcRTkR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657225" y="4000500"/>
            <a:ext cx="2228850" cy="2047876"/>
          </a:xfrm>
          <a:prstGeom prst="rect">
            <a:avLst/>
          </a:prstGeom>
          <a:noFill/>
        </p:spPr>
      </p:pic>
      <p:pic>
        <p:nvPicPr>
          <p:cNvPr id="58384" name="Picture 16" descr="http://t0.gstatic.com/images?q=tbn:ANd9GcRVR-0q0qii5ao9Lh1HBmznFF18OGr1TcHrJhci3qZv9heMk3HE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3648075" y="1443039"/>
            <a:ext cx="2124075" cy="2152650"/>
          </a:xfrm>
          <a:prstGeom prst="rect">
            <a:avLst/>
          </a:prstGeom>
          <a:noFill/>
        </p:spPr>
      </p:pic>
      <p:pic>
        <p:nvPicPr>
          <p:cNvPr id="58386" name="Picture 18" descr="http://t2.gstatic.com/images?q=tbn:ANd9GcTmhZDGt825lfOSt16_64ZgKoJFMVQpk2ilnEx7g442ze8uc_bv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3390205" y="3811586"/>
            <a:ext cx="3023295" cy="2093913"/>
          </a:xfrm>
          <a:prstGeom prst="rect">
            <a:avLst/>
          </a:prstGeom>
          <a:noFill/>
        </p:spPr>
      </p:pic>
      <p:pic>
        <p:nvPicPr>
          <p:cNvPr id="58372" name="Picture 4" descr="http://t0.gstatic.com/images?q=tbn:ANd9GcRjMdVXbkIm02_htNsJEEiMypIebOK5xxBsr7cgXe50I-eHPDWFu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6543675" y="608013"/>
            <a:ext cx="2299839" cy="2299842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Obtain at least 3 years of history</a:t>
            </a:r>
          </a:p>
          <a:p>
            <a:r>
              <a:rPr lang="en-US" dirty="0" smtClean="0"/>
              <a:t>Determine monthly sales average</a:t>
            </a:r>
          </a:p>
          <a:p>
            <a:r>
              <a:rPr lang="en-US" dirty="0" smtClean="0"/>
              <a:t>Deseasonalize demand </a:t>
            </a:r>
          </a:p>
          <a:p>
            <a:r>
              <a:rPr lang="en-US" dirty="0" smtClean="0"/>
              <a:t>Calculate a seasonal index</a:t>
            </a:r>
          </a:p>
          <a:p>
            <a:r>
              <a:rPr lang="en-US" dirty="0" smtClean="0"/>
              <a:t>Forecast sales for entire year</a:t>
            </a:r>
          </a:p>
          <a:p>
            <a:r>
              <a:rPr lang="en-US" dirty="0" smtClean="0"/>
              <a:t>Determine deseasonalized monthly average</a:t>
            </a:r>
          </a:p>
          <a:p>
            <a:r>
              <a:rPr lang="en-US" dirty="0" smtClean="0"/>
              <a:t>Apply seasonal index to determine forecast</a:t>
            </a:r>
          </a:p>
          <a:p>
            <a:endParaRPr lang="en-US" dirty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How to Forecast a Seasonal Product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Why 3 Years of History?</a:t>
            </a:r>
            <a:endParaRPr lang="en-US" dirty="0"/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>
            <p:ph type="chart" idx="1"/>
          </p:nvPr>
        </p:nvGraphicFramePr>
        <p:xfrm>
          <a:off x="1076325" y="1209675"/>
          <a:ext cx="6964363" cy="4806950"/>
        </p:xfrm>
        <a:graphic>
          <a:graphicData uri="http://schemas.openxmlformats.org/presentationml/2006/ole">
            <p:oleObj spid="_x0000_s4098" name="Worksheet" r:id="rId6" imgW="7534224" imgH="5200749" progId="Excel.Sheet.8">
              <p:embed/>
            </p:oleObj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6DDFF-3752-49DD-A018-0F0E5F13B6F7}" type="slidenum">
              <a:rPr lang="en-US" smtClean="0"/>
              <a:pPr/>
              <a:t>24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Deseasonalizing Demand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0546DDFF-3752-49DD-A018-0F0E5F13B6F7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Seasonality</a:t>
            </a:r>
            <a:endParaRPr lang="en-US" dirty="0"/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  <p:custDataLst>
              <p:tags r:id="rId5"/>
            </p:custDataLst>
          </p:nvPr>
        </p:nvGraphicFramePr>
        <p:xfrm>
          <a:off x="457200" y="1428750"/>
          <a:ext cx="8229600" cy="4702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>
            <p:ph idx="1"/>
          </p:nvPr>
        </p:nvGraphicFramePr>
        <p:xfrm>
          <a:off x="458787" y="1316182"/>
          <a:ext cx="8228013" cy="4508500"/>
        </p:xfrm>
        <a:graphic>
          <a:graphicData uri="http://schemas.openxmlformats.org/presentationml/2006/ole">
            <p:oleObj spid="_x0000_s10242" name="Worksheet" r:id="rId6" imgW="9544016" imgH="5229118" progId="Excel.Sheet.8">
              <p:embed/>
            </p:oleObj>
          </a:graphicData>
        </a:graphic>
      </p:graphicFrame>
      <p:sp>
        <p:nvSpPr>
          <p:cNvPr id="4608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Obtain 3 Years of History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>
            <p:ph idx="1"/>
          </p:nvPr>
        </p:nvGraphicFramePr>
        <p:xfrm>
          <a:off x="458787" y="1316182"/>
          <a:ext cx="8228013" cy="4508500"/>
        </p:xfrm>
        <a:graphic>
          <a:graphicData uri="http://schemas.openxmlformats.org/presentationml/2006/ole">
            <p:oleObj spid="_x0000_s9218" name="Worksheet" r:id="rId6" imgW="9544016" imgH="5229118" progId="Excel.Sheet.8">
              <p:embed/>
            </p:oleObj>
          </a:graphicData>
        </a:graphic>
      </p:graphicFrame>
      <p:sp>
        <p:nvSpPr>
          <p:cNvPr id="4608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Determine Monthly Sales Average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27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>
            <p:ph idx="1"/>
          </p:nvPr>
        </p:nvGraphicFramePr>
        <p:xfrm>
          <a:off x="457200" y="1328738"/>
          <a:ext cx="8228013" cy="4481512"/>
        </p:xfrm>
        <a:graphic>
          <a:graphicData uri="http://schemas.openxmlformats.org/presentationml/2006/ole">
            <p:oleObj spid="_x0000_s5122" name="Worksheet" r:id="rId8" imgW="9591759" imgH="5229118" progId="Excel.Sheet.8">
              <p:embed/>
            </p:oleObj>
          </a:graphicData>
        </a:graphic>
      </p:graphicFrame>
      <p:sp>
        <p:nvSpPr>
          <p:cNvPr id="4608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Calculate The </a:t>
            </a:r>
            <a:r>
              <a:rPr lang="en-US" dirty="0"/>
              <a:t>Seasonal </a:t>
            </a:r>
            <a:r>
              <a:rPr lang="en-US" dirty="0" smtClean="0"/>
              <a:t>Indexes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46084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" y="5824682"/>
            <a:ext cx="42691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/>
              <a:t>Index =  </a:t>
            </a:r>
            <a:r>
              <a:rPr lang="en-US" b="1" u="sng" dirty="0" smtClean="0"/>
              <a:t>Period </a:t>
            </a:r>
            <a:r>
              <a:rPr lang="en-US" b="1" u="sng" dirty="0"/>
              <a:t>Average Demand</a:t>
            </a:r>
          </a:p>
          <a:p>
            <a:r>
              <a:rPr lang="en-US" b="1" dirty="0"/>
              <a:t>	Average Demand For All Periods</a:t>
            </a:r>
          </a:p>
        </p:txBody>
      </p:sp>
      <p:sp>
        <p:nvSpPr>
          <p:cNvPr id="46085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19700" y="5824682"/>
            <a:ext cx="3295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January:  </a:t>
            </a:r>
            <a:r>
              <a:rPr lang="en-US" b="1" u="sng" dirty="0" smtClean="0"/>
              <a:t>137</a:t>
            </a:r>
            <a:r>
              <a:rPr lang="en-US" b="1" dirty="0" smtClean="0"/>
              <a:t> </a:t>
            </a:r>
            <a:r>
              <a:rPr lang="en-US" b="1" dirty="0"/>
              <a:t>= .2493 or .25</a:t>
            </a:r>
            <a:endParaRPr lang="en-US" b="1" u="sng" dirty="0"/>
          </a:p>
          <a:p>
            <a:r>
              <a:rPr lang="en-US" b="1" dirty="0" smtClean="0"/>
              <a:t>                 548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28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2628898" y="1562100"/>
          <a:ext cx="5067302" cy="48063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33651"/>
                <a:gridCol w="2533651"/>
              </a:tblGrid>
              <a:tr h="4172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Monthly Average</a:t>
                      </a:r>
                      <a:endParaRPr lang="en-US" dirty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750</a:t>
                      </a:r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750</a:t>
                      </a:r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August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September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October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November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750</a:t>
                      </a:r>
                      <a:endParaRPr lang="en-US" dirty="0" smtClean="0"/>
                    </a:p>
                  </a:txBody>
                  <a:tcPr/>
                </a:tc>
              </a:tr>
              <a:tr h="3476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1"/>
            <a:ext cx="8229600" cy="9546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Determine Annual Forecast &amp; Monthly Deseasonalized Average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195911" y="2162175"/>
            <a:ext cx="166423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Annual</a:t>
            </a:r>
          </a:p>
          <a:p>
            <a:pPr algn="ctr"/>
            <a:r>
              <a:rPr lang="en-US" sz="2800" b="1" dirty="0" smtClean="0"/>
              <a:t>Forecast</a:t>
            </a:r>
          </a:p>
          <a:p>
            <a:pPr algn="ctr"/>
            <a:r>
              <a:rPr lang="en-US" sz="2800" b="1" dirty="0" smtClean="0"/>
              <a:t>=</a:t>
            </a:r>
          </a:p>
          <a:p>
            <a:pPr algn="ctr"/>
            <a:r>
              <a:rPr lang="en-US" sz="2800" b="1" dirty="0" smtClean="0"/>
              <a:t>9,000</a:t>
            </a:r>
            <a:endParaRPr lang="en-US" sz="2800" b="1" dirty="0"/>
          </a:p>
        </p:txBody>
      </p:sp>
      <p:sp>
        <p:nvSpPr>
          <p:cNvPr id="8" name="TextBox 7"/>
          <p:cNvSpPr txBox="1"/>
          <p:nvPr>
            <p:custDataLst>
              <p:tags r:id="rId6"/>
            </p:custDataLst>
          </p:nvPr>
        </p:nvSpPr>
        <p:spPr>
          <a:xfrm>
            <a:off x="195912" y="4381500"/>
            <a:ext cx="1664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9,000/12</a:t>
            </a:r>
          </a:p>
          <a:p>
            <a:pPr algn="ctr"/>
            <a:r>
              <a:rPr lang="en-US" sz="2800" b="1" dirty="0" smtClean="0"/>
              <a:t>= 750</a:t>
            </a:r>
            <a:endParaRPr lang="en-US" sz="2800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Quantitative techniques – based on extrapolating past sales data and customer input to make future projections</a:t>
            </a:r>
          </a:p>
          <a:p>
            <a:r>
              <a:rPr lang="en-US" dirty="0" smtClean="0"/>
              <a:t>Qualitative techniques – based on expert opinion or judgment</a:t>
            </a:r>
          </a:p>
          <a:p>
            <a:r>
              <a:rPr lang="en-US" dirty="0" smtClean="0"/>
              <a:t>Collaborative techniques – based on sharing knowledge and information between customer and supplier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Forecasting Techniques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Types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>
            <p:ph idx="1"/>
          </p:nvPr>
        </p:nvGraphicFramePr>
        <p:xfrm>
          <a:off x="971550" y="1316182"/>
          <a:ext cx="7334249" cy="4745907"/>
        </p:xfrm>
        <a:graphic>
          <a:graphicData uri="http://schemas.openxmlformats.org/presentationml/2006/ole">
            <p:oleObj spid="_x0000_s6146" name="Worksheet" r:id="rId6" imgW="9220335" imgH="5972121" progId="Excel.Sheet.8">
              <p:embed/>
            </p:oleObj>
          </a:graphicData>
        </a:graphic>
      </p:graphicFrame>
      <p:sp>
        <p:nvSpPr>
          <p:cNvPr id="4710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Apply Seasonal Index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Seasonal Forecasting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30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34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38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42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48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46073" y="2572466"/>
          <a:ext cx="4038600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9300"/>
                <a:gridCol w="20193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a 3-Month Moving Average, What is the Forecast for July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34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38</a:t>
            </a:r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42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48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49388" y="2572467"/>
          <a:ext cx="4038600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9300"/>
                <a:gridCol w="20193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a 3-Month Moving Average, What is the Forecast for July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rgbClr val="002060"/>
                </a:solidFill>
              </a:rPr>
              <a:t>34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38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42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48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39449" y="2582406"/>
          <a:ext cx="4038600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9300"/>
                <a:gridCol w="20193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a 6-Month Moving Average, What is the Forecast for July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34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38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42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48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49388" y="2576432"/>
          <a:ext cx="4038600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9300"/>
                <a:gridCol w="20193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a 6-Month Moving Average, What is the Forecast for July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1"/>
            <a:r>
              <a:rPr lang="en-US" dirty="0" smtClean="0"/>
              <a:t>Provides a routine method of updating item forecasts</a:t>
            </a:r>
          </a:p>
          <a:p>
            <a:pPr lvl="1"/>
            <a:r>
              <a:rPr lang="en-US" dirty="0" smtClean="0"/>
              <a:t>Alpha is a weighting factor applied to the demand element</a:t>
            </a:r>
          </a:p>
          <a:p>
            <a:pPr lvl="1"/>
            <a:r>
              <a:rPr lang="en-US" dirty="0" smtClean="0"/>
              <a:t>Works well for items with fairly constant demand</a:t>
            </a:r>
          </a:p>
          <a:p>
            <a:pPr lvl="1"/>
            <a:r>
              <a:rPr lang="en-US" dirty="0" smtClean="0"/>
              <a:t>Is satisfactory for short-range forecasts</a:t>
            </a:r>
          </a:p>
          <a:p>
            <a:pPr lvl="1"/>
            <a:r>
              <a:rPr lang="en-US" dirty="0" smtClean="0"/>
              <a:t>Does not handle trends, seasonality or intermittent demand well</a:t>
            </a:r>
          </a:p>
          <a:p>
            <a:endParaRPr lang="en-US" dirty="0"/>
          </a:p>
        </p:txBody>
      </p:sp>
      <p:sp>
        <p:nvSpPr>
          <p:cNvPr id="161794" name="Rectangle 5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Single Exponential Smoothing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0200" y="228600"/>
            <a:ext cx="8813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1" hangingPunct="1"/>
            <a:endParaRPr lang="en-US" sz="3200" b="1">
              <a:solidFill>
                <a:schemeClr val="tx2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5478463" y="179388"/>
            <a:ext cx="1898650" cy="1125537"/>
            <a:chOff x="1865" y="2941"/>
            <a:chExt cx="1196" cy="709"/>
          </a:xfrm>
        </p:grpSpPr>
        <p:sp>
          <p:nvSpPr>
            <p:cNvPr id="162822" name="Text Box 6"/>
            <p:cNvSpPr txBox="1">
              <a:spLocks noChangeArrowheads="1"/>
            </p:cNvSpPr>
            <p:nvPr/>
          </p:nvSpPr>
          <p:spPr bwMode="auto">
            <a:xfrm>
              <a:off x="1865" y="3105"/>
              <a:ext cx="548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latin typeface="Symbol" pitchFamily="18" charset="2"/>
                </a:rPr>
                <a:t>a </a:t>
              </a:r>
              <a:r>
                <a:rPr lang="en-US" sz="3200" b="1">
                  <a:latin typeface="Arial" pitchFamily="34" charset="0"/>
                </a:rPr>
                <a:t>=</a:t>
              </a:r>
              <a:endParaRPr lang="en-US" sz="3200" b="1">
                <a:latin typeface="Symbol" pitchFamily="18" charset="2"/>
              </a:endParaRPr>
            </a:p>
          </p:txBody>
        </p:sp>
        <p:sp>
          <p:nvSpPr>
            <p:cNvPr id="162823" name="Text Box 7"/>
            <p:cNvSpPr txBox="1">
              <a:spLocks noChangeArrowheads="1"/>
            </p:cNvSpPr>
            <p:nvPr/>
          </p:nvSpPr>
          <p:spPr bwMode="auto">
            <a:xfrm>
              <a:off x="2548" y="2941"/>
              <a:ext cx="287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200" b="1">
                  <a:latin typeface="Arial" pitchFamily="34" charset="0"/>
                </a:rPr>
                <a:t>2</a:t>
              </a:r>
            </a:p>
          </p:txBody>
        </p:sp>
        <p:sp>
          <p:nvSpPr>
            <p:cNvPr id="162824" name="Text Box 8"/>
            <p:cNvSpPr txBox="1">
              <a:spLocks noChangeArrowheads="1"/>
            </p:cNvSpPr>
            <p:nvPr/>
          </p:nvSpPr>
          <p:spPr bwMode="auto">
            <a:xfrm>
              <a:off x="2331" y="3285"/>
              <a:ext cx="730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200" b="1" dirty="0">
                  <a:latin typeface="Arial" pitchFamily="34" charset="0"/>
                </a:rPr>
                <a:t>n + 1</a:t>
              </a:r>
            </a:p>
          </p:txBody>
        </p:sp>
        <p:sp>
          <p:nvSpPr>
            <p:cNvPr id="162825" name="Line 9"/>
            <p:cNvSpPr>
              <a:spLocks noChangeShapeType="1"/>
            </p:cNvSpPr>
            <p:nvPr/>
          </p:nvSpPr>
          <p:spPr bwMode="auto">
            <a:xfrm>
              <a:off x="2374" y="3300"/>
              <a:ext cx="58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" name="Content Placeholder 9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316183"/>
            <a:ext cx="8229600" cy="466551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Referred to as Alpha (</a:t>
            </a:r>
            <a:r>
              <a:rPr lang="en-US" dirty="0" smtClean="0">
                <a:latin typeface="Symbol" pitchFamily="18" charset="2"/>
              </a:rPr>
              <a:t>a)</a:t>
            </a: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Range 0 </a:t>
            </a:r>
            <a:r>
              <a:rPr lang="en-US" dirty="0" smtClean="0">
                <a:sym typeface="Symbol" pitchFamily="18" charset="2"/>
              </a:rPr>
              <a:t></a:t>
            </a:r>
            <a:r>
              <a:rPr lang="en-US" dirty="0" smtClean="0"/>
              <a:t> </a:t>
            </a:r>
            <a:r>
              <a:rPr lang="en-US" sz="4400" dirty="0" smtClean="0">
                <a:latin typeface="Symbol" pitchFamily="18" charset="2"/>
              </a:rPr>
              <a:t>a</a:t>
            </a:r>
            <a:r>
              <a:rPr lang="en-US" dirty="0" smtClean="0"/>
              <a:t> </a:t>
            </a:r>
            <a:r>
              <a:rPr lang="en-US" dirty="0" smtClean="0">
                <a:sym typeface="Symbol" pitchFamily="18" charset="2"/>
              </a:rPr>
              <a:t></a:t>
            </a:r>
            <a:r>
              <a:rPr lang="en-US" dirty="0" smtClean="0"/>
              <a:t> 1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Sets responsiveness to changes in demand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Higher alpha (.7 - .9) is more responsive to recent sales changes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Lower alpha (.1 - .3) is less responsive to recent sales changes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Always round any forecast with a decimal up to the next whole number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62820" name="Rectangle 14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Smoothing Factor</a:t>
            </a:r>
          </a:p>
        </p:txBody>
      </p:sp>
      <p:sp>
        <p:nvSpPr>
          <p:cNvPr id="162821" name="Rectangle 16"/>
          <p:cNvSpPr>
            <a:spLocks noGrp="1" noChangeArrowheads="1"/>
          </p:cNvSpPr>
          <p:nvPr>
            <p:ph type="body" sz="quarter" idx="1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0200" y="0"/>
            <a:ext cx="88138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1" hangingPunct="1"/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165891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750" y="1524000"/>
            <a:ext cx="8504238" cy="46905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dirty="0" smtClean="0">
                <a:latin typeface="Arial" pitchFamily="34" charset="0"/>
                <a:cs typeface="Arial" pitchFamily="34" charset="0"/>
              </a:rPr>
              <a:t>New forecast = (α) x (latest demand) + (1 – α) x (previous forecast)</a:t>
            </a:r>
          </a:p>
          <a:p>
            <a:pPr>
              <a:lnSpc>
                <a:spcPct val="70000"/>
              </a:lnSpc>
              <a:spcBef>
                <a:spcPts val="2400"/>
              </a:spcBef>
            </a:pPr>
            <a:r>
              <a:rPr lang="en-US" sz="2800" dirty="0" smtClean="0">
                <a:latin typeface="Arial" pitchFamily="34" charset="0"/>
                <a:sym typeface="Symbol" pitchFamily="18" charset="2"/>
              </a:rPr>
              <a:t>Example:  actual	= 200, old forecast	= 160, </a:t>
            </a:r>
            <a:r>
              <a:rPr lang="en-US" sz="2800" u="sng" dirty="0" smtClean="0">
                <a:latin typeface="Symbol" pitchFamily="18" charset="2"/>
              </a:rPr>
              <a:t>a</a:t>
            </a:r>
            <a:r>
              <a:rPr lang="en-US" sz="2800" u="sng" dirty="0" smtClean="0">
                <a:latin typeface="Arial" pitchFamily="34" charset="0"/>
              </a:rPr>
              <a:t> = 0.1</a:t>
            </a:r>
            <a:endParaRPr lang="en-US" sz="2800" dirty="0" smtClean="0">
              <a:latin typeface="Arial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latin typeface="Arial" pitchFamily="34" charset="0"/>
              </a:rPr>
              <a:t>	      new forecast	= (.1 x 200) + (.9 x 160)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latin typeface="Arial" pitchFamily="34" charset="0"/>
              </a:rPr>
              <a:t>				       </a:t>
            </a:r>
            <a:r>
              <a:rPr lang="en-US" sz="2800" b="1" dirty="0" smtClean="0">
                <a:latin typeface="Arial" pitchFamily="34" charset="0"/>
              </a:rPr>
              <a:t>164</a:t>
            </a:r>
            <a:r>
              <a:rPr lang="en-US" sz="2800" dirty="0" smtClean="0">
                <a:latin typeface="Arial" pitchFamily="34" charset="0"/>
              </a:rPr>
              <a:t> = 20 + 144</a:t>
            </a:r>
            <a:endParaRPr lang="en-US" sz="2800" u="sng" dirty="0" smtClean="0">
              <a:latin typeface="Arial" pitchFamily="34" charset="0"/>
              <a:sym typeface="Symbol" pitchFamily="18" charset="2"/>
            </a:endParaRPr>
          </a:p>
          <a:p>
            <a:pPr>
              <a:lnSpc>
                <a:spcPct val="70000"/>
              </a:lnSpc>
              <a:spcBef>
                <a:spcPts val="3600"/>
              </a:spcBef>
            </a:pPr>
            <a:r>
              <a:rPr lang="en-US" sz="2800" dirty="0" smtClean="0">
                <a:latin typeface="Arial" pitchFamily="34" charset="0"/>
                <a:sym typeface="Symbol" pitchFamily="18" charset="2"/>
              </a:rPr>
              <a:t>Example: actual	= 200, old forecast	= 160, </a:t>
            </a:r>
            <a:r>
              <a:rPr lang="en-US" sz="2800" u="sng" dirty="0" smtClean="0">
                <a:latin typeface="Symbol" pitchFamily="18" charset="2"/>
              </a:rPr>
              <a:t>a</a:t>
            </a:r>
            <a:r>
              <a:rPr lang="en-US" sz="2800" u="sng" dirty="0" smtClean="0">
                <a:latin typeface="Arial" pitchFamily="34" charset="0"/>
              </a:rPr>
              <a:t> = 0.9</a:t>
            </a:r>
            <a:endParaRPr lang="en-US" sz="2800" dirty="0" smtClean="0">
              <a:latin typeface="Arial" pitchFamily="34" charset="0"/>
              <a:sym typeface="Symbol" pitchFamily="18" charset="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latin typeface="Arial" pitchFamily="34" charset="0"/>
                <a:sym typeface="Symbol" pitchFamily="18" charset="2"/>
              </a:rPr>
              <a:t>	      new forecast	= </a:t>
            </a:r>
            <a:r>
              <a:rPr lang="en-US" sz="2800" dirty="0" smtClean="0">
                <a:latin typeface="Arial" pitchFamily="34" charset="0"/>
              </a:rPr>
              <a:t>(.9 x 200) + (.1 x 160)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latin typeface="Arial" pitchFamily="34" charset="0"/>
              </a:rPr>
              <a:t>				       </a:t>
            </a:r>
            <a:r>
              <a:rPr lang="en-US" sz="2800" b="1" dirty="0" smtClean="0">
                <a:latin typeface="Arial" pitchFamily="34" charset="0"/>
              </a:rPr>
              <a:t>196</a:t>
            </a:r>
            <a:r>
              <a:rPr lang="en-US" sz="2800" dirty="0" smtClean="0">
                <a:latin typeface="Arial" pitchFamily="34" charset="0"/>
              </a:rPr>
              <a:t> = 180 + 16</a:t>
            </a:r>
            <a:endParaRPr lang="en-US" sz="2800" u="sng" dirty="0" smtClean="0">
              <a:latin typeface="Arial" pitchFamily="34" charset="0"/>
              <a:sym typeface="Symbol" pitchFamily="18" charset="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en-US" sz="1600" dirty="0">
              <a:latin typeface="Arial" pitchFamily="34" charset="0"/>
              <a:sym typeface="Symbol" pitchFamily="18" charset="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 Examples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  <p:cxnSp>
        <p:nvCxnSpPr>
          <p:cNvPr id="8" name="Straight Connector 7"/>
          <p:cNvCxnSpPr/>
          <p:nvPr>
            <p:custDataLst>
              <p:tags r:id="rId6"/>
            </p:custDataLst>
          </p:nvPr>
        </p:nvCxnSpPr>
        <p:spPr>
          <a:xfrm flipV="1">
            <a:off x="412750" y="4152900"/>
            <a:ext cx="8504238" cy="19050"/>
          </a:xfrm>
          <a:prstGeom prst="line">
            <a:avLst/>
          </a:prstGeom>
          <a:ln w="28575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>
            <p:custDataLst>
              <p:tags r:id="rId7"/>
            </p:custDataLst>
          </p:nvPr>
        </p:nvCxnSpPr>
        <p:spPr>
          <a:xfrm flipV="1">
            <a:off x="412750" y="2514600"/>
            <a:ext cx="8504238" cy="19050"/>
          </a:xfrm>
          <a:prstGeom prst="line">
            <a:avLst/>
          </a:prstGeom>
          <a:ln w="28575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0200" y="0"/>
            <a:ext cx="88138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1" hangingPunct="1"/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165891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750" y="1524000"/>
            <a:ext cx="8504238" cy="46905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dirty="0" smtClean="0">
                <a:latin typeface="Arial" pitchFamily="34" charset="0"/>
                <a:cs typeface="Arial" pitchFamily="34" charset="0"/>
              </a:rPr>
              <a:t>New forecast = (α) x (latest demand) + (1 – α) x (previous forecast)</a:t>
            </a:r>
          </a:p>
          <a:p>
            <a:pPr>
              <a:lnSpc>
                <a:spcPct val="70000"/>
              </a:lnSpc>
              <a:spcBef>
                <a:spcPts val="24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sym typeface="Symbol" pitchFamily="18" charset="2"/>
              </a:rPr>
              <a:t>Example:  actual	= 229, old forecast	= 175, </a:t>
            </a:r>
            <a:r>
              <a:rPr lang="en-US" sz="2800" u="sng" dirty="0" smtClean="0">
                <a:solidFill>
                  <a:srgbClr val="0070C0"/>
                </a:solidFill>
                <a:latin typeface="Symbol" pitchFamily="18" charset="2"/>
              </a:rPr>
              <a:t>a</a:t>
            </a:r>
            <a:r>
              <a:rPr lang="en-US" sz="2800" u="sng" dirty="0" smtClean="0">
                <a:solidFill>
                  <a:srgbClr val="0070C0"/>
                </a:solidFill>
                <a:latin typeface="Arial" pitchFamily="34" charset="0"/>
              </a:rPr>
              <a:t> = 0.8</a:t>
            </a:r>
            <a:endParaRPr lang="en-US" sz="2800" dirty="0" smtClean="0">
              <a:solidFill>
                <a:srgbClr val="0070C0"/>
              </a:solidFill>
              <a:latin typeface="Arial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	      new forecast	= (.8 x 229) + (.2 x 175)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		  218.2 or 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</a:rPr>
              <a:t>219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 = 183.2 + 35</a:t>
            </a:r>
            <a:endParaRPr lang="en-US" sz="2800" u="sng" dirty="0" smtClean="0">
              <a:solidFill>
                <a:srgbClr val="0070C0"/>
              </a:solidFill>
              <a:latin typeface="Arial" pitchFamily="34" charset="0"/>
              <a:sym typeface="Symbol" pitchFamily="18" charset="2"/>
            </a:endParaRPr>
          </a:p>
          <a:p>
            <a:pPr>
              <a:lnSpc>
                <a:spcPct val="70000"/>
              </a:lnSpc>
              <a:spcBef>
                <a:spcPts val="36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sym typeface="Symbol" pitchFamily="18" charset="2"/>
              </a:rPr>
              <a:t>Example: actual	= 229, old forecast	= 175, </a:t>
            </a:r>
            <a:r>
              <a:rPr lang="en-US" sz="2800" u="sng" dirty="0" smtClean="0">
                <a:solidFill>
                  <a:srgbClr val="0070C0"/>
                </a:solidFill>
                <a:latin typeface="Symbol" pitchFamily="18" charset="2"/>
              </a:rPr>
              <a:t>a</a:t>
            </a:r>
            <a:r>
              <a:rPr lang="en-US" sz="2800" u="sng" dirty="0" smtClean="0">
                <a:solidFill>
                  <a:srgbClr val="0070C0"/>
                </a:solidFill>
                <a:latin typeface="Arial" pitchFamily="34" charset="0"/>
              </a:rPr>
              <a:t> = 0.3</a:t>
            </a:r>
            <a:endParaRPr lang="en-US" sz="2800" dirty="0" smtClean="0">
              <a:solidFill>
                <a:srgbClr val="0070C0"/>
              </a:solidFill>
              <a:latin typeface="Arial" pitchFamily="34" charset="0"/>
              <a:sym typeface="Symbol" pitchFamily="18" charset="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sym typeface="Symbol" pitchFamily="18" charset="2"/>
              </a:rPr>
              <a:t>	      new forecast	= 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(.3 x 229) + (.7 x 175)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		  191.2 or </a:t>
            </a: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</a:rPr>
              <a:t>192</a:t>
            </a: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</a:rPr>
              <a:t> = 68.7 + 122.5</a:t>
            </a:r>
            <a:endParaRPr lang="en-US" sz="2800" u="sng" dirty="0" smtClean="0">
              <a:solidFill>
                <a:srgbClr val="0070C0"/>
              </a:solidFill>
              <a:latin typeface="Arial" pitchFamily="34" charset="0"/>
              <a:sym typeface="Symbol" pitchFamily="18" charset="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en-US" sz="1600" dirty="0">
              <a:latin typeface="Arial" pitchFamily="34" charset="0"/>
              <a:sym typeface="Symbol" pitchFamily="18" charset="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Exponential Smoothing Examples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  <p:cxnSp>
        <p:nvCxnSpPr>
          <p:cNvPr id="8" name="Straight Connector 7"/>
          <p:cNvCxnSpPr/>
          <p:nvPr>
            <p:custDataLst>
              <p:tags r:id="rId6"/>
            </p:custDataLst>
          </p:nvPr>
        </p:nvCxnSpPr>
        <p:spPr>
          <a:xfrm flipV="1">
            <a:off x="412750" y="4152900"/>
            <a:ext cx="8504238" cy="19050"/>
          </a:xfrm>
          <a:prstGeom prst="line">
            <a:avLst/>
          </a:prstGeom>
          <a:ln w="28575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>
            <p:custDataLst>
              <p:tags r:id="rId7"/>
            </p:custDataLst>
          </p:nvPr>
        </p:nvCxnSpPr>
        <p:spPr>
          <a:xfrm flipV="1">
            <a:off x="412750" y="2514600"/>
            <a:ext cx="8504238" cy="19050"/>
          </a:xfrm>
          <a:prstGeom prst="line">
            <a:avLst/>
          </a:prstGeom>
          <a:ln w="28575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762000" y="2268538"/>
            <a:ext cx="0" cy="3570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67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73113" y="5853113"/>
            <a:ext cx="73802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68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3735388" y="4545013"/>
            <a:ext cx="1284287" cy="446087"/>
          </a:xfrm>
          <a:prstGeom prst="line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69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154113" y="4554538"/>
            <a:ext cx="369887" cy="7508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0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1525588" y="4164013"/>
            <a:ext cx="522287" cy="11318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1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2058988" y="4011613"/>
            <a:ext cx="522287" cy="141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2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2592388" y="2792413"/>
            <a:ext cx="674687" cy="12080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3" name="Line 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287713" y="2801938"/>
            <a:ext cx="217487" cy="1741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4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517900" y="4549775"/>
            <a:ext cx="369888" cy="5984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5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887788" y="4697413"/>
            <a:ext cx="1284287" cy="446087"/>
          </a:xfrm>
          <a:prstGeom prst="line">
            <a:avLst/>
          </a:prstGeom>
          <a:noFill/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6" name="Line 1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3887788" y="4392613"/>
            <a:ext cx="979487" cy="7508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7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4878388" y="3325813"/>
            <a:ext cx="446087" cy="10556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8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V="1">
            <a:off x="5335588" y="2792413"/>
            <a:ext cx="674687" cy="522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79" name="Line 1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6030913" y="2801938"/>
            <a:ext cx="522287" cy="3698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0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6564313" y="3182938"/>
            <a:ext cx="446087" cy="9032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1" name="Line 1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1687513" y="4249738"/>
            <a:ext cx="522287" cy="650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2" name="Line 1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V="1">
            <a:off x="2211388" y="4164013"/>
            <a:ext cx="598487" cy="1412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3" name="Line 19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V="1">
            <a:off x="2820988" y="3935413"/>
            <a:ext cx="674687" cy="2174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4" name="Line 20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516313" y="3944938"/>
            <a:ext cx="522287" cy="1412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5" name="Line 2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4049713" y="4097338"/>
            <a:ext cx="598487" cy="2936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6" name="Line 22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V="1">
            <a:off x="4649788" y="4164013"/>
            <a:ext cx="674687" cy="2174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7" name="Line 23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V="1">
            <a:off x="5335588" y="3935413"/>
            <a:ext cx="674687" cy="2174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8" name="Line 2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V="1">
            <a:off x="6021388" y="3859213"/>
            <a:ext cx="522287" cy="650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89" name="Line 25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6488113" y="3868738"/>
            <a:ext cx="750887" cy="1412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0" name="Line 2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7250113" y="4021138"/>
            <a:ext cx="598487" cy="65087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1" name="Rectangle 2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641974" y="5098437"/>
            <a:ext cx="3502025" cy="63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C00000"/>
                </a:solidFill>
                <a:latin typeface="Arial" pitchFamily="34" charset="0"/>
              </a:rPr>
              <a:t>0.1 Low weighting </a:t>
            </a:r>
            <a:r>
              <a:rPr lang="en-US" sz="1400" b="1" dirty="0" smtClean="0">
                <a:solidFill>
                  <a:srgbClr val="C00000"/>
                </a:solidFill>
                <a:latin typeface="Arial" pitchFamily="34" charset="0"/>
              </a:rPr>
              <a:t>- most </a:t>
            </a:r>
            <a:r>
              <a:rPr lang="en-US" sz="1400" b="1" dirty="0">
                <a:solidFill>
                  <a:srgbClr val="C00000"/>
                </a:solidFill>
                <a:latin typeface="Arial" pitchFamily="34" charset="0"/>
              </a:rPr>
              <a:t>smoothing</a:t>
            </a:r>
          </a:p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  <a:latin typeface="Arial" pitchFamily="34" charset="0"/>
              </a:rPr>
              <a:t>0.9 High weighting - close to actual</a:t>
            </a:r>
          </a:p>
        </p:txBody>
      </p:sp>
      <p:sp>
        <p:nvSpPr>
          <p:cNvPr id="164892" name="Line 28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1687513" y="4249738"/>
            <a:ext cx="369887" cy="10556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3" name="Line 29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V="1">
            <a:off x="2058988" y="4164013"/>
            <a:ext cx="522287" cy="11318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4" name="Line 30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 flipV="1">
            <a:off x="2592388" y="4011613"/>
            <a:ext cx="369887" cy="1412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5" name="Line 31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 flipV="1">
            <a:off x="2973388" y="2868613"/>
            <a:ext cx="522287" cy="11318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6" name="Line 32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>
            <a:off x="3516313" y="2878138"/>
            <a:ext cx="217487" cy="16652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7" name="Line 33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>
            <a:off x="3744913" y="4554538"/>
            <a:ext cx="293687" cy="4460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8" name="Line 34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 flipV="1">
            <a:off x="4040188" y="4316413"/>
            <a:ext cx="979487" cy="6746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899" name="Line 35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 flipV="1">
            <a:off x="5060950" y="3173413"/>
            <a:ext cx="446088" cy="11318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900" name="Line 36"/>
          <p:cNvSpPr>
            <a:spLocks noChangeShapeType="1"/>
          </p:cNvSpPr>
          <p:nvPr>
            <p:custDataLst>
              <p:tags r:id="rId36"/>
            </p:custDataLst>
          </p:nvPr>
        </p:nvSpPr>
        <p:spPr bwMode="auto">
          <a:xfrm flipV="1">
            <a:off x="5487988" y="2868613"/>
            <a:ext cx="522287" cy="293687"/>
          </a:xfrm>
          <a:prstGeom prst="line">
            <a:avLst/>
          </a:prstGeom>
          <a:noFill/>
          <a:ln w="19050">
            <a:solidFill>
              <a:srgbClr val="0070C0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901" name="Line 37"/>
          <p:cNvSpPr>
            <a:spLocks noChangeShapeType="1"/>
          </p:cNvSpPr>
          <p:nvPr>
            <p:custDataLst>
              <p:tags r:id="rId37"/>
            </p:custDataLst>
          </p:nvPr>
        </p:nvSpPr>
        <p:spPr bwMode="auto">
          <a:xfrm>
            <a:off x="6030913" y="2801938"/>
            <a:ext cx="522287" cy="598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904" name="Rectangle 48"/>
          <p:cNvSpPr>
            <a:spLocks noGrp="1" noChangeArrowheads="1"/>
          </p:cNvSpPr>
          <p:nvPr>
            <p:ph type="title"/>
            <p:custDataLst>
              <p:tags r:id="rId38"/>
            </p:custDataLst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Comparison of Exponential Smoothing Alpha Factors</a:t>
            </a:r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3"/>
            <p:custDataLst>
              <p:tags r:id="rId39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  <p:sp>
        <p:nvSpPr>
          <p:cNvPr id="164905" name="Rectangle 41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3179763" y="5999162"/>
            <a:ext cx="141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latin typeface="Arial" pitchFamily="34" charset="0"/>
              </a:rPr>
              <a:t>Actual sales</a:t>
            </a:r>
          </a:p>
        </p:txBody>
      </p:sp>
      <p:sp>
        <p:nvSpPr>
          <p:cNvPr id="164906" name="Line 42"/>
          <p:cNvSpPr>
            <a:spLocks noChangeShapeType="1"/>
          </p:cNvSpPr>
          <p:nvPr>
            <p:custDataLst>
              <p:tags r:id="rId41"/>
            </p:custDataLst>
          </p:nvPr>
        </p:nvSpPr>
        <p:spPr bwMode="auto">
          <a:xfrm>
            <a:off x="1906588" y="6181725"/>
            <a:ext cx="10556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907" name="Line 43"/>
          <p:cNvSpPr>
            <a:spLocks noChangeShapeType="1"/>
          </p:cNvSpPr>
          <p:nvPr>
            <p:custDataLst>
              <p:tags r:id="rId42"/>
            </p:custDataLst>
          </p:nvPr>
        </p:nvSpPr>
        <p:spPr bwMode="auto">
          <a:xfrm flipH="1" flipV="1">
            <a:off x="5340348" y="4205286"/>
            <a:ext cx="460376" cy="942976"/>
          </a:xfrm>
          <a:prstGeom prst="line">
            <a:avLst/>
          </a:prstGeom>
          <a:noFill/>
          <a:ln w="19050">
            <a:solidFill>
              <a:srgbClr val="C0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908" name="Line 44"/>
          <p:cNvSpPr>
            <a:spLocks noChangeShapeType="1"/>
          </p:cNvSpPr>
          <p:nvPr>
            <p:custDataLst>
              <p:tags r:id="rId43"/>
            </p:custDataLst>
          </p:nvPr>
        </p:nvSpPr>
        <p:spPr bwMode="auto">
          <a:xfrm flipH="1" flipV="1">
            <a:off x="2226468" y="5234780"/>
            <a:ext cx="3415506" cy="313532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909" name="Line 45"/>
          <p:cNvSpPr>
            <a:spLocks noChangeShapeType="1"/>
          </p:cNvSpPr>
          <p:nvPr>
            <p:custDataLst>
              <p:tags r:id="rId44"/>
            </p:custDataLst>
          </p:nvPr>
        </p:nvSpPr>
        <p:spPr bwMode="auto">
          <a:xfrm flipV="1">
            <a:off x="3887788" y="4392613"/>
            <a:ext cx="979487" cy="7508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4910" name="Line 46"/>
          <p:cNvSpPr>
            <a:spLocks noChangeShapeType="1"/>
          </p:cNvSpPr>
          <p:nvPr>
            <p:custDataLst>
              <p:tags r:id="rId45"/>
            </p:custDataLst>
          </p:nvPr>
        </p:nvSpPr>
        <p:spPr bwMode="auto">
          <a:xfrm>
            <a:off x="6564313" y="3411538"/>
            <a:ext cx="369887" cy="11318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39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Forecasting Horizons</a:t>
            </a:r>
            <a:endParaRPr lang="en-US" sz="2800" dirty="0"/>
          </a:p>
        </p:txBody>
      </p:sp>
      <p:graphicFrame>
        <p:nvGraphicFramePr>
          <p:cNvPr id="25603" name="Group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457200" y="1322388"/>
          <a:ext cx="8153400" cy="424338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71575"/>
                <a:gridCol w="1190625"/>
                <a:gridCol w="2514600"/>
                <a:gridCol w="3276600"/>
              </a:tblGrid>
              <a:tr h="433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Horizons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Forecast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of Forecast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255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Long-term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2+ years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Size &amp; type of business (manufacturing, retail), market share expectations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Which businesses to be in, number of facilities, investment in major capital equipment, long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—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term staffing plans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1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Mid-term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 months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–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 years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Product groups, market share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Investment in minor capital equipment, hiring &amp; training plans, purchasing contracts, outsourcing plans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17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Short-term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 week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–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6 months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Major customers, individual SKU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’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Stocking plans, inventory &amp; safety stock levels, purchase orders &amp; manufacturing releases, overtime or layoff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Time Periods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C034-5494-44DB-838F-A30F0FF2F9A6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21AFC034-5494-44DB-838F-A30F0FF2F9A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 method of exponential smoothing for </a:t>
            </a:r>
            <a:r>
              <a:rPr lang="en-US" b="1" dirty="0" smtClean="0"/>
              <a:t>trend</a:t>
            </a:r>
            <a:r>
              <a:rPr lang="en-US" dirty="0" smtClean="0"/>
              <a:t> situations that employs two previously computed averages, the singly and doubly smoothed values, to extrapolate into the future.</a:t>
            </a:r>
          </a:p>
          <a:p>
            <a:r>
              <a:rPr lang="en-US" dirty="0" smtClean="0"/>
              <a:t>Two formulas in DM 6.1:</a:t>
            </a:r>
          </a:p>
          <a:p>
            <a:pPr lvl="1"/>
            <a:r>
              <a:rPr lang="en-US" dirty="0" smtClean="0"/>
              <a:t>Double ES Brown</a:t>
            </a:r>
          </a:p>
          <a:p>
            <a:pPr lvl="1"/>
            <a:r>
              <a:rPr lang="en-US" dirty="0" smtClean="0"/>
              <a:t>Double Holt</a:t>
            </a:r>
          </a:p>
          <a:p>
            <a:r>
              <a:rPr lang="en-US" dirty="0" smtClean="0"/>
              <a:t>For more information, see Professor Barry Keating’s </a:t>
            </a:r>
            <a:r>
              <a:rPr lang="en-US" dirty="0" err="1" smtClean="0"/>
              <a:t>Qbit</a:t>
            </a:r>
            <a:r>
              <a:rPr lang="en-US" dirty="0" smtClean="0"/>
              <a:t> – Module 2 - Moving Averages &amp; Smoothing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Double Exponential Smoothing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  <p:sp>
        <p:nvSpPr>
          <p:cNvPr id="12" name="TextBox 11"/>
          <p:cNvSpPr txBox="1"/>
          <p:nvPr>
            <p:custDataLst>
              <p:tags r:id="rId6"/>
            </p:custDataLst>
          </p:nvPr>
        </p:nvSpPr>
        <p:spPr>
          <a:xfrm>
            <a:off x="5260967" y="3112851"/>
            <a:ext cx="3323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APICS Dictionary 13</a:t>
            </a:r>
            <a:r>
              <a:rPr lang="en-US" baseline="30000" dirty="0" smtClean="0"/>
              <a:t>th</a:t>
            </a:r>
            <a:r>
              <a:rPr lang="en-US" dirty="0" smtClean="0"/>
              <a:t> Edition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21AFC034-5494-44DB-838F-A30F0FF2F9A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 method of exponential smoothing that accounts for trends and seasonality</a:t>
            </a:r>
          </a:p>
          <a:p>
            <a:r>
              <a:rPr lang="en-US" dirty="0" smtClean="0"/>
              <a:t>Two formulas in DM 6.1:</a:t>
            </a:r>
          </a:p>
          <a:p>
            <a:pPr lvl="1"/>
            <a:r>
              <a:rPr lang="en-US" dirty="0" smtClean="0"/>
              <a:t>Triple ES Brown</a:t>
            </a:r>
          </a:p>
          <a:p>
            <a:pPr lvl="1"/>
            <a:r>
              <a:rPr lang="en-US" dirty="0" smtClean="0"/>
              <a:t>Holt - Winters</a:t>
            </a:r>
          </a:p>
          <a:p>
            <a:r>
              <a:rPr lang="en-US" dirty="0" smtClean="0"/>
              <a:t>For more information, see Professor Barry Keating’s </a:t>
            </a:r>
            <a:r>
              <a:rPr lang="en-US" dirty="0" err="1" smtClean="0"/>
              <a:t>Qbit</a:t>
            </a:r>
            <a:r>
              <a:rPr lang="en-US" dirty="0" smtClean="0"/>
              <a:t> – Module 2 - Moving Averages &amp; Smoothing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Triple Exponential Smoothing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Exponential Smoothing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2155507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16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17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18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19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47309" y="3573145"/>
          <a:ext cx="4038600" cy="741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46200"/>
                <a:gridCol w="1346200"/>
                <a:gridCol w="1346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Forecast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Exponential Smoothing, What is the Forecast for February (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α = .7)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76263" y="4686300"/>
            <a:ext cx="7839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New forecast = (α) x (latest demand) + (1 – α) x (previous forecast)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2155507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16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17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>
                <a:solidFill>
                  <a:schemeClr val="tx1"/>
                </a:solidFill>
              </a:rPr>
              <a:t>18</a:t>
            </a:r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19</a:t>
            </a:r>
            <a:endParaRPr lang="en-US" u="sng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custDataLst>
              <p:tags r:id="rId3"/>
            </p:custDataLst>
          </p:nvPr>
        </p:nvGraphicFramePr>
        <p:xfrm>
          <a:off x="2547309" y="3573145"/>
          <a:ext cx="4038600" cy="741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46200"/>
                <a:gridCol w="1346200"/>
                <a:gridCol w="1346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Forecast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598826"/>
            <a:ext cx="8229600" cy="8188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Exponential Smoothing, What is the Forecast for February (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α = .7)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76263" y="4686300"/>
            <a:ext cx="7839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New forecast = (α) x (latest demand) + (1 – α) x (previous forecast)</a:t>
            </a:r>
          </a:p>
          <a:p>
            <a:pPr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New forecast = .7 x 20 + .3 x 15</a:t>
            </a:r>
          </a:p>
          <a:p>
            <a:pPr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New forecast = 14 + 4.5</a:t>
            </a:r>
          </a:p>
          <a:p>
            <a:pPr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New forecast = 18.5 or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809750"/>
            <a:ext cx="8229600" cy="4506383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Moving Average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Single exponential smoothing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Double exponential smoothing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Triple exponential smoothing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If Sales Displays Trend and Seasonality, Use This Forecasting Technique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809750"/>
            <a:ext cx="8229600" cy="4506383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Moving Average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Single exponential smoothing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Double exponential smoothing</a:t>
            </a:r>
          </a:p>
          <a:p>
            <a:pPr marL="514350" indent="-51435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Triple exponential smoothing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If Sales Displays Trend and Seasonality, Use This Forecasting Technique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Knowledge Check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Questions or Comments?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316182"/>
            <a:ext cx="8229600" cy="4999951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pPr lvl="1"/>
            <a:r>
              <a:rPr lang="en-GB" sz="2800" dirty="0" smtClean="0"/>
              <a:t>Mark Williams</a:t>
            </a:r>
          </a:p>
          <a:p>
            <a:pPr lvl="1"/>
            <a:r>
              <a:rPr lang="en-GB" sz="2800" dirty="0" smtClean="0">
                <a:hlinkClick r:id="rId7"/>
              </a:rPr>
              <a:t>m3w@qad.com</a:t>
            </a:r>
            <a:endParaRPr lang="en-GB" sz="2800" dirty="0" smtClean="0"/>
          </a:p>
          <a:p>
            <a:pPr lvl="1"/>
            <a:r>
              <a:rPr lang="en-GB" sz="2800" dirty="0" smtClean="0"/>
              <a:t>+1.561.964.7549 (EST)</a:t>
            </a:r>
          </a:p>
          <a:p>
            <a:pPr lvl="1"/>
            <a:endParaRPr lang="en-GB" sz="1400" dirty="0" smtClean="0">
              <a:hlinkClick r:id="rId8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GB" sz="4000" dirty="0" smtClean="0">
                <a:hlinkClick r:id="rId8"/>
              </a:rPr>
              <a:t>www.qad.com</a:t>
            </a:r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r>
              <a:rPr lang="en-GB" sz="2000" smtClean="0"/>
              <a:t>© 2011 </a:t>
            </a:r>
            <a:r>
              <a:rPr lang="en-GB" sz="2000" dirty="0" smtClean="0"/>
              <a:t>QAD Inc</a:t>
            </a:r>
          </a:p>
          <a:p>
            <a:pPr algn="ctr">
              <a:lnSpc>
                <a:spcPct val="150000"/>
              </a:lnSpc>
              <a:buNone/>
            </a:pPr>
            <a:endParaRPr lang="en-GB" sz="2000" dirty="0" smtClean="0"/>
          </a:p>
          <a:p>
            <a:pPr algn="ctr">
              <a:lnSpc>
                <a:spcPct val="150000"/>
              </a:lnSpc>
              <a:buNone/>
            </a:pPr>
            <a:endParaRPr lang="en-GB" sz="2000" dirty="0"/>
          </a:p>
        </p:txBody>
      </p:sp>
      <p:pic>
        <p:nvPicPr>
          <p:cNvPr id="6" name="Picture 2" descr="http://media03.linkedin.com/media/p/2/000/02f/08d/1d5ff93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291448" y="237507"/>
            <a:ext cx="1528701" cy="1528701"/>
          </a:xfrm>
          <a:prstGeom prst="rect">
            <a:avLst/>
          </a:prstGeo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B5B9-03E2-40A6-80DB-18621143270D}" type="slidenum">
              <a:rPr lang="en-US" smtClean="0"/>
              <a:pPr/>
              <a:t>46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026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9050" y="92075"/>
            <a:ext cx="3001963" cy="396875"/>
          </a:xfrm>
        </p:spPr>
        <p:txBody>
          <a:bodyPr wrap="none">
            <a:spAutoFit/>
          </a:bodyPr>
          <a:lstStyle/>
          <a:p>
            <a:r>
              <a:rPr lang="en-US" sz="2000" dirty="0"/>
              <a:t>Sales History Patterns</a:t>
            </a:r>
          </a:p>
        </p:txBody>
      </p:sp>
      <p:grpSp>
        <p:nvGrpSpPr>
          <p:cNvPr id="2" name="Group 109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58645" y="921463"/>
            <a:ext cx="3520139" cy="2346538"/>
            <a:chOff x="51" y="384"/>
            <a:chExt cx="2428" cy="1682"/>
          </a:xfrm>
        </p:grpSpPr>
        <p:grpSp>
          <p:nvGrpSpPr>
            <p:cNvPr id="3" name="Group 1098"/>
            <p:cNvGrpSpPr>
              <a:grpSpLocks/>
            </p:cNvGrpSpPr>
            <p:nvPr/>
          </p:nvGrpSpPr>
          <p:grpSpPr bwMode="auto">
            <a:xfrm>
              <a:off x="720" y="768"/>
              <a:ext cx="1759" cy="1277"/>
              <a:chOff x="3408" y="2832"/>
              <a:chExt cx="960" cy="692"/>
            </a:xfrm>
          </p:grpSpPr>
          <p:grpSp>
            <p:nvGrpSpPr>
              <p:cNvPr id="4" name="Group 1099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114764" name="Line 1100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5" name="Line 1101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6" name="Line 1102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7" name="Line 1103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8" name="Line 1104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9" name="Line 1105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1106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114771" name="Line 1107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2" name="Line 1108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3" name="Line 1109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4" name="Line 1110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5" name="Line 1111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776" name="Text Box 1112"/>
            <p:cNvSpPr txBox="1">
              <a:spLocks noChangeArrowheads="1"/>
            </p:cNvSpPr>
            <p:nvPr/>
          </p:nvSpPr>
          <p:spPr bwMode="auto">
            <a:xfrm>
              <a:off x="432" y="384"/>
              <a:ext cx="707" cy="36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accent1"/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400" dirty="0">
                  <a:latin typeface="Arial" pitchFamily="34" charset="0"/>
                </a:rPr>
                <a:t>Trend</a:t>
              </a:r>
            </a:p>
          </p:txBody>
        </p:sp>
        <p:grpSp>
          <p:nvGrpSpPr>
            <p:cNvPr id="6" name="Group 1113"/>
            <p:cNvGrpSpPr>
              <a:grpSpLocks/>
            </p:cNvGrpSpPr>
            <p:nvPr/>
          </p:nvGrpSpPr>
          <p:grpSpPr bwMode="auto">
            <a:xfrm>
              <a:off x="51" y="1296"/>
              <a:ext cx="573" cy="770"/>
              <a:chOff x="96" y="1296"/>
              <a:chExt cx="573" cy="770"/>
            </a:xfrm>
          </p:grpSpPr>
          <p:grpSp>
            <p:nvGrpSpPr>
              <p:cNvPr id="7" name="Group 1114"/>
              <p:cNvGrpSpPr>
                <a:grpSpLocks/>
              </p:cNvGrpSpPr>
              <p:nvPr/>
            </p:nvGrpSpPr>
            <p:grpSpPr bwMode="auto">
              <a:xfrm>
                <a:off x="192" y="1584"/>
                <a:ext cx="477" cy="482"/>
                <a:chOff x="3391" y="2352"/>
                <a:chExt cx="1330" cy="1344"/>
              </a:xfrm>
            </p:grpSpPr>
            <p:sp>
              <p:nvSpPr>
                <p:cNvPr id="114779" name="AutoShape 1115"/>
                <p:cNvSpPr>
                  <a:spLocks noChangeArrowheads="1"/>
                </p:cNvSpPr>
                <p:nvPr/>
              </p:nvSpPr>
              <p:spPr bwMode="auto">
                <a:xfrm>
                  <a:off x="3391" y="3120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CC00"/>
                    </a:gs>
                    <a:gs pos="50000">
                      <a:srgbClr val="FFFF00"/>
                    </a:gs>
                    <a:gs pos="100000">
                      <a:srgbClr val="FFCC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0" name="AutoShape 1116"/>
                <p:cNvSpPr>
                  <a:spLocks noChangeArrowheads="1"/>
                </p:cNvSpPr>
                <p:nvPr/>
              </p:nvSpPr>
              <p:spPr bwMode="auto">
                <a:xfrm>
                  <a:off x="4224" y="3151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8000"/>
                    </a:gs>
                    <a:gs pos="50000">
                      <a:srgbClr val="008000">
                        <a:gamma/>
                        <a:tint val="43922"/>
                        <a:invGamma/>
                      </a:srgbClr>
                    </a:gs>
                    <a:gs pos="100000">
                      <a:srgbClr val="008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1" name="AutoShape 1117"/>
                <p:cNvSpPr>
                  <a:spLocks noChangeArrowheads="1"/>
                </p:cNvSpPr>
                <p:nvPr/>
              </p:nvSpPr>
              <p:spPr bwMode="auto">
                <a:xfrm>
                  <a:off x="3840" y="3199"/>
                  <a:ext cx="499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00FF"/>
                    </a:gs>
                    <a:gs pos="50000">
                      <a:srgbClr val="0000FF">
                        <a:gamma/>
                        <a:tint val="53725"/>
                        <a:invGamma/>
                      </a:srgbClr>
                    </a:gs>
                    <a:gs pos="100000">
                      <a:srgbClr val="0000FF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2" name="AutoShape 1118"/>
                <p:cNvSpPr>
                  <a:spLocks noChangeArrowheads="1"/>
                </p:cNvSpPr>
                <p:nvPr/>
              </p:nvSpPr>
              <p:spPr bwMode="auto">
                <a:xfrm>
                  <a:off x="3552" y="2722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8000"/>
                    </a:gs>
                    <a:gs pos="50000">
                      <a:srgbClr val="FF8000">
                        <a:gamma/>
                        <a:tint val="43529"/>
                        <a:invGamma/>
                      </a:srgbClr>
                    </a:gs>
                    <a:gs pos="100000">
                      <a:srgbClr val="FF8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3" name="AutoShape 1119"/>
                <p:cNvSpPr>
                  <a:spLocks noChangeArrowheads="1"/>
                </p:cNvSpPr>
                <p:nvPr/>
              </p:nvSpPr>
              <p:spPr bwMode="auto">
                <a:xfrm>
                  <a:off x="3984" y="2767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0000"/>
                    </a:gs>
                    <a:gs pos="50000">
                      <a:srgbClr val="FF0000">
                        <a:gamma/>
                        <a:tint val="33725"/>
                        <a:invGamma/>
                      </a:srgbClr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4" name="AutoShape 1120"/>
                <p:cNvSpPr>
                  <a:spLocks noChangeArrowheads="1"/>
                </p:cNvSpPr>
                <p:nvPr/>
              </p:nvSpPr>
              <p:spPr bwMode="auto">
                <a:xfrm>
                  <a:off x="3792" y="2352"/>
                  <a:ext cx="497" cy="499"/>
                </a:xfrm>
                <a:prstGeom prst="can">
                  <a:avLst>
                    <a:gd name="adj" fmla="val 25101"/>
                  </a:avLst>
                </a:prstGeom>
                <a:gradFill rotWithShape="0">
                  <a:gsLst>
                    <a:gs pos="0">
                      <a:srgbClr val="FF00FF"/>
                    </a:gs>
                    <a:gs pos="50000">
                      <a:srgbClr val="FF00FF">
                        <a:gamma/>
                        <a:tint val="43922"/>
                        <a:invGamma/>
                      </a:srgbClr>
                    </a:gs>
                    <a:gs pos="100000">
                      <a:srgbClr val="FF00FF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4785" name="AutoShape 1121"/>
              <p:cNvSpPr>
                <a:spLocks noChangeArrowheads="1"/>
              </p:cNvSpPr>
              <p:nvPr/>
            </p:nvSpPr>
            <p:spPr bwMode="auto">
              <a:xfrm>
                <a:off x="96" y="1296"/>
                <a:ext cx="528" cy="384"/>
              </a:xfrm>
              <a:prstGeom prst="irregularSeal1">
                <a:avLst/>
              </a:prstGeom>
              <a:solidFill>
                <a:srgbClr val="FFFF00"/>
              </a:solidFill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r>
                  <a:rPr lang="en-US" sz="1400">
                    <a:solidFill>
                      <a:srgbClr val="FF0000"/>
                    </a:solidFill>
                    <a:latin typeface="Arial" pitchFamily="34" charset="0"/>
                  </a:rPr>
                  <a:t>New!</a:t>
                </a:r>
                <a:endParaRPr lang="en-US" sz="2400">
                  <a:latin typeface="Arial" pitchFamily="34" charset="0"/>
                </a:endParaRPr>
              </a:p>
            </p:txBody>
          </p:sp>
        </p:grpSp>
      </p:grpSp>
      <p:grpSp>
        <p:nvGrpSpPr>
          <p:cNvPr id="8" name="Group 1225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560158" y="3600032"/>
            <a:ext cx="3943484" cy="2452565"/>
            <a:chOff x="2880" y="2304"/>
            <a:chExt cx="2720" cy="1758"/>
          </a:xfrm>
        </p:grpSpPr>
        <p:grpSp>
          <p:nvGrpSpPr>
            <p:cNvPr id="9" name="Group 1226"/>
            <p:cNvGrpSpPr>
              <a:grpSpLocks/>
            </p:cNvGrpSpPr>
            <p:nvPr/>
          </p:nvGrpSpPr>
          <p:grpSpPr bwMode="auto">
            <a:xfrm>
              <a:off x="3216" y="2304"/>
              <a:ext cx="1847" cy="1332"/>
              <a:chOff x="4608" y="2736"/>
              <a:chExt cx="1008" cy="722"/>
            </a:xfrm>
          </p:grpSpPr>
          <p:grpSp>
            <p:nvGrpSpPr>
              <p:cNvPr id="10" name="Group 1227"/>
              <p:cNvGrpSpPr>
                <a:grpSpLocks/>
              </p:cNvGrpSpPr>
              <p:nvPr/>
            </p:nvGrpSpPr>
            <p:grpSpPr bwMode="auto">
              <a:xfrm>
                <a:off x="4618" y="2736"/>
                <a:ext cx="33" cy="722"/>
                <a:chOff x="624" y="576"/>
                <a:chExt cx="144" cy="3168"/>
              </a:xfrm>
            </p:grpSpPr>
            <p:sp>
              <p:nvSpPr>
                <p:cNvPr id="114892" name="Line 1228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3" name="Line 1229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4" name="Line 1230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5" name="Line 1231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6" name="Line 1232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7" name="Line 1233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" name="Group 1234"/>
              <p:cNvGrpSpPr>
                <a:grpSpLocks/>
              </p:cNvGrpSpPr>
              <p:nvPr/>
            </p:nvGrpSpPr>
            <p:grpSpPr bwMode="auto">
              <a:xfrm>
                <a:off x="4608" y="3414"/>
                <a:ext cx="1008" cy="33"/>
                <a:chOff x="576" y="3552"/>
                <a:chExt cx="4512" cy="144"/>
              </a:xfrm>
            </p:grpSpPr>
            <p:sp>
              <p:nvSpPr>
                <p:cNvPr id="114899" name="Line 1235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0" name="Line 1236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1" name="Line 1237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2" name="Line 1238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3" name="Line 1239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904" name="Text Box 1240"/>
            <p:cNvSpPr txBox="1">
              <a:spLocks noChangeArrowheads="1"/>
            </p:cNvSpPr>
            <p:nvPr/>
          </p:nvSpPr>
          <p:spPr bwMode="auto">
            <a:xfrm>
              <a:off x="2880" y="3696"/>
              <a:ext cx="894" cy="36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FF9900"/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400" dirty="0">
                  <a:latin typeface="Arial" pitchFamily="34" charset="0"/>
                </a:rPr>
                <a:t>Cyclical</a:t>
              </a:r>
            </a:p>
          </p:txBody>
        </p:sp>
        <p:graphicFrame>
          <p:nvGraphicFramePr>
            <p:cNvPr id="114905" name="Object 1241"/>
            <p:cNvGraphicFramePr>
              <a:graphicFrameLocks noChangeAspect="1"/>
            </p:cNvGraphicFramePr>
            <p:nvPr/>
          </p:nvGraphicFramePr>
          <p:xfrm>
            <a:off x="5072" y="2891"/>
            <a:ext cx="528" cy="779"/>
          </p:xfrm>
          <a:graphic>
            <a:graphicData uri="http://schemas.openxmlformats.org/presentationml/2006/ole">
              <p:oleObj spid="_x0000_s56322" name="Clip" r:id="rId13" imgW="1107720" imgH="1631880" progId="">
                <p:embed/>
              </p:oleObj>
            </a:graphicData>
          </a:graphic>
        </p:graphicFrame>
      </p:grpSp>
      <p:grpSp>
        <p:nvGrpSpPr>
          <p:cNvPr id="13" name="Group 1243"/>
          <p:cNvGrpSpPr>
            <a:grpSpLocks/>
          </p:cNvGrpSpPr>
          <p:nvPr/>
        </p:nvGrpSpPr>
        <p:grpSpPr bwMode="auto">
          <a:xfrm>
            <a:off x="1453215" y="3657231"/>
            <a:ext cx="2550216" cy="1781527"/>
            <a:chOff x="737" y="2345"/>
            <a:chExt cx="1759" cy="1277"/>
          </a:xfrm>
        </p:grpSpPr>
        <p:grpSp>
          <p:nvGrpSpPr>
            <p:cNvPr id="14" name="Group 1244"/>
            <p:cNvGrpSpPr>
              <a:grpSpLocks/>
            </p:cNvGrpSpPr>
            <p:nvPr/>
          </p:nvGrpSpPr>
          <p:grpSpPr bwMode="auto">
            <a:xfrm>
              <a:off x="737" y="2345"/>
              <a:ext cx="1759" cy="1277"/>
              <a:chOff x="439" y="2453"/>
              <a:chExt cx="1759" cy="1277"/>
            </a:xfrm>
          </p:grpSpPr>
          <p:grpSp>
            <p:nvGrpSpPr>
              <p:cNvPr id="15" name="Group 1245"/>
              <p:cNvGrpSpPr>
                <a:grpSpLocks/>
              </p:cNvGrpSpPr>
              <p:nvPr/>
            </p:nvGrpSpPr>
            <p:grpSpPr bwMode="auto">
              <a:xfrm>
                <a:off x="448" y="2453"/>
                <a:ext cx="59" cy="1277"/>
                <a:chOff x="624" y="576"/>
                <a:chExt cx="144" cy="3168"/>
              </a:xfrm>
            </p:grpSpPr>
            <p:sp>
              <p:nvSpPr>
                <p:cNvPr id="114910" name="Line 1246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1" name="Line 1247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2" name="Line 1248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3" name="Line 1249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4" name="Line 1250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5" name="Line 1251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oup 1252"/>
              <p:cNvGrpSpPr>
                <a:grpSpLocks/>
              </p:cNvGrpSpPr>
              <p:nvPr/>
            </p:nvGrpSpPr>
            <p:grpSpPr bwMode="auto">
              <a:xfrm>
                <a:off x="439" y="3662"/>
                <a:ext cx="1759" cy="57"/>
                <a:chOff x="576" y="3552"/>
                <a:chExt cx="4512" cy="144"/>
              </a:xfrm>
            </p:grpSpPr>
            <p:sp>
              <p:nvSpPr>
                <p:cNvPr id="114917" name="Line 1253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8" name="Line 1254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9" name="Line 1255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20" name="Line 1256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21" name="Line 1257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922" name="Line 1258"/>
            <p:cNvSpPr>
              <a:spLocks noChangeShapeType="1"/>
            </p:cNvSpPr>
            <p:nvPr/>
          </p:nvSpPr>
          <p:spPr bwMode="auto">
            <a:xfrm>
              <a:off x="768" y="2573"/>
              <a:ext cx="16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4923" name="Text Box 1259"/>
          <p:cNvSpPr txBox="1">
            <a:spLocks noChangeArrowheads="1"/>
          </p:cNvSpPr>
          <p:nvPr/>
        </p:nvSpPr>
        <p:spPr bwMode="auto">
          <a:xfrm>
            <a:off x="802250" y="5525254"/>
            <a:ext cx="1389219" cy="51077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008000"/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dirty="0" smtClean="0">
                <a:latin typeface="Arial" pitchFamily="34" charset="0"/>
              </a:rPr>
              <a:t>Random</a:t>
            </a:r>
            <a:endParaRPr lang="en-US" sz="2400" dirty="0">
              <a:latin typeface="Arial" pitchFamily="34" charset="0"/>
            </a:endParaRPr>
          </a:p>
        </p:txBody>
      </p:sp>
      <p:grpSp>
        <p:nvGrpSpPr>
          <p:cNvPr id="29" name="Group 328"/>
          <p:cNvGrpSpPr/>
          <p:nvPr>
            <p:custDataLst>
              <p:tags r:id="rId6"/>
            </p:custDataLst>
          </p:nvPr>
        </p:nvGrpSpPr>
        <p:grpSpPr>
          <a:xfrm>
            <a:off x="1522806" y="1486053"/>
            <a:ext cx="2480625" cy="1204381"/>
            <a:chOff x="1246188" y="1252059"/>
            <a:chExt cx="2716212" cy="1370491"/>
          </a:xfrm>
        </p:grpSpPr>
        <p:grpSp>
          <p:nvGrpSpPr>
            <p:cNvPr id="30" name="Group 1071"/>
            <p:cNvGrpSpPr>
              <a:grpSpLocks/>
            </p:cNvGrpSpPr>
            <p:nvPr/>
          </p:nvGrpSpPr>
          <p:grpSpPr bwMode="auto">
            <a:xfrm>
              <a:off x="1246188" y="1524000"/>
              <a:ext cx="2716212" cy="1098550"/>
              <a:chOff x="2718" y="1104"/>
              <a:chExt cx="1711" cy="692"/>
            </a:xfrm>
          </p:grpSpPr>
          <p:sp>
            <p:nvSpPr>
              <p:cNvPr id="114736" name="Oval 1072"/>
              <p:cNvSpPr>
                <a:spLocks noChangeArrowheads="1"/>
              </p:cNvSpPr>
              <p:nvPr/>
            </p:nvSpPr>
            <p:spPr bwMode="auto">
              <a:xfrm>
                <a:off x="2861" y="1663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7" name="Oval 1073"/>
              <p:cNvSpPr>
                <a:spLocks noChangeArrowheads="1"/>
              </p:cNvSpPr>
              <p:nvPr/>
            </p:nvSpPr>
            <p:spPr bwMode="auto">
              <a:xfrm>
                <a:off x="3004" y="1571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8" name="Oval 1074"/>
              <p:cNvSpPr>
                <a:spLocks noChangeArrowheads="1"/>
              </p:cNvSpPr>
              <p:nvPr/>
            </p:nvSpPr>
            <p:spPr bwMode="auto">
              <a:xfrm>
                <a:off x="3147" y="1616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9" name="Oval 1075"/>
              <p:cNvSpPr>
                <a:spLocks noChangeArrowheads="1"/>
              </p:cNvSpPr>
              <p:nvPr/>
            </p:nvSpPr>
            <p:spPr bwMode="auto">
              <a:xfrm>
                <a:off x="3290" y="1478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0" name="Oval 1076"/>
              <p:cNvSpPr>
                <a:spLocks noChangeArrowheads="1"/>
              </p:cNvSpPr>
              <p:nvPr/>
            </p:nvSpPr>
            <p:spPr bwMode="auto">
              <a:xfrm>
                <a:off x="3480" y="1478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1" name="Oval 1077"/>
              <p:cNvSpPr>
                <a:spLocks noChangeArrowheads="1"/>
              </p:cNvSpPr>
              <p:nvPr/>
            </p:nvSpPr>
            <p:spPr bwMode="auto">
              <a:xfrm>
                <a:off x="3671" y="1291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2" name="Oval 1078"/>
              <p:cNvSpPr>
                <a:spLocks noChangeArrowheads="1"/>
              </p:cNvSpPr>
              <p:nvPr/>
            </p:nvSpPr>
            <p:spPr bwMode="auto">
              <a:xfrm>
                <a:off x="3813" y="1291"/>
                <a:ext cx="87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3" name="Oval 1079"/>
              <p:cNvSpPr>
                <a:spLocks noChangeArrowheads="1"/>
              </p:cNvSpPr>
              <p:nvPr/>
            </p:nvSpPr>
            <p:spPr bwMode="auto">
              <a:xfrm>
                <a:off x="4004" y="1217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4" name="Oval 1080"/>
              <p:cNvSpPr>
                <a:spLocks noChangeArrowheads="1"/>
              </p:cNvSpPr>
              <p:nvPr/>
            </p:nvSpPr>
            <p:spPr bwMode="auto">
              <a:xfrm>
                <a:off x="4147" y="1217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5" name="Oval 1081"/>
              <p:cNvSpPr>
                <a:spLocks noChangeArrowheads="1"/>
              </p:cNvSpPr>
              <p:nvPr/>
            </p:nvSpPr>
            <p:spPr bwMode="auto">
              <a:xfrm>
                <a:off x="4337" y="1104"/>
                <a:ext cx="92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6" name="Oval 1082"/>
              <p:cNvSpPr>
                <a:spLocks noChangeArrowheads="1"/>
              </p:cNvSpPr>
              <p:nvPr/>
            </p:nvSpPr>
            <p:spPr bwMode="auto">
              <a:xfrm>
                <a:off x="2718" y="1712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747" name="AutoShape 1083"/>
              <p:cNvCxnSpPr>
                <a:cxnSpLocks noChangeShapeType="1"/>
                <a:stCxn id="114746" idx="6"/>
                <a:endCxn id="114736" idx="3"/>
              </p:cNvCxnSpPr>
              <p:nvPr/>
            </p:nvCxnSpPr>
            <p:spPr bwMode="auto">
              <a:xfrm flipV="1">
                <a:off x="2804" y="1735"/>
                <a:ext cx="70" cy="2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48" name="AutoShape 1084"/>
              <p:cNvCxnSpPr>
                <a:cxnSpLocks noChangeShapeType="1"/>
                <a:stCxn id="114736" idx="6"/>
                <a:endCxn id="114737" idx="3"/>
              </p:cNvCxnSpPr>
              <p:nvPr/>
            </p:nvCxnSpPr>
            <p:spPr bwMode="auto">
              <a:xfrm flipV="1">
                <a:off x="2947" y="1643"/>
                <a:ext cx="70" cy="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49" name="AutoShape 1085"/>
              <p:cNvCxnSpPr>
                <a:cxnSpLocks noChangeShapeType="1"/>
                <a:stCxn id="114737" idx="6"/>
                <a:endCxn id="114738" idx="2"/>
              </p:cNvCxnSpPr>
              <p:nvPr/>
            </p:nvCxnSpPr>
            <p:spPr bwMode="auto">
              <a:xfrm>
                <a:off x="3090" y="1614"/>
                <a:ext cx="57" cy="4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0" name="AutoShape 1086"/>
              <p:cNvCxnSpPr>
                <a:cxnSpLocks noChangeShapeType="1"/>
                <a:stCxn id="114738" idx="7"/>
                <a:endCxn id="114739" idx="3"/>
              </p:cNvCxnSpPr>
              <p:nvPr/>
            </p:nvCxnSpPr>
            <p:spPr bwMode="auto">
              <a:xfrm flipV="1">
                <a:off x="3220" y="1550"/>
                <a:ext cx="82" cy="7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1" name="AutoShape 1087"/>
              <p:cNvCxnSpPr>
                <a:cxnSpLocks noChangeShapeType="1"/>
                <a:stCxn id="114739" idx="6"/>
                <a:endCxn id="114740" idx="2"/>
              </p:cNvCxnSpPr>
              <p:nvPr/>
            </p:nvCxnSpPr>
            <p:spPr bwMode="auto">
              <a:xfrm>
                <a:off x="3376" y="1521"/>
                <a:ext cx="104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2" name="AutoShape 1088"/>
              <p:cNvCxnSpPr>
                <a:cxnSpLocks noChangeShapeType="1"/>
                <a:stCxn id="114740" idx="7"/>
                <a:endCxn id="114741" idx="3"/>
              </p:cNvCxnSpPr>
              <p:nvPr/>
            </p:nvCxnSpPr>
            <p:spPr bwMode="auto">
              <a:xfrm flipV="1">
                <a:off x="3553" y="1363"/>
                <a:ext cx="130" cy="12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3" name="AutoShape 1089"/>
              <p:cNvCxnSpPr>
                <a:cxnSpLocks noChangeShapeType="1"/>
                <a:stCxn id="114741" idx="6"/>
                <a:endCxn id="114742" idx="2"/>
              </p:cNvCxnSpPr>
              <p:nvPr/>
            </p:nvCxnSpPr>
            <p:spPr bwMode="auto">
              <a:xfrm>
                <a:off x="3757" y="1334"/>
                <a:ext cx="56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4" name="AutoShape 1090"/>
              <p:cNvCxnSpPr>
                <a:cxnSpLocks noChangeShapeType="1"/>
                <a:stCxn id="114742" idx="6"/>
                <a:endCxn id="114743" idx="3"/>
              </p:cNvCxnSpPr>
              <p:nvPr/>
            </p:nvCxnSpPr>
            <p:spPr bwMode="auto">
              <a:xfrm flipV="1">
                <a:off x="3900" y="1289"/>
                <a:ext cx="117" cy="4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5" name="AutoShape 1091"/>
              <p:cNvCxnSpPr>
                <a:cxnSpLocks noChangeShapeType="1"/>
                <a:stCxn id="114743" idx="6"/>
                <a:endCxn id="114744" idx="2"/>
              </p:cNvCxnSpPr>
              <p:nvPr/>
            </p:nvCxnSpPr>
            <p:spPr bwMode="auto">
              <a:xfrm>
                <a:off x="4090" y="1260"/>
                <a:ext cx="57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6" name="AutoShape 1092"/>
              <p:cNvCxnSpPr>
                <a:cxnSpLocks noChangeShapeType="1"/>
                <a:stCxn id="114744" idx="6"/>
                <a:endCxn id="114745" idx="3"/>
              </p:cNvCxnSpPr>
              <p:nvPr/>
            </p:nvCxnSpPr>
            <p:spPr bwMode="auto">
              <a:xfrm flipV="1">
                <a:off x="4233" y="1176"/>
                <a:ext cx="117" cy="8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312" name="TextBox 311"/>
            <p:cNvSpPr txBox="1"/>
            <p:nvPr/>
          </p:nvSpPr>
          <p:spPr>
            <a:xfrm>
              <a:off x="1935772" y="1252059"/>
              <a:ext cx="1646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New Product</a:t>
              </a:r>
              <a:endParaRPr lang="en-US" dirty="0"/>
            </a:p>
          </p:txBody>
        </p:sp>
      </p:grpSp>
      <p:grpSp>
        <p:nvGrpSpPr>
          <p:cNvPr id="31" name="Group 333"/>
          <p:cNvGrpSpPr/>
          <p:nvPr>
            <p:custDataLst>
              <p:tags r:id="rId7"/>
            </p:custDataLst>
          </p:nvPr>
        </p:nvGrpSpPr>
        <p:grpSpPr>
          <a:xfrm>
            <a:off x="5186476" y="3600032"/>
            <a:ext cx="2402336" cy="1202566"/>
            <a:chOff x="5257800" y="3657600"/>
            <a:chExt cx="2630488" cy="1368425"/>
          </a:xfrm>
        </p:grpSpPr>
        <p:grpSp>
          <p:nvGrpSpPr>
            <p:cNvPr id="114889" name="Group 1311"/>
            <p:cNvGrpSpPr>
              <a:grpSpLocks/>
            </p:cNvGrpSpPr>
            <p:nvPr/>
          </p:nvGrpSpPr>
          <p:grpSpPr bwMode="auto">
            <a:xfrm>
              <a:off x="5257800" y="3875088"/>
              <a:ext cx="2630488" cy="1150937"/>
              <a:chOff x="3312" y="2441"/>
              <a:chExt cx="1657" cy="725"/>
            </a:xfrm>
          </p:grpSpPr>
          <p:sp>
            <p:nvSpPr>
              <p:cNvPr id="114976" name="Oval 1312"/>
              <p:cNvSpPr>
                <a:spLocks noChangeArrowheads="1"/>
              </p:cNvSpPr>
              <p:nvPr/>
            </p:nvSpPr>
            <p:spPr bwMode="auto">
              <a:xfrm>
                <a:off x="3502" y="2832"/>
                <a:ext cx="86" cy="8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7" name="Oval 1313"/>
              <p:cNvSpPr>
                <a:spLocks noChangeArrowheads="1"/>
              </p:cNvSpPr>
              <p:nvPr/>
            </p:nvSpPr>
            <p:spPr bwMode="auto">
              <a:xfrm>
                <a:off x="3679" y="2642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8" name="Oval 1314"/>
              <p:cNvSpPr>
                <a:spLocks noChangeArrowheads="1"/>
              </p:cNvSpPr>
              <p:nvPr/>
            </p:nvSpPr>
            <p:spPr bwMode="auto">
              <a:xfrm>
                <a:off x="3791" y="2825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9" name="Oval 1315"/>
              <p:cNvSpPr>
                <a:spLocks noChangeArrowheads="1"/>
              </p:cNvSpPr>
              <p:nvPr/>
            </p:nvSpPr>
            <p:spPr bwMode="auto">
              <a:xfrm>
                <a:off x="3936" y="3077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0" name="Oval 1316"/>
              <p:cNvSpPr>
                <a:spLocks noChangeArrowheads="1"/>
              </p:cNvSpPr>
              <p:nvPr/>
            </p:nvSpPr>
            <p:spPr bwMode="auto">
              <a:xfrm>
                <a:off x="4100" y="2923"/>
                <a:ext cx="86" cy="90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1" name="Oval 1317"/>
              <p:cNvSpPr>
                <a:spLocks noChangeArrowheads="1"/>
              </p:cNvSpPr>
              <p:nvPr/>
            </p:nvSpPr>
            <p:spPr bwMode="auto">
              <a:xfrm>
                <a:off x="4225" y="2762"/>
                <a:ext cx="86" cy="88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2" name="Oval 1318"/>
              <p:cNvSpPr>
                <a:spLocks noChangeArrowheads="1"/>
              </p:cNvSpPr>
              <p:nvPr/>
            </p:nvSpPr>
            <p:spPr bwMode="auto">
              <a:xfrm>
                <a:off x="4389" y="2963"/>
                <a:ext cx="86" cy="8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3" name="Oval 1319"/>
              <p:cNvSpPr>
                <a:spLocks noChangeArrowheads="1"/>
              </p:cNvSpPr>
              <p:nvPr/>
            </p:nvSpPr>
            <p:spPr bwMode="auto">
              <a:xfrm>
                <a:off x="4548" y="2606"/>
                <a:ext cx="86" cy="86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4" name="Oval 1320"/>
              <p:cNvSpPr>
                <a:spLocks noChangeArrowheads="1"/>
              </p:cNvSpPr>
              <p:nvPr/>
            </p:nvSpPr>
            <p:spPr bwMode="auto">
              <a:xfrm>
                <a:off x="4637" y="2441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5" name="Oval 1321"/>
              <p:cNvSpPr>
                <a:spLocks noChangeArrowheads="1"/>
              </p:cNvSpPr>
              <p:nvPr/>
            </p:nvSpPr>
            <p:spPr bwMode="auto">
              <a:xfrm>
                <a:off x="3312" y="3067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986" name="AutoShape 1322"/>
              <p:cNvCxnSpPr>
                <a:cxnSpLocks noChangeShapeType="1"/>
                <a:stCxn id="114985" idx="0"/>
                <a:endCxn id="114976" idx="3"/>
              </p:cNvCxnSpPr>
              <p:nvPr/>
            </p:nvCxnSpPr>
            <p:spPr bwMode="auto">
              <a:xfrm flipV="1">
                <a:off x="3355" y="2906"/>
                <a:ext cx="160" cy="161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87" name="AutoShape 1323"/>
              <p:cNvCxnSpPr>
                <a:cxnSpLocks noChangeShapeType="1"/>
                <a:stCxn id="114976" idx="0"/>
                <a:endCxn id="114977" idx="3"/>
              </p:cNvCxnSpPr>
              <p:nvPr/>
            </p:nvCxnSpPr>
            <p:spPr bwMode="auto">
              <a:xfrm flipV="1">
                <a:off x="3545" y="2718"/>
                <a:ext cx="147" cy="11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88" name="AutoShape 1324"/>
              <p:cNvCxnSpPr>
                <a:cxnSpLocks noChangeShapeType="1"/>
                <a:stCxn id="114983" idx="7"/>
                <a:endCxn id="114984" idx="3"/>
              </p:cNvCxnSpPr>
              <p:nvPr/>
            </p:nvCxnSpPr>
            <p:spPr bwMode="auto">
              <a:xfrm flipV="1">
                <a:off x="4621" y="2519"/>
                <a:ext cx="29" cy="10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114989" name="Oval 1325"/>
              <p:cNvSpPr>
                <a:spLocks noChangeArrowheads="1"/>
              </p:cNvSpPr>
              <p:nvPr/>
            </p:nvSpPr>
            <p:spPr bwMode="auto">
              <a:xfrm>
                <a:off x="4782" y="2603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90" name="Oval 1326"/>
              <p:cNvSpPr>
                <a:spLocks noChangeArrowheads="1"/>
              </p:cNvSpPr>
              <p:nvPr/>
            </p:nvSpPr>
            <p:spPr bwMode="auto">
              <a:xfrm>
                <a:off x="4883" y="2782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991" name="AutoShape 1327"/>
              <p:cNvCxnSpPr>
                <a:cxnSpLocks noChangeShapeType="1"/>
                <a:stCxn id="114989" idx="2"/>
                <a:endCxn id="114984" idx="6"/>
              </p:cNvCxnSpPr>
              <p:nvPr/>
            </p:nvCxnSpPr>
            <p:spPr bwMode="auto">
              <a:xfrm flipH="1" flipV="1">
                <a:off x="4723" y="2487"/>
                <a:ext cx="59" cy="162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2" name="AutoShape 1328"/>
              <p:cNvCxnSpPr>
                <a:cxnSpLocks noChangeShapeType="1"/>
                <a:stCxn id="114990" idx="1"/>
                <a:endCxn id="114989" idx="5"/>
              </p:cNvCxnSpPr>
              <p:nvPr/>
            </p:nvCxnSpPr>
            <p:spPr bwMode="auto">
              <a:xfrm flipH="1" flipV="1">
                <a:off x="4855" y="2681"/>
                <a:ext cx="41" cy="11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3" name="AutoShape 1329"/>
              <p:cNvCxnSpPr>
                <a:cxnSpLocks noChangeShapeType="1"/>
                <a:stCxn id="114977" idx="5"/>
                <a:endCxn id="114978" idx="1"/>
              </p:cNvCxnSpPr>
              <p:nvPr/>
            </p:nvCxnSpPr>
            <p:spPr bwMode="auto">
              <a:xfrm>
                <a:off x="3752" y="2718"/>
                <a:ext cx="52" cy="12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4" name="AutoShape 1330"/>
              <p:cNvCxnSpPr>
                <a:cxnSpLocks noChangeShapeType="1"/>
                <a:stCxn id="114979" idx="6"/>
                <a:endCxn id="114980" idx="3"/>
              </p:cNvCxnSpPr>
              <p:nvPr/>
            </p:nvCxnSpPr>
            <p:spPr bwMode="auto">
              <a:xfrm flipV="1">
                <a:off x="4022" y="3000"/>
                <a:ext cx="91" cy="122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5" name="AutoShape 1331"/>
              <p:cNvCxnSpPr>
                <a:cxnSpLocks noChangeShapeType="1"/>
                <a:stCxn id="114980" idx="7"/>
                <a:endCxn id="114981" idx="3"/>
              </p:cNvCxnSpPr>
              <p:nvPr/>
            </p:nvCxnSpPr>
            <p:spPr bwMode="auto">
              <a:xfrm flipV="1">
                <a:off x="4173" y="2837"/>
                <a:ext cx="65" cy="9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6" name="AutoShape 1332"/>
              <p:cNvCxnSpPr>
                <a:cxnSpLocks noChangeShapeType="1"/>
                <a:stCxn id="114981" idx="6"/>
                <a:endCxn id="114982" idx="2"/>
              </p:cNvCxnSpPr>
              <p:nvPr/>
            </p:nvCxnSpPr>
            <p:spPr bwMode="auto">
              <a:xfrm>
                <a:off x="4311" y="2806"/>
                <a:ext cx="78" cy="201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7" name="AutoShape 1333"/>
              <p:cNvCxnSpPr>
                <a:cxnSpLocks noChangeShapeType="1"/>
                <a:stCxn id="114982" idx="7"/>
                <a:endCxn id="114983" idx="3"/>
              </p:cNvCxnSpPr>
              <p:nvPr/>
            </p:nvCxnSpPr>
            <p:spPr bwMode="auto">
              <a:xfrm flipV="1">
                <a:off x="4462" y="2679"/>
                <a:ext cx="99" cy="29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8" name="AutoShape 1334"/>
              <p:cNvCxnSpPr>
                <a:cxnSpLocks noChangeShapeType="1"/>
                <a:stCxn id="114978" idx="5"/>
                <a:endCxn id="114979" idx="1"/>
              </p:cNvCxnSpPr>
              <p:nvPr/>
            </p:nvCxnSpPr>
            <p:spPr bwMode="auto">
              <a:xfrm>
                <a:off x="3864" y="2901"/>
                <a:ext cx="85" cy="18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314" name="TextBox 313"/>
            <p:cNvSpPr txBox="1"/>
            <p:nvPr/>
          </p:nvSpPr>
          <p:spPr>
            <a:xfrm>
              <a:off x="5357855" y="3657600"/>
              <a:ext cx="2092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Follows Economy</a:t>
              </a:r>
              <a:endParaRPr lang="en-US" dirty="0"/>
            </a:p>
          </p:txBody>
        </p:sp>
      </p:grpSp>
      <p:grpSp>
        <p:nvGrpSpPr>
          <p:cNvPr id="114890" name="Group 332"/>
          <p:cNvGrpSpPr/>
          <p:nvPr>
            <p:custDataLst>
              <p:tags r:id="rId8"/>
            </p:custDataLst>
          </p:nvPr>
        </p:nvGrpSpPr>
        <p:grpSpPr>
          <a:xfrm>
            <a:off x="4420976" y="854499"/>
            <a:ext cx="4245044" cy="2393971"/>
            <a:chOff x="4419600" y="533400"/>
            <a:chExt cx="4648200" cy="2724150"/>
          </a:xfrm>
        </p:grpSpPr>
        <p:grpSp>
          <p:nvGrpSpPr>
            <p:cNvPr id="114891" name="Group 1122"/>
            <p:cNvGrpSpPr>
              <a:grpSpLocks/>
            </p:cNvGrpSpPr>
            <p:nvPr/>
          </p:nvGrpSpPr>
          <p:grpSpPr bwMode="auto">
            <a:xfrm>
              <a:off x="4419600" y="533400"/>
              <a:ext cx="4648200" cy="2724150"/>
              <a:chOff x="2784" y="336"/>
              <a:chExt cx="2928" cy="1716"/>
            </a:xfrm>
          </p:grpSpPr>
          <p:grpSp>
            <p:nvGrpSpPr>
              <p:cNvPr id="114898" name="Group 1123"/>
              <p:cNvGrpSpPr>
                <a:grpSpLocks/>
              </p:cNvGrpSpPr>
              <p:nvPr/>
            </p:nvGrpSpPr>
            <p:grpSpPr bwMode="auto">
              <a:xfrm>
                <a:off x="3216" y="720"/>
                <a:ext cx="1847" cy="1332"/>
                <a:chOff x="4608" y="2736"/>
                <a:chExt cx="1008" cy="722"/>
              </a:xfrm>
            </p:grpSpPr>
            <p:grpSp>
              <p:nvGrpSpPr>
                <p:cNvPr id="114906" name="Group 1124"/>
                <p:cNvGrpSpPr>
                  <a:grpSpLocks/>
                </p:cNvGrpSpPr>
                <p:nvPr/>
              </p:nvGrpSpPr>
              <p:grpSpPr bwMode="auto">
                <a:xfrm>
                  <a:off x="4618" y="2736"/>
                  <a:ext cx="33" cy="722"/>
                  <a:chOff x="624" y="576"/>
                  <a:chExt cx="144" cy="3168"/>
                </a:xfrm>
              </p:grpSpPr>
              <p:sp>
                <p:nvSpPr>
                  <p:cNvPr id="114789" name="Line 112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0" name="Line 112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1" name="Line 112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2" name="Line 1128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3" name="Line 1129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4" name="Line 1130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4907" name="Group 1131"/>
                <p:cNvGrpSpPr>
                  <a:grpSpLocks/>
                </p:cNvGrpSpPr>
                <p:nvPr/>
              </p:nvGrpSpPr>
              <p:grpSpPr bwMode="auto">
                <a:xfrm>
                  <a:off x="4608" y="3414"/>
                  <a:ext cx="1008" cy="33"/>
                  <a:chOff x="576" y="3552"/>
                  <a:chExt cx="4512" cy="144"/>
                </a:xfrm>
              </p:grpSpPr>
              <p:sp>
                <p:nvSpPr>
                  <p:cNvPr id="114796" name="Line 1132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7" name="Line 1133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8" name="Line 1134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9" name="Line 1135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800" name="Line 1136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4801" name="Text Box 1137"/>
              <p:cNvSpPr txBox="1">
                <a:spLocks noChangeArrowheads="1"/>
              </p:cNvSpPr>
              <p:nvPr/>
            </p:nvSpPr>
            <p:spPr bwMode="auto">
              <a:xfrm>
                <a:off x="2784" y="336"/>
                <a:ext cx="1044" cy="36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accent2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2400" dirty="0">
                    <a:latin typeface="Arial" pitchFamily="34" charset="0"/>
                  </a:rPr>
                  <a:t>Seasonal</a:t>
                </a:r>
              </a:p>
            </p:txBody>
          </p:sp>
          <p:grpSp>
            <p:nvGrpSpPr>
              <p:cNvPr id="114908" name="Group 1138"/>
              <p:cNvGrpSpPr>
                <a:grpSpLocks/>
              </p:cNvGrpSpPr>
              <p:nvPr/>
            </p:nvGrpSpPr>
            <p:grpSpPr bwMode="auto">
              <a:xfrm rot="3961214">
                <a:off x="5197" y="915"/>
                <a:ext cx="264" cy="619"/>
                <a:chOff x="5384" y="1135"/>
                <a:chExt cx="302" cy="707"/>
              </a:xfrm>
            </p:grpSpPr>
            <p:sp>
              <p:nvSpPr>
                <p:cNvPr id="114803" name="Freeform 1139"/>
                <p:cNvSpPr>
                  <a:spLocks/>
                </p:cNvSpPr>
                <p:nvPr/>
              </p:nvSpPr>
              <p:spPr bwMode="auto">
                <a:xfrm>
                  <a:off x="5384" y="1135"/>
                  <a:ext cx="302" cy="490"/>
                </a:xfrm>
                <a:custGeom>
                  <a:avLst/>
                  <a:gdLst/>
                  <a:ahLst/>
                  <a:cxnLst>
                    <a:cxn ang="0">
                      <a:pos x="80" y="19"/>
                    </a:cxn>
                    <a:cxn ang="0">
                      <a:pos x="142" y="17"/>
                    </a:cxn>
                    <a:cxn ang="0">
                      <a:pos x="184" y="17"/>
                    </a:cxn>
                    <a:cxn ang="0">
                      <a:pos x="209" y="30"/>
                    </a:cxn>
                    <a:cxn ang="0">
                      <a:pos x="240" y="53"/>
                    </a:cxn>
                    <a:cxn ang="0">
                      <a:pos x="280" y="64"/>
                    </a:cxn>
                    <a:cxn ang="0">
                      <a:pos x="298" y="42"/>
                    </a:cxn>
                    <a:cxn ang="0">
                      <a:pos x="326" y="15"/>
                    </a:cxn>
                    <a:cxn ang="0">
                      <a:pos x="347" y="5"/>
                    </a:cxn>
                    <a:cxn ang="0">
                      <a:pos x="404" y="2"/>
                    </a:cxn>
                    <a:cxn ang="0">
                      <a:pos x="463" y="0"/>
                    </a:cxn>
                    <a:cxn ang="0">
                      <a:pos x="487" y="12"/>
                    </a:cxn>
                    <a:cxn ang="0">
                      <a:pos x="523" y="42"/>
                    </a:cxn>
                    <a:cxn ang="0">
                      <a:pos x="544" y="67"/>
                    </a:cxn>
                    <a:cxn ang="0">
                      <a:pos x="567" y="332"/>
                    </a:cxn>
                    <a:cxn ang="0">
                      <a:pos x="598" y="762"/>
                    </a:cxn>
                    <a:cxn ang="0">
                      <a:pos x="601" y="901"/>
                    </a:cxn>
                    <a:cxn ang="0">
                      <a:pos x="573" y="930"/>
                    </a:cxn>
                    <a:cxn ang="0">
                      <a:pos x="544" y="955"/>
                    </a:cxn>
                    <a:cxn ang="0">
                      <a:pos x="528" y="962"/>
                    </a:cxn>
                    <a:cxn ang="0">
                      <a:pos x="500" y="967"/>
                    </a:cxn>
                    <a:cxn ang="0">
                      <a:pos x="472" y="969"/>
                    </a:cxn>
                    <a:cxn ang="0">
                      <a:pos x="445" y="971"/>
                    </a:cxn>
                    <a:cxn ang="0">
                      <a:pos x="424" y="972"/>
                    </a:cxn>
                    <a:cxn ang="0">
                      <a:pos x="410" y="969"/>
                    </a:cxn>
                    <a:cxn ang="0">
                      <a:pos x="380" y="954"/>
                    </a:cxn>
                    <a:cxn ang="0">
                      <a:pos x="350" y="936"/>
                    </a:cxn>
                    <a:cxn ang="0">
                      <a:pos x="290" y="936"/>
                    </a:cxn>
                    <a:cxn ang="0">
                      <a:pos x="271" y="954"/>
                    </a:cxn>
                    <a:cxn ang="0">
                      <a:pos x="250" y="972"/>
                    </a:cxn>
                    <a:cxn ang="0">
                      <a:pos x="234" y="976"/>
                    </a:cxn>
                    <a:cxn ang="0">
                      <a:pos x="210" y="977"/>
                    </a:cxn>
                    <a:cxn ang="0">
                      <a:pos x="184" y="978"/>
                    </a:cxn>
                    <a:cxn ang="0">
                      <a:pos x="159" y="981"/>
                    </a:cxn>
                    <a:cxn ang="0">
                      <a:pos x="136" y="981"/>
                    </a:cxn>
                    <a:cxn ang="0">
                      <a:pos x="115" y="978"/>
                    </a:cxn>
                    <a:cxn ang="0">
                      <a:pos x="76" y="953"/>
                    </a:cxn>
                    <a:cxn ang="0">
                      <a:pos x="44" y="919"/>
                    </a:cxn>
                    <a:cxn ang="0">
                      <a:pos x="31" y="777"/>
                    </a:cxn>
                    <a:cxn ang="0">
                      <a:pos x="11" y="354"/>
                    </a:cxn>
                    <a:cxn ang="0">
                      <a:pos x="0" y="93"/>
                    </a:cxn>
                    <a:cxn ang="0">
                      <a:pos x="15" y="65"/>
                    </a:cxn>
                    <a:cxn ang="0">
                      <a:pos x="43" y="33"/>
                    </a:cxn>
                  </a:cxnLst>
                  <a:rect l="0" t="0" r="r" b="b"/>
                  <a:pathLst>
                    <a:path w="604" h="981">
                      <a:moveTo>
                        <a:pt x="58" y="21"/>
                      </a:moveTo>
                      <a:lnTo>
                        <a:pt x="66" y="20"/>
                      </a:lnTo>
                      <a:lnTo>
                        <a:pt x="80" y="19"/>
                      </a:lnTo>
                      <a:lnTo>
                        <a:pt x="99" y="18"/>
                      </a:lnTo>
                      <a:lnTo>
                        <a:pt x="121" y="17"/>
                      </a:lnTo>
                      <a:lnTo>
                        <a:pt x="142" y="17"/>
                      </a:lnTo>
                      <a:lnTo>
                        <a:pt x="161" y="17"/>
                      </a:lnTo>
                      <a:lnTo>
                        <a:pt x="176" y="17"/>
                      </a:lnTo>
                      <a:lnTo>
                        <a:pt x="184" y="17"/>
                      </a:lnTo>
                      <a:lnTo>
                        <a:pt x="190" y="19"/>
                      </a:lnTo>
                      <a:lnTo>
                        <a:pt x="198" y="23"/>
                      </a:lnTo>
                      <a:lnTo>
                        <a:pt x="209" y="30"/>
                      </a:lnTo>
                      <a:lnTo>
                        <a:pt x="220" y="38"/>
                      </a:lnTo>
                      <a:lnTo>
                        <a:pt x="230" y="47"/>
                      </a:lnTo>
                      <a:lnTo>
                        <a:pt x="240" y="53"/>
                      </a:lnTo>
                      <a:lnTo>
                        <a:pt x="246" y="60"/>
                      </a:lnTo>
                      <a:lnTo>
                        <a:pt x="251" y="64"/>
                      </a:lnTo>
                      <a:lnTo>
                        <a:pt x="280" y="64"/>
                      </a:lnTo>
                      <a:lnTo>
                        <a:pt x="283" y="58"/>
                      </a:lnTo>
                      <a:lnTo>
                        <a:pt x="290" y="50"/>
                      </a:lnTo>
                      <a:lnTo>
                        <a:pt x="298" y="42"/>
                      </a:lnTo>
                      <a:lnTo>
                        <a:pt x="307" y="32"/>
                      </a:lnTo>
                      <a:lnTo>
                        <a:pt x="317" y="23"/>
                      </a:lnTo>
                      <a:lnTo>
                        <a:pt x="326" y="15"/>
                      </a:lnTo>
                      <a:lnTo>
                        <a:pt x="334" y="10"/>
                      </a:lnTo>
                      <a:lnTo>
                        <a:pt x="339" y="6"/>
                      </a:lnTo>
                      <a:lnTo>
                        <a:pt x="347" y="5"/>
                      </a:lnTo>
                      <a:lnTo>
                        <a:pt x="362" y="4"/>
                      </a:lnTo>
                      <a:lnTo>
                        <a:pt x="381" y="3"/>
                      </a:lnTo>
                      <a:lnTo>
                        <a:pt x="404" y="2"/>
                      </a:lnTo>
                      <a:lnTo>
                        <a:pt x="426" y="0"/>
                      </a:lnTo>
                      <a:lnTo>
                        <a:pt x="447" y="0"/>
                      </a:lnTo>
                      <a:lnTo>
                        <a:pt x="463" y="0"/>
                      </a:lnTo>
                      <a:lnTo>
                        <a:pt x="472" y="2"/>
                      </a:lnTo>
                      <a:lnTo>
                        <a:pt x="478" y="5"/>
                      </a:lnTo>
                      <a:lnTo>
                        <a:pt x="487" y="12"/>
                      </a:lnTo>
                      <a:lnTo>
                        <a:pt x="498" y="21"/>
                      </a:lnTo>
                      <a:lnTo>
                        <a:pt x="510" y="30"/>
                      </a:lnTo>
                      <a:lnTo>
                        <a:pt x="523" y="42"/>
                      </a:lnTo>
                      <a:lnTo>
                        <a:pt x="532" y="52"/>
                      </a:lnTo>
                      <a:lnTo>
                        <a:pt x="540" y="60"/>
                      </a:lnTo>
                      <a:lnTo>
                        <a:pt x="544" y="67"/>
                      </a:lnTo>
                      <a:lnTo>
                        <a:pt x="549" y="106"/>
                      </a:lnTo>
                      <a:lnTo>
                        <a:pt x="557" y="201"/>
                      </a:lnTo>
                      <a:lnTo>
                        <a:pt x="567" y="332"/>
                      </a:lnTo>
                      <a:lnTo>
                        <a:pt x="579" y="481"/>
                      </a:lnTo>
                      <a:lnTo>
                        <a:pt x="589" y="630"/>
                      </a:lnTo>
                      <a:lnTo>
                        <a:pt x="598" y="762"/>
                      </a:lnTo>
                      <a:lnTo>
                        <a:pt x="603" y="856"/>
                      </a:lnTo>
                      <a:lnTo>
                        <a:pt x="604" y="895"/>
                      </a:lnTo>
                      <a:lnTo>
                        <a:pt x="601" y="901"/>
                      </a:lnTo>
                      <a:lnTo>
                        <a:pt x="593" y="910"/>
                      </a:lnTo>
                      <a:lnTo>
                        <a:pt x="584" y="919"/>
                      </a:lnTo>
                      <a:lnTo>
                        <a:pt x="573" y="930"/>
                      </a:lnTo>
                      <a:lnTo>
                        <a:pt x="563" y="939"/>
                      </a:lnTo>
                      <a:lnTo>
                        <a:pt x="552" y="948"/>
                      </a:lnTo>
                      <a:lnTo>
                        <a:pt x="544" y="955"/>
                      </a:lnTo>
                      <a:lnTo>
                        <a:pt x="539" y="959"/>
                      </a:lnTo>
                      <a:lnTo>
                        <a:pt x="534" y="960"/>
                      </a:lnTo>
                      <a:lnTo>
                        <a:pt x="528" y="962"/>
                      </a:lnTo>
                      <a:lnTo>
                        <a:pt x="519" y="963"/>
                      </a:lnTo>
                      <a:lnTo>
                        <a:pt x="508" y="966"/>
                      </a:lnTo>
                      <a:lnTo>
                        <a:pt x="500" y="967"/>
                      </a:lnTo>
                      <a:lnTo>
                        <a:pt x="490" y="967"/>
                      </a:lnTo>
                      <a:lnTo>
                        <a:pt x="481" y="968"/>
                      </a:lnTo>
                      <a:lnTo>
                        <a:pt x="472" y="969"/>
                      </a:lnTo>
                      <a:lnTo>
                        <a:pt x="463" y="970"/>
                      </a:lnTo>
                      <a:lnTo>
                        <a:pt x="454" y="970"/>
                      </a:lnTo>
                      <a:lnTo>
                        <a:pt x="445" y="971"/>
                      </a:lnTo>
                      <a:lnTo>
                        <a:pt x="437" y="971"/>
                      </a:lnTo>
                      <a:lnTo>
                        <a:pt x="431" y="972"/>
                      </a:lnTo>
                      <a:lnTo>
                        <a:pt x="424" y="972"/>
                      </a:lnTo>
                      <a:lnTo>
                        <a:pt x="419" y="972"/>
                      </a:lnTo>
                      <a:lnTo>
                        <a:pt x="416" y="971"/>
                      </a:lnTo>
                      <a:lnTo>
                        <a:pt x="410" y="969"/>
                      </a:lnTo>
                      <a:lnTo>
                        <a:pt x="402" y="966"/>
                      </a:lnTo>
                      <a:lnTo>
                        <a:pt x="391" y="960"/>
                      </a:lnTo>
                      <a:lnTo>
                        <a:pt x="380" y="954"/>
                      </a:lnTo>
                      <a:lnTo>
                        <a:pt x="368" y="947"/>
                      </a:lnTo>
                      <a:lnTo>
                        <a:pt x="358" y="941"/>
                      </a:lnTo>
                      <a:lnTo>
                        <a:pt x="350" y="936"/>
                      </a:lnTo>
                      <a:lnTo>
                        <a:pt x="344" y="930"/>
                      </a:lnTo>
                      <a:lnTo>
                        <a:pt x="295" y="931"/>
                      </a:lnTo>
                      <a:lnTo>
                        <a:pt x="290" y="936"/>
                      </a:lnTo>
                      <a:lnTo>
                        <a:pt x="284" y="940"/>
                      </a:lnTo>
                      <a:lnTo>
                        <a:pt x="278" y="947"/>
                      </a:lnTo>
                      <a:lnTo>
                        <a:pt x="271" y="954"/>
                      </a:lnTo>
                      <a:lnTo>
                        <a:pt x="264" y="962"/>
                      </a:lnTo>
                      <a:lnTo>
                        <a:pt x="257" y="968"/>
                      </a:lnTo>
                      <a:lnTo>
                        <a:pt x="250" y="972"/>
                      </a:lnTo>
                      <a:lnTo>
                        <a:pt x="244" y="975"/>
                      </a:lnTo>
                      <a:lnTo>
                        <a:pt x="240" y="975"/>
                      </a:lnTo>
                      <a:lnTo>
                        <a:pt x="234" y="976"/>
                      </a:lnTo>
                      <a:lnTo>
                        <a:pt x="227" y="976"/>
                      </a:lnTo>
                      <a:lnTo>
                        <a:pt x="218" y="977"/>
                      </a:lnTo>
                      <a:lnTo>
                        <a:pt x="210" y="977"/>
                      </a:lnTo>
                      <a:lnTo>
                        <a:pt x="202" y="978"/>
                      </a:lnTo>
                      <a:lnTo>
                        <a:pt x="192" y="978"/>
                      </a:lnTo>
                      <a:lnTo>
                        <a:pt x="184" y="978"/>
                      </a:lnTo>
                      <a:lnTo>
                        <a:pt x="175" y="979"/>
                      </a:lnTo>
                      <a:lnTo>
                        <a:pt x="167" y="979"/>
                      </a:lnTo>
                      <a:lnTo>
                        <a:pt x="159" y="981"/>
                      </a:lnTo>
                      <a:lnTo>
                        <a:pt x="151" y="981"/>
                      </a:lnTo>
                      <a:lnTo>
                        <a:pt x="143" y="981"/>
                      </a:lnTo>
                      <a:lnTo>
                        <a:pt x="136" y="981"/>
                      </a:lnTo>
                      <a:lnTo>
                        <a:pt x="130" y="981"/>
                      </a:lnTo>
                      <a:lnTo>
                        <a:pt x="126" y="981"/>
                      </a:lnTo>
                      <a:lnTo>
                        <a:pt x="115" y="978"/>
                      </a:lnTo>
                      <a:lnTo>
                        <a:pt x="104" y="971"/>
                      </a:lnTo>
                      <a:lnTo>
                        <a:pt x="90" y="963"/>
                      </a:lnTo>
                      <a:lnTo>
                        <a:pt x="76" y="953"/>
                      </a:lnTo>
                      <a:lnTo>
                        <a:pt x="64" y="941"/>
                      </a:lnTo>
                      <a:lnTo>
                        <a:pt x="52" y="930"/>
                      </a:lnTo>
                      <a:lnTo>
                        <a:pt x="44" y="919"/>
                      </a:lnTo>
                      <a:lnTo>
                        <a:pt x="39" y="910"/>
                      </a:lnTo>
                      <a:lnTo>
                        <a:pt x="36" y="871"/>
                      </a:lnTo>
                      <a:lnTo>
                        <a:pt x="31" y="777"/>
                      </a:lnTo>
                      <a:lnTo>
                        <a:pt x="24" y="648"/>
                      </a:lnTo>
                      <a:lnTo>
                        <a:pt x="18" y="501"/>
                      </a:lnTo>
                      <a:lnTo>
                        <a:pt x="11" y="354"/>
                      </a:lnTo>
                      <a:lnTo>
                        <a:pt x="5" y="225"/>
                      </a:lnTo>
                      <a:lnTo>
                        <a:pt x="1" y="132"/>
                      </a:lnTo>
                      <a:lnTo>
                        <a:pt x="0" y="93"/>
                      </a:lnTo>
                      <a:lnTo>
                        <a:pt x="3" y="86"/>
                      </a:lnTo>
                      <a:lnTo>
                        <a:pt x="8" y="75"/>
                      </a:lnTo>
                      <a:lnTo>
                        <a:pt x="15" y="65"/>
                      </a:lnTo>
                      <a:lnTo>
                        <a:pt x="24" y="53"/>
                      </a:lnTo>
                      <a:lnTo>
                        <a:pt x="34" y="43"/>
                      </a:lnTo>
                      <a:lnTo>
                        <a:pt x="43" y="33"/>
                      </a:lnTo>
                      <a:lnTo>
                        <a:pt x="51" y="26"/>
                      </a:lnTo>
                      <a:lnTo>
                        <a:pt x="58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4" name="Freeform 1140"/>
                <p:cNvSpPr>
                  <a:spLocks/>
                </p:cNvSpPr>
                <p:nvPr/>
              </p:nvSpPr>
              <p:spPr bwMode="auto">
                <a:xfrm>
                  <a:off x="5592" y="1614"/>
                  <a:ext cx="70" cy="218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1" y="382"/>
                    </a:cxn>
                    <a:cxn ang="0">
                      <a:pos x="24" y="392"/>
                    </a:cxn>
                    <a:cxn ang="0">
                      <a:pos x="28" y="403"/>
                    </a:cxn>
                    <a:cxn ang="0">
                      <a:pos x="34" y="412"/>
                    </a:cxn>
                    <a:cxn ang="0">
                      <a:pos x="42" y="421"/>
                    </a:cxn>
                    <a:cxn ang="0">
                      <a:pos x="51" y="428"/>
                    </a:cxn>
                    <a:cxn ang="0">
                      <a:pos x="61" y="433"/>
                    </a:cxn>
                    <a:cxn ang="0">
                      <a:pos x="72" y="436"/>
                    </a:cxn>
                    <a:cxn ang="0">
                      <a:pos x="84" y="436"/>
                    </a:cxn>
                    <a:cxn ang="0">
                      <a:pos x="96" y="435"/>
                    </a:cxn>
                    <a:cxn ang="0">
                      <a:pos x="108" y="432"/>
                    </a:cxn>
                    <a:cxn ang="0">
                      <a:pos x="118" y="426"/>
                    </a:cxn>
                    <a:cxn ang="0">
                      <a:pos x="126" y="418"/>
                    </a:cxn>
                    <a:cxn ang="0">
                      <a:pos x="133" y="408"/>
                    </a:cxn>
                    <a:cxn ang="0">
                      <a:pos x="138" y="397"/>
                    </a:cxn>
                    <a:cxn ang="0">
                      <a:pos x="140" y="383"/>
                    </a:cxn>
                    <a:cxn ang="0">
                      <a:pos x="140" y="368"/>
                    </a:cxn>
                    <a:cxn ang="0">
                      <a:pos x="123" y="0"/>
                    </a:cxn>
                    <a:cxn ang="0">
                      <a:pos x="118" y="1"/>
                    </a:cxn>
                    <a:cxn ang="0">
                      <a:pos x="112" y="3"/>
                    </a:cxn>
                    <a:cxn ang="0">
                      <a:pos x="103" y="4"/>
                    </a:cxn>
                    <a:cxn ang="0">
                      <a:pos x="92" y="7"/>
                    </a:cxn>
                    <a:cxn ang="0">
                      <a:pos x="84" y="8"/>
                    </a:cxn>
                    <a:cxn ang="0">
                      <a:pos x="74" y="8"/>
                    </a:cxn>
                    <a:cxn ang="0">
                      <a:pos x="65" y="9"/>
                    </a:cxn>
                    <a:cxn ang="0">
                      <a:pos x="56" y="10"/>
                    </a:cxn>
                    <a:cxn ang="0">
                      <a:pos x="47" y="11"/>
                    </a:cxn>
                    <a:cxn ang="0">
                      <a:pos x="38" y="11"/>
                    </a:cxn>
                    <a:cxn ang="0">
                      <a:pos x="29" y="12"/>
                    </a:cxn>
                    <a:cxn ang="0">
                      <a:pos x="21" y="12"/>
                    </a:cxn>
                    <a:cxn ang="0">
                      <a:pos x="15" y="13"/>
                    </a:cxn>
                    <a:cxn ang="0">
                      <a:pos x="8" y="13"/>
                    </a:cxn>
                    <a:cxn ang="0">
                      <a:pos x="3" y="13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140" h="436">
                      <a:moveTo>
                        <a:pt x="0" y="12"/>
                      </a:moveTo>
                      <a:lnTo>
                        <a:pt x="21" y="382"/>
                      </a:lnTo>
                      <a:lnTo>
                        <a:pt x="24" y="392"/>
                      </a:lnTo>
                      <a:lnTo>
                        <a:pt x="28" y="403"/>
                      </a:lnTo>
                      <a:lnTo>
                        <a:pt x="34" y="412"/>
                      </a:lnTo>
                      <a:lnTo>
                        <a:pt x="42" y="421"/>
                      </a:lnTo>
                      <a:lnTo>
                        <a:pt x="51" y="428"/>
                      </a:lnTo>
                      <a:lnTo>
                        <a:pt x="61" y="433"/>
                      </a:lnTo>
                      <a:lnTo>
                        <a:pt x="72" y="436"/>
                      </a:lnTo>
                      <a:lnTo>
                        <a:pt x="84" y="436"/>
                      </a:lnTo>
                      <a:lnTo>
                        <a:pt x="96" y="435"/>
                      </a:lnTo>
                      <a:lnTo>
                        <a:pt x="108" y="432"/>
                      </a:lnTo>
                      <a:lnTo>
                        <a:pt x="118" y="426"/>
                      </a:lnTo>
                      <a:lnTo>
                        <a:pt x="126" y="418"/>
                      </a:lnTo>
                      <a:lnTo>
                        <a:pt x="133" y="408"/>
                      </a:lnTo>
                      <a:lnTo>
                        <a:pt x="138" y="397"/>
                      </a:lnTo>
                      <a:lnTo>
                        <a:pt x="140" y="383"/>
                      </a:lnTo>
                      <a:lnTo>
                        <a:pt x="140" y="368"/>
                      </a:lnTo>
                      <a:lnTo>
                        <a:pt x="123" y="0"/>
                      </a:lnTo>
                      <a:lnTo>
                        <a:pt x="118" y="1"/>
                      </a:lnTo>
                      <a:lnTo>
                        <a:pt x="112" y="3"/>
                      </a:lnTo>
                      <a:lnTo>
                        <a:pt x="103" y="4"/>
                      </a:lnTo>
                      <a:lnTo>
                        <a:pt x="92" y="7"/>
                      </a:lnTo>
                      <a:lnTo>
                        <a:pt x="84" y="8"/>
                      </a:lnTo>
                      <a:lnTo>
                        <a:pt x="74" y="8"/>
                      </a:lnTo>
                      <a:lnTo>
                        <a:pt x="65" y="9"/>
                      </a:lnTo>
                      <a:lnTo>
                        <a:pt x="56" y="10"/>
                      </a:lnTo>
                      <a:lnTo>
                        <a:pt x="47" y="11"/>
                      </a:lnTo>
                      <a:lnTo>
                        <a:pt x="38" y="11"/>
                      </a:lnTo>
                      <a:lnTo>
                        <a:pt x="29" y="12"/>
                      </a:lnTo>
                      <a:lnTo>
                        <a:pt x="21" y="12"/>
                      </a:lnTo>
                      <a:lnTo>
                        <a:pt x="15" y="13"/>
                      </a:lnTo>
                      <a:lnTo>
                        <a:pt x="8" y="13"/>
                      </a:lnTo>
                      <a:lnTo>
                        <a:pt x="3" y="13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5" name="Freeform 1141"/>
                <p:cNvSpPr>
                  <a:spLocks/>
                </p:cNvSpPr>
                <p:nvPr/>
              </p:nvSpPr>
              <p:spPr bwMode="auto">
                <a:xfrm>
                  <a:off x="5447" y="1622"/>
                  <a:ext cx="70" cy="22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20" y="386"/>
                    </a:cxn>
                    <a:cxn ang="0">
                      <a:pos x="24" y="396"/>
                    </a:cxn>
                    <a:cxn ang="0">
                      <a:pos x="28" y="406"/>
                    </a:cxn>
                    <a:cxn ang="0">
                      <a:pos x="34" y="416"/>
                    </a:cxn>
                    <a:cxn ang="0">
                      <a:pos x="41" y="425"/>
                    </a:cxn>
                    <a:cxn ang="0">
                      <a:pos x="50" y="432"/>
                    </a:cxn>
                    <a:cxn ang="0">
                      <a:pos x="60" y="436"/>
                    </a:cxn>
                    <a:cxn ang="0">
                      <a:pos x="71" y="440"/>
                    </a:cxn>
                    <a:cxn ang="0">
                      <a:pos x="83" y="440"/>
                    </a:cxn>
                    <a:cxn ang="0">
                      <a:pos x="96" y="439"/>
                    </a:cxn>
                    <a:cxn ang="0">
                      <a:pos x="108" y="435"/>
                    </a:cxn>
                    <a:cxn ang="0">
                      <a:pos x="118" y="429"/>
                    </a:cxn>
                    <a:cxn ang="0">
                      <a:pos x="126" y="421"/>
                    </a:cxn>
                    <a:cxn ang="0">
                      <a:pos x="132" y="412"/>
                    </a:cxn>
                    <a:cxn ang="0">
                      <a:pos x="137" y="401"/>
                    </a:cxn>
                    <a:cxn ang="0">
                      <a:pos x="139" y="387"/>
                    </a:cxn>
                    <a:cxn ang="0">
                      <a:pos x="140" y="372"/>
                    </a:cxn>
                    <a:cxn ang="0">
                      <a:pos x="118" y="0"/>
                    </a:cxn>
                    <a:cxn ang="0">
                      <a:pos x="114" y="0"/>
                    </a:cxn>
                    <a:cxn ang="0">
                      <a:pos x="108" y="1"/>
                    </a:cxn>
                    <a:cxn ang="0">
                      <a:pos x="101" y="1"/>
                    </a:cxn>
                    <a:cxn ang="0">
                      <a:pos x="92" y="2"/>
                    </a:cxn>
                    <a:cxn ang="0">
                      <a:pos x="84" y="2"/>
                    </a:cxn>
                    <a:cxn ang="0">
                      <a:pos x="76" y="3"/>
                    </a:cxn>
                    <a:cxn ang="0">
                      <a:pos x="66" y="3"/>
                    </a:cxn>
                    <a:cxn ang="0">
                      <a:pos x="58" y="3"/>
                    </a:cxn>
                    <a:cxn ang="0">
                      <a:pos x="49" y="4"/>
                    </a:cxn>
                    <a:cxn ang="0">
                      <a:pos x="41" y="4"/>
                    </a:cxn>
                    <a:cxn ang="0">
                      <a:pos x="33" y="6"/>
                    </a:cxn>
                    <a:cxn ang="0">
                      <a:pos x="25" y="6"/>
                    </a:cxn>
                    <a:cxn ang="0">
                      <a:pos x="17" y="6"/>
                    </a:cxn>
                    <a:cxn ang="0">
                      <a:pos x="10" y="6"/>
                    </a:cxn>
                    <a:cxn ang="0">
                      <a:pos x="4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40" h="440">
                      <a:moveTo>
                        <a:pt x="0" y="6"/>
                      </a:moveTo>
                      <a:lnTo>
                        <a:pt x="20" y="386"/>
                      </a:lnTo>
                      <a:lnTo>
                        <a:pt x="24" y="396"/>
                      </a:lnTo>
                      <a:lnTo>
                        <a:pt x="28" y="406"/>
                      </a:lnTo>
                      <a:lnTo>
                        <a:pt x="34" y="416"/>
                      </a:lnTo>
                      <a:lnTo>
                        <a:pt x="41" y="425"/>
                      </a:lnTo>
                      <a:lnTo>
                        <a:pt x="50" y="432"/>
                      </a:lnTo>
                      <a:lnTo>
                        <a:pt x="60" y="436"/>
                      </a:lnTo>
                      <a:lnTo>
                        <a:pt x="71" y="440"/>
                      </a:lnTo>
                      <a:lnTo>
                        <a:pt x="83" y="440"/>
                      </a:lnTo>
                      <a:lnTo>
                        <a:pt x="96" y="439"/>
                      </a:lnTo>
                      <a:lnTo>
                        <a:pt x="108" y="435"/>
                      </a:lnTo>
                      <a:lnTo>
                        <a:pt x="118" y="429"/>
                      </a:lnTo>
                      <a:lnTo>
                        <a:pt x="126" y="421"/>
                      </a:lnTo>
                      <a:lnTo>
                        <a:pt x="132" y="412"/>
                      </a:lnTo>
                      <a:lnTo>
                        <a:pt x="137" y="401"/>
                      </a:lnTo>
                      <a:lnTo>
                        <a:pt x="139" y="387"/>
                      </a:lnTo>
                      <a:lnTo>
                        <a:pt x="140" y="37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108" y="1"/>
                      </a:lnTo>
                      <a:lnTo>
                        <a:pt x="101" y="1"/>
                      </a:lnTo>
                      <a:lnTo>
                        <a:pt x="92" y="2"/>
                      </a:lnTo>
                      <a:lnTo>
                        <a:pt x="84" y="2"/>
                      </a:lnTo>
                      <a:lnTo>
                        <a:pt x="76" y="3"/>
                      </a:lnTo>
                      <a:lnTo>
                        <a:pt x="66" y="3"/>
                      </a:lnTo>
                      <a:lnTo>
                        <a:pt x="58" y="3"/>
                      </a:lnTo>
                      <a:lnTo>
                        <a:pt x="49" y="4"/>
                      </a:lnTo>
                      <a:lnTo>
                        <a:pt x="41" y="4"/>
                      </a:lnTo>
                      <a:lnTo>
                        <a:pt x="33" y="6"/>
                      </a:lnTo>
                      <a:lnTo>
                        <a:pt x="25" y="6"/>
                      </a:lnTo>
                      <a:lnTo>
                        <a:pt x="17" y="6"/>
                      </a:lnTo>
                      <a:lnTo>
                        <a:pt x="10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6" name="Freeform 1142"/>
                <p:cNvSpPr>
                  <a:spLocks/>
                </p:cNvSpPr>
                <p:nvPr/>
              </p:nvSpPr>
              <p:spPr bwMode="auto">
                <a:xfrm>
                  <a:off x="5533" y="1143"/>
                  <a:ext cx="137" cy="456"/>
                </a:xfrm>
                <a:custGeom>
                  <a:avLst/>
                  <a:gdLst/>
                  <a:ahLst/>
                  <a:cxnLst>
                    <a:cxn ang="0">
                      <a:pos x="53" y="7"/>
                    </a:cxn>
                    <a:cxn ang="0">
                      <a:pos x="81" y="3"/>
                    </a:cxn>
                    <a:cxn ang="0">
                      <a:pos x="118" y="1"/>
                    </a:cxn>
                    <a:cxn ang="0">
                      <a:pos x="146" y="0"/>
                    </a:cxn>
                    <a:cxn ang="0">
                      <a:pos x="158" y="4"/>
                    </a:cxn>
                    <a:cxn ang="0">
                      <a:pos x="174" y="19"/>
                    </a:cxn>
                    <a:cxn ang="0">
                      <a:pos x="195" y="40"/>
                    </a:cxn>
                    <a:cxn ang="0">
                      <a:pos x="210" y="57"/>
                    </a:cxn>
                    <a:cxn ang="0">
                      <a:pos x="217" y="99"/>
                    </a:cxn>
                    <a:cxn ang="0">
                      <a:pos x="235" y="315"/>
                    </a:cxn>
                    <a:cxn ang="0">
                      <a:pos x="258" y="604"/>
                    </a:cxn>
                    <a:cxn ang="0">
                      <a:pos x="273" y="821"/>
                    </a:cxn>
                    <a:cxn ang="0">
                      <a:pos x="271" y="860"/>
                    </a:cxn>
                    <a:cxn ang="0">
                      <a:pos x="256" y="874"/>
                    </a:cxn>
                    <a:cxn ang="0">
                      <a:pos x="237" y="889"/>
                    </a:cxn>
                    <a:cxn ang="0">
                      <a:pos x="221" y="901"/>
                    </a:cxn>
                    <a:cxn ang="0">
                      <a:pos x="212" y="905"/>
                    </a:cxn>
                    <a:cxn ang="0">
                      <a:pos x="185" y="908"/>
                    </a:cxn>
                    <a:cxn ang="0">
                      <a:pos x="151" y="911"/>
                    </a:cxn>
                    <a:cxn ang="0">
                      <a:pos x="124" y="912"/>
                    </a:cxn>
                    <a:cxn ang="0">
                      <a:pos x="113" y="910"/>
                    </a:cxn>
                    <a:cxn ang="0">
                      <a:pos x="95" y="901"/>
                    </a:cxn>
                    <a:cxn ang="0">
                      <a:pos x="74" y="890"/>
                    </a:cxn>
                    <a:cxn ang="0">
                      <a:pos x="58" y="880"/>
                    </a:cxn>
                    <a:cxn ang="0">
                      <a:pos x="51" y="840"/>
                    </a:cxn>
                    <a:cxn ang="0">
                      <a:pos x="35" y="618"/>
                    </a:cxn>
                    <a:cxn ang="0">
                      <a:pos x="15" y="320"/>
                    </a:cxn>
                    <a:cxn ang="0">
                      <a:pos x="1" y="96"/>
                    </a:cxn>
                    <a:cxn ang="0">
                      <a:pos x="3" y="57"/>
                    </a:cxn>
                    <a:cxn ang="0">
                      <a:pos x="15" y="42"/>
                    </a:cxn>
                    <a:cxn ang="0">
                      <a:pos x="31" y="24"/>
                    </a:cxn>
                    <a:cxn ang="0">
                      <a:pos x="44" y="10"/>
                    </a:cxn>
                  </a:cxnLst>
                  <a:rect l="0" t="0" r="r" b="b"/>
                  <a:pathLst>
                    <a:path w="274" h="912">
                      <a:moveTo>
                        <a:pt x="47" y="8"/>
                      </a:moveTo>
                      <a:lnTo>
                        <a:pt x="53" y="7"/>
                      </a:lnTo>
                      <a:lnTo>
                        <a:pt x="66" y="4"/>
                      </a:lnTo>
                      <a:lnTo>
                        <a:pt x="81" y="3"/>
                      </a:lnTo>
                      <a:lnTo>
                        <a:pt x="99" y="2"/>
                      </a:lnTo>
                      <a:lnTo>
                        <a:pt x="118" y="1"/>
                      </a:lnTo>
                      <a:lnTo>
                        <a:pt x="134" y="0"/>
                      </a:lnTo>
                      <a:lnTo>
                        <a:pt x="146" y="0"/>
                      </a:lnTo>
                      <a:lnTo>
                        <a:pt x="153" y="1"/>
                      </a:lnTo>
                      <a:lnTo>
                        <a:pt x="158" y="4"/>
                      </a:lnTo>
                      <a:lnTo>
                        <a:pt x="165" y="11"/>
                      </a:lnTo>
                      <a:lnTo>
                        <a:pt x="174" y="19"/>
                      </a:lnTo>
                      <a:lnTo>
                        <a:pt x="184" y="30"/>
                      </a:lnTo>
                      <a:lnTo>
                        <a:pt x="195" y="40"/>
                      </a:lnTo>
                      <a:lnTo>
                        <a:pt x="203" y="49"/>
                      </a:lnTo>
                      <a:lnTo>
                        <a:pt x="210" y="57"/>
                      </a:lnTo>
                      <a:lnTo>
                        <a:pt x="213" y="63"/>
                      </a:lnTo>
                      <a:lnTo>
                        <a:pt x="217" y="99"/>
                      </a:lnTo>
                      <a:lnTo>
                        <a:pt x="225" y="189"/>
                      </a:lnTo>
                      <a:lnTo>
                        <a:pt x="235" y="315"/>
                      </a:lnTo>
                      <a:lnTo>
                        <a:pt x="246" y="459"/>
                      </a:lnTo>
                      <a:lnTo>
                        <a:pt x="258" y="604"/>
                      </a:lnTo>
                      <a:lnTo>
                        <a:pt x="267" y="730"/>
                      </a:lnTo>
                      <a:lnTo>
                        <a:pt x="273" y="821"/>
                      </a:lnTo>
                      <a:lnTo>
                        <a:pt x="274" y="857"/>
                      </a:lnTo>
                      <a:lnTo>
                        <a:pt x="271" y="860"/>
                      </a:lnTo>
                      <a:lnTo>
                        <a:pt x="264" y="867"/>
                      </a:lnTo>
                      <a:lnTo>
                        <a:pt x="256" y="874"/>
                      </a:lnTo>
                      <a:lnTo>
                        <a:pt x="246" y="882"/>
                      </a:lnTo>
                      <a:lnTo>
                        <a:pt x="237" y="889"/>
                      </a:lnTo>
                      <a:lnTo>
                        <a:pt x="228" y="896"/>
                      </a:lnTo>
                      <a:lnTo>
                        <a:pt x="221" y="901"/>
                      </a:lnTo>
                      <a:lnTo>
                        <a:pt x="218" y="904"/>
                      </a:lnTo>
                      <a:lnTo>
                        <a:pt x="212" y="905"/>
                      </a:lnTo>
                      <a:lnTo>
                        <a:pt x="200" y="907"/>
                      </a:lnTo>
                      <a:lnTo>
                        <a:pt x="185" y="908"/>
                      </a:lnTo>
                      <a:lnTo>
                        <a:pt x="168" y="910"/>
                      </a:lnTo>
                      <a:lnTo>
                        <a:pt x="151" y="911"/>
                      </a:lnTo>
                      <a:lnTo>
                        <a:pt x="136" y="912"/>
                      </a:lnTo>
                      <a:lnTo>
                        <a:pt x="124" y="912"/>
                      </a:lnTo>
                      <a:lnTo>
                        <a:pt x="118" y="912"/>
                      </a:lnTo>
                      <a:lnTo>
                        <a:pt x="113" y="910"/>
                      </a:lnTo>
                      <a:lnTo>
                        <a:pt x="105" y="906"/>
                      </a:lnTo>
                      <a:lnTo>
                        <a:pt x="95" y="901"/>
                      </a:lnTo>
                      <a:lnTo>
                        <a:pt x="84" y="896"/>
                      </a:lnTo>
                      <a:lnTo>
                        <a:pt x="74" y="890"/>
                      </a:lnTo>
                      <a:lnTo>
                        <a:pt x="65" y="884"/>
                      </a:lnTo>
                      <a:lnTo>
                        <a:pt x="58" y="880"/>
                      </a:lnTo>
                      <a:lnTo>
                        <a:pt x="54" y="877"/>
                      </a:lnTo>
                      <a:lnTo>
                        <a:pt x="51" y="840"/>
                      </a:lnTo>
                      <a:lnTo>
                        <a:pt x="44" y="748"/>
                      </a:lnTo>
                      <a:lnTo>
                        <a:pt x="35" y="618"/>
                      </a:lnTo>
                      <a:lnTo>
                        <a:pt x="26" y="468"/>
                      </a:lnTo>
                      <a:lnTo>
                        <a:pt x="15" y="320"/>
                      </a:lnTo>
                      <a:lnTo>
                        <a:pt x="7" y="190"/>
                      </a:lnTo>
                      <a:lnTo>
                        <a:pt x="1" y="96"/>
                      </a:lnTo>
                      <a:lnTo>
                        <a:pt x="0" y="61"/>
                      </a:lnTo>
                      <a:lnTo>
                        <a:pt x="3" y="57"/>
                      </a:lnTo>
                      <a:lnTo>
                        <a:pt x="8" y="50"/>
                      </a:lnTo>
                      <a:lnTo>
                        <a:pt x="15" y="42"/>
                      </a:lnTo>
                      <a:lnTo>
                        <a:pt x="23" y="33"/>
                      </a:lnTo>
                      <a:lnTo>
                        <a:pt x="31" y="24"/>
                      </a:lnTo>
                      <a:lnTo>
                        <a:pt x="38" y="16"/>
                      </a:lnTo>
                      <a:lnTo>
                        <a:pt x="44" y="10"/>
                      </a:lnTo>
                      <a:lnTo>
                        <a:pt x="47" y="8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7" name="Freeform 1143"/>
                <p:cNvSpPr>
                  <a:spLocks/>
                </p:cNvSpPr>
                <p:nvPr/>
              </p:nvSpPr>
              <p:spPr bwMode="auto">
                <a:xfrm>
                  <a:off x="5397" y="1151"/>
                  <a:ext cx="120" cy="454"/>
                </a:xfrm>
                <a:custGeom>
                  <a:avLst/>
                  <a:gdLst/>
                  <a:ahLst/>
                  <a:cxnLst>
                    <a:cxn ang="0">
                      <a:pos x="49" y="4"/>
                    </a:cxn>
                    <a:cxn ang="0">
                      <a:pos x="72" y="2"/>
                    </a:cxn>
                    <a:cxn ang="0">
                      <a:pos x="103" y="1"/>
                    </a:cxn>
                    <a:cxn ang="0">
                      <a:pos x="129" y="0"/>
                    </a:cxn>
                    <a:cxn ang="0">
                      <a:pos x="139" y="3"/>
                    </a:cxn>
                    <a:cxn ang="0">
                      <a:pos x="156" y="14"/>
                    </a:cxn>
                    <a:cxn ang="0">
                      <a:pos x="177" y="27"/>
                    </a:cxn>
                    <a:cxn ang="0">
                      <a:pos x="193" y="41"/>
                    </a:cxn>
                    <a:cxn ang="0">
                      <a:pos x="199" y="83"/>
                    </a:cxn>
                    <a:cxn ang="0">
                      <a:pos x="213" y="307"/>
                    </a:cxn>
                    <a:cxn ang="0">
                      <a:pos x="229" y="605"/>
                    </a:cxn>
                    <a:cxn ang="0">
                      <a:pos x="239" y="830"/>
                    </a:cxn>
                    <a:cxn ang="0">
                      <a:pos x="236" y="870"/>
                    </a:cxn>
                    <a:cxn ang="0">
                      <a:pos x="222" y="881"/>
                    </a:cxn>
                    <a:cxn ang="0">
                      <a:pos x="205" y="892"/>
                    </a:cxn>
                    <a:cxn ang="0">
                      <a:pos x="191" y="900"/>
                    </a:cxn>
                    <a:cxn ang="0">
                      <a:pos x="182" y="904"/>
                    </a:cxn>
                    <a:cxn ang="0">
                      <a:pos x="157" y="906"/>
                    </a:cxn>
                    <a:cxn ang="0">
                      <a:pos x="127" y="907"/>
                    </a:cxn>
                    <a:cxn ang="0">
                      <a:pos x="103" y="907"/>
                    </a:cxn>
                    <a:cxn ang="0">
                      <a:pos x="93" y="904"/>
                    </a:cxn>
                    <a:cxn ang="0">
                      <a:pos x="77" y="896"/>
                    </a:cxn>
                    <a:cxn ang="0">
                      <a:pos x="57" y="884"/>
                    </a:cxn>
                    <a:cxn ang="0">
                      <a:pos x="43" y="875"/>
                    </a:cxn>
                    <a:cxn ang="0">
                      <a:pos x="37" y="835"/>
                    </a:cxn>
                    <a:cxn ang="0">
                      <a:pos x="25" y="611"/>
                    </a:cxn>
                    <a:cxn ang="0">
                      <a:pos x="10" y="313"/>
                    </a:cxn>
                    <a:cxn ang="0">
                      <a:pos x="1" y="90"/>
                    </a:cxn>
                    <a:cxn ang="0">
                      <a:pos x="2" y="49"/>
                    </a:cxn>
                    <a:cxn ang="0">
                      <a:pos x="14" y="37"/>
                    </a:cxn>
                    <a:cxn ang="0">
                      <a:pos x="27" y="2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239" h="907">
                      <a:moveTo>
                        <a:pt x="43" y="5"/>
                      </a:moveTo>
                      <a:lnTo>
                        <a:pt x="49" y="4"/>
                      </a:lnTo>
                      <a:lnTo>
                        <a:pt x="58" y="3"/>
                      </a:lnTo>
                      <a:lnTo>
                        <a:pt x="72" y="2"/>
                      </a:lnTo>
                      <a:lnTo>
                        <a:pt x="88" y="1"/>
                      </a:lnTo>
                      <a:lnTo>
                        <a:pt x="103" y="1"/>
                      </a:lnTo>
                      <a:lnTo>
                        <a:pt x="117" y="0"/>
                      </a:lnTo>
                      <a:lnTo>
                        <a:pt x="129" y="0"/>
                      </a:lnTo>
                      <a:lnTo>
                        <a:pt x="134" y="1"/>
                      </a:lnTo>
                      <a:lnTo>
                        <a:pt x="139" y="3"/>
                      </a:lnTo>
                      <a:lnTo>
                        <a:pt x="147" y="8"/>
                      </a:lnTo>
                      <a:lnTo>
                        <a:pt x="156" y="14"/>
                      </a:lnTo>
                      <a:lnTo>
                        <a:pt x="167" y="19"/>
                      </a:lnTo>
                      <a:lnTo>
                        <a:pt x="177" y="27"/>
                      </a:lnTo>
                      <a:lnTo>
                        <a:pt x="186" y="34"/>
                      </a:lnTo>
                      <a:lnTo>
                        <a:pt x="193" y="41"/>
                      </a:lnTo>
                      <a:lnTo>
                        <a:pt x="196" y="46"/>
                      </a:lnTo>
                      <a:lnTo>
                        <a:pt x="199" y="83"/>
                      </a:lnTo>
                      <a:lnTo>
                        <a:pt x="205" y="176"/>
                      </a:lnTo>
                      <a:lnTo>
                        <a:pt x="213" y="307"/>
                      </a:lnTo>
                      <a:lnTo>
                        <a:pt x="221" y="456"/>
                      </a:lnTo>
                      <a:lnTo>
                        <a:pt x="229" y="605"/>
                      </a:lnTo>
                      <a:lnTo>
                        <a:pt x="234" y="737"/>
                      </a:lnTo>
                      <a:lnTo>
                        <a:pt x="239" y="830"/>
                      </a:lnTo>
                      <a:lnTo>
                        <a:pt x="239" y="867"/>
                      </a:lnTo>
                      <a:lnTo>
                        <a:pt x="236" y="870"/>
                      </a:lnTo>
                      <a:lnTo>
                        <a:pt x="230" y="875"/>
                      </a:lnTo>
                      <a:lnTo>
                        <a:pt x="222" y="881"/>
                      </a:lnTo>
                      <a:lnTo>
                        <a:pt x="214" y="886"/>
                      </a:lnTo>
                      <a:lnTo>
                        <a:pt x="205" y="892"/>
                      </a:lnTo>
                      <a:lnTo>
                        <a:pt x="198" y="897"/>
                      </a:lnTo>
                      <a:lnTo>
                        <a:pt x="191" y="900"/>
                      </a:lnTo>
                      <a:lnTo>
                        <a:pt x="187" y="903"/>
                      </a:lnTo>
                      <a:lnTo>
                        <a:pt x="182" y="904"/>
                      </a:lnTo>
                      <a:lnTo>
                        <a:pt x="171" y="905"/>
                      </a:lnTo>
                      <a:lnTo>
                        <a:pt x="157" y="906"/>
                      </a:lnTo>
                      <a:lnTo>
                        <a:pt x="142" y="907"/>
                      </a:lnTo>
                      <a:lnTo>
                        <a:pt x="127" y="907"/>
                      </a:lnTo>
                      <a:lnTo>
                        <a:pt x="114" y="907"/>
                      </a:lnTo>
                      <a:lnTo>
                        <a:pt x="103" y="907"/>
                      </a:lnTo>
                      <a:lnTo>
                        <a:pt x="98" y="906"/>
                      </a:lnTo>
                      <a:lnTo>
                        <a:pt x="93" y="904"/>
                      </a:lnTo>
                      <a:lnTo>
                        <a:pt x="86" y="900"/>
                      </a:lnTo>
                      <a:lnTo>
                        <a:pt x="77" y="896"/>
                      </a:lnTo>
                      <a:lnTo>
                        <a:pt x="68" y="890"/>
                      </a:lnTo>
                      <a:lnTo>
                        <a:pt x="57" y="884"/>
                      </a:lnTo>
                      <a:lnTo>
                        <a:pt x="49" y="880"/>
                      </a:lnTo>
                      <a:lnTo>
                        <a:pt x="43" y="875"/>
                      </a:lnTo>
                      <a:lnTo>
                        <a:pt x="40" y="872"/>
                      </a:lnTo>
                      <a:lnTo>
                        <a:pt x="37" y="835"/>
                      </a:lnTo>
                      <a:lnTo>
                        <a:pt x="32" y="743"/>
                      </a:lnTo>
                      <a:lnTo>
                        <a:pt x="25" y="611"/>
                      </a:lnTo>
                      <a:lnTo>
                        <a:pt x="17" y="462"/>
                      </a:lnTo>
                      <a:lnTo>
                        <a:pt x="10" y="313"/>
                      </a:lnTo>
                      <a:lnTo>
                        <a:pt x="4" y="182"/>
                      </a:lnTo>
                      <a:lnTo>
                        <a:pt x="1" y="90"/>
                      </a:lnTo>
                      <a:lnTo>
                        <a:pt x="0" y="53"/>
                      </a:lnTo>
                      <a:lnTo>
                        <a:pt x="2" y="49"/>
                      </a:lnTo>
                      <a:lnTo>
                        <a:pt x="7" y="43"/>
                      </a:lnTo>
                      <a:lnTo>
                        <a:pt x="14" y="37"/>
                      </a:lnTo>
                      <a:lnTo>
                        <a:pt x="20" y="28"/>
                      </a:lnTo>
                      <a:lnTo>
                        <a:pt x="27" y="20"/>
                      </a:lnTo>
                      <a:lnTo>
                        <a:pt x="34" y="14"/>
                      </a:lnTo>
                      <a:lnTo>
                        <a:pt x="40" y="8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8" name="Freeform 1144"/>
                <p:cNvSpPr>
                  <a:spLocks/>
                </p:cNvSpPr>
                <p:nvPr/>
              </p:nvSpPr>
              <p:spPr bwMode="auto">
                <a:xfrm>
                  <a:off x="5513" y="1180"/>
                  <a:ext cx="33" cy="400"/>
                </a:xfrm>
                <a:custGeom>
                  <a:avLst/>
                  <a:gdLst/>
                  <a:ahLst/>
                  <a:cxnLst>
                    <a:cxn ang="0">
                      <a:pos x="66" y="802"/>
                    </a:cxn>
                    <a:cxn ang="0">
                      <a:pos x="62" y="734"/>
                    </a:cxn>
                    <a:cxn ang="0">
                      <a:pos x="56" y="633"/>
                    </a:cxn>
                    <a:cxn ang="0">
                      <a:pos x="49" y="510"/>
                    </a:cxn>
                    <a:cxn ang="0">
                      <a:pos x="41" y="380"/>
                    </a:cxn>
                    <a:cxn ang="0">
                      <a:pos x="32" y="251"/>
                    </a:cxn>
                    <a:cxn ang="0">
                      <a:pos x="25" y="138"/>
                    </a:cxn>
                    <a:cxn ang="0">
                      <a:pos x="20" y="5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2" y="49"/>
                    </a:cxn>
                    <a:cxn ang="0">
                      <a:pos x="8" y="141"/>
                    </a:cxn>
                    <a:cxn ang="0">
                      <a:pos x="15" y="263"/>
                    </a:cxn>
                    <a:cxn ang="0">
                      <a:pos x="23" y="399"/>
                    </a:cxn>
                    <a:cxn ang="0">
                      <a:pos x="31" y="535"/>
                    </a:cxn>
                    <a:cxn ang="0">
                      <a:pos x="39" y="657"/>
                    </a:cxn>
                    <a:cxn ang="0">
                      <a:pos x="44" y="751"/>
                    </a:cxn>
                    <a:cxn ang="0">
                      <a:pos x="46" y="802"/>
                    </a:cxn>
                    <a:cxn ang="0">
                      <a:pos x="66" y="802"/>
                    </a:cxn>
                  </a:cxnLst>
                  <a:rect l="0" t="0" r="r" b="b"/>
                  <a:pathLst>
                    <a:path w="66" h="802">
                      <a:moveTo>
                        <a:pt x="66" y="802"/>
                      </a:moveTo>
                      <a:lnTo>
                        <a:pt x="62" y="734"/>
                      </a:lnTo>
                      <a:lnTo>
                        <a:pt x="56" y="633"/>
                      </a:lnTo>
                      <a:lnTo>
                        <a:pt x="49" y="510"/>
                      </a:lnTo>
                      <a:lnTo>
                        <a:pt x="41" y="380"/>
                      </a:lnTo>
                      <a:lnTo>
                        <a:pt x="32" y="251"/>
                      </a:lnTo>
                      <a:lnTo>
                        <a:pt x="25" y="138"/>
                      </a:lnTo>
                      <a:lnTo>
                        <a:pt x="20" y="5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2" y="49"/>
                      </a:lnTo>
                      <a:lnTo>
                        <a:pt x="8" y="141"/>
                      </a:lnTo>
                      <a:lnTo>
                        <a:pt x="15" y="263"/>
                      </a:lnTo>
                      <a:lnTo>
                        <a:pt x="23" y="399"/>
                      </a:lnTo>
                      <a:lnTo>
                        <a:pt x="31" y="535"/>
                      </a:lnTo>
                      <a:lnTo>
                        <a:pt x="39" y="657"/>
                      </a:lnTo>
                      <a:lnTo>
                        <a:pt x="44" y="751"/>
                      </a:lnTo>
                      <a:lnTo>
                        <a:pt x="46" y="802"/>
                      </a:lnTo>
                      <a:lnTo>
                        <a:pt x="66" y="802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9" name="Freeform 1145"/>
                <p:cNvSpPr>
                  <a:spLocks/>
                </p:cNvSpPr>
                <p:nvPr/>
              </p:nvSpPr>
              <p:spPr bwMode="auto">
                <a:xfrm>
                  <a:off x="5460" y="1623"/>
                  <a:ext cx="43" cy="207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18" y="378"/>
                    </a:cxn>
                    <a:cxn ang="0">
                      <a:pos x="20" y="387"/>
                    </a:cxn>
                    <a:cxn ang="0">
                      <a:pos x="23" y="395"/>
                    </a:cxn>
                    <a:cxn ang="0">
                      <a:pos x="28" y="401"/>
                    </a:cxn>
                    <a:cxn ang="0">
                      <a:pos x="33" y="405"/>
                    </a:cxn>
                    <a:cxn ang="0">
                      <a:pos x="39" y="410"/>
                    </a:cxn>
                    <a:cxn ang="0">
                      <a:pos x="46" y="412"/>
                    </a:cxn>
                    <a:cxn ang="0">
                      <a:pos x="52" y="414"/>
                    </a:cxn>
                    <a:cxn ang="0">
                      <a:pos x="58" y="414"/>
                    </a:cxn>
                    <a:cxn ang="0">
                      <a:pos x="70" y="411"/>
                    </a:cxn>
                    <a:cxn ang="0">
                      <a:pos x="79" y="404"/>
                    </a:cxn>
                    <a:cxn ang="0">
                      <a:pos x="85" y="392"/>
                    </a:cxn>
                    <a:cxn ang="0">
                      <a:pos x="87" y="372"/>
                    </a:cxn>
                    <a:cxn ang="0">
                      <a:pos x="67" y="0"/>
                    </a:cxn>
                    <a:cxn ang="0">
                      <a:pos x="59" y="0"/>
                    </a:cxn>
                    <a:cxn ang="0">
                      <a:pos x="51" y="1"/>
                    </a:cxn>
                    <a:cxn ang="0">
                      <a:pos x="41" y="1"/>
                    </a:cxn>
                    <a:cxn ang="0">
                      <a:pos x="33" y="1"/>
                    </a:cxn>
                    <a:cxn ang="0">
                      <a:pos x="24" y="2"/>
                    </a:cxn>
                    <a:cxn ang="0">
                      <a:pos x="16" y="2"/>
                    </a:cxn>
                    <a:cxn ang="0">
                      <a:pos x="8" y="4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87" h="414">
                      <a:moveTo>
                        <a:pt x="0" y="4"/>
                      </a:moveTo>
                      <a:lnTo>
                        <a:pt x="18" y="378"/>
                      </a:lnTo>
                      <a:lnTo>
                        <a:pt x="20" y="387"/>
                      </a:lnTo>
                      <a:lnTo>
                        <a:pt x="23" y="395"/>
                      </a:lnTo>
                      <a:lnTo>
                        <a:pt x="28" y="401"/>
                      </a:lnTo>
                      <a:lnTo>
                        <a:pt x="33" y="405"/>
                      </a:lnTo>
                      <a:lnTo>
                        <a:pt x="39" y="410"/>
                      </a:lnTo>
                      <a:lnTo>
                        <a:pt x="46" y="412"/>
                      </a:lnTo>
                      <a:lnTo>
                        <a:pt x="52" y="414"/>
                      </a:lnTo>
                      <a:lnTo>
                        <a:pt x="58" y="414"/>
                      </a:lnTo>
                      <a:lnTo>
                        <a:pt x="70" y="411"/>
                      </a:lnTo>
                      <a:lnTo>
                        <a:pt x="79" y="404"/>
                      </a:lnTo>
                      <a:lnTo>
                        <a:pt x="85" y="392"/>
                      </a:lnTo>
                      <a:lnTo>
                        <a:pt x="87" y="372"/>
                      </a:lnTo>
                      <a:lnTo>
                        <a:pt x="67" y="0"/>
                      </a:lnTo>
                      <a:lnTo>
                        <a:pt x="59" y="0"/>
                      </a:lnTo>
                      <a:lnTo>
                        <a:pt x="51" y="1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8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0" name="Freeform 1146"/>
                <p:cNvSpPr>
                  <a:spLocks/>
                </p:cNvSpPr>
                <p:nvPr/>
              </p:nvSpPr>
              <p:spPr bwMode="auto">
                <a:xfrm>
                  <a:off x="5603" y="1617"/>
                  <a:ext cx="46" cy="202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18" y="360"/>
                    </a:cxn>
                    <a:cxn ang="0">
                      <a:pos x="19" y="370"/>
                    </a:cxn>
                    <a:cxn ang="0">
                      <a:pos x="22" y="380"/>
                    </a:cxn>
                    <a:cxn ang="0">
                      <a:pos x="25" y="387"/>
                    </a:cxn>
                    <a:cxn ang="0">
                      <a:pos x="29" y="393"/>
                    </a:cxn>
                    <a:cxn ang="0">
                      <a:pos x="35" y="398"/>
                    </a:cxn>
                    <a:cxn ang="0">
                      <a:pos x="42" y="401"/>
                    </a:cxn>
                    <a:cxn ang="0">
                      <a:pos x="50" y="404"/>
                    </a:cxn>
                    <a:cxn ang="0">
                      <a:pos x="60" y="404"/>
                    </a:cxn>
                    <a:cxn ang="0">
                      <a:pos x="76" y="400"/>
                    </a:cxn>
                    <a:cxn ang="0">
                      <a:pos x="86" y="390"/>
                    </a:cxn>
                    <a:cxn ang="0">
                      <a:pos x="91" y="377"/>
                    </a:cxn>
                    <a:cxn ang="0">
                      <a:pos x="94" y="360"/>
                    </a:cxn>
                    <a:cxn ang="0">
                      <a:pos x="71" y="0"/>
                    </a:cxn>
                    <a:cxn ang="0">
                      <a:pos x="63" y="1"/>
                    </a:cxn>
                    <a:cxn ang="0">
                      <a:pos x="53" y="1"/>
                    </a:cxn>
                    <a:cxn ang="0">
                      <a:pos x="44" y="2"/>
                    </a:cxn>
                    <a:cxn ang="0">
                      <a:pos x="35" y="3"/>
                    </a:cxn>
                    <a:cxn ang="0">
                      <a:pos x="26" y="4"/>
                    </a:cxn>
                    <a:cxn ang="0">
                      <a:pos x="17" y="4"/>
                    </a:cxn>
                    <a:cxn ang="0">
                      <a:pos x="8" y="5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94" h="404">
                      <a:moveTo>
                        <a:pt x="0" y="5"/>
                      </a:moveTo>
                      <a:lnTo>
                        <a:pt x="18" y="360"/>
                      </a:lnTo>
                      <a:lnTo>
                        <a:pt x="19" y="370"/>
                      </a:lnTo>
                      <a:lnTo>
                        <a:pt x="22" y="380"/>
                      </a:lnTo>
                      <a:lnTo>
                        <a:pt x="25" y="387"/>
                      </a:lnTo>
                      <a:lnTo>
                        <a:pt x="29" y="393"/>
                      </a:lnTo>
                      <a:lnTo>
                        <a:pt x="35" y="398"/>
                      </a:lnTo>
                      <a:lnTo>
                        <a:pt x="42" y="401"/>
                      </a:lnTo>
                      <a:lnTo>
                        <a:pt x="50" y="404"/>
                      </a:lnTo>
                      <a:lnTo>
                        <a:pt x="60" y="404"/>
                      </a:lnTo>
                      <a:lnTo>
                        <a:pt x="76" y="400"/>
                      </a:lnTo>
                      <a:lnTo>
                        <a:pt x="86" y="390"/>
                      </a:lnTo>
                      <a:lnTo>
                        <a:pt x="91" y="377"/>
                      </a:lnTo>
                      <a:lnTo>
                        <a:pt x="94" y="360"/>
                      </a:lnTo>
                      <a:lnTo>
                        <a:pt x="71" y="0"/>
                      </a:lnTo>
                      <a:lnTo>
                        <a:pt x="63" y="1"/>
                      </a:lnTo>
                      <a:lnTo>
                        <a:pt x="53" y="1"/>
                      </a:lnTo>
                      <a:lnTo>
                        <a:pt x="44" y="2"/>
                      </a:lnTo>
                      <a:lnTo>
                        <a:pt x="35" y="3"/>
                      </a:lnTo>
                      <a:lnTo>
                        <a:pt x="26" y="4"/>
                      </a:lnTo>
                      <a:lnTo>
                        <a:pt x="17" y="4"/>
                      </a:lnTo>
                      <a:lnTo>
                        <a:pt x="8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1" name="Freeform 1147"/>
                <p:cNvSpPr>
                  <a:spLocks/>
                </p:cNvSpPr>
                <p:nvPr/>
              </p:nvSpPr>
              <p:spPr bwMode="auto">
                <a:xfrm>
                  <a:off x="5427" y="1160"/>
                  <a:ext cx="51" cy="18"/>
                </a:xfrm>
                <a:custGeom>
                  <a:avLst/>
                  <a:gdLst/>
                  <a:ahLst/>
                  <a:cxnLst>
                    <a:cxn ang="0">
                      <a:pos x="104" y="23"/>
                    </a:cxn>
                    <a:cxn ang="0">
                      <a:pos x="101" y="28"/>
                    </a:cxn>
                    <a:cxn ang="0">
                      <a:pos x="91" y="32"/>
                    </a:cxn>
                    <a:cxn ang="0">
                      <a:pos x="79" y="35"/>
                    </a:cxn>
                    <a:cxn ang="0">
                      <a:pos x="63" y="36"/>
                    </a:cxn>
                    <a:cxn ang="0">
                      <a:pos x="46" y="36"/>
                    </a:cxn>
                    <a:cxn ang="0">
                      <a:pos x="30" y="36"/>
                    </a:cxn>
                    <a:cxn ang="0">
                      <a:pos x="15" y="36"/>
                    </a:cxn>
                    <a:cxn ang="0">
                      <a:pos x="4" y="36"/>
                    </a:cxn>
                    <a:cxn ang="0">
                      <a:pos x="0" y="34"/>
                    </a:cxn>
                    <a:cxn ang="0">
                      <a:pos x="0" y="30"/>
                    </a:cxn>
                    <a:cxn ang="0">
                      <a:pos x="2" y="27"/>
                    </a:cxn>
                    <a:cxn ang="0">
                      <a:pos x="6" y="25"/>
                    </a:cxn>
                    <a:cxn ang="0">
                      <a:pos x="12" y="25"/>
                    </a:cxn>
                    <a:cxn ang="0">
                      <a:pos x="20" y="25"/>
                    </a:cxn>
                    <a:cxn ang="0">
                      <a:pos x="31" y="25"/>
                    </a:cxn>
                    <a:cxn ang="0">
                      <a:pos x="43" y="24"/>
                    </a:cxn>
                    <a:cxn ang="0">
                      <a:pos x="56" y="23"/>
                    </a:cxn>
                    <a:cxn ang="0">
                      <a:pos x="66" y="22"/>
                    </a:cxn>
                    <a:cxn ang="0">
                      <a:pos x="73" y="20"/>
                    </a:cxn>
                    <a:cxn ang="0">
                      <a:pos x="76" y="16"/>
                    </a:cxn>
                    <a:cxn ang="0">
                      <a:pos x="75" y="10"/>
                    </a:cxn>
                    <a:cxn ang="0">
                      <a:pos x="73" y="7"/>
                    </a:cxn>
                    <a:cxn ang="0">
                      <a:pos x="69" y="5"/>
                    </a:cxn>
                    <a:cxn ang="0">
                      <a:pos x="69" y="1"/>
                    </a:cxn>
                    <a:cxn ang="0">
                      <a:pos x="73" y="0"/>
                    </a:cxn>
                    <a:cxn ang="0">
                      <a:pos x="78" y="0"/>
                    </a:cxn>
                    <a:cxn ang="0">
                      <a:pos x="83" y="1"/>
                    </a:cxn>
                    <a:cxn ang="0">
                      <a:pos x="89" y="4"/>
                    </a:cxn>
                    <a:cxn ang="0">
                      <a:pos x="95" y="8"/>
                    </a:cxn>
                    <a:cxn ang="0">
                      <a:pos x="101" y="13"/>
                    </a:cxn>
                    <a:cxn ang="0">
                      <a:pos x="103" y="17"/>
                    </a:cxn>
                    <a:cxn ang="0">
                      <a:pos x="104" y="23"/>
                    </a:cxn>
                  </a:cxnLst>
                  <a:rect l="0" t="0" r="r" b="b"/>
                  <a:pathLst>
                    <a:path w="104" h="36">
                      <a:moveTo>
                        <a:pt x="104" y="23"/>
                      </a:moveTo>
                      <a:lnTo>
                        <a:pt x="101" y="28"/>
                      </a:lnTo>
                      <a:lnTo>
                        <a:pt x="91" y="32"/>
                      </a:lnTo>
                      <a:lnTo>
                        <a:pt x="79" y="35"/>
                      </a:lnTo>
                      <a:lnTo>
                        <a:pt x="63" y="36"/>
                      </a:lnTo>
                      <a:lnTo>
                        <a:pt x="46" y="36"/>
                      </a:lnTo>
                      <a:lnTo>
                        <a:pt x="30" y="36"/>
                      </a:lnTo>
                      <a:lnTo>
                        <a:pt x="15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7"/>
                      </a:lnTo>
                      <a:lnTo>
                        <a:pt x="6" y="25"/>
                      </a:lnTo>
                      <a:lnTo>
                        <a:pt x="12" y="25"/>
                      </a:lnTo>
                      <a:lnTo>
                        <a:pt x="20" y="25"/>
                      </a:lnTo>
                      <a:lnTo>
                        <a:pt x="31" y="25"/>
                      </a:lnTo>
                      <a:lnTo>
                        <a:pt x="43" y="24"/>
                      </a:lnTo>
                      <a:lnTo>
                        <a:pt x="56" y="23"/>
                      </a:lnTo>
                      <a:lnTo>
                        <a:pt x="66" y="22"/>
                      </a:lnTo>
                      <a:lnTo>
                        <a:pt x="73" y="20"/>
                      </a:lnTo>
                      <a:lnTo>
                        <a:pt x="76" y="16"/>
                      </a:lnTo>
                      <a:lnTo>
                        <a:pt x="75" y="10"/>
                      </a:lnTo>
                      <a:lnTo>
                        <a:pt x="73" y="7"/>
                      </a:lnTo>
                      <a:lnTo>
                        <a:pt x="69" y="5"/>
                      </a:lnTo>
                      <a:lnTo>
                        <a:pt x="69" y="1"/>
                      </a:lnTo>
                      <a:lnTo>
                        <a:pt x="73" y="0"/>
                      </a:lnTo>
                      <a:lnTo>
                        <a:pt x="78" y="0"/>
                      </a:lnTo>
                      <a:lnTo>
                        <a:pt x="83" y="1"/>
                      </a:lnTo>
                      <a:lnTo>
                        <a:pt x="89" y="4"/>
                      </a:lnTo>
                      <a:lnTo>
                        <a:pt x="95" y="8"/>
                      </a:lnTo>
                      <a:lnTo>
                        <a:pt x="101" y="13"/>
                      </a:lnTo>
                      <a:lnTo>
                        <a:pt x="103" y="17"/>
                      </a:lnTo>
                      <a:lnTo>
                        <a:pt x="104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2" name="Freeform 1148"/>
                <p:cNvSpPr>
                  <a:spLocks/>
                </p:cNvSpPr>
                <p:nvPr/>
              </p:nvSpPr>
              <p:spPr bwMode="auto">
                <a:xfrm>
                  <a:off x="5566" y="1155"/>
                  <a:ext cx="52" cy="18"/>
                </a:xfrm>
                <a:custGeom>
                  <a:avLst/>
                  <a:gdLst/>
                  <a:ahLst/>
                  <a:cxnLst>
                    <a:cxn ang="0">
                      <a:pos x="101" y="23"/>
                    </a:cxn>
                    <a:cxn ang="0">
                      <a:pos x="97" y="27"/>
                    </a:cxn>
                    <a:cxn ang="0">
                      <a:pos x="87" y="31"/>
                    </a:cxn>
                    <a:cxn ang="0">
                      <a:pos x="76" y="33"/>
                    </a:cxn>
                    <a:cxn ang="0">
                      <a:pos x="61" y="34"/>
                    </a:cxn>
                    <a:cxn ang="0">
                      <a:pos x="46" y="35"/>
                    </a:cxn>
                    <a:cxn ang="0">
                      <a:pos x="30" y="34"/>
                    </a:cxn>
                    <a:cxn ang="0">
                      <a:pos x="16" y="34"/>
                    </a:cxn>
                    <a:cxn ang="0">
                      <a:pos x="5" y="34"/>
                    </a:cxn>
                    <a:cxn ang="0">
                      <a:pos x="1" y="32"/>
                    </a:cxn>
                    <a:cxn ang="0">
                      <a:pos x="0" y="29"/>
                    </a:cxn>
                    <a:cxn ang="0">
                      <a:pos x="2" y="25"/>
                    </a:cxn>
                    <a:cxn ang="0">
                      <a:pos x="6" y="24"/>
                    </a:cxn>
                    <a:cxn ang="0">
                      <a:pos x="11" y="24"/>
                    </a:cxn>
                    <a:cxn ang="0">
                      <a:pos x="22" y="24"/>
                    </a:cxn>
                    <a:cxn ang="0">
                      <a:pos x="34" y="24"/>
                    </a:cxn>
                    <a:cxn ang="0">
                      <a:pos x="48" y="23"/>
                    </a:cxn>
                    <a:cxn ang="0">
                      <a:pos x="61" y="22"/>
                    </a:cxn>
                    <a:cxn ang="0">
                      <a:pos x="74" y="20"/>
                    </a:cxn>
                    <a:cxn ang="0">
                      <a:pos x="82" y="18"/>
                    </a:cxn>
                    <a:cxn ang="0">
                      <a:pos x="85" y="15"/>
                    </a:cxn>
                    <a:cxn ang="0">
                      <a:pos x="85" y="8"/>
                    </a:cxn>
                    <a:cxn ang="0">
                      <a:pos x="84" y="3"/>
                    </a:cxn>
                    <a:cxn ang="0">
                      <a:pos x="83" y="0"/>
                    </a:cxn>
                    <a:cxn ang="0">
                      <a:pos x="85" y="0"/>
                    </a:cxn>
                    <a:cxn ang="0">
                      <a:pos x="93" y="2"/>
                    </a:cxn>
                    <a:cxn ang="0">
                      <a:pos x="100" y="7"/>
                    </a:cxn>
                    <a:cxn ang="0">
                      <a:pos x="102" y="14"/>
                    </a:cxn>
                    <a:cxn ang="0">
                      <a:pos x="101" y="23"/>
                    </a:cxn>
                  </a:cxnLst>
                  <a:rect l="0" t="0" r="r" b="b"/>
                  <a:pathLst>
                    <a:path w="102" h="35">
                      <a:moveTo>
                        <a:pt x="101" y="23"/>
                      </a:moveTo>
                      <a:lnTo>
                        <a:pt x="97" y="27"/>
                      </a:lnTo>
                      <a:lnTo>
                        <a:pt x="87" y="31"/>
                      </a:lnTo>
                      <a:lnTo>
                        <a:pt x="76" y="33"/>
                      </a:lnTo>
                      <a:lnTo>
                        <a:pt x="61" y="34"/>
                      </a:lnTo>
                      <a:lnTo>
                        <a:pt x="46" y="35"/>
                      </a:lnTo>
                      <a:lnTo>
                        <a:pt x="30" y="34"/>
                      </a:lnTo>
                      <a:lnTo>
                        <a:pt x="16" y="34"/>
                      </a:lnTo>
                      <a:lnTo>
                        <a:pt x="5" y="34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2" y="25"/>
                      </a:ln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22" y="24"/>
                      </a:lnTo>
                      <a:lnTo>
                        <a:pt x="34" y="24"/>
                      </a:lnTo>
                      <a:lnTo>
                        <a:pt x="48" y="23"/>
                      </a:lnTo>
                      <a:lnTo>
                        <a:pt x="61" y="22"/>
                      </a:lnTo>
                      <a:lnTo>
                        <a:pt x="74" y="20"/>
                      </a:lnTo>
                      <a:lnTo>
                        <a:pt x="82" y="18"/>
                      </a:lnTo>
                      <a:lnTo>
                        <a:pt x="85" y="15"/>
                      </a:lnTo>
                      <a:lnTo>
                        <a:pt x="85" y="8"/>
                      </a:lnTo>
                      <a:lnTo>
                        <a:pt x="84" y="3"/>
                      </a:lnTo>
                      <a:lnTo>
                        <a:pt x="83" y="0"/>
                      </a:lnTo>
                      <a:lnTo>
                        <a:pt x="85" y="0"/>
                      </a:lnTo>
                      <a:lnTo>
                        <a:pt x="93" y="2"/>
                      </a:lnTo>
                      <a:lnTo>
                        <a:pt x="100" y="7"/>
                      </a:lnTo>
                      <a:lnTo>
                        <a:pt x="102" y="14"/>
                      </a:lnTo>
                      <a:lnTo>
                        <a:pt x="101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3" name="Freeform 1149"/>
                <p:cNvSpPr>
                  <a:spLocks/>
                </p:cNvSpPr>
                <p:nvPr/>
              </p:nvSpPr>
              <p:spPr bwMode="auto">
                <a:xfrm>
                  <a:off x="5442" y="1192"/>
                  <a:ext cx="27" cy="387"/>
                </a:xfrm>
                <a:custGeom>
                  <a:avLst/>
                  <a:gdLst/>
                  <a:ahLst/>
                  <a:cxnLst>
                    <a:cxn ang="0">
                      <a:pos x="53" y="763"/>
                    </a:cxn>
                    <a:cxn ang="0">
                      <a:pos x="51" y="698"/>
                    </a:cxn>
                    <a:cxn ang="0">
                      <a:pos x="47" y="602"/>
                    </a:cxn>
                    <a:cxn ang="0">
                      <a:pos x="41" y="487"/>
                    </a:cxn>
                    <a:cxn ang="0">
                      <a:pos x="34" y="365"/>
                    </a:cxn>
                    <a:cxn ang="0">
                      <a:pos x="27" y="245"/>
                    </a:cxn>
                    <a:cxn ang="0">
                      <a:pos x="21" y="138"/>
                    </a:cxn>
                    <a:cxn ang="0">
                      <a:pos x="17" y="55"/>
                    </a:cxn>
                    <a:cxn ang="0">
                      <a:pos x="14" y="8"/>
                    </a:cxn>
                    <a:cxn ang="0">
                      <a:pos x="12" y="2"/>
                    </a:cxn>
                    <a:cxn ang="0">
                      <a:pos x="7" y="0"/>
                    </a:cxn>
                    <a:cxn ang="0">
                      <a:pos x="3" y="2"/>
                    </a:cxn>
                    <a:cxn ang="0">
                      <a:pos x="0" y="9"/>
                    </a:cxn>
                    <a:cxn ang="0">
                      <a:pos x="3" y="56"/>
                    </a:cxn>
                    <a:cxn ang="0">
                      <a:pos x="7" y="144"/>
                    </a:cxn>
                    <a:cxn ang="0">
                      <a:pos x="13" y="258"/>
                    </a:cxn>
                    <a:cxn ang="0">
                      <a:pos x="20" y="385"/>
                    </a:cxn>
                    <a:cxn ang="0">
                      <a:pos x="28" y="513"/>
                    </a:cxn>
                    <a:cxn ang="0">
                      <a:pos x="34" y="628"/>
                    </a:cxn>
                    <a:cxn ang="0">
                      <a:pos x="38" y="716"/>
                    </a:cxn>
                    <a:cxn ang="0">
                      <a:pos x="40" y="763"/>
                    </a:cxn>
                    <a:cxn ang="0">
                      <a:pos x="42" y="770"/>
                    </a:cxn>
                    <a:cxn ang="0">
                      <a:pos x="47" y="772"/>
                    </a:cxn>
                    <a:cxn ang="0">
                      <a:pos x="51" y="770"/>
                    </a:cxn>
                    <a:cxn ang="0">
                      <a:pos x="53" y="763"/>
                    </a:cxn>
                  </a:cxnLst>
                  <a:rect l="0" t="0" r="r" b="b"/>
                  <a:pathLst>
                    <a:path w="53" h="772">
                      <a:moveTo>
                        <a:pt x="53" y="763"/>
                      </a:moveTo>
                      <a:lnTo>
                        <a:pt x="51" y="698"/>
                      </a:lnTo>
                      <a:lnTo>
                        <a:pt x="47" y="602"/>
                      </a:lnTo>
                      <a:lnTo>
                        <a:pt x="41" y="487"/>
                      </a:lnTo>
                      <a:lnTo>
                        <a:pt x="34" y="365"/>
                      </a:lnTo>
                      <a:lnTo>
                        <a:pt x="27" y="245"/>
                      </a:lnTo>
                      <a:lnTo>
                        <a:pt x="21" y="138"/>
                      </a:lnTo>
                      <a:lnTo>
                        <a:pt x="17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7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lnTo>
                        <a:pt x="3" y="56"/>
                      </a:lnTo>
                      <a:lnTo>
                        <a:pt x="7" y="144"/>
                      </a:lnTo>
                      <a:lnTo>
                        <a:pt x="13" y="258"/>
                      </a:lnTo>
                      <a:lnTo>
                        <a:pt x="20" y="385"/>
                      </a:lnTo>
                      <a:lnTo>
                        <a:pt x="28" y="513"/>
                      </a:lnTo>
                      <a:lnTo>
                        <a:pt x="34" y="628"/>
                      </a:lnTo>
                      <a:lnTo>
                        <a:pt x="38" y="716"/>
                      </a:lnTo>
                      <a:lnTo>
                        <a:pt x="40" y="763"/>
                      </a:lnTo>
                      <a:lnTo>
                        <a:pt x="42" y="770"/>
                      </a:lnTo>
                      <a:lnTo>
                        <a:pt x="47" y="772"/>
                      </a:lnTo>
                      <a:lnTo>
                        <a:pt x="51" y="770"/>
                      </a:lnTo>
                      <a:lnTo>
                        <a:pt x="53" y="7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4" name="Freeform 1150"/>
                <p:cNvSpPr>
                  <a:spLocks/>
                </p:cNvSpPr>
                <p:nvPr/>
              </p:nvSpPr>
              <p:spPr bwMode="auto">
                <a:xfrm>
                  <a:off x="5584" y="1186"/>
                  <a:ext cx="33" cy="379"/>
                </a:xfrm>
                <a:custGeom>
                  <a:avLst/>
                  <a:gdLst/>
                  <a:ahLst/>
                  <a:cxnLst>
                    <a:cxn ang="0">
                      <a:pos x="67" y="747"/>
                    </a:cxn>
                    <a:cxn ang="0">
                      <a:pos x="64" y="682"/>
                    </a:cxn>
                    <a:cxn ang="0">
                      <a:pos x="58" y="588"/>
                    </a:cxn>
                    <a:cxn ang="0">
                      <a:pos x="50" y="477"/>
                    </a:cxn>
                    <a:cxn ang="0">
                      <a:pos x="41" y="357"/>
                    </a:cxn>
                    <a:cxn ang="0">
                      <a:pos x="32" y="239"/>
                    </a:cxn>
                    <a:cxn ang="0">
                      <a:pos x="23" y="136"/>
                    </a:cxn>
                    <a:cxn ang="0">
                      <a:pos x="18" y="55"/>
                    </a:cxn>
                    <a:cxn ang="0">
                      <a:pos x="14" y="8"/>
                    </a:cxn>
                    <a:cxn ang="0">
                      <a:pos x="12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9"/>
                    </a:cxn>
                    <a:cxn ang="0">
                      <a:pos x="4" y="56"/>
                    </a:cxn>
                    <a:cxn ang="0">
                      <a:pos x="10" y="142"/>
                    </a:cxn>
                    <a:cxn ang="0">
                      <a:pos x="18" y="253"/>
                    </a:cxn>
                    <a:cxn ang="0">
                      <a:pos x="28" y="379"/>
                    </a:cxn>
                    <a:cxn ang="0">
                      <a:pos x="37" y="503"/>
                    </a:cxn>
                    <a:cxn ang="0">
                      <a:pos x="46" y="615"/>
                    </a:cxn>
                    <a:cxn ang="0">
                      <a:pos x="52" y="701"/>
                    </a:cxn>
                    <a:cxn ang="0">
                      <a:pos x="55" y="749"/>
                    </a:cxn>
                    <a:cxn ang="0">
                      <a:pos x="57" y="755"/>
                    </a:cxn>
                    <a:cxn ang="0">
                      <a:pos x="61" y="758"/>
                    </a:cxn>
                    <a:cxn ang="0">
                      <a:pos x="66" y="754"/>
                    </a:cxn>
                    <a:cxn ang="0">
                      <a:pos x="67" y="747"/>
                    </a:cxn>
                  </a:cxnLst>
                  <a:rect l="0" t="0" r="r" b="b"/>
                  <a:pathLst>
                    <a:path w="67" h="758">
                      <a:moveTo>
                        <a:pt x="67" y="747"/>
                      </a:moveTo>
                      <a:lnTo>
                        <a:pt x="64" y="682"/>
                      </a:lnTo>
                      <a:lnTo>
                        <a:pt x="58" y="588"/>
                      </a:lnTo>
                      <a:lnTo>
                        <a:pt x="50" y="477"/>
                      </a:lnTo>
                      <a:lnTo>
                        <a:pt x="41" y="357"/>
                      </a:lnTo>
                      <a:lnTo>
                        <a:pt x="32" y="239"/>
                      </a:lnTo>
                      <a:lnTo>
                        <a:pt x="23" y="136"/>
                      </a:lnTo>
                      <a:lnTo>
                        <a:pt x="18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lnTo>
                        <a:pt x="4" y="56"/>
                      </a:lnTo>
                      <a:lnTo>
                        <a:pt x="10" y="142"/>
                      </a:lnTo>
                      <a:lnTo>
                        <a:pt x="18" y="253"/>
                      </a:lnTo>
                      <a:lnTo>
                        <a:pt x="28" y="379"/>
                      </a:lnTo>
                      <a:lnTo>
                        <a:pt x="37" y="503"/>
                      </a:lnTo>
                      <a:lnTo>
                        <a:pt x="46" y="615"/>
                      </a:lnTo>
                      <a:lnTo>
                        <a:pt x="52" y="701"/>
                      </a:lnTo>
                      <a:lnTo>
                        <a:pt x="55" y="749"/>
                      </a:lnTo>
                      <a:lnTo>
                        <a:pt x="57" y="755"/>
                      </a:lnTo>
                      <a:lnTo>
                        <a:pt x="61" y="758"/>
                      </a:lnTo>
                      <a:lnTo>
                        <a:pt x="66" y="754"/>
                      </a:lnTo>
                      <a:lnTo>
                        <a:pt x="67" y="7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4909" name="Group 1151"/>
              <p:cNvGrpSpPr>
                <a:grpSpLocks/>
              </p:cNvGrpSpPr>
              <p:nvPr/>
            </p:nvGrpSpPr>
            <p:grpSpPr bwMode="auto">
              <a:xfrm>
                <a:off x="5153" y="1405"/>
                <a:ext cx="559" cy="541"/>
                <a:chOff x="5119" y="1450"/>
                <a:chExt cx="559" cy="541"/>
              </a:xfrm>
            </p:grpSpPr>
            <p:sp>
              <p:nvSpPr>
                <p:cNvPr id="114816" name="Freeform 1152"/>
                <p:cNvSpPr>
                  <a:spLocks/>
                </p:cNvSpPr>
                <p:nvPr/>
              </p:nvSpPr>
              <p:spPr bwMode="auto">
                <a:xfrm>
                  <a:off x="5121" y="1452"/>
                  <a:ext cx="555" cy="537"/>
                </a:xfrm>
                <a:custGeom>
                  <a:avLst/>
                  <a:gdLst/>
                  <a:ahLst/>
                  <a:cxnLst>
                    <a:cxn ang="0">
                      <a:pos x="339" y="126"/>
                    </a:cxn>
                    <a:cxn ang="0">
                      <a:pos x="368" y="93"/>
                    </a:cxn>
                    <a:cxn ang="0">
                      <a:pos x="391" y="68"/>
                    </a:cxn>
                    <a:cxn ang="0">
                      <a:pos x="407" y="49"/>
                    </a:cxn>
                    <a:cxn ang="0">
                      <a:pos x="430" y="41"/>
                    </a:cxn>
                    <a:cxn ang="0">
                      <a:pos x="467" y="39"/>
                    </a:cxn>
                    <a:cxn ang="0">
                      <a:pos x="502" y="39"/>
                    </a:cxn>
                    <a:cxn ang="0">
                      <a:pos x="531" y="41"/>
                    </a:cxn>
                    <a:cxn ang="0">
                      <a:pos x="568" y="47"/>
                    </a:cxn>
                    <a:cxn ang="0">
                      <a:pos x="633" y="61"/>
                    </a:cxn>
                    <a:cxn ang="0">
                      <a:pos x="713" y="77"/>
                    </a:cxn>
                    <a:cxn ang="0">
                      <a:pos x="802" y="93"/>
                    </a:cxn>
                    <a:cxn ang="0">
                      <a:pos x="890" y="109"/>
                    </a:cxn>
                    <a:cxn ang="0">
                      <a:pos x="972" y="124"/>
                    </a:cxn>
                    <a:cxn ang="0">
                      <a:pos x="1039" y="138"/>
                    </a:cxn>
                    <a:cxn ang="0">
                      <a:pos x="1082" y="148"/>
                    </a:cxn>
                    <a:cxn ang="0">
                      <a:pos x="1097" y="147"/>
                    </a:cxn>
                    <a:cxn ang="0">
                      <a:pos x="1103" y="131"/>
                    </a:cxn>
                    <a:cxn ang="0">
                      <a:pos x="1098" y="117"/>
                    </a:cxn>
                    <a:cxn ang="0">
                      <a:pos x="1051" y="106"/>
                    </a:cxn>
                    <a:cxn ang="0">
                      <a:pos x="981" y="92"/>
                    </a:cxn>
                    <a:cxn ang="0">
                      <a:pos x="895" y="75"/>
                    </a:cxn>
                    <a:cxn ang="0">
                      <a:pos x="801" y="57"/>
                    </a:cxn>
                    <a:cxn ang="0">
                      <a:pos x="707" y="40"/>
                    </a:cxn>
                    <a:cxn ang="0">
                      <a:pos x="623" y="23"/>
                    </a:cxn>
                    <a:cxn ang="0">
                      <a:pos x="557" y="8"/>
                    </a:cxn>
                    <a:cxn ang="0">
                      <a:pos x="520" y="2"/>
                    </a:cxn>
                    <a:cxn ang="0">
                      <a:pos x="490" y="0"/>
                    </a:cxn>
                    <a:cxn ang="0">
                      <a:pos x="456" y="0"/>
                    </a:cxn>
                    <a:cxn ang="0">
                      <a:pos x="419" y="2"/>
                    </a:cxn>
                    <a:cxn ang="0">
                      <a:pos x="395" y="12"/>
                    </a:cxn>
                    <a:cxn ang="0">
                      <a:pos x="370" y="38"/>
                    </a:cxn>
                    <a:cxn ang="0">
                      <a:pos x="338" y="76"/>
                    </a:cxn>
                    <a:cxn ang="0">
                      <a:pos x="300" y="119"/>
                    </a:cxn>
                    <a:cxn ang="0">
                      <a:pos x="136" y="142"/>
                    </a:cxn>
                    <a:cxn ang="0">
                      <a:pos x="3" y="264"/>
                    </a:cxn>
                    <a:cxn ang="0">
                      <a:pos x="33" y="1073"/>
                    </a:cxn>
                    <a:cxn ang="0">
                      <a:pos x="441" y="1073"/>
                    </a:cxn>
                    <a:cxn ang="0">
                      <a:pos x="480" y="142"/>
                    </a:cxn>
                  </a:cxnLst>
                  <a:rect l="0" t="0" r="r" b="b"/>
                  <a:pathLst>
                    <a:path w="1110" h="1073">
                      <a:moveTo>
                        <a:pt x="324" y="144"/>
                      </a:moveTo>
                      <a:lnTo>
                        <a:pt x="339" y="126"/>
                      </a:lnTo>
                      <a:lnTo>
                        <a:pt x="354" y="109"/>
                      </a:lnTo>
                      <a:lnTo>
                        <a:pt x="368" y="93"/>
                      </a:lnTo>
                      <a:lnTo>
                        <a:pt x="380" y="79"/>
                      </a:lnTo>
                      <a:lnTo>
                        <a:pt x="391" y="68"/>
                      </a:lnTo>
                      <a:lnTo>
                        <a:pt x="400" y="57"/>
                      </a:lnTo>
                      <a:lnTo>
                        <a:pt x="407" y="49"/>
                      </a:lnTo>
                      <a:lnTo>
                        <a:pt x="413" y="45"/>
                      </a:lnTo>
                      <a:lnTo>
                        <a:pt x="430" y="41"/>
                      </a:lnTo>
                      <a:lnTo>
                        <a:pt x="449" y="39"/>
                      </a:lnTo>
                      <a:lnTo>
                        <a:pt x="467" y="39"/>
                      </a:lnTo>
                      <a:lnTo>
                        <a:pt x="484" y="39"/>
                      </a:lnTo>
                      <a:lnTo>
                        <a:pt x="502" y="39"/>
                      </a:lnTo>
                      <a:lnTo>
                        <a:pt x="516" y="40"/>
                      </a:lnTo>
                      <a:lnTo>
                        <a:pt x="531" y="41"/>
                      </a:lnTo>
                      <a:lnTo>
                        <a:pt x="544" y="41"/>
                      </a:lnTo>
                      <a:lnTo>
                        <a:pt x="568" y="47"/>
                      </a:lnTo>
                      <a:lnTo>
                        <a:pt x="598" y="54"/>
                      </a:lnTo>
                      <a:lnTo>
                        <a:pt x="633" y="61"/>
                      </a:lnTo>
                      <a:lnTo>
                        <a:pt x="672" y="69"/>
                      </a:lnTo>
                      <a:lnTo>
                        <a:pt x="713" y="77"/>
                      </a:lnTo>
                      <a:lnTo>
                        <a:pt x="757" y="85"/>
                      </a:lnTo>
                      <a:lnTo>
                        <a:pt x="802" y="93"/>
                      </a:lnTo>
                      <a:lnTo>
                        <a:pt x="847" y="101"/>
                      </a:lnTo>
                      <a:lnTo>
                        <a:pt x="890" y="109"/>
                      </a:lnTo>
                      <a:lnTo>
                        <a:pt x="933" y="117"/>
                      </a:lnTo>
                      <a:lnTo>
                        <a:pt x="972" y="124"/>
                      </a:lnTo>
                      <a:lnTo>
                        <a:pt x="1008" y="131"/>
                      </a:lnTo>
                      <a:lnTo>
                        <a:pt x="1039" y="138"/>
                      </a:lnTo>
                      <a:lnTo>
                        <a:pt x="1064" y="144"/>
                      </a:lnTo>
                      <a:lnTo>
                        <a:pt x="1082" y="148"/>
                      </a:lnTo>
                      <a:lnTo>
                        <a:pt x="1094" y="153"/>
                      </a:lnTo>
                      <a:lnTo>
                        <a:pt x="1097" y="147"/>
                      </a:lnTo>
                      <a:lnTo>
                        <a:pt x="1100" y="139"/>
                      </a:lnTo>
                      <a:lnTo>
                        <a:pt x="1103" y="131"/>
                      </a:lnTo>
                      <a:lnTo>
                        <a:pt x="1110" y="122"/>
                      </a:lnTo>
                      <a:lnTo>
                        <a:pt x="1098" y="117"/>
                      </a:lnTo>
                      <a:lnTo>
                        <a:pt x="1079" y="112"/>
                      </a:lnTo>
                      <a:lnTo>
                        <a:pt x="1051" y="106"/>
                      </a:lnTo>
                      <a:lnTo>
                        <a:pt x="1019" y="99"/>
                      </a:lnTo>
                      <a:lnTo>
                        <a:pt x="981" y="92"/>
                      </a:lnTo>
                      <a:lnTo>
                        <a:pt x="940" y="84"/>
                      </a:lnTo>
                      <a:lnTo>
                        <a:pt x="895" y="75"/>
                      </a:lnTo>
                      <a:lnTo>
                        <a:pt x="848" y="66"/>
                      </a:lnTo>
                      <a:lnTo>
                        <a:pt x="801" y="57"/>
                      </a:lnTo>
                      <a:lnTo>
                        <a:pt x="753" y="48"/>
                      </a:lnTo>
                      <a:lnTo>
                        <a:pt x="707" y="40"/>
                      </a:lnTo>
                      <a:lnTo>
                        <a:pt x="664" y="31"/>
                      </a:lnTo>
                      <a:lnTo>
                        <a:pt x="623" y="23"/>
                      </a:lnTo>
                      <a:lnTo>
                        <a:pt x="588" y="16"/>
                      </a:lnTo>
                      <a:lnTo>
                        <a:pt x="557" y="8"/>
                      </a:lnTo>
                      <a:lnTo>
                        <a:pt x="533" y="2"/>
                      </a:lnTo>
                      <a:lnTo>
                        <a:pt x="520" y="2"/>
                      </a:lnTo>
                      <a:lnTo>
                        <a:pt x="505" y="1"/>
                      </a:lnTo>
                      <a:lnTo>
                        <a:pt x="490" y="0"/>
                      </a:lnTo>
                      <a:lnTo>
                        <a:pt x="473" y="0"/>
                      </a:lnTo>
                      <a:lnTo>
                        <a:pt x="456" y="0"/>
                      </a:lnTo>
                      <a:lnTo>
                        <a:pt x="437" y="0"/>
                      </a:lnTo>
                      <a:lnTo>
                        <a:pt x="419" y="2"/>
                      </a:lnTo>
                      <a:lnTo>
                        <a:pt x="401" y="6"/>
                      </a:lnTo>
                      <a:lnTo>
                        <a:pt x="395" y="12"/>
                      </a:lnTo>
                      <a:lnTo>
                        <a:pt x="384" y="23"/>
                      </a:lnTo>
                      <a:lnTo>
                        <a:pt x="370" y="38"/>
                      </a:lnTo>
                      <a:lnTo>
                        <a:pt x="355" y="55"/>
                      </a:lnTo>
                      <a:lnTo>
                        <a:pt x="338" y="76"/>
                      </a:lnTo>
                      <a:lnTo>
                        <a:pt x="320" y="96"/>
                      </a:lnTo>
                      <a:lnTo>
                        <a:pt x="300" y="119"/>
                      </a:lnTo>
                      <a:lnTo>
                        <a:pt x="281" y="142"/>
                      </a:lnTo>
                      <a:lnTo>
                        <a:pt x="136" y="142"/>
                      </a:lnTo>
                      <a:lnTo>
                        <a:pt x="0" y="142"/>
                      </a:lnTo>
                      <a:lnTo>
                        <a:pt x="3" y="264"/>
                      </a:lnTo>
                      <a:lnTo>
                        <a:pt x="30" y="997"/>
                      </a:lnTo>
                      <a:lnTo>
                        <a:pt x="33" y="1073"/>
                      </a:lnTo>
                      <a:lnTo>
                        <a:pt x="84" y="1073"/>
                      </a:lnTo>
                      <a:lnTo>
                        <a:pt x="441" y="1073"/>
                      </a:lnTo>
                      <a:lnTo>
                        <a:pt x="475" y="264"/>
                      </a:lnTo>
                      <a:lnTo>
                        <a:pt x="480" y="142"/>
                      </a:lnTo>
                      <a:lnTo>
                        <a:pt x="324" y="14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7" name="Freeform 1153"/>
                <p:cNvSpPr>
                  <a:spLocks/>
                </p:cNvSpPr>
                <p:nvPr/>
              </p:nvSpPr>
              <p:spPr bwMode="auto">
                <a:xfrm>
                  <a:off x="5281" y="1472"/>
                  <a:ext cx="49" cy="53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90" y="1"/>
                    </a:cxn>
                    <a:cxn ang="0">
                      <a:pos x="83" y="6"/>
                    </a:cxn>
                    <a:cxn ang="0">
                      <a:pos x="76" y="15"/>
                    </a:cxn>
                    <a:cxn ang="0">
                      <a:pos x="67" y="24"/>
                    </a:cxn>
                    <a:cxn ang="0">
                      <a:pos x="55" y="36"/>
                    </a:cxn>
                    <a:cxn ang="0">
                      <a:pos x="44" y="51"/>
                    </a:cxn>
                    <a:cxn ang="0">
                      <a:pos x="30" y="67"/>
                    </a:cxn>
                    <a:cxn ang="0">
                      <a:pos x="15" y="84"/>
                    </a:cxn>
                    <a:cxn ang="0">
                      <a:pos x="0" y="101"/>
                    </a:cxn>
                    <a:cxn ang="0">
                      <a:pos x="7" y="106"/>
                    </a:cxn>
                    <a:cxn ang="0">
                      <a:pos x="22" y="89"/>
                    </a:cxn>
                    <a:cxn ang="0">
                      <a:pos x="37" y="71"/>
                    </a:cxn>
                    <a:cxn ang="0">
                      <a:pos x="51" y="55"/>
                    </a:cxn>
                    <a:cxn ang="0">
                      <a:pos x="62" y="43"/>
                    </a:cxn>
                    <a:cxn ang="0">
                      <a:pos x="74" y="31"/>
                    </a:cxn>
                    <a:cxn ang="0">
                      <a:pos x="83" y="20"/>
                    </a:cxn>
                    <a:cxn ang="0">
                      <a:pos x="90" y="13"/>
                    </a:cxn>
                    <a:cxn ang="0">
                      <a:pos x="94" y="8"/>
                    </a:cxn>
                    <a:cxn ang="0">
                      <a:pos x="93" y="9"/>
                    </a:cxn>
                    <a:cxn ang="0">
                      <a:pos x="94" y="8"/>
                    </a:cxn>
                    <a:cxn ang="0">
                      <a:pos x="97" y="6"/>
                    </a:cxn>
                    <a:cxn ang="0">
                      <a:pos x="95" y="2"/>
                    </a:cxn>
                    <a:cxn ang="0">
                      <a:pos x="93" y="1"/>
                    </a:cxn>
                    <a:cxn ang="0">
                      <a:pos x="90" y="1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97" h="106">
                      <a:moveTo>
                        <a:pt x="91" y="0"/>
                      </a:moveTo>
                      <a:lnTo>
                        <a:pt x="90" y="1"/>
                      </a:lnTo>
                      <a:lnTo>
                        <a:pt x="83" y="6"/>
                      </a:lnTo>
                      <a:lnTo>
                        <a:pt x="76" y="15"/>
                      </a:lnTo>
                      <a:lnTo>
                        <a:pt x="67" y="24"/>
                      </a:lnTo>
                      <a:lnTo>
                        <a:pt x="55" y="36"/>
                      </a:lnTo>
                      <a:lnTo>
                        <a:pt x="44" y="51"/>
                      </a:lnTo>
                      <a:lnTo>
                        <a:pt x="30" y="67"/>
                      </a:lnTo>
                      <a:lnTo>
                        <a:pt x="15" y="84"/>
                      </a:lnTo>
                      <a:lnTo>
                        <a:pt x="0" y="101"/>
                      </a:lnTo>
                      <a:lnTo>
                        <a:pt x="7" y="106"/>
                      </a:lnTo>
                      <a:lnTo>
                        <a:pt x="22" y="89"/>
                      </a:lnTo>
                      <a:lnTo>
                        <a:pt x="37" y="71"/>
                      </a:lnTo>
                      <a:lnTo>
                        <a:pt x="51" y="55"/>
                      </a:lnTo>
                      <a:lnTo>
                        <a:pt x="62" y="43"/>
                      </a:lnTo>
                      <a:lnTo>
                        <a:pt x="74" y="31"/>
                      </a:lnTo>
                      <a:lnTo>
                        <a:pt x="83" y="20"/>
                      </a:lnTo>
                      <a:lnTo>
                        <a:pt x="90" y="13"/>
                      </a:lnTo>
                      <a:lnTo>
                        <a:pt x="94" y="8"/>
                      </a:lnTo>
                      <a:lnTo>
                        <a:pt x="93" y="9"/>
                      </a:lnTo>
                      <a:lnTo>
                        <a:pt x="94" y="8"/>
                      </a:lnTo>
                      <a:lnTo>
                        <a:pt x="97" y="6"/>
                      </a:lnTo>
                      <a:lnTo>
                        <a:pt x="95" y="2"/>
                      </a:lnTo>
                      <a:lnTo>
                        <a:pt x="93" y="1"/>
                      </a:lnTo>
                      <a:lnTo>
                        <a:pt x="90" y="1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8" name="Freeform 1154"/>
                <p:cNvSpPr>
                  <a:spLocks/>
                </p:cNvSpPr>
                <p:nvPr/>
              </p:nvSpPr>
              <p:spPr bwMode="auto">
                <a:xfrm>
                  <a:off x="5327" y="1469"/>
                  <a:ext cx="68" cy="8"/>
                </a:xfrm>
                <a:custGeom>
                  <a:avLst/>
                  <a:gdLst/>
                  <a:ahLst/>
                  <a:cxnLst>
                    <a:cxn ang="0">
                      <a:pos x="133" y="3"/>
                    </a:cxn>
                    <a:cxn ang="0">
                      <a:pos x="132" y="3"/>
                    </a:cxn>
                    <a:cxn ang="0">
                      <a:pos x="119" y="3"/>
                    </a:cxn>
                    <a:cxn ang="0">
                      <a:pos x="104" y="1"/>
                    </a:cxn>
                    <a:cxn ang="0">
                      <a:pos x="90" y="0"/>
                    </a:cxn>
                    <a:cxn ang="0">
                      <a:pos x="72" y="0"/>
                    </a:cxn>
                    <a:cxn ang="0">
                      <a:pos x="55" y="0"/>
                    </a:cxn>
                    <a:cxn ang="0">
                      <a:pos x="37" y="0"/>
                    </a:cxn>
                    <a:cxn ang="0">
                      <a:pos x="18" y="3"/>
                    </a:cxn>
                    <a:cxn ang="0">
                      <a:pos x="0" y="6"/>
                    </a:cxn>
                    <a:cxn ang="0">
                      <a:pos x="2" y="15"/>
                    </a:cxn>
                    <a:cxn ang="0">
                      <a:pos x="18" y="12"/>
                    </a:cxn>
                    <a:cxn ang="0">
                      <a:pos x="37" y="9"/>
                    </a:cxn>
                    <a:cxn ang="0">
                      <a:pos x="55" y="9"/>
                    </a:cxn>
                    <a:cxn ang="0">
                      <a:pos x="72" y="9"/>
                    </a:cxn>
                    <a:cxn ang="0">
                      <a:pos x="90" y="9"/>
                    </a:cxn>
                    <a:cxn ang="0">
                      <a:pos x="104" y="11"/>
                    </a:cxn>
                    <a:cxn ang="0">
                      <a:pos x="119" y="12"/>
                    </a:cxn>
                    <a:cxn ang="0">
                      <a:pos x="132" y="12"/>
                    </a:cxn>
                    <a:cxn ang="0">
                      <a:pos x="131" y="12"/>
                    </a:cxn>
                    <a:cxn ang="0">
                      <a:pos x="132" y="12"/>
                    </a:cxn>
                    <a:cxn ang="0">
                      <a:pos x="136" y="11"/>
                    </a:cxn>
                    <a:cxn ang="0">
                      <a:pos x="137" y="7"/>
                    </a:cxn>
                    <a:cxn ang="0">
                      <a:pos x="136" y="4"/>
                    </a:cxn>
                    <a:cxn ang="0">
                      <a:pos x="132" y="3"/>
                    </a:cxn>
                    <a:cxn ang="0">
                      <a:pos x="133" y="3"/>
                    </a:cxn>
                  </a:cxnLst>
                  <a:rect l="0" t="0" r="r" b="b"/>
                  <a:pathLst>
                    <a:path w="137" h="15">
                      <a:moveTo>
                        <a:pt x="133" y="3"/>
                      </a:moveTo>
                      <a:lnTo>
                        <a:pt x="132" y="3"/>
                      </a:lnTo>
                      <a:lnTo>
                        <a:pt x="119" y="3"/>
                      </a:lnTo>
                      <a:lnTo>
                        <a:pt x="104" y="1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55" y="0"/>
                      </a:lnTo>
                      <a:lnTo>
                        <a:pt x="37" y="0"/>
                      </a:lnTo>
                      <a:lnTo>
                        <a:pt x="18" y="3"/>
                      </a:lnTo>
                      <a:lnTo>
                        <a:pt x="0" y="6"/>
                      </a:lnTo>
                      <a:lnTo>
                        <a:pt x="2" y="15"/>
                      </a:lnTo>
                      <a:lnTo>
                        <a:pt x="18" y="12"/>
                      </a:lnTo>
                      <a:lnTo>
                        <a:pt x="37" y="9"/>
                      </a:lnTo>
                      <a:lnTo>
                        <a:pt x="55" y="9"/>
                      </a:lnTo>
                      <a:lnTo>
                        <a:pt x="72" y="9"/>
                      </a:lnTo>
                      <a:lnTo>
                        <a:pt x="90" y="9"/>
                      </a:lnTo>
                      <a:lnTo>
                        <a:pt x="104" y="11"/>
                      </a:lnTo>
                      <a:lnTo>
                        <a:pt x="119" y="12"/>
                      </a:lnTo>
                      <a:lnTo>
                        <a:pt x="132" y="12"/>
                      </a:lnTo>
                      <a:lnTo>
                        <a:pt x="131" y="12"/>
                      </a:lnTo>
                      <a:lnTo>
                        <a:pt x="132" y="12"/>
                      </a:lnTo>
                      <a:lnTo>
                        <a:pt x="136" y="11"/>
                      </a:lnTo>
                      <a:lnTo>
                        <a:pt x="137" y="7"/>
                      </a:lnTo>
                      <a:lnTo>
                        <a:pt x="136" y="4"/>
                      </a:lnTo>
                      <a:lnTo>
                        <a:pt x="132" y="3"/>
                      </a:lnTo>
                      <a:lnTo>
                        <a:pt x="133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9" name="Freeform 1155"/>
                <p:cNvSpPr>
                  <a:spLocks/>
                </p:cNvSpPr>
                <p:nvPr/>
              </p:nvSpPr>
              <p:spPr bwMode="auto">
                <a:xfrm>
                  <a:off x="5392" y="1470"/>
                  <a:ext cx="278" cy="60"/>
                </a:xfrm>
                <a:custGeom>
                  <a:avLst/>
                  <a:gdLst/>
                  <a:ahLst/>
                  <a:cxnLst>
                    <a:cxn ang="0">
                      <a:pos x="547" y="112"/>
                    </a:cxn>
                    <a:cxn ang="0">
                      <a:pos x="553" y="112"/>
                    </a:cxn>
                    <a:cxn ang="0">
                      <a:pos x="541" y="107"/>
                    </a:cxn>
                    <a:cxn ang="0">
                      <a:pos x="522" y="102"/>
                    </a:cxn>
                    <a:cxn ang="0">
                      <a:pos x="496" y="96"/>
                    </a:cxn>
                    <a:cxn ang="0">
                      <a:pos x="465" y="89"/>
                    </a:cxn>
                    <a:cxn ang="0">
                      <a:pos x="429" y="82"/>
                    </a:cxn>
                    <a:cxn ang="0">
                      <a:pos x="390" y="75"/>
                    </a:cxn>
                    <a:cxn ang="0">
                      <a:pos x="347" y="67"/>
                    </a:cxn>
                    <a:cxn ang="0">
                      <a:pos x="304" y="59"/>
                    </a:cxn>
                    <a:cxn ang="0">
                      <a:pos x="259" y="51"/>
                    </a:cxn>
                    <a:cxn ang="0">
                      <a:pos x="214" y="43"/>
                    </a:cxn>
                    <a:cxn ang="0">
                      <a:pos x="170" y="35"/>
                    </a:cxn>
                    <a:cxn ang="0">
                      <a:pos x="129" y="27"/>
                    </a:cxn>
                    <a:cxn ang="0">
                      <a:pos x="90" y="19"/>
                    </a:cxn>
                    <a:cxn ang="0">
                      <a:pos x="55" y="12"/>
                    </a:cxn>
                    <a:cxn ang="0">
                      <a:pos x="26" y="5"/>
                    </a:cxn>
                    <a:cxn ang="0">
                      <a:pos x="2" y="0"/>
                    </a:cxn>
                    <a:cxn ang="0">
                      <a:pos x="0" y="9"/>
                    </a:cxn>
                    <a:cxn ang="0">
                      <a:pos x="24" y="15"/>
                    </a:cxn>
                    <a:cxn ang="0">
                      <a:pos x="55" y="21"/>
                    </a:cxn>
                    <a:cxn ang="0">
                      <a:pos x="90" y="28"/>
                    </a:cxn>
                    <a:cxn ang="0">
                      <a:pos x="129" y="36"/>
                    </a:cxn>
                    <a:cxn ang="0">
                      <a:pos x="170" y="44"/>
                    </a:cxn>
                    <a:cxn ang="0">
                      <a:pos x="214" y="52"/>
                    </a:cxn>
                    <a:cxn ang="0">
                      <a:pos x="259" y="61"/>
                    </a:cxn>
                    <a:cxn ang="0">
                      <a:pos x="304" y="69"/>
                    </a:cxn>
                    <a:cxn ang="0">
                      <a:pos x="347" y="77"/>
                    </a:cxn>
                    <a:cxn ang="0">
                      <a:pos x="390" y="85"/>
                    </a:cxn>
                    <a:cxn ang="0">
                      <a:pos x="429" y="92"/>
                    </a:cxn>
                    <a:cxn ang="0">
                      <a:pos x="465" y="98"/>
                    </a:cxn>
                    <a:cxn ang="0">
                      <a:pos x="496" y="105"/>
                    </a:cxn>
                    <a:cxn ang="0">
                      <a:pos x="520" y="111"/>
                    </a:cxn>
                    <a:cxn ang="0">
                      <a:pos x="538" y="116"/>
                    </a:cxn>
                    <a:cxn ang="0">
                      <a:pos x="549" y="119"/>
                    </a:cxn>
                    <a:cxn ang="0">
                      <a:pos x="554" y="119"/>
                    </a:cxn>
                    <a:cxn ang="0">
                      <a:pos x="549" y="119"/>
                    </a:cxn>
                    <a:cxn ang="0">
                      <a:pos x="552" y="119"/>
                    </a:cxn>
                    <a:cxn ang="0">
                      <a:pos x="554" y="117"/>
                    </a:cxn>
                    <a:cxn ang="0">
                      <a:pos x="555" y="115"/>
                    </a:cxn>
                    <a:cxn ang="0">
                      <a:pos x="553" y="112"/>
                    </a:cxn>
                    <a:cxn ang="0">
                      <a:pos x="547" y="112"/>
                    </a:cxn>
                  </a:cxnLst>
                  <a:rect l="0" t="0" r="r" b="b"/>
                  <a:pathLst>
                    <a:path w="555" h="119">
                      <a:moveTo>
                        <a:pt x="547" y="112"/>
                      </a:moveTo>
                      <a:lnTo>
                        <a:pt x="553" y="112"/>
                      </a:lnTo>
                      <a:lnTo>
                        <a:pt x="541" y="107"/>
                      </a:lnTo>
                      <a:lnTo>
                        <a:pt x="522" y="102"/>
                      </a:lnTo>
                      <a:lnTo>
                        <a:pt x="496" y="96"/>
                      </a:lnTo>
                      <a:lnTo>
                        <a:pt x="465" y="89"/>
                      </a:lnTo>
                      <a:lnTo>
                        <a:pt x="429" y="82"/>
                      </a:lnTo>
                      <a:lnTo>
                        <a:pt x="390" y="75"/>
                      </a:lnTo>
                      <a:lnTo>
                        <a:pt x="347" y="67"/>
                      </a:lnTo>
                      <a:lnTo>
                        <a:pt x="304" y="59"/>
                      </a:lnTo>
                      <a:lnTo>
                        <a:pt x="259" y="51"/>
                      </a:lnTo>
                      <a:lnTo>
                        <a:pt x="214" y="43"/>
                      </a:lnTo>
                      <a:lnTo>
                        <a:pt x="170" y="35"/>
                      </a:lnTo>
                      <a:lnTo>
                        <a:pt x="129" y="27"/>
                      </a:lnTo>
                      <a:lnTo>
                        <a:pt x="90" y="19"/>
                      </a:lnTo>
                      <a:lnTo>
                        <a:pt x="55" y="12"/>
                      </a:lnTo>
                      <a:lnTo>
                        <a:pt x="26" y="5"/>
                      </a:ln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24" y="15"/>
                      </a:lnTo>
                      <a:lnTo>
                        <a:pt x="55" y="21"/>
                      </a:lnTo>
                      <a:lnTo>
                        <a:pt x="90" y="28"/>
                      </a:lnTo>
                      <a:lnTo>
                        <a:pt x="129" y="36"/>
                      </a:lnTo>
                      <a:lnTo>
                        <a:pt x="170" y="44"/>
                      </a:lnTo>
                      <a:lnTo>
                        <a:pt x="214" y="52"/>
                      </a:lnTo>
                      <a:lnTo>
                        <a:pt x="259" y="61"/>
                      </a:lnTo>
                      <a:lnTo>
                        <a:pt x="304" y="69"/>
                      </a:lnTo>
                      <a:lnTo>
                        <a:pt x="347" y="77"/>
                      </a:lnTo>
                      <a:lnTo>
                        <a:pt x="390" y="85"/>
                      </a:lnTo>
                      <a:lnTo>
                        <a:pt x="429" y="92"/>
                      </a:lnTo>
                      <a:lnTo>
                        <a:pt x="465" y="98"/>
                      </a:lnTo>
                      <a:lnTo>
                        <a:pt x="496" y="105"/>
                      </a:lnTo>
                      <a:lnTo>
                        <a:pt x="520" y="111"/>
                      </a:lnTo>
                      <a:lnTo>
                        <a:pt x="538" y="116"/>
                      </a:lnTo>
                      <a:lnTo>
                        <a:pt x="549" y="119"/>
                      </a:lnTo>
                      <a:lnTo>
                        <a:pt x="554" y="119"/>
                      </a:lnTo>
                      <a:lnTo>
                        <a:pt x="549" y="119"/>
                      </a:lnTo>
                      <a:lnTo>
                        <a:pt x="552" y="119"/>
                      </a:lnTo>
                      <a:lnTo>
                        <a:pt x="554" y="117"/>
                      </a:lnTo>
                      <a:lnTo>
                        <a:pt x="555" y="115"/>
                      </a:lnTo>
                      <a:lnTo>
                        <a:pt x="553" y="112"/>
                      </a:lnTo>
                      <a:lnTo>
                        <a:pt x="547" y="1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0" name="Freeform 1156"/>
                <p:cNvSpPr>
                  <a:spLocks/>
                </p:cNvSpPr>
                <p:nvPr/>
              </p:nvSpPr>
              <p:spPr bwMode="auto">
                <a:xfrm>
                  <a:off x="5666" y="1511"/>
                  <a:ext cx="12" cy="19"/>
                </a:xfrm>
                <a:custGeom>
                  <a:avLst/>
                  <a:gdLst/>
                  <a:ahLst/>
                  <a:cxnLst>
                    <a:cxn ang="0">
                      <a:pos x="18" y="9"/>
                    </a:cxn>
                    <a:cxn ang="0">
                      <a:pos x="17" y="1"/>
                    </a:cxn>
                    <a:cxn ang="0">
                      <a:pos x="10" y="12"/>
                    </a:cxn>
                    <a:cxn ang="0">
                      <a:pos x="5" y="21"/>
                    </a:cxn>
                    <a:cxn ang="0">
                      <a:pos x="3" y="29"/>
                    </a:cxn>
                    <a:cxn ang="0">
                      <a:pos x="0" y="32"/>
                    </a:cxn>
                    <a:cxn ang="0">
                      <a:pos x="7" y="39"/>
                    </a:cxn>
                    <a:cxn ang="0">
                      <a:pos x="12" y="31"/>
                    </a:cxn>
                    <a:cxn ang="0">
                      <a:pos x="14" y="23"/>
                    </a:cxn>
                    <a:cxn ang="0">
                      <a:pos x="17" y="16"/>
                    </a:cxn>
                    <a:cxn ang="0">
                      <a:pos x="23" y="8"/>
                    </a:cxn>
                    <a:cxn ang="0">
                      <a:pos x="22" y="0"/>
                    </a:cxn>
                    <a:cxn ang="0">
                      <a:pos x="23" y="8"/>
                    </a:cxn>
                    <a:cxn ang="0">
                      <a:pos x="25" y="5"/>
                    </a:cxn>
                    <a:cxn ang="0">
                      <a:pos x="23" y="1"/>
                    </a:cxn>
                    <a:cxn ang="0">
                      <a:pos x="20" y="0"/>
                    </a:cxn>
                    <a:cxn ang="0">
                      <a:pos x="17" y="1"/>
                    </a:cxn>
                    <a:cxn ang="0">
                      <a:pos x="18" y="9"/>
                    </a:cxn>
                  </a:cxnLst>
                  <a:rect l="0" t="0" r="r" b="b"/>
                  <a:pathLst>
                    <a:path w="25" h="39">
                      <a:moveTo>
                        <a:pt x="18" y="9"/>
                      </a:moveTo>
                      <a:lnTo>
                        <a:pt x="17" y="1"/>
                      </a:lnTo>
                      <a:lnTo>
                        <a:pt x="10" y="12"/>
                      </a:lnTo>
                      <a:lnTo>
                        <a:pt x="5" y="21"/>
                      </a:lnTo>
                      <a:lnTo>
                        <a:pt x="3" y="29"/>
                      </a:lnTo>
                      <a:lnTo>
                        <a:pt x="0" y="32"/>
                      </a:lnTo>
                      <a:lnTo>
                        <a:pt x="7" y="39"/>
                      </a:lnTo>
                      <a:lnTo>
                        <a:pt x="12" y="31"/>
                      </a:lnTo>
                      <a:lnTo>
                        <a:pt x="14" y="23"/>
                      </a:lnTo>
                      <a:lnTo>
                        <a:pt x="17" y="16"/>
                      </a:lnTo>
                      <a:lnTo>
                        <a:pt x="23" y="8"/>
                      </a:lnTo>
                      <a:lnTo>
                        <a:pt x="22" y="0"/>
                      </a:lnTo>
                      <a:lnTo>
                        <a:pt x="23" y="8"/>
                      </a:lnTo>
                      <a:lnTo>
                        <a:pt x="25" y="5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7" y="1"/>
                      </a:lnTo>
                      <a:lnTo>
                        <a:pt x="18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1" name="Freeform 1157"/>
                <p:cNvSpPr>
                  <a:spLocks/>
                </p:cNvSpPr>
                <p:nvPr/>
              </p:nvSpPr>
              <p:spPr bwMode="auto">
                <a:xfrm>
                  <a:off x="5385" y="1451"/>
                  <a:ext cx="292" cy="64"/>
                </a:xfrm>
                <a:custGeom>
                  <a:avLst/>
                  <a:gdLst/>
                  <a:ahLst/>
                  <a:cxnLst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28" y="15"/>
                    </a:cxn>
                    <a:cxn ang="0">
                      <a:pos x="60" y="23"/>
                    </a:cxn>
                    <a:cxn ang="0">
                      <a:pos x="95" y="30"/>
                    </a:cxn>
                    <a:cxn ang="0">
                      <a:pos x="136" y="38"/>
                    </a:cxn>
                    <a:cxn ang="0">
                      <a:pos x="179" y="48"/>
                    </a:cxn>
                    <a:cxn ang="0">
                      <a:pos x="225" y="56"/>
                    </a:cxn>
                    <a:cxn ang="0">
                      <a:pos x="273" y="65"/>
                    </a:cxn>
                    <a:cxn ang="0">
                      <a:pos x="320" y="74"/>
                    </a:cxn>
                    <a:cxn ang="0">
                      <a:pos x="367" y="82"/>
                    </a:cxn>
                    <a:cxn ang="0">
                      <a:pos x="412" y="91"/>
                    </a:cxn>
                    <a:cxn ang="0">
                      <a:pos x="453" y="99"/>
                    </a:cxn>
                    <a:cxn ang="0">
                      <a:pos x="491" y="106"/>
                    </a:cxn>
                    <a:cxn ang="0">
                      <a:pos x="522" y="113"/>
                    </a:cxn>
                    <a:cxn ang="0">
                      <a:pos x="550" y="120"/>
                    </a:cxn>
                    <a:cxn ang="0">
                      <a:pos x="569" y="125"/>
                    </a:cxn>
                    <a:cxn ang="0">
                      <a:pos x="580" y="129"/>
                    </a:cxn>
                    <a:cxn ang="0">
                      <a:pos x="584" y="120"/>
                    </a:cxn>
                    <a:cxn ang="0">
                      <a:pos x="572" y="115"/>
                    </a:cxn>
                    <a:cxn ang="0">
                      <a:pos x="552" y="111"/>
                    </a:cxn>
                    <a:cxn ang="0">
                      <a:pos x="524" y="104"/>
                    </a:cxn>
                    <a:cxn ang="0">
                      <a:pos x="491" y="97"/>
                    </a:cxn>
                    <a:cxn ang="0">
                      <a:pos x="453" y="90"/>
                    </a:cxn>
                    <a:cxn ang="0">
                      <a:pos x="412" y="82"/>
                    </a:cxn>
                    <a:cxn ang="0">
                      <a:pos x="367" y="73"/>
                    </a:cxn>
                    <a:cxn ang="0">
                      <a:pos x="320" y="65"/>
                    </a:cxn>
                    <a:cxn ang="0">
                      <a:pos x="273" y="56"/>
                    </a:cxn>
                    <a:cxn ang="0">
                      <a:pos x="225" y="46"/>
                    </a:cxn>
                    <a:cxn ang="0">
                      <a:pos x="179" y="38"/>
                    </a:cxn>
                    <a:cxn ang="0">
                      <a:pos x="136" y="29"/>
                    </a:cxn>
                    <a:cxn ang="0">
                      <a:pos x="95" y="21"/>
                    </a:cxn>
                    <a:cxn ang="0">
                      <a:pos x="60" y="14"/>
                    </a:cxn>
                    <a:cxn ang="0">
                      <a:pos x="30" y="6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1" y="7"/>
                    </a:cxn>
                    <a:cxn ang="0">
                      <a:pos x="3" y="10"/>
                    </a:cxn>
                    <a:cxn ang="0">
                      <a:pos x="5" y="10"/>
                    </a:cxn>
                  </a:cxnLst>
                  <a:rect l="0" t="0" r="r" b="b"/>
                  <a:pathLst>
                    <a:path w="584" h="129">
                      <a:moveTo>
                        <a:pt x="5" y="10"/>
                      </a:moveTo>
                      <a:lnTo>
                        <a:pt x="3" y="10"/>
                      </a:lnTo>
                      <a:lnTo>
                        <a:pt x="28" y="15"/>
                      </a:lnTo>
                      <a:lnTo>
                        <a:pt x="60" y="23"/>
                      </a:lnTo>
                      <a:lnTo>
                        <a:pt x="95" y="30"/>
                      </a:lnTo>
                      <a:lnTo>
                        <a:pt x="136" y="38"/>
                      </a:lnTo>
                      <a:lnTo>
                        <a:pt x="179" y="48"/>
                      </a:lnTo>
                      <a:lnTo>
                        <a:pt x="225" y="56"/>
                      </a:lnTo>
                      <a:lnTo>
                        <a:pt x="273" y="65"/>
                      </a:lnTo>
                      <a:lnTo>
                        <a:pt x="320" y="74"/>
                      </a:lnTo>
                      <a:lnTo>
                        <a:pt x="367" y="82"/>
                      </a:lnTo>
                      <a:lnTo>
                        <a:pt x="412" y="91"/>
                      </a:lnTo>
                      <a:lnTo>
                        <a:pt x="453" y="99"/>
                      </a:lnTo>
                      <a:lnTo>
                        <a:pt x="491" y="106"/>
                      </a:lnTo>
                      <a:lnTo>
                        <a:pt x="522" y="113"/>
                      </a:lnTo>
                      <a:lnTo>
                        <a:pt x="550" y="120"/>
                      </a:lnTo>
                      <a:lnTo>
                        <a:pt x="569" y="125"/>
                      </a:lnTo>
                      <a:lnTo>
                        <a:pt x="580" y="129"/>
                      </a:lnTo>
                      <a:lnTo>
                        <a:pt x="584" y="120"/>
                      </a:lnTo>
                      <a:lnTo>
                        <a:pt x="572" y="115"/>
                      </a:lnTo>
                      <a:lnTo>
                        <a:pt x="552" y="111"/>
                      </a:lnTo>
                      <a:lnTo>
                        <a:pt x="524" y="104"/>
                      </a:lnTo>
                      <a:lnTo>
                        <a:pt x="491" y="97"/>
                      </a:lnTo>
                      <a:lnTo>
                        <a:pt x="453" y="90"/>
                      </a:lnTo>
                      <a:lnTo>
                        <a:pt x="412" y="82"/>
                      </a:lnTo>
                      <a:lnTo>
                        <a:pt x="367" y="73"/>
                      </a:lnTo>
                      <a:lnTo>
                        <a:pt x="320" y="65"/>
                      </a:lnTo>
                      <a:lnTo>
                        <a:pt x="273" y="56"/>
                      </a:lnTo>
                      <a:lnTo>
                        <a:pt x="225" y="46"/>
                      </a:lnTo>
                      <a:lnTo>
                        <a:pt x="179" y="38"/>
                      </a:lnTo>
                      <a:lnTo>
                        <a:pt x="136" y="29"/>
                      </a:lnTo>
                      <a:lnTo>
                        <a:pt x="95" y="21"/>
                      </a:lnTo>
                      <a:lnTo>
                        <a:pt x="60" y="14"/>
                      </a:lnTo>
                      <a:lnTo>
                        <a:pt x="30" y="6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1" y="7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2" name="Freeform 1158"/>
                <p:cNvSpPr>
                  <a:spLocks/>
                </p:cNvSpPr>
                <p:nvPr/>
              </p:nvSpPr>
              <p:spPr bwMode="auto">
                <a:xfrm>
                  <a:off x="5319" y="1450"/>
                  <a:ext cx="68" cy="7"/>
                </a:xfrm>
                <a:custGeom>
                  <a:avLst/>
                  <a:gdLst/>
                  <a:ahLst/>
                  <a:cxnLst>
                    <a:cxn ang="0">
                      <a:pos x="7" y="14"/>
                    </a:cxn>
                    <a:cxn ang="0">
                      <a:pos x="6" y="15"/>
                    </a:cxn>
                    <a:cxn ang="0">
                      <a:pos x="22" y="12"/>
                    </a:cxn>
                    <a:cxn ang="0">
                      <a:pos x="40" y="9"/>
                    </a:cxn>
                    <a:cxn ang="0">
                      <a:pos x="59" y="9"/>
                    </a:cxn>
                    <a:cxn ang="0">
                      <a:pos x="76" y="9"/>
                    </a:cxn>
                    <a:cxn ang="0">
                      <a:pos x="93" y="9"/>
                    </a:cxn>
                    <a:cxn ang="0">
                      <a:pos x="108" y="11"/>
                    </a:cxn>
                    <a:cxn ang="0">
                      <a:pos x="123" y="12"/>
                    </a:cxn>
                    <a:cxn ang="0">
                      <a:pos x="136" y="12"/>
                    </a:cxn>
                    <a:cxn ang="0">
                      <a:pos x="136" y="2"/>
                    </a:cxn>
                    <a:cxn ang="0">
                      <a:pos x="123" y="2"/>
                    </a:cxn>
                    <a:cxn ang="0">
                      <a:pos x="108" y="1"/>
                    </a:cxn>
                    <a:cxn ang="0">
                      <a:pos x="93" y="0"/>
                    </a:cxn>
                    <a:cxn ang="0">
                      <a:pos x="76" y="0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2" y="2"/>
                    </a:cxn>
                    <a:cxn ang="0">
                      <a:pos x="3" y="6"/>
                    </a:cxn>
                    <a:cxn ang="0">
                      <a:pos x="2" y="7"/>
                    </a:cxn>
                    <a:cxn ang="0">
                      <a:pos x="3" y="6"/>
                    </a:cxn>
                    <a:cxn ang="0">
                      <a:pos x="1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6" y="15"/>
                    </a:cxn>
                    <a:cxn ang="0">
                      <a:pos x="7" y="14"/>
                    </a:cxn>
                  </a:cxnLst>
                  <a:rect l="0" t="0" r="r" b="b"/>
                  <a:pathLst>
                    <a:path w="136" h="15">
                      <a:moveTo>
                        <a:pt x="7" y="14"/>
                      </a:moveTo>
                      <a:lnTo>
                        <a:pt x="6" y="15"/>
                      </a:lnTo>
                      <a:lnTo>
                        <a:pt x="22" y="12"/>
                      </a:lnTo>
                      <a:lnTo>
                        <a:pt x="40" y="9"/>
                      </a:lnTo>
                      <a:lnTo>
                        <a:pt x="59" y="9"/>
                      </a:lnTo>
                      <a:lnTo>
                        <a:pt x="76" y="9"/>
                      </a:lnTo>
                      <a:lnTo>
                        <a:pt x="93" y="9"/>
                      </a:lnTo>
                      <a:lnTo>
                        <a:pt x="108" y="11"/>
                      </a:lnTo>
                      <a:lnTo>
                        <a:pt x="123" y="12"/>
                      </a:lnTo>
                      <a:lnTo>
                        <a:pt x="136" y="12"/>
                      </a:lnTo>
                      <a:lnTo>
                        <a:pt x="136" y="2"/>
                      </a:lnTo>
                      <a:lnTo>
                        <a:pt x="123" y="2"/>
                      </a:lnTo>
                      <a:lnTo>
                        <a:pt x="108" y="1"/>
                      </a:lnTo>
                      <a:lnTo>
                        <a:pt x="93" y="0"/>
                      </a:lnTo>
                      <a:lnTo>
                        <a:pt x="76" y="0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5"/>
                      </a:lnTo>
                      <a:lnTo>
                        <a:pt x="7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3" name="Freeform 1159"/>
                <p:cNvSpPr>
                  <a:spLocks/>
                </p:cNvSpPr>
                <p:nvPr/>
              </p:nvSpPr>
              <p:spPr bwMode="auto">
                <a:xfrm>
                  <a:off x="5260" y="1453"/>
                  <a:ext cx="63" cy="72"/>
                </a:xfrm>
                <a:custGeom>
                  <a:avLst/>
                  <a:gdLst/>
                  <a:ahLst/>
                  <a:cxnLst>
                    <a:cxn ang="0">
                      <a:pos x="4" y="145"/>
                    </a:cxn>
                    <a:cxn ang="0">
                      <a:pos x="7" y="143"/>
                    </a:cxn>
                    <a:cxn ang="0">
                      <a:pos x="27" y="120"/>
                    </a:cxn>
                    <a:cxn ang="0">
                      <a:pos x="46" y="97"/>
                    </a:cxn>
                    <a:cxn ang="0">
                      <a:pos x="65" y="76"/>
                    </a:cxn>
                    <a:cxn ang="0">
                      <a:pos x="82" y="55"/>
                    </a:cxn>
                    <a:cxn ang="0">
                      <a:pos x="97" y="38"/>
                    </a:cxn>
                    <a:cxn ang="0">
                      <a:pos x="111" y="24"/>
                    </a:cxn>
                    <a:cxn ang="0">
                      <a:pos x="121" y="14"/>
                    </a:cxn>
                    <a:cxn ang="0">
                      <a:pos x="127" y="7"/>
                    </a:cxn>
                    <a:cxn ang="0">
                      <a:pos x="122" y="0"/>
                    </a:cxn>
                    <a:cxn ang="0">
                      <a:pos x="114" y="7"/>
                    </a:cxn>
                    <a:cxn ang="0">
                      <a:pos x="104" y="17"/>
                    </a:cxn>
                    <a:cxn ang="0">
                      <a:pos x="90" y="33"/>
                    </a:cxn>
                    <a:cxn ang="0">
                      <a:pos x="75" y="51"/>
                    </a:cxn>
                    <a:cxn ang="0">
                      <a:pos x="58" y="71"/>
                    </a:cxn>
                    <a:cxn ang="0">
                      <a:pos x="39" y="92"/>
                    </a:cxn>
                    <a:cxn ang="0">
                      <a:pos x="20" y="115"/>
                    </a:cxn>
                    <a:cxn ang="0">
                      <a:pos x="0" y="138"/>
                    </a:cxn>
                    <a:cxn ang="0">
                      <a:pos x="4" y="136"/>
                    </a:cxn>
                    <a:cxn ang="0">
                      <a:pos x="0" y="138"/>
                    </a:cxn>
                    <a:cxn ang="0">
                      <a:pos x="0" y="142"/>
                    </a:cxn>
                    <a:cxn ang="0">
                      <a:pos x="3" y="144"/>
                    </a:cxn>
                    <a:cxn ang="0">
                      <a:pos x="5" y="145"/>
                    </a:cxn>
                    <a:cxn ang="0">
                      <a:pos x="7" y="143"/>
                    </a:cxn>
                    <a:cxn ang="0">
                      <a:pos x="4" y="145"/>
                    </a:cxn>
                  </a:cxnLst>
                  <a:rect l="0" t="0" r="r" b="b"/>
                  <a:pathLst>
                    <a:path w="127" h="145">
                      <a:moveTo>
                        <a:pt x="4" y="145"/>
                      </a:moveTo>
                      <a:lnTo>
                        <a:pt x="7" y="143"/>
                      </a:lnTo>
                      <a:lnTo>
                        <a:pt x="27" y="120"/>
                      </a:lnTo>
                      <a:lnTo>
                        <a:pt x="46" y="97"/>
                      </a:lnTo>
                      <a:lnTo>
                        <a:pt x="65" y="76"/>
                      </a:lnTo>
                      <a:lnTo>
                        <a:pt x="82" y="55"/>
                      </a:lnTo>
                      <a:lnTo>
                        <a:pt x="97" y="38"/>
                      </a:lnTo>
                      <a:lnTo>
                        <a:pt x="111" y="24"/>
                      </a:lnTo>
                      <a:lnTo>
                        <a:pt x="121" y="14"/>
                      </a:lnTo>
                      <a:lnTo>
                        <a:pt x="127" y="7"/>
                      </a:lnTo>
                      <a:lnTo>
                        <a:pt x="122" y="0"/>
                      </a:lnTo>
                      <a:lnTo>
                        <a:pt x="114" y="7"/>
                      </a:lnTo>
                      <a:lnTo>
                        <a:pt x="104" y="17"/>
                      </a:lnTo>
                      <a:lnTo>
                        <a:pt x="90" y="33"/>
                      </a:lnTo>
                      <a:lnTo>
                        <a:pt x="75" y="51"/>
                      </a:lnTo>
                      <a:lnTo>
                        <a:pt x="58" y="71"/>
                      </a:lnTo>
                      <a:lnTo>
                        <a:pt x="39" y="92"/>
                      </a:lnTo>
                      <a:lnTo>
                        <a:pt x="20" y="115"/>
                      </a:lnTo>
                      <a:lnTo>
                        <a:pt x="0" y="138"/>
                      </a:lnTo>
                      <a:lnTo>
                        <a:pt x="4" y="136"/>
                      </a:lnTo>
                      <a:lnTo>
                        <a:pt x="0" y="138"/>
                      </a:lnTo>
                      <a:lnTo>
                        <a:pt x="0" y="142"/>
                      </a:lnTo>
                      <a:lnTo>
                        <a:pt x="3" y="144"/>
                      </a:lnTo>
                      <a:lnTo>
                        <a:pt x="5" y="145"/>
                      </a:lnTo>
                      <a:lnTo>
                        <a:pt x="7" y="143"/>
                      </a:lnTo>
                      <a:lnTo>
                        <a:pt x="4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4" name="Freeform 1160"/>
                <p:cNvSpPr>
                  <a:spLocks/>
                </p:cNvSpPr>
                <p:nvPr/>
              </p:nvSpPr>
              <p:spPr bwMode="auto">
                <a:xfrm>
                  <a:off x="5187" y="1521"/>
                  <a:ext cx="74" cy="4"/>
                </a:xfrm>
                <a:custGeom>
                  <a:avLst/>
                  <a:gdLst/>
                  <a:ahLst/>
                  <a:cxnLst>
                    <a:cxn ang="0">
                      <a:pos x="5" y="9"/>
                    </a:cxn>
                    <a:cxn ang="0">
                      <a:pos x="5" y="9"/>
                    </a:cxn>
                    <a:cxn ang="0">
                      <a:pos x="150" y="9"/>
                    </a:cxn>
                    <a:cxn ang="0">
                      <a:pos x="150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" y="1"/>
                    </a:cxn>
                    <a:cxn ang="0">
                      <a:pos x="0" y="4"/>
                    </a:cxn>
                    <a:cxn ang="0">
                      <a:pos x="1" y="8"/>
                    </a:cxn>
                    <a:cxn ang="0">
                      <a:pos x="5" y="9"/>
                    </a:cxn>
                  </a:cxnLst>
                  <a:rect l="0" t="0" r="r" b="b"/>
                  <a:pathLst>
                    <a:path w="150" h="9">
                      <a:moveTo>
                        <a:pt x="5" y="9"/>
                      </a:moveTo>
                      <a:lnTo>
                        <a:pt x="5" y="9"/>
                      </a:lnTo>
                      <a:lnTo>
                        <a:pt x="150" y="9"/>
                      </a:lnTo>
                      <a:lnTo>
                        <a:pt x="15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1" y="8"/>
                      </a:lnTo>
                      <a:lnTo>
                        <a:pt x="5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5" name="Freeform 1161"/>
                <p:cNvSpPr>
                  <a:spLocks/>
                </p:cNvSpPr>
                <p:nvPr/>
              </p:nvSpPr>
              <p:spPr bwMode="auto">
                <a:xfrm>
                  <a:off x="5119" y="1521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5" y="9"/>
                    </a:cxn>
                    <a:cxn ang="0">
                      <a:pos x="141" y="9"/>
                    </a:cxn>
                    <a:cxn ang="0">
                      <a:pos x="141" y="0"/>
                    </a:cxn>
                    <a:cxn ang="0">
                      <a:pos x="5" y="0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2" y="1"/>
                    </a:cxn>
                    <a:cxn ang="0">
                      <a:pos x="0" y="4"/>
                    </a:cxn>
                    <a:cxn ang="0">
                      <a:pos x="2" y="8"/>
                    </a:cxn>
                    <a:cxn ang="0">
                      <a:pos x="5" y="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141" h="9">
                      <a:moveTo>
                        <a:pt x="10" y="4"/>
                      </a:moveTo>
                      <a:lnTo>
                        <a:pt x="5" y="9"/>
                      </a:lnTo>
                      <a:lnTo>
                        <a:pt x="141" y="9"/>
                      </a:lnTo>
                      <a:lnTo>
                        <a:pt x="141" y="0"/>
                      </a:lnTo>
                      <a:lnTo>
                        <a:pt x="5" y="0"/>
                      </a:ln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5" y="9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6" name="Freeform 1162"/>
                <p:cNvSpPr>
                  <a:spLocks/>
                </p:cNvSpPr>
                <p:nvPr/>
              </p:nvSpPr>
              <p:spPr bwMode="auto">
                <a:xfrm>
                  <a:off x="5119" y="1523"/>
                  <a:ext cx="6" cy="63"/>
                </a:xfrm>
                <a:custGeom>
                  <a:avLst/>
                  <a:gdLst/>
                  <a:ahLst/>
                  <a:cxnLst>
                    <a:cxn ang="0">
                      <a:pos x="13" y="122"/>
                    </a:cxn>
                    <a:cxn ang="0">
                      <a:pos x="13" y="122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4" y="122"/>
                    </a:cxn>
                    <a:cxn ang="0">
                      <a:pos x="4" y="122"/>
                    </a:cxn>
                    <a:cxn ang="0">
                      <a:pos x="4" y="122"/>
                    </a:cxn>
                    <a:cxn ang="0">
                      <a:pos x="5" y="126"/>
                    </a:cxn>
                    <a:cxn ang="0">
                      <a:pos x="8" y="127"/>
                    </a:cxn>
                    <a:cxn ang="0">
                      <a:pos x="12" y="126"/>
                    </a:cxn>
                    <a:cxn ang="0">
                      <a:pos x="13" y="122"/>
                    </a:cxn>
                  </a:cxnLst>
                  <a:rect l="0" t="0" r="r" b="b"/>
                  <a:pathLst>
                    <a:path w="13" h="127">
                      <a:moveTo>
                        <a:pt x="13" y="122"/>
                      </a:moveTo>
                      <a:lnTo>
                        <a:pt x="13" y="122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122"/>
                      </a:lnTo>
                      <a:lnTo>
                        <a:pt x="4" y="122"/>
                      </a:lnTo>
                      <a:lnTo>
                        <a:pt x="4" y="122"/>
                      </a:lnTo>
                      <a:lnTo>
                        <a:pt x="5" y="126"/>
                      </a:lnTo>
                      <a:lnTo>
                        <a:pt x="8" y="127"/>
                      </a:lnTo>
                      <a:lnTo>
                        <a:pt x="12" y="126"/>
                      </a:lnTo>
                      <a:lnTo>
                        <a:pt x="13" y="1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7" name="Freeform 1163"/>
                <p:cNvSpPr>
                  <a:spLocks/>
                </p:cNvSpPr>
                <p:nvPr/>
              </p:nvSpPr>
              <p:spPr bwMode="auto">
                <a:xfrm>
                  <a:off x="5120" y="1584"/>
                  <a:ext cx="18" cy="369"/>
                </a:xfrm>
                <a:custGeom>
                  <a:avLst/>
                  <a:gdLst/>
                  <a:ahLst/>
                  <a:cxnLst>
                    <a:cxn ang="0">
                      <a:pos x="36" y="733"/>
                    </a:cxn>
                    <a:cxn ang="0">
                      <a:pos x="36" y="733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26" y="733"/>
                    </a:cxn>
                    <a:cxn ang="0">
                      <a:pos x="26" y="733"/>
                    </a:cxn>
                    <a:cxn ang="0">
                      <a:pos x="26" y="733"/>
                    </a:cxn>
                    <a:cxn ang="0">
                      <a:pos x="27" y="737"/>
                    </a:cxn>
                    <a:cxn ang="0">
                      <a:pos x="31" y="738"/>
                    </a:cxn>
                    <a:cxn ang="0">
                      <a:pos x="34" y="737"/>
                    </a:cxn>
                    <a:cxn ang="0">
                      <a:pos x="36" y="733"/>
                    </a:cxn>
                  </a:cxnLst>
                  <a:rect l="0" t="0" r="r" b="b"/>
                  <a:pathLst>
                    <a:path w="36" h="738">
                      <a:moveTo>
                        <a:pt x="36" y="733"/>
                      </a:moveTo>
                      <a:lnTo>
                        <a:pt x="36" y="733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26" y="733"/>
                      </a:lnTo>
                      <a:lnTo>
                        <a:pt x="26" y="733"/>
                      </a:lnTo>
                      <a:lnTo>
                        <a:pt x="26" y="733"/>
                      </a:lnTo>
                      <a:lnTo>
                        <a:pt x="27" y="737"/>
                      </a:lnTo>
                      <a:lnTo>
                        <a:pt x="31" y="738"/>
                      </a:lnTo>
                      <a:lnTo>
                        <a:pt x="34" y="737"/>
                      </a:lnTo>
                      <a:lnTo>
                        <a:pt x="36" y="7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8" name="Freeform 1164"/>
                <p:cNvSpPr>
                  <a:spLocks/>
                </p:cNvSpPr>
                <p:nvPr/>
              </p:nvSpPr>
              <p:spPr bwMode="auto">
                <a:xfrm>
                  <a:off x="5134" y="1951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8" y="71"/>
                    </a:cxn>
                    <a:cxn ang="0">
                      <a:pos x="13" y="76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4" y="76"/>
                    </a:cxn>
                    <a:cxn ang="0">
                      <a:pos x="8" y="81"/>
                    </a:cxn>
                    <a:cxn ang="0">
                      <a:pos x="4" y="76"/>
                    </a:cxn>
                    <a:cxn ang="0">
                      <a:pos x="5" y="79"/>
                    </a:cxn>
                    <a:cxn ang="0">
                      <a:pos x="8" y="81"/>
                    </a:cxn>
                    <a:cxn ang="0">
                      <a:pos x="12" y="79"/>
                    </a:cxn>
                    <a:cxn ang="0">
                      <a:pos x="13" y="76"/>
                    </a:cxn>
                    <a:cxn ang="0">
                      <a:pos x="8" y="71"/>
                    </a:cxn>
                  </a:cxnLst>
                  <a:rect l="0" t="0" r="r" b="b"/>
                  <a:pathLst>
                    <a:path w="13" h="81">
                      <a:moveTo>
                        <a:pt x="8" y="71"/>
                      </a:moveTo>
                      <a:lnTo>
                        <a:pt x="13" y="76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76"/>
                      </a:lnTo>
                      <a:lnTo>
                        <a:pt x="8" y="81"/>
                      </a:lnTo>
                      <a:lnTo>
                        <a:pt x="4" y="76"/>
                      </a:lnTo>
                      <a:lnTo>
                        <a:pt x="5" y="79"/>
                      </a:lnTo>
                      <a:lnTo>
                        <a:pt x="8" y="81"/>
                      </a:lnTo>
                      <a:lnTo>
                        <a:pt x="12" y="79"/>
                      </a:lnTo>
                      <a:lnTo>
                        <a:pt x="13" y="76"/>
                      </a:lnTo>
                      <a:lnTo>
                        <a:pt x="8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9" name="Freeform 1165"/>
                <p:cNvSpPr>
                  <a:spLocks/>
                </p:cNvSpPr>
                <p:nvPr/>
              </p:nvSpPr>
              <p:spPr bwMode="auto">
                <a:xfrm>
                  <a:off x="5138" y="1986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51" y="10"/>
                    </a:cxn>
                    <a:cxn ang="0">
                      <a:pos x="51" y="10"/>
                    </a:cxn>
                    <a:cxn ang="0">
                      <a:pos x="51" y="10"/>
                    </a:cxn>
                    <a:cxn ang="0">
                      <a:pos x="54" y="8"/>
                    </a:cxn>
                    <a:cxn ang="0">
                      <a:pos x="56" y="5"/>
                    </a:cxn>
                    <a:cxn ang="0">
                      <a:pos x="54" y="2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6" h="10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51" y="10"/>
                      </a:lnTo>
                      <a:lnTo>
                        <a:pt x="51" y="10"/>
                      </a:lnTo>
                      <a:lnTo>
                        <a:pt x="51" y="10"/>
                      </a:lnTo>
                      <a:lnTo>
                        <a:pt x="54" y="8"/>
                      </a:lnTo>
                      <a:lnTo>
                        <a:pt x="56" y="5"/>
                      </a:lnTo>
                      <a:lnTo>
                        <a:pt x="54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0" name="Freeform 1166"/>
                <p:cNvSpPr>
                  <a:spLocks/>
                </p:cNvSpPr>
                <p:nvPr/>
              </p:nvSpPr>
              <p:spPr bwMode="auto">
                <a:xfrm>
                  <a:off x="5163" y="1986"/>
                  <a:ext cx="181" cy="5"/>
                </a:xfrm>
                <a:custGeom>
                  <a:avLst/>
                  <a:gdLst/>
                  <a:ahLst/>
                  <a:cxnLst>
                    <a:cxn ang="0">
                      <a:pos x="352" y="5"/>
                    </a:cxn>
                    <a:cxn ang="0">
                      <a:pos x="357" y="0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357" y="10"/>
                    </a:cxn>
                    <a:cxn ang="0">
                      <a:pos x="361" y="5"/>
                    </a:cxn>
                    <a:cxn ang="0">
                      <a:pos x="357" y="10"/>
                    </a:cxn>
                    <a:cxn ang="0">
                      <a:pos x="360" y="8"/>
                    </a:cxn>
                    <a:cxn ang="0">
                      <a:pos x="361" y="5"/>
                    </a:cxn>
                    <a:cxn ang="0">
                      <a:pos x="360" y="2"/>
                    </a:cxn>
                    <a:cxn ang="0">
                      <a:pos x="357" y="0"/>
                    </a:cxn>
                    <a:cxn ang="0">
                      <a:pos x="352" y="5"/>
                    </a:cxn>
                  </a:cxnLst>
                  <a:rect l="0" t="0" r="r" b="b"/>
                  <a:pathLst>
                    <a:path w="361" h="10">
                      <a:moveTo>
                        <a:pt x="352" y="5"/>
                      </a:moveTo>
                      <a:lnTo>
                        <a:pt x="357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357" y="10"/>
                      </a:lnTo>
                      <a:lnTo>
                        <a:pt x="361" y="5"/>
                      </a:lnTo>
                      <a:lnTo>
                        <a:pt x="357" y="10"/>
                      </a:lnTo>
                      <a:lnTo>
                        <a:pt x="360" y="8"/>
                      </a:lnTo>
                      <a:lnTo>
                        <a:pt x="361" y="5"/>
                      </a:lnTo>
                      <a:lnTo>
                        <a:pt x="360" y="2"/>
                      </a:lnTo>
                      <a:lnTo>
                        <a:pt x="357" y="0"/>
                      </a:lnTo>
                      <a:lnTo>
                        <a:pt x="352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1" name="Freeform 1167"/>
                <p:cNvSpPr>
                  <a:spLocks/>
                </p:cNvSpPr>
                <p:nvPr/>
              </p:nvSpPr>
              <p:spPr bwMode="auto">
                <a:xfrm>
                  <a:off x="5339" y="1582"/>
                  <a:ext cx="22" cy="407"/>
                </a:xfrm>
                <a:custGeom>
                  <a:avLst/>
                  <a:gdLst/>
                  <a:ahLst/>
                  <a:cxnLst>
                    <a:cxn ang="0">
                      <a:pos x="34" y="4"/>
                    </a:cxn>
                    <a:cxn ang="0">
                      <a:pos x="34" y="4"/>
                    </a:cxn>
                    <a:cxn ang="0">
                      <a:pos x="0" y="813"/>
                    </a:cxn>
                    <a:cxn ang="0">
                      <a:pos x="9" y="813"/>
                    </a:cxn>
                    <a:cxn ang="0">
                      <a:pos x="44" y="4"/>
                    </a:cxn>
                    <a:cxn ang="0">
                      <a:pos x="44" y="4"/>
                    </a:cxn>
                    <a:cxn ang="0">
                      <a:pos x="44" y="4"/>
                    </a:cxn>
                    <a:cxn ang="0">
                      <a:pos x="43" y="1"/>
                    </a:cxn>
                    <a:cxn ang="0">
                      <a:pos x="39" y="0"/>
                    </a:cxn>
                    <a:cxn ang="0">
                      <a:pos x="36" y="1"/>
                    </a:cxn>
                    <a:cxn ang="0">
                      <a:pos x="34" y="4"/>
                    </a:cxn>
                  </a:cxnLst>
                  <a:rect l="0" t="0" r="r" b="b"/>
                  <a:pathLst>
                    <a:path w="44" h="813">
                      <a:moveTo>
                        <a:pt x="34" y="4"/>
                      </a:moveTo>
                      <a:lnTo>
                        <a:pt x="34" y="4"/>
                      </a:lnTo>
                      <a:lnTo>
                        <a:pt x="0" y="813"/>
                      </a:lnTo>
                      <a:lnTo>
                        <a:pt x="9" y="813"/>
                      </a:lnTo>
                      <a:lnTo>
                        <a:pt x="44" y="4"/>
                      </a:lnTo>
                      <a:lnTo>
                        <a:pt x="44" y="4"/>
                      </a:lnTo>
                      <a:lnTo>
                        <a:pt x="44" y="4"/>
                      </a:lnTo>
                      <a:lnTo>
                        <a:pt x="43" y="1"/>
                      </a:lnTo>
                      <a:lnTo>
                        <a:pt x="39" y="0"/>
                      </a:lnTo>
                      <a:lnTo>
                        <a:pt x="36" y="1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2" name="Freeform 1168"/>
                <p:cNvSpPr>
                  <a:spLocks/>
                </p:cNvSpPr>
                <p:nvPr/>
              </p:nvSpPr>
              <p:spPr bwMode="auto">
                <a:xfrm>
                  <a:off x="5356" y="1521"/>
                  <a:ext cx="7" cy="6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5" y="4"/>
                    </a:cxn>
                    <a:cxn ang="0">
                      <a:pos x="0" y="126"/>
                    </a:cxn>
                    <a:cxn ang="0">
                      <a:pos x="10" y="126"/>
                    </a:cxn>
                    <a:cxn ang="0">
                      <a:pos x="14" y="4"/>
                    </a:cxn>
                    <a:cxn ang="0">
                      <a:pos x="10" y="0"/>
                    </a:cxn>
                    <a:cxn ang="0">
                      <a:pos x="14" y="4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6" y="1"/>
                    </a:cxn>
                    <a:cxn ang="0">
                      <a:pos x="5" y="4"/>
                    </a:cxn>
                    <a:cxn ang="0">
                      <a:pos x="10" y="9"/>
                    </a:cxn>
                  </a:cxnLst>
                  <a:rect l="0" t="0" r="r" b="b"/>
                  <a:pathLst>
                    <a:path w="14" h="126">
                      <a:moveTo>
                        <a:pt x="10" y="9"/>
                      </a:moveTo>
                      <a:lnTo>
                        <a:pt x="5" y="4"/>
                      </a:lnTo>
                      <a:lnTo>
                        <a:pt x="0" y="126"/>
                      </a:lnTo>
                      <a:lnTo>
                        <a:pt x="10" y="126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14" y="4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5" y="4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3" name="Freeform 1169"/>
                <p:cNvSpPr>
                  <a:spLocks/>
                </p:cNvSpPr>
                <p:nvPr/>
              </p:nvSpPr>
              <p:spPr bwMode="auto">
                <a:xfrm>
                  <a:off x="5281" y="1521"/>
                  <a:ext cx="80" cy="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4" y="10"/>
                    </a:cxn>
                    <a:cxn ang="0">
                      <a:pos x="160" y="9"/>
                    </a:cxn>
                    <a:cxn ang="0">
                      <a:pos x="160" y="0"/>
                    </a:cxn>
                    <a:cxn ang="0">
                      <a:pos x="4" y="1"/>
                    </a:cxn>
                    <a:cxn ang="0">
                      <a:pos x="8" y="8"/>
                    </a:cxn>
                    <a:cxn ang="0">
                      <a:pos x="4" y="1"/>
                    </a:cxn>
                    <a:cxn ang="0">
                      <a:pos x="1" y="2"/>
                    </a:cxn>
                    <a:cxn ang="0">
                      <a:pos x="0" y="6"/>
                    </a:cxn>
                    <a:cxn ang="0">
                      <a:pos x="1" y="9"/>
                    </a:cxn>
                    <a:cxn ang="0">
                      <a:pos x="4" y="10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60" h="10">
                      <a:moveTo>
                        <a:pt x="1" y="3"/>
                      </a:moveTo>
                      <a:lnTo>
                        <a:pt x="4" y="10"/>
                      </a:lnTo>
                      <a:lnTo>
                        <a:pt x="160" y="9"/>
                      </a:lnTo>
                      <a:lnTo>
                        <a:pt x="160" y="0"/>
                      </a:lnTo>
                      <a:lnTo>
                        <a:pt x="4" y="1"/>
                      </a:lnTo>
                      <a:lnTo>
                        <a:pt x="8" y="8"/>
                      </a:lnTo>
                      <a:lnTo>
                        <a:pt x="4" y="1"/>
                      </a:lnTo>
                      <a:lnTo>
                        <a:pt x="1" y="2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4" y="1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4" name="Freeform 1170"/>
                <p:cNvSpPr>
                  <a:spLocks/>
                </p:cNvSpPr>
                <p:nvPr/>
              </p:nvSpPr>
              <p:spPr bwMode="auto">
                <a:xfrm>
                  <a:off x="5123" y="1584"/>
                  <a:ext cx="236" cy="387"/>
                </a:xfrm>
                <a:custGeom>
                  <a:avLst/>
                  <a:gdLst/>
                  <a:ahLst/>
                  <a:cxnLst>
                    <a:cxn ang="0">
                      <a:pos x="26" y="696"/>
                    </a:cxn>
                    <a:cxn ang="0">
                      <a:pos x="0" y="0"/>
                    </a:cxn>
                    <a:cxn ang="0">
                      <a:pos x="15" y="0"/>
                    </a:cxn>
                    <a:cxn ang="0">
                      <a:pos x="36" y="0"/>
                    </a:cxn>
                    <a:cxn ang="0">
                      <a:pos x="61" y="0"/>
                    </a:cxn>
                    <a:cxn ang="0">
                      <a:pos x="90" y="0"/>
                    </a:cxn>
                    <a:cxn ang="0">
                      <a:pos x="122" y="0"/>
                    </a:cxn>
                    <a:cxn ang="0">
                      <a:pos x="157" y="0"/>
                    </a:cxn>
                    <a:cxn ang="0">
                      <a:pos x="193" y="0"/>
                    </a:cxn>
                    <a:cxn ang="0">
                      <a:pos x="231" y="0"/>
                    </a:cxn>
                    <a:cxn ang="0">
                      <a:pos x="267" y="0"/>
                    </a:cxn>
                    <a:cxn ang="0">
                      <a:pos x="304" y="0"/>
                    </a:cxn>
                    <a:cxn ang="0">
                      <a:pos x="340" y="0"/>
                    </a:cxn>
                    <a:cxn ang="0">
                      <a:pos x="373" y="0"/>
                    </a:cxn>
                    <a:cxn ang="0">
                      <a:pos x="404" y="0"/>
                    </a:cxn>
                    <a:cxn ang="0">
                      <a:pos x="432" y="0"/>
                    </a:cxn>
                    <a:cxn ang="0">
                      <a:pos x="454" y="0"/>
                    </a:cxn>
                    <a:cxn ang="0">
                      <a:pos x="472" y="0"/>
                    </a:cxn>
                    <a:cxn ang="0">
                      <a:pos x="443" y="694"/>
                    </a:cxn>
                    <a:cxn ang="0">
                      <a:pos x="432" y="708"/>
                    </a:cxn>
                    <a:cxn ang="0">
                      <a:pos x="415" y="722"/>
                    </a:cxn>
                    <a:cxn ang="0">
                      <a:pos x="394" y="734"/>
                    </a:cxn>
                    <a:cxn ang="0">
                      <a:pos x="369" y="746"/>
                    </a:cxn>
                    <a:cxn ang="0">
                      <a:pos x="340" y="755"/>
                    </a:cxn>
                    <a:cxn ang="0">
                      <a:pos x="310" y="763"/>
                    </a:cxn>
                    <a:cxn ang="0">
                      <a:pos x="278" y="769"/>
                    </a:cxn>
                    <a:cxn ang="0">
                      <a:pos x="244" y="772"/>
                    </a:cxn>
                    <a:cxn ang="0">
                      <a:pos x="211" y="773"/>
                    </a:cxn>
                    <a:cxn ang="0">
                      <a:pos x="178" y="772"/>
                    </a:cxn>
                    <a:cxn ang="0">
                      <a:pos x="145" y="768"/>
                    </a:cxn>
                    <a:cxn ang="0">
                      <a:pos x="115" y="761"/>
                    </a:cxn>
                    <a:cxn ang="0">
                      <a:pos x="87" y="750"/>
                    </a:cxn>
                    <a:cxn ang="0">
                      <a:pos x="63" y="737"/>
                    </a:cxn>
                    <a:cxn ang="0">
                      <a:pos x="42" y="718"/>
                    </a:cxn>
                    <a:cxn ang="0">
                      <a:pos x="26" y="696"/>
                    </a:cxn>
                  </a:cxnLst>
                  <a:rect l="0" t="0" r="r" b="b"/>
                  <a:pathLst>
                    <a:path w="472" h="773">
                      <a:moveTo>
                        <a:pt x="26" y="696"/>
                      </a:move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36" y="0"/>
                      </a:lnTo>
                      <a:lnTo>
                        <a:pt x="61" y="0"/>
                      </a:lnTo>
                      <a:lnTo>
                        <a:pt x="90" y="0"/>
                      </a:lnTo>
                      <a:lnTo>
                        <a:pt x="122" y="0"/>
                      </a:lnTo>
                      <a:lnTo>
                        <a:pt x="157" y="0"/>
                      </a:lnTo>
                      <a:lnTo>
                        <a:pt x="193" y="0"/>
                      </a:lnTo>
                      <a:lnTo>
                        <a:pt x="231" y="0"/>
                      </a:lnTo>
                      <a:lnTo>
                        <a:pt x="267" y="0"/>
                      </a:lnTo>
                      <a:lnTo>
                        <a:pt x="304" y="0"/>
                      </a:lnTo>
                      <a:lnTo>
                        <a:pt x="340" y="0"/>
                      </a:lnTo>
                      <a:lnTo>
                        <a:pt x="373" y="0"/>
                      </a:lnTo>
                      <a:lnTo>
                        <a:pt x="404" y="0"/>
                      </a:lnTo>
                      <a:lnTo>
                        <a:pt x="432" y="0"/>
                      </a:lnTo>
                      <a:lnTo>
                        <a:pt x="454" y="0"/>
                      </a:lnTo>
                      <a:lnTo>
                        <a:pt x="472" y="0"/>
                      </a:lnTo>
                      <a:lnTo>
                        <a:pt x="443" y="694"/>
                      </a:lnTo>
                      <a:lnTo>
                        <a:pt x="432" y="708"/>
                      </a:lnTo>
                      <a:lnTo>
                        <a:pt x="415" y="722"/>
                      </a:lnTo>
                      <a:lnTo>
                        <a:pt x="394" y="734"/>
                      </a:lnTo>
                      <a:lnTo>
                        <a:pt x="369" y="746"/>
                      </a:lnTo>
                      <a:lnTo>
                        <a:pt x="340" y="755"/>
                      </a:lnTo>
                      <a:lnTo>
                        <a:pt x="310" y="763"/>
                      </a:lnTo>
                      <a:lnTo>
                        <a:pt x="278" y="769"/>
                      </a:lnTo>
                      <a:lnTo>
                        <a:pt x="244" y="772"/>
                      </a:lnTo>
                      <a:lnTo>
                        <a:pt x="211" y="773"/>
                      </a:lnTo>
                      <a:lnTo>
                        <a:pt x="178" y="772"/>
                      </a:lnTo>
                      <a:lnTo>
                        <a:pt x="145" y="768"/>
                      </a:lnTo>
                      <a:lnTo>
                        <a:pt x="115" y="761"/>
                      </a:lnTo>
                      <a:lnTo>
                        <a:pt x="87" y="750"/>
                      </a:lnTo>
                      <a:lnTo>
                        <a:pt x="63" y="737"/>
                      </a:lnTo>
                      <a:lnTo>
                        <a:pt x="42" y="718"/>
                      </a:lnTo>
                      <a:lnTo>
                        <a:pt x="26" y="696"/>
                      </a:lnTo>
                      <a:close/>
                    </a:path>
                  </a:pathLst>
                </a:custGeom>
                <a:solidFill>
                  <a:srgbClr val="95633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5" name="Freeform 1171"/>
                <p:cNvSpPr>
                  <a:spLocks/>
                </p:cNvSpPr>
                <p:nvPr/>
              </p:nvSpPr>
              <p:spPr bwMode="auto">
                <a:xfrm>
                  <a:off x="5120" y="1582"/>
                  <a:ext cx="18" cy="35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25" y="700"/>
                    </a:cxn>
                    <a:cxn ang="0">
                      <a:pos x="34" y="700"/>
                    </a:cxn>
                    <a:cxn ang="0">
                      <a:pos x="9" y="4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8" y="1"/>
                    </a:cxn>
                    <a:cxn ang="0">
                      <a:pos x="4" y="0"/>
                    </a:cxn>
                    <a:cxn ang="0">
                      <a:pos x="1" y="1"/>
                    </a:cxn>
                    <a:cxn ang="0">
                      <a:pos x="0" y="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34" h="700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5" y="700"/>
                      </a:lnTo>
                      <a:lnTo>
                        <a:pt x="34" y="700"/>
                      </a:lnTo>
                      <a:lnTo>
                        <a:pt x="9" y="4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8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6" name="Freeform 1172"/>
                <p:cNvSpPr>
                  <a:spLocks/>
                </p:cNvSpPr>
                <p:nvPr/>
              </p:nvSpPr>
              <p:spPr bwMode="auto">
                <a:xfrm>
                  <a:off x="5123" y="1582"/>
                  <a:ext cx="238" cy="4"/>
                </a:xfrm>
                <a:custGeom>
                  <a:avLst/>
                  <a:gdLst/>
                  <a:ahLst/>
                  <a:cxnLst>
                    <a:cxn ang="0">
                      <a:pos x="477" y="4"/>
                    </a:cxn>
                    <a:cxn ang="0">
                      <a:pos x="472" y="0"/>
                    </a:cxn>
                    <a:cxn ang="0">
                      <a:pos x="454" y="0"/>
                    </a:cxn>
                    <a:cxn ang="0">
                      <a:pos x="432" y="0"/>
                    </a:cxn>
                    <a:cxn ang="0">
                      <a:pos x="404" y="0"/>
                    </a:cxn>
                    <a:cxn ang="0">
                      <a:pos x="373" y="0"/>
                    </a:cxn>
                    <a:cxn ang="0">
                      <a:pos x="340" y="0"/>
                    </a:cxn>
                    <a:cxn ang="0">
                      <a:pos x="304" y="0"/>
                    </a:cxn>
                    <a:cxn ang="0">
                      <a:pos x="267" y="0"/>
                    </a:cxn>
                    <a:cxn ang="0">
                      <a:pos x="231" y="0"/>
                    </a:cxn>
                    <a:cxn ang="0">
                      <a:pos x="193" y="0"/>
                    </a:cxn>
                    <a:cxn ang="0">
                      <a:pos x="157" y="0"/>
                    </a:cxn>
                    <a:cxn ang="0">
                      <a:pos x="122" y="0"/>
                    </a:cxn>
                    <a:cxn ang="0">
                      <a:pos x="90" y="0"/>
                    </a:cxn>
                    <a:cxn ang="0">
                      <a:pos x="61" y="0"/>
                    </a:cxn>
                    <a:cxn ang="0">
                      <a:pos x="36" y="0"/>
                    </a:cxn>
                    <a:cxn ang="0">
                      <a:pos x="15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15" y="9"/>
                    </a:cxn>
                    <a:cxn ang="0">
                      <a:pos x="36" y="9"/>
                    </a:cxn>
                    <a:cxn ang="0">
                      <a:pos x="61" y="9"/>
                    </a:cxn>
                    <a:cxn ang="0">
                      <a:pos x="90" y="9"/>
                    </a:cxn>
                    <a:cxn ang="0">
                      <a:pos x="122" y="9"/>
                    </a:cxn>
                    <a:cxn ang="0">
                      <a:pos x="157" y="9"/>
                    </a:cxn>
                    <a:cxn ang="0">
                      <a:pos x="193" y="9"/>
                    </a:cxn>
                    <a:cxn ang="0">
                      <a:pos x="231" y="9"/>
                    </a:cxn>
                    <a:cxn ang="0">
                      <a:pos x="267" y="9"/>
                    </a:cxn>
                    <a:cxn ang="0">
                      <a:pos x="304" y="9"/>
                    </a:cxn>
                    <a:cxn ang="0">
                      <a:pos x="340" y="9"/>
                    </a:cxn>
                    <a:cxn ang="0">
                      <a:pos x="373" y="9"/>
                    </a:cxn>
                    <a:cxn ang="0">
                      <a:pos x="404" y="9"/>
                    </a:cxn>
                    <a:cxn ang="0">
                      <a:pos x="432" y="9"/>
                    </a:cxn>
                    <a:cxn ang="0">
                      <a:pos x="454" y="9"/>
                    </a:cxn>
                    <a:cxn ang="0">
                      <a:pos x="472" y="9"/>
                    </a:cxn>
                    <a:cxn ang="0">
                      <a:pos x="467" y="4"/>
                    </a:cxn>
                    <a:cxn ang="0">
                      <a:pos x="472" y="9"/>
                    </a:cxn>
                    <a:cxn ang="0">
                      <a:pos x="476" y="8"/>
                    </a:cxn>
                    <a:cxn ang="0">
                      <a:pos x="477" y="4"/>
                    </a:cxn>
                    <a:cxn ang="0">
                      <a:pos x="476" y="1"/>
                    </a:cxn>
                    <a:cxn ang="0">
                      <a:pos x="472" y="0"/>
                    </a:cxn>
                    <a:cxn ang="0">
                      <a:pos x="477" y="4"/>
                    </a:cxn>
                  </a:cxnLst>
                  <a:rect l="0" t="0" r="r" b="b"/>
                  <a:pathLst>
                    <a:path w="477" h="9">
                      <a:moveTo>
                        <a:pt x="477" y="4"/>
                      </a:moveTo>
                      <a:lnTo>
                        <a:pt x="472" y="0"/>
                      </a:lnTo>
                      <a:lnTo>
                        <a:pt x="454" y="0"/>
                      </a:lnTo>
                      <a:lnTo>
                        <a:pt x="432" y="0"/>
                      </a:lnTo>
                      <a:lnTo>
                        <a:pt x="404" y="0"/>
                      </a:lnTo>
                      <a:lnTo>
                        <a:pt x="373" y="0"/>
                      </a:lnTo>
                      <a:lnTo>
                        <a:pt x="340" y="0"/>
                      </a:lnTo>
                      <a:lnTo>
                        <a:pt x="304" y="0"/>
                      </a:lnTo>
                      <a:lnTo>
                        <a:pt x="267" y="0"/>
                      </a:lnTo>
                      <a:lnTo>
                        <a:pt x="231" y="0"/>
                      </a:lnTo>
                      <a:lnTo>
                        <a:pt x="193" y="0"/>
                      </a:lnTo>
                      <a:lnTo>
                        <a:pt x="157" y="0"/>
                      </a:lnTo>
                      <a:lnTo>
                        <a:pt x="122" y="0"/>
                      </a:lnTo>
                      <a:lnTo>
                        <a:pt x="90" y="0"/>
                      </a:lnTo>
                      <a:lnTo>
                        <a:pt x="61" y="0"/>
                      </a:lnTo>
                      <a:lnTo>
                        <a:pt x="36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9"/>
                      </a:lnTo>
                      <a:lnTo>
                        <a:pt x="36" y="9"/>
                      </a:lnTo>
                      <a:lnTo>
                        <a:pt x="61" y="9"/>
                      </a:lnTo>
                      <a:lnTo>
                        <a:pt x="90" y="9"/>
                      </a:lnTo>
                      <a:lnTo>
                        <a:pt x="122" y="9"/>
                      </a:lnTo>
                      <a:lnTo>
                        <a:pt x="157" y="9"/>
                      </a:lnTo>
                      <a:lnTo>
                        <a:pt x="193" y="9"/>
                      </a:lnTo>
                      <a:lnTo>
                        <a:pt x="231" y="9"/>
                      </a:lnTo>
                      <a:lnTo>
                        <a:pt x="267" y="9"/>
                      </a:lnTo>
                      <a:lnTo>
                        <a:pt x="304" y="9"/>
                      </a:lnTo>
                      <a:lnTo>
                        <a:pt x="340" y="9"/>
                      </a:lnTo>
                      <a:lnTo>
                        <a:pt x="373" y="9"/>
                      </a:lnTo>
                      <a:lnTo>
                        <a:pt x="404" y="9"/>
                      </a:lnTo>
                      <a:lnTo>
                        <a:pt x="432" y="9"/>
                      </a:lnTo>
                      <a:lnTo>
                        <a:pt x="454" y="9"/>
                      </a:lnTo>
                      <a:lnTo>
                        <a:pt x="472" y="9"/>
                      </a:lnTo>
                      <a:lnTo>
                        <a:pt x="467" y="4"/>
                      </a:lnTo>
                      <a:lnTo>
                        <a:pt x="472" y="9"/>
                      </a:lnTo>
                      <a:lnTo>
                        <a:pt x="476" y="8"/>
                      </a:lnTo>
                      <a:lnTo>
                        <a:pt x="477" y="4"/>
                      </a:lnTo>
                      <a:lnTo>
                        <a:pt x="476" y="1"/>
                      </a:lnTo>
                      <a:lnTo>
                        <a:pt x="472" y="0"/>
                      </a:lnTo>
                      <a:lnTo>
                        <a:pt x="47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7" name="Freeform 1173"/>
                <p:cNvSpPr>
                  <a:spLocks/>
                </p:cNvSpPr>
                <p:nvPr/>
              </p:nvSpPr>
              <p:spPr bwMode="auto">
                <a:xfrm>
                  <a:off x="5342" y="1584"/>
                  <a:ext cx="19" cy="349"/>
                </a:xfrm>
                <a:custGeom>
                  <a:avLst/>
                  <a:gdLst/>
                  <a:ahLst/>
                  <a:cxnLst>
                    <a:cxn ang="0">
                      <a:pos x="8" y="696"/>
                    </a:cxn>
                    <a:cxn ang="0">
                      <a:pos x="9" y="694"/>
                    </a:cxn>
                    <a:cxn ang="0">
                      <a:pos x="38" y="0"/>
                    </a:cxn>
                    <a:cxn ang="0">
                      <a:pos x="28" y="0"/>
                    </a:cxn>
                    <a:cxn ang="0">
                      <a:pos x="0" y="694"/>
                    </a:cxn>
                    <a:cxn ang="0">
                      <a:pos x="1" y="692"/>
                    </a:cxn>
                    <a:cxn ang="0">
                      <a:pos x="0" y="694"/>
                    </a:cxn>
                    <a:cxn ang="0">
                      <a:pos x="1" y="697"/>
                    </a:cxn>
                    <a:cxn ang="0">
                      <a:pos x="4" y="699"/>
                    </a:cxn>
                    <a:cxn ang="0">
                      <a:pos x="8" y="697"/>
                    </a:cxn>
                    <a:cxn ang="0">
                      <a:pos x="9" y="694"/>
                    </a:cxn>
                    <a:cxn ang="0">
                      <a:pos x="8" y="696"/>
                    </a:cxn>
                  </a:cxnLst>
                  <a:rect l="0" t="0" r="r" b="b"/>
                  <a:pathLst>
                    <a:path w="38" h="699">
                      <a:moveTo>
                        <a:pt x="8" y="696"/>
                      </a:moveTo>
                      <a:lnTo>
                        <a:pt x="9" y="694"/>
                      </a:lnTo>
                      <a:lnTo>
                        <a:pt x="38" y="0"/>
                      </a:lnTo>
                      <a:lnTo>
                        <a:pt x="28" y="0"/>
                      </a:lnTo>
                      <a:lnTo>
                        <a:pt x="0" y="694"/>
                      </a:lnTo>
                      <a:lnTo>
                        <a:pt x="1" y="692"/>
                      </a:lnTo>
                      <a:lnTo>
                        <a:pt x="0" y="694"/>
                      </a:lnTo>
                      <a:lnTo>
                        <a:pt x="1" y="697"/>
                      </a:lnTo>
                      <a:lnTo>
                        <a:pt x="4" y="699"/>
                      </a:lnTo>
                      <a:lnTo>
                        <a:pt x="8" y="697"/>
                      </a:lnTo>
                      <a:lnTo>
                        <a:pt x="9" y="694"/>
                      </a:lnTo>
                      <a:lnTo>
                        <a:pt x="8" y="6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8" name="Freeform 1174"/>
                <p:cNvSpPr>
                  <a:spLocks/>
                </p:cNvSpPr>
                <p:nvPr/>
              </p:nvSpPr>
              <p:spPr bwMode="auto">
                <a:xfrm>
                  <a:off x="5133" y="1930"/>
                  <a:ext cx="213" cy="43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1" y="7"/>
                    </a:cxn>
                    <a:cxn ang="0">
                      <a:pos x="17" y="30"/>
                    </a:cxn>
                    <a:cxn ang="0">
                      <a:pos x="39" y="48"/>
                    </a:cxn>
                    <a:cxn ang="0">
                      <a:pos x="65" y="63"/>
                    </a:cxn>
                    <a:cxn ang="0">
                      <a:pos x="93" y="73"/>
                    </a:cxn>
                    <a:cxn ang="0">
                      <a:pos x="124" y="80"/>
                    </a:cxn>
                    <a:cxn ang="0">
                      <a:pos x="157" y="85"/>
                    </a:cxn>
                    <a:cxn ang="0">
                      <a:pos x="190" y="86"/>
                    </a:cxn>
                    <a:cxn ang="0">
                      <a:pos x="223" y="85"/>
                    </a:cxn>
                    <a:cxn ang="0">
                      <a:pos x="257" y="81"/>
                    </a:cxn>
                    <a:cxn ang="0">
                      <a:pos x="289" y="76"/>
                    </a:cxn>
                    <a:cxn ang="0">
                      <a:pos x="320" y="68"/>
                    </a:cxn>
                    <a:cxn ang="0">
                      <a:pos x="349" y="58"/>
                    </a:cxn>
                    <a:cxn ang="0">
                      <a:pos x="375" y="46"/>
                    </a:cxn>
                    <a:cxn ang="0">
                      <a:pos x="396" y="33"/>
                    </a:cxn>
                    <a:cxn ang="0">
                      <a:pos x="414" y="19"/>
                    </a:cxn>
                    <a:cxn ang="0">
                      <a:pos x="426" y="4"/>
                    </a:cxn>
                    <a:cxn ang="0">
                      <a:pos x="419" y="0"/>
                    </a:cxn>
                    <a:cxn ang="0">
                      <a:pos x="407" y="12"/>
                    </a:cxn>
                    <a:cxn ang="0">
                      <a:pos x="391" y="26"/>
                    </a:cxn>
                    <a:cxn ang="0">
                      <a:pos x="371" y="39"/>
                    </a:cxn>
                    <a:cxn ang="0">
                      <a:pos x="346" y="49"/>
                    </a:cxn>
                    <a:cxn ang="0">
                      <a:pos x="318" y="58"/>
                    </a:cxn>
                    <a:cxn ang="0">
                      <a:pos x="289" y="66"/>
                    </a:cxn>
                    <a:cxn ang="0">
                      <a:pos x="257" y="72"/>
                    </a:cxn>
                    <a:cxn ang="0">
                      <a:pos x="223" y="76"/>
                    </a:cxn>
                    <a:cxn ang="0">
                      <a:pos x="190" y="77"/>
                    </a:cxn>
                    <a:cxn ang="0">
                      <a:pos x="157" y="76"/>
                    </a:cxn>
                    <a:cxn ang="0">
                      <a:pos x="124" y="71"/>
                    </a:cxn>
                    <a:cxn ang="0">
                      <a:pos x="96" y="64"/>
                    </a:cxn>
                    <a:cxn ang="0">
                      <a:pos x="67" y="54"/>
                    </a:cxn>
                    <a:cxn ang="0">
                      <a:pos x="44" y="41"/>
                    </a:cxn>
                    <a:cxn ang="0">
                      <a:pos x="24" y="23"/>
                    </a:cxn>
                    <a:cxn ang="0">
                      <a:pos x="8" y="2"/>
                    </a:cxn>
                    <a:cxn ang="0">
                      <a:pos x="9" y="4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1" y="3"/>
                    </a:cxn>
                    <a:cxn ang="0">
                      <a:pos x="1" y="7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426" h="86">
                      <a:moveTo>
                        <a:pt x="0" y="4"/>
                      </a:moveTo>
                      <a:lnTo>
                        <a:pt x="1" y="7"/>
                      </a:lnTo>
                      <a:lnTo>
                        <a:pt x="17" y="30"/>
                      </a:lnTo>
                      <a:lnTo>
                        <a:pt x="39" y="48"/>
                      </a:lnTo>
                      <a:lnTo>
                        <a:pt x="65" y="63"/>
                      </a:lnTo>
                      <a:lnTo>
                        <a:pt x="93" y="73"/>
                      </a:lnTo>
                      <a:lnTo>
                        <a:pt x="124" y="80"/>
                      </a:lnTo>
                      <a:lnTo>
                        <a:pt x="157" y="85"/>
                      </a:lnTo>
                      <a:lnTo>
                        <a:pt x="190" y="86"/>
                      </a:lnTo>
                      <a:lnTo>
                        <a:pt x="223" y="85"/>
                      </a:lnTo>
                      <a:lnTo>
                        <a:pt x="257" y="81"/>
                      </a:lnTo>
                      <a:lnTo>
                        <a:pt x="289" y="76"/>
                      </a:lnTo>
                      <a:lnTo>
                        <a:pt x="320" y="68"/>
                      </a:lnTo>
                      <a:lnTo>
                        <a:pt x="349" y="58"/>
                      </a:lnTo>
                      <a:lnTo>
                        <a:pt x="375" y="46"/>
                      </a:lnTo>
                      <a:lnTo>
                        <a:pt x="396" y="33"/>
                      </a:lnTo>
                      <a:lnTo>
                        <a:pt x="414" y="19"/>
                      </a:lnTo>
                      <a:lnTo>
                        <a:pt x="426" y="4"/>
                      </a:lnTo>
                      <a:lnTo>
                        <a:pt x="419" y="0"/>
                      </a:lnTo>
                      <a:lnTo>
                        <a:pt x="407" y="12"/>
                      </a:lnTo>
                      <a:lnTo>
                        <a:pt x="391" y="26"/>
                      </a:lnTo>
                      <a:lnTo>
                        <a:pt x="371" y="39"/>
                      </a:lnTo>
                      <a:lnTo>
                        <a:pt x="346" y="49"/>
                      </a:lnTo>
                      <a:lnTo>
                        <a:pt x="318" y="58"/>
                      </a:lnTo>
                      <a:lnTo>
                        <a:pt x="289" y="66"/>
                      </a:lnTo>
                      <a:lnTo>
                        <a:pt x="257" y="72"/>
                      </a:lnTo>
                      <a:lnTo>
                        <a:pt x="223" y="76"/>
                      </a:lnTo>
                      <a:lnTo>
                        <a:pt x="190" y="77"/>
                      </a:lnTo>
                      <a:lnTo>
                        <a:pt x="157" y="76"/>
                      </a:lnTo>
                      <a:lnTo>
                        <a:pt x="124" y="71"/>
                      </a:lnTo>
                      <a:lnTo>
                        <a:pt x="96" y="64"/>
                      </a:lnTo>
                      <a:lnTo>
                        <a:pt x="67" y="54"/>
                      </a:lnTo>
                      <a:lnTo>
                        <a:pt x="44" y="41"/>
                      </a:lnTo>
                      <a:lnTo>
                        <a:pt x="24" y="23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1" y="3"/>
                      </a:lnTo>
                      <a:lnTo>
                        <a:pt x="1" y="7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9" name="Freeform 1175"/>
                <p:cNvSpPr>
                  <a:spLocks/>
                </p:cNvSpPr>
                <p:nvPr/>
              </p:nvSpPr>
              <p:spPr bwMode="auto">
                <a:xfrm>
                  <a:off x="5273" y="1574"/>
                  <a:ext cx="20" cy="21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12" y="40"/>
                    </a:cxn>
                    <a:cxn ang="0">
                      <a:pos x="5" y="35"/>
                    </a:cxn>
                    <a:cxn ang="0">
                      <a:pos x="1" y="28"/>
                    </a:cxn>
                    <a:cxn ang="0">
                      <a:pos x="0" y="20"/>
                    </a:cxn>
                    <a:cxn ang="0">
                      <a:pos x="1" y="12"/>
                    </a:cxn>
                    <a:cxn ang="0">
                      <a:pos x="5" y="5"/>
                    </a:cxn>
                    <a:cxn ang="0">
                      <a:pos x="12" y="1"/>
                    </a:cxn>
                    <a:cxn ang="0">
                      <a:pos x="20" y="0"/>
                    </a:cxn>
                    <a:cxn ang="0">
                      <a:pos x="27" y="1"/>
                    </a:cxn>
                    <a:cxn ang="0">
                      <a:pos x="34" y="5"/>
                    </a:cxn>
                    <a:cxn ang="0">
                      <a:pos x="39" y="12"/>
                    </a:cxn>
                    <a:cxn ang="0">
                      <a:pos x="40" y="20"/>
                    </a:cxn>
                    <a:cxn ang="0">
                      <a:pos x="39" y="28"/>
                    </a:cxn>
                    <a:cxn ang="0">
                      <a:pos x="34" y="35"/>
                    </a:cxn>
                    <a:cxn ang="0">
                      <a:pos x="27" y="40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40" h="41">
                      <a:moveTo>
                        <a:pt x="20" y="41"/>
                      </a:moveTo>
                      <a:lnTo>
                        <a:pt x="12" y="40"/>
                      </a:lnTo>
                      <a:lnTo>
                        <a:pt x="5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5" y="5"/>
                      </a:lnTo>
                      <a:lnTo>
                        <a:pt x="12" y="1"/>
                      </a:lnTo>
                      <a:lnTo>
                        <a:pt x="20" y="0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4" y="35"/>
                      </a:lnTo>
                      <a:lnTo>
                        <a:pt x="27" y="40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0" name="Freeform 1176"/>
                <p:cNvSpPr>
                  <a:spLocks/>
                </p:cNvSpPr>
                <p:nvPr/>
              </p:nvSpPr>
              <p:spPr bwMode="auto">
                <a:xfrm>
                  <a:off x="5271" y="158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10"/>
                    </a:cxn>
                    <a:cxn ang="0">
                      <a:pos x="7" y="19"/>
                    </a:cxn>
                    <a:cxn ang="0">
                      <a:pos x="16" y="24"/>
                    </a:cxn>
                    <a:cxn ang="0">
                      <a:pos x="25" y="26"/>
                    </a:cxn>
                    <a:cxn ang="0">
                      <a:pos x="25" y="16"/>
                    </a:cxn>
                    <a:cxn ang="0">
                      <a:pos x="18" y="15"/>
                    </a:cxn>
                    <a:cxn ang="0">
                      <a:pos x="14" y="12"/>
                    </a:cxn>
                    <a:cxn ang="0">
                      <a:pos x="10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0"/>
                      </a:lnTo>
                      <a:lnTo>
                        <a:pt x="7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4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1" name="Freeform 1177"/>
                <p:cNvSpPr>
                  <a:spLocks/>
                </p:cNvSpPr>
                <p:nvPr/>
              </p:nvSpPr>
              <p:spPr bwMode="auto">
                <a:xfrm>
                  <a:off x="5271" y="1572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16" y="1"/>
                    </a:cxn>
                    <a:cxn ang="0">
                      <a:pos x="7" y="7"/>
                    </a:cxn>
                    <a:cxn ang="0">
                      <a:pos x="1" y="16"/>
                    </a:cxn>
                    <a:cxn ang="0">
                      <a:pos x="0" y="25"/>
                    </a:cxn>
                    <a:cxn ang="0">
                      <a:pos x="9" y="25"/>
                    </a:cxn>
                    <a:cxn ang="0">
                      <a:pos x="10" y="18"/>
                    </a:cxn>
                    <a:cxn ang="0">
                      <a:pos x="14" y="14"/>
                    </a:cxn>
                    <a:cxn ang="0">
                      <a:pos x="18" y="10"/>
                    </a:cxn>
                    <a:cxn ang="0">
                      <a:pos x="25" y="9"/>
                    </a:cxn>
                    <a:cxn ang="0">
                      <a:pos x="25" y="9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7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4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2" name="Freeform 1178"/>
                <p:cNvSpPr>
                  <a:spLocks/>
                </p:cNvSpPr>
                <p:nvPr/>
              </p:nvSpPr>
              <p:spPr bwMode="auto">
                <a:xfrm>
                  <a:off x="5283" y="1572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25" y="25"/>
                    </a:cxn>
                    <a:cxn ang="0">
                      <a:pos x="23" y="16"/>
                    </a:cxn>
                    <a:cxn ang="0">
                      <a:pos x="18" y="7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6" y="10"/>
                    </a:cxn>
                    <a:cxn ang="0">
                      <a:pos x="11" y="14"/>
                    </a:cxn>
                    <a:cxn ang="0">
                      <a:pos x="14" y="18"/>
                    </a:cxn>
                    <a:cxn ang="0">
                      <a:pos x="15" y="25"/>
                    </a:cxn>
                    <a:cxn ang="0">
                      <a:pos x="15" y="25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25" h="25">
                      <a:moveTo>
                        <a:pt x="25" y="25"/>
                      </a:moveTo>
                      <a:lnTo>
                        <a:pt x="25" y="25"/>
                      </a:lnTo>
                      <a:lnTo>
                        <a:pt x="23" y="16"/>
                      </a:lnTo>
                      <a:lnTo>
                        <a:pt x="18" y="7"/>
                      </a:ln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10"/>
                      </a:lnTo>
                      <a:lnTo>
                        <a:pt x="11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15" y="25"/>
                      </a:lnTo>
                      <a:lnTo>
                        <a:pt x="25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3" name="Freeform 1179"/>
                <p:cNvSpPr>
                  <a:spLocks/>
                </p:cNvSpPr>
                <p:nvPr/>
              </p:nvSpPr>
              <p:spPr bwMode="auto">
                <a:xfrm>
                  <a:off x="5283" y="158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8" y="24"/>
                    </a:cxn>
                    <a:cxn ang="0">
                      <a:pos x="18" y="19"/>
                    </a:cxn>
                    <a:cxn ang="0">
                      <a:pos x="23" y="10"/>
                    </a:cxn>
                    <a:cxn ang="0">
                      <a:pos x="25" y="0"/>
                    </a:cxn>
                    <a:cxn ang="0">
                      <a:pos x="15" y="0"/>
                    </a:cxn>
                    <a:cxn ang="0">
                      <a:pos x="14" y="7"/>
                    </a:cxn>
                    <a:cxn ang="0">
                      <a:pos x="11" y="12"/>
                    </a:cxn>
                    <a:cxn ang="0">
                      <a:pos x="6" y="15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6"/>
                    </a:cxn>
                  </a:cxnLst>
                  <a:rect l="0" t="0" r="r" b="b"/>
                  <a:pathLst>
                    <a:path w="25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8" y="24"/>
                      </a:lnTo>
                      <a:lnTo>
                        <a:pt x="18" y="19"/>
                      </a:lnTo>
                      <a:lnTo>
                        <a:pt x="23" y="10"/>
                      </a:lnTo>
                      <a:lnTo>
                        <a:pt x="25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6" y="15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4" name="Freeform 1180"/>
                <p:cNvSpPr>
                  <a:spLocks/>
                </p:cNvSpPr>
                <p:nvPr/>
              </p:nvSpPr>
              <p:spPr bwMode="auto">
                <a:xfrm>
                  <a:off x="5302" y="1578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13" y="25"/>
                    </a:cxn>
                    <a:cxn ang="0">
                      <a:pos x="8" y="24"/>
                    </a:cxn>
                    <a:cxn ang="0">
                      <a:pos x="4" y="22"/>
                    </a:cxn>
                    <a:cxn ang="0">
                      <a:pos x="1" y="17"/>
                    </a:cxn>
                    <a:cxn ang="0">
                      <a:pos x="0" y="12"/>
                    </a:cxn>
                    <a:cxn ang="0">
                      <a:pos x="1" y="8"/>
                    </a:cxn>
                    <a:cxn ang="0">
                      <a:pos x="4" y="3"/>
                    </a:cxn>
                    <a:cxn ang="0">
                      <a:pos x="8" y="1"/>
                    </a:cxn>
                    <a:cxn ang="0">
                      <a:pos x="13" y="0"/>
                    </a:cxn>
                    <a:cxn ang="0">
                      <a:pos x="18" y="1"/>
                    </a:cxn>
                    <a:cxn ang="0">
                      <a:pos x="21" y="3"/>
                    </a:cxn>
                    <a:cxn ang="0">
                      <a:pos x="23" y="8"/>
                    </a:cxn>
                    <a:cxn ang="0">
                      <a:pos x="24" y="12"/>
                    </a:cxn>
                    <a:cxn ang="0">
                      <a:pos x="23" y="17"/>
                    </a:cxn>
                    <a:cxn ang="0">
                      <a:pos x="21" y="22"/>
                    </a:cxn>
                    <a:cxn ang="0">
                      <a:pos x="18" y="24"/>
                    </a:cxn>
                    <a:cxn ang="0">
                      <a:pos x="13" y="25"/>
                    </a:cxn>
                  </a:cxnLst>
                  <a:rect l="0" t="0" r="r" b="b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4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8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5" name="Freeform 1181"/>
                <p:cNvSpPr>
                  <a:spLocks/>
                </p:cNvSpPr>
                <p:nvPr/>
              </p:nvSpPr>
              <p:spPr bwMode="auto">
                <a:xfrm>
                  <a:off x="5300" y="1584"/>
                  <a:ext cx="8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4" y="13"/>
                    </a:cxn>
                    <a:cxn ang="0">
                      <a:pos x="11" y="16"/>
                    </a:cxn>
                    <a:cxn ang="0">
                      <a:pos x="17" y="18"/>
                    </a:cxn>
                    <a:cxn ang="0">
                      <a:pos x="17" y="8"/>
                    </a:cxn>
                    <a:cxn ang="0">
                      <a:pos x="14" y="7"/>
                    </a:cxn>
                    <a:cxn ang="0">
                      <a:pos x="11" y="6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3"/>
                      </a:lnTo>
                      <a:lnTo>
                        <a:pt x="11" y="16"/>
                      </a:lnTo>
                      <a:lnTo>
                        <a:pt x="17" y="18"/>
                      </a:lnTo>
                      <a:lnTo>
                        <a:pt x="17" y="8"/>
                      </a:lnTo>
                      <a:lnTo>
                        <a:pt x="14" y="7"/>
                      </a:lnTo>
                      <a:lnTo>
                        <a:pt x="11" y="6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6" name="Freeform 1182"/>
                <p:cNvSpPr>
                  <a:spLocks/>
                </p:cNvSpPr>
                <p:nvPr/>
              </p:nvSpPr>
              <p:spPr bwMode="auto">
                <a:xfrm>
                  <a:off x="5300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1" y="1"/>
                    </a:cxn>
                    <a:cxn ang="0">
                      <a:pos x="4" y="5"/>
                    </a:cxn>
                    <a:cxn ang="0">
                      <a:pos x="1" y="12"/>
                    </a:cxn>
                    <a:cxn ang="0">
                      <a:pos x="0" y="17"/>
                    </a:cxn>
                    <a:cxn ang="0">
                      <a:pos x="9" y="17"/>
                    </a:cxn>
                    <a:cxn ang="0">
                      <a:pos x="10" y="14"/>
                    </a:cxn>
                    <a:cxn ang="0">
                      <a:pos x="11" y="12"/>
                    </a:cxn>
                    <a:cxn ang="0">
                      <a:pos x="14" y="10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1" y="1"/>
                      </a:lnTo>
                      <a:lnTo>
                        <a:pt x="4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9" y="17"/>
                      </a:lnTo>
                      <a:lnTo>
                        <a:pt x="10" y="14"/>
                      </a:lnTo>
                      <a:lnTo>
                        <a:pt x="11" y="12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7" name="Freeform 1183"/>
                <p:cNvSpPr>
                  <a:spLocks/>
                </p:cNvSpPr>
                <p:nvPr/>
              </p:nvSpPr>
              <p:spPr bwMode="auto">
                <a:xfrm>
                  <a:off x="5308" y="1576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5" y="12"/>
                    </a:cxn>
                    <a:cxn ang="0">
                      <a:pos x="11" y="6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0"/>
                    </a:cxn>
                    <a:cxn ang="0">
                      <a:pos x="5" y="10"/>
                    </a:cxn>
                    <a:cxn ang="0">
                      <a:pos x="6" y="14"/>
                    </a:cxn>
                    <a:cxn ang="0">
                      <a:pos x="7" y="17"/>
                    </a:cxn>
                    <a:cxn ang="0">
                      <a:pos x="7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6" y="14"/>
                      </a:lnTo>
                      <a:lnTo>
                        <a:pt x="7" y="17"/>
                      </a:lnTo>
                      <a:lnTo>
                        <a:pt x="7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8" name="Freeform 1184"/>
                <p:cNvSpPr>
                  <a:spLocks/>
                </p:cNvSpPr>
                <p:nvPr/>
              </p:nvSpPr>
              <p:spPr bwMode="auto">
                <a:xfrm>
                  <a:off x="5308" y="158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6" y="16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6" y="4"/>
                    </a:cxn>
                    <a:cxn ang="0">
                      <a:pos x="5" y="7"/>
                    </a:cxn>
                    <a:cxn ang="0">
                      <a:pos x="3" y="7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4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9" name="Freeform 1185"/>
                <p:cNvSpPr>
                  <a:spLocks/>
                </p:cNvSpPr>
                <p:nvPr/>
              </p:nvSpPr>
              <p:spPr bwMode="auto">
                <a:xfrm>
                  <a:off x="5327" y="1578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13" y="25"/>
                    </a:cxn>
                    <a:cxn ang="0">
                      <a:pos x="8" y="24"/>
                    </a:cxn>
                    <a:cxn ang="0">
                      <a:pos x="3" y="22"/>
                    </a:cxn>
                    <a:cxn ang="0">
                      <a:pos x="1" y="17"/>
                    </a:cxn>
                    <a:cxn ang="0">
                      <a:pos x="0" y="12"/>
                    </a:cxn>
                    <a:cxn ang="0">
                      <a:pos x="1" y="8"/>
                    </a:cxn>
                    <a:cxn ang="0">
                      <a:pos x="3" y="3"/>
                    </a:cxn>
                    <a:cxn ang="0">
                      <a:pos x="8" y="1"/>
                    </a:cxn>
                    <a:cxn ang="0">
                      <a:pos x="13" y="0"/>
                    </a:cxn>
                    <a:cxn ang="0">
                      <a:pos x="17" y="1"/>
                    </a:cxn>
                    <a:cxn ang="0">
                      <a:pos x="21" y="3"/>
                    </a:cxn>
                    <a:cxn ang="0">
                      <a:pos x="23" y="8"/>
                    </a:cxn>
                    <a:cxn ang="0">
                      <a:pos x="24" y="12"/>
                    </a:cxn>
                    <a:cxn ang="0">
                      <a:pos x="23" y="17"/>
                    </a:cxn>
                    <a:cxn ang="0">
                      <a:pos x="21" y="22"/>
                    </a:cxn>
                    <a:cxn ang="0">
                      <a:pos x="17" y="24"/>
                    </a:cxn>
                    <a:cxn ang="0">
                      <a:pos x="13" y="25"/>
                    </a:cxn>
                  </a:cxnLst>
                  <a:rect l="0" t="0" r="r" b="b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3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7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0" name="Freeform 1186"/>
                <p:cNvSpPr>
                  <a:spLocks/>
                </p:cNvSpPr>
                <p:nvPr/>
              </p:nvSpPr>
              <p:spPr bwMode="auto">
                <a:xfrm>
                  <a:off x="5325" y="158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5" y="13"/>
                    </a:cxn>
                    <a:cxn ang="0">
                      <a:pos x="12" y="16"/>
                    </a:cxn>
                    <a:cxn ang="0">
                      <a:pos x="18" y="18"/>
                    </a:cxn>
                    <a:cxn ang="0">
                      <a:pos x="18" y="8"/>
                    </a:cxn>
                    <a:cxn ang="0">
                      <a:pos x="14" y="7"/>
                    </a:cxn>
                    <a:cxn ang="0">
                      <a:pos x="12" y="6"/>
                    </a:cxn>
                    <a:cxn ang="0">
                      <a:pos x="11" y="4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5" y="13"/>
                      </a:lnTo>
                      <a:lnTo>
                        <a:pt x="12" y="16"/>
                      </a:lnTo>
                      <a:lnTo>
                        <a:pt x="18" y="18"/>
                      </a:lnTo>
                      <a:lnTo>
                        <a:pt x="18" y="8"/>
                      </a:lnTo>
                      <a:lnTo>
                        <a:pt x="14" y="7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1" name="Freeform 1187"/>
                <p:cNvSpPr>
                  <a:spLocks/>
                </p:cNvSpPr>
                <p:nvPr/>
              </p:nvSpPr>
              <p:spPr bwMode="auto">
                <a:xfrm>
                  <a:off x="5325" y="1576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2" y="1"/>
                    </a:cxn>
                    <a:cxn ang="0">
                      <a:pos x="5" y="5"/>
                    </a:cxn>
                    <a:cxn ang="0">
                      <a:pos x="1" y="12"/>
                    </a:cxn>
                    <a:cxn ang="0">
                      <a:pos x="0" y="17"/>
                    </a:cxn>
                    <a:cxn ang="0">
                      <a:pos x="10" y="17"/>
                    </a:cxn>
                    <a:cxn ang="0">
                      <a:pos x="11" y="14"/>
                    </a:cxn>
                    <a:cxn ang="0">
                      <a:pos x="12" y="12"/>
                    </a:cxn>
                    <a:cxn ang="0">
                      <a:pos x="14" y="10"/>
                    </a:cxn>
                    <a:cxn ang="0">
                      <a:pos x="18" y="9"/>
                    </a:cxn>
                    <a:cxn ang="0">
                      <a:pos x="18" y="9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17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10" y="17"/>
                      </a:lnTo>
                      <a:lnTo>
                        <a:pt x="11" y="14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9"/>
                      </a:lnTo>
                      <a:lnTo>
                        <a:pt x="18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2" name="Freeform 1188"/>
                <p:cNvSpPr>
                  <a:spLocks/>
                </p:cNvSpPr>
                <p:nvPr/>
              </p:nvSpPr>
              <p:spPr bwMode="auto">
                <a:xfrm>
                  <a:off x="5334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5" y="12"/>
                    </a:cxn>
                    <a:cxn ang="0">
                      <a:pos x="11" y="6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5" y="14"/>
                    </a:cxn>
                    <a:cxn ang="0">
                      <a:pos x="6" y="17"/>
                    </a:cxn>
                    <a:cxn ang="0">
                      <a:pos x="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5" y="14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3" name="Freeform 1189"/>
                <p:cNvSpPr>
                  <a:spLocks/>
                </p:cNvSpPr>
                <p:nvPr/>
              </p:nvSpPr>
              <p:spPr bwMode="auto">
                <a:xfrm>
                  <a:off x="5334" y="1584"/>
                  <a:ext cx="8" cy="9"/>
                </a:xfrm>
                <a:custGeom>
                  <a:avLst/>
                  <a:gdLst/>
                  <a:ahLst/>
                  <a:cxnLst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5" y="16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6" y="0"/>
                    </a:cxn>
                    <a:cxn ang="0">
                      <a:pos x="5" y="4"/>
                    </a:cxn>
                    <a:cxn ang="0">
                      <a:pos x="4" y="7"/>
                    </a:cxn>
                    <a:cxn ang="0">
                      <a:pos x="3" y="7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5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6" y="0"/>
                      </a:lnTo>
                      <a:lnTo>
                        <a:pt x="5" y="4"/>
                      </a:lnTo>
                      <a:lnTo>
                        <a:pt x="4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4" name="Freeform 1190"/>
                <p:cNvSpPr>
                  <a:spLocks/>
                </p:cNvSpPr>
                <p:nvPr/>
              </p:nvSpPr>
              <p:spPr bwMode="auto">
                <a:xfrm>
                  <a:off x="5256" y="1578"/>
                  <a:ext cx="11" cy="12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7" y="22"/>
                    </a:cxn>
                    <a:cxn ang="0">
                      <a:pos x="4" y="19"/>
                    </a:cxn>
                    <a:cxn ang="0">
                      <a:pos x="1" y="16"/>
                    </a:cxn>
                    <a:cxn ang="0">
                      <a:pos x="0" y="11"/>
                    </a:cxn>
                    <a:cxn ang="0">
                      <a:pos x="1" y="7"/>
                    </a:cxn>
                    <a:cxn ang="0">
                      <a:pos x="4" y="3"/>
                    </a:cxn>
                    <a:cxn ang="0">
                      <a:pos x="7" y="1"/>
                    </a:cxn>
                    <a:cxn ang="0">
                      <a:pos x="12" y="0"/>
                    </a:cxn>
                    <a:cxn ang="0">
                      <a:pos x="16" y="1"/>
                    </a:cxn>
                    <a:cxn ang="0">
                      <a:pos x="20" y="3"/>
                    </a:cxn>
                    <a:cxn ang="0">
                      <a:pos x="22" y="7"/>
                    </a:cxn>
                    <a:cxn ang="0">
                      <a:pos x="23" y="11"/>
                    </a:cxn>
                    <a:cxn ang="0">
                      <a:pos x="22" y="16"/>
                    </a:cxn>
                    <a:cxn ang="0">
                      <a:pos x="20" y="19"/>
                    </a:cxn>
                    <a:cxn ang="0">
                      <a:pos x="16" y="22"/>
                    </a:cxn>
                    <a:cxn ang="0">
                      <a:pos x="12" y="23"/>
                    </a:cxn>
                  </a:cxnLst>
                  <a:rect l="0" t="0" r="r" b="b"/>
                  <a:pathLst>
                    <a:path w="23" h="23">
                      <a:moveTo>
                        <a:pt x="12" y="23"/>
                      </a:move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1" y="16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2" y="0"/>
                      </a:lnTo>
                      <a:lnTo>
                        <a:pt x="16" y="1"/>
                      </a:lnTo>
                      <a:lnTo>
                        <a:pt x="20" y="3"/>
                      </a:lnTo>
                      <a:lnTo>
                        <a:pt x="22" y="7"/>
                      </a:lnTo>
                      <a:lnTo>
                        <a:pt x="23" y="11"/>
                      </a:lnTo>
                      <a:lnTo>
                        <a:pt x="22" y="16"/>
                      </a:lnTo>
                      <a:lnTo>
                        <a:pt x="20" y="19"/>
                      </a:lnTo>
                      <a:lnTo>
                        <a:pt x="16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5" name="Freeform 1191"/>
                <p:cNvSpPr>
                  <a:spLocks/>
                </p:cNvSpPr>
                <p:nvPr/>
              </p:nvSpPr>
              <p:spPr bwMode="auto">
                <a:xfrm>
                  <a:off x="5253" y="1584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4" y="12"/>
                    </a:cxn>
                    <a:cxn ang="0">
                      <a:pos x="10" y="15"/>
                    </a:cxn>
                    <a:cxn ang="0">
                      <a:pos x="16" y="16"/>
                    </a:cxn>
                    <a:cxn ang="0">
                      <a:pos x="16" y="7"/>
                    </a:cxn>
                    <a:cxn ang="0">
                      <a:pos x="12" y="6"/>
                    </a:cxn>
                    <a:cxn ang="0">
                      <a:pos x="11" y="5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2"/>
                      </a:lnTo>
                      <a:lnTo>
                        <a:pt x="10" y="15"/>
                      </a:lnTo>
                      <a:lnTo>
                        <a:pt x="16" y="16"/>
                      </a:lnTo>
                      <a:lnTo>
                        <a:pt x="16" y="7"/>
                      </a:lnTo>
                      <a:lnTo>
                        <a:pt x="12" y="6"/>
                      </a:lnTo>
                      <a:lnTo>
                        <a:pt x="11" y="5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6" name="Freeform 1192"/>
                <p:cNvSpPr>
                  <a:spLocks/>
                </p:cNvSpPr>
                <p:nvPr/>
              </p:nvSpPr>
              <p:spPr bwMode="auto">
                <a:xfrm>
                  <a:off x="5253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0" y="1"/>
                    </a:cxn>
                    <a:cxn ang="0">
                      <a:pos x="4" y="5"/>
                    </a:cxn>
                    <a:cxn ang="0">
                      <a:pos x="1" y="11"/>
                    </a:cxn>
                    <a:cxn ang="0">
                      <a:pos x="0" y="16"/>
                    </a:cxn>
                    <a:cxn ang="0">
                      <a:pos x="9" y="16"/>
                    </a:cxn>
                    <a:cxn ang="0">
                      <a:pos x="10" y="13"/>
                    </a:cxn>
                    <a:cxn ang="0">
                      <a:pos x="11" y="12"/>
                    </a:cxn>
                    <a:cxn ang="0">
                      <a:pos x="12" y="11"/>
                    </a:cxn>
                    <a:cxn ang="0">
                      <a:pos x="16" y="9"/>
                    </a:cxn>
                    <a:cxn ang="0">
                      <a:pos x="16" y="9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5"/>
                      </a:ln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3"/>
                      </a:lnTo>
                      <a:lnTo>
                        <a:pt x="11" y="12"/>
                      </a:lnTo>
                      <a:lnTo>
                        <a:pt x="12" y="11"/>
                      </a:lnTo>
                      <a:lnTo>
                        <a:pt x="16" y="9"/>
                      </a:lnTo>
                      <a:lnTo>
                        <a:pt x="16" y="9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7" name="Freeform 1193"/>
                <p:cNvSpPr>
                  <a:spLocks/>
                </p:cNvSpPr>
                <p:nvPr/>
              </p:nvSpPr>
              <p:spPr bwMode="auto">
                <a:xfrm>
                  <a:off x="5261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5" y="11"/>
                    </a:cxn>
                    <a:cxn ang="0">
                      <a:pos x="11" y="5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1"/>
                    </a:cxn>
                    <a:cxn ang="0">
                      <a:pos x="4" y="12"/>
                    </a:cxn>
                    <a:cxn ang="0">
                      <a:pos x="5" y="13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1"/>
                      </a:lnTo>
                      <a:lnTo>
                        <a:pt x="11" y="5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8" name="Freeform 1194"/>
                <p:cNvSpPr>
                  <a:spLocks/>
                </p:cNvSpPr>
                <p:nvPr/>
              </p:nvSpPr>
              <p:spPr bwMode="auto">
                <a:xfrm>
                  <a:off x="5261" y="1584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5" y="15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5" y="4"/>
                    </a:cxn>
                    <a:cxn ang="0">
                      <a:pos x="4" y="5"/>
                    </a:cxn>
                    <a:cxn ang="0">
                      <a:pos x="3" y="6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5" y="15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9" name="Freeform 1195"/>
                <p:cNvSpPr>
                  <a:spLocks/>
                </p:cNvSpPr>
                <p:nvPr/>
              </p:nvSpPr>
              <p:spPr bwMode="auto">
                <a:xfrm>
                  <a:off x="5221" y="1646"/>
                  <a:ext cx="20" cy="21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13" y="40"/>
                    </a:cxn>
                    <a:cxn ang="0">
                      <a:pos x="6" y="35"/>
                    </a:cxn>
                    <a:cxn ang="0">
                      <a:pos x="1" y="28"/>
                    </a:cxn>
                    <a:cxn ang="0">
                      <a:pos x="0" y="20"/>
                    </a:cxn>
                    <a:cxn ang="0">
                      <a:pos x="1" y="12"/>
                    </a:cxn>
                    <a:cxn ang="0">
                      <a:pos x="6" y="5"/>
                    </a:cxn>
                    <a:cxn ang="0">
                      <a:pos x="13" y="1"/>
                    </a:cxn>
                    <a:cxn ang="0">
                      <a:pos x="21" y="0"/>
                    </a:cxn>
                    <a:cxn ang="0">
                      <a:pos x="29" y="1"/>
                    </a:cxn>
                    <a:cxn ang="0">
                      <a:pos x="35" y="5"/>
                    </a:cxn>
                    <a:cxn ang="0">
                      <a:pos x="39" y="12"/>
                    </a:cxn>
                    <a:cxn ang="0">
                      <a:pos x="40" y="20"/>
                    </a:cxn>
                    <a:cxn ang="0">
                      <a:pos x="39" y="28"/>
                    </a:cxn>
                    <a:cxn ang="0">
                      <a:pos x="35" y="35"/>
                    </a:cxn>
                    <a:cxn ang="0">
                      <a:pos x="29" y="40"/>
                    </a:cxn>
                    <a:cxn ang="0">
                      <a:pos x="21" y="41"/>
                    </a:cxn>
                  </a:cxnLst>
                  <a:rect l="0" t="0" r="r" b="b"/>
                  <a:pathLst>
                    <a:path w="40" h="41">
                      <a:moveTo>
                        <a:pt x="21" y="41"/>
                      </a:moveTo>
                      <a:lnTo>
                        <a:pt x="13" y="40"/>
                      </a:lnTo>
                      <a:lnTo>
                        <a:pt x="6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6" y="5"/>
                      </a:lnTo>
                      <a:lnTo>
                        <a:pt x="13" y="1"/>
                      </a:lnTo>
                      <a:lnTo>
                        <a:pt x="21" y="0"/>
                      </a:lnTo>
                      <a:lnTo>
                        <a:pt x="29" y="1"/>
                      </a:lnTo>
                      <a:lnTo>
                        <a:pt x="35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5" y="35"/>
                      </a:lnTo>
                      <a:lnTo>
                        <a:pt x="29" y="40"/>
                      </a:lnTo>
                      <a:lnTo>
                        <a:pt x="21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0" name="Freeform 1196"/>
                <p:cNvSpPr>
                  <a:spLocks/>
                </p:cNvSpPr>
                <p:nvPr/>
              </p:nvSpPr>
              <p:spPr bwMode="auto">
                <a:xfrm>
                  <a:off x="5219" y="1657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9"/>
                    </a:cxn>
                    <a:cxn ang="0">
                      <a:pos x="6" y="19"/>
                    </a:cxn>
                    <a:cxn ang="0">
                      <a:pos x="16" y="24"/>
                    </a:cxn>
                    <a:cxn ang="0">
                      <a:pos x="25" y="26"/>
                    </a:cxn>
                    <a:cxn ang="0">
                      <a:pos x="25" y="16"/>
                    </a:cxn>
                    <a:cxn ang="0">
                      <a:pos x="18" y="15"/>
                    </a:cxn>
                    <a:cxn ang="0">
                      <a:pos x="13" y="12"/>
                    </a:cxn>
                    <a:cxn ang="0">
                      <a:pos x="10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9"/>
                      </a:lnTo>
                      <a:lnTo>
                        <a:pt x="6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3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1" name="Freeform 1197"/>
                <p:cNvSpPr>
                  <a:spLocks/>
                </p:cNvSpPr>
                <p:nvPr/>
              </p:nvSpPr>
              <p:spPr bwMode="auto">
                <a:xfrm>
                  <a:off x="5219" y="164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16" y="1"/>
                    </a:cxn>
                    <a:cxn ang="0">
                      <a:pos x="6" y="7"/>
                    </a:cxn>
                    <a:cxn ang="0">
                      <a:pos x="1" y="16"/>
                    </a:cxn>
                    <a:cxn ang="0">
                      <a:pos x="0" y="25"/>
                    </a:cxn>
                    <a:cxn ang="0">
                      <a:pos x="9" y="25"/>
                    </a:cxn>
                    <a:cxn ang="0">
                      <a:pos x="10" y="18"/>
                    </a:cxn>
                    <a:cxn ang="0">
                      <a:pos x="13" y="14"/>
                    </a:cxn>
                    <a:cxn ang="0">
                      <a:pos x="18" y="10"/>
                    </a:cxn>
                    <a:cxn ang="0">
                      <a:pos x="25" y="9"/>
                    </a:cxn>
                    <a:cxn ang="0">
                      <a:pos x="25" y="9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6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3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2" name="Freeform 1198"/>
                <p:cNvSpPr>
                  <a:spLocks/>
                </p:cNvSpPr>
                <p:nvPr/>
              </p:nvSpPr>
              <p:spPr bwMode="auto">
                <a:xfrm>
                  <a:off x="5231" y="1644"/>
                  <a:ext cx="13" cy="13"/>
                </a:xfrm>
                <a:custGeom>
                  <a:avLst/>
                  <a:gdLst/>
                  <a:ahLst/>
                  <a:cxnLst>
                    <a:cxn ang="0">
                      <a:pos x="24" y="25"/>
                    </a:cxn>
                    <a:cxn ang="0">
                      <a:pos x="24" y="25"/>
                    </a:cxn>
                    <a:cxn ang="0">
                      <a:pos x="23" y="16"/>
                    </a:cxn>
                    <a:cxn ang="0">
                      <a:pos x="17" y="7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7" y="10"/>
                    </a:cxn>
                    <a:cxn ang="0">
                      <a:pos x="10" y="14"/>
                    </a:cxn>
                    <a:cxn ang="0">
                      <a:pos x="14" y="18"/>
                    </a:cxn>
                    <a:cxn ang="0">
                      <a:pos x="15" y="25"/>
                    </a:cxn>
                    <a:cxn ang="0">
                      <a:pos x="15" y="25"/>
                    </a:cxn>
                    <a:cxn ang="0">
                      <a:pos x="24" y="25"/>
                    </a:cxn>
                  </a:cxnLst>
                  <a:rect l="0" t="0" r="r" b="b"/>
                  <a:pathLst>
                    <a:path w="24" h="25">
                      <a:moveTo>
                        <a:pt x="24" y="25"/>
                      </a:moveTo>
                      <a:lnTo>
                        <a:pt x="24" y="25"/>
                      </a:lnTo>
                      <a:lnTo>
                        <a:pt x="23" y="16"/>
                      </a:lnTo>
                      <a:lnTo>
                        <a:pt x="17" y="7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7" y="10"/>
                      </a:lnTo>
                      <a:lnTo>
                        <a:pt x="10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15" y="25"/>
                      </a:lnTo>
                      <a:lnTo>
                        <a:pt x="24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3" name="Freeform 1199"/>
                <p:cNvSpPr>
                  <a:spLocks/>
                </p:cNvSpPr>
                <p:nvPr/>
              </p:nvSpPr>
              <p:spPr bwMode="auto">
                <a:xfrm>
                  <a:off x="5231" y="1657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9" y="24"/>
                    </a:cxn>
                    <a:cxn ang="0">
                      <a:pos x="17" y="19"/>
                    </a:cxn>
                    <a:cxn ang="0">
                      <a:pos x="23" y="9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4" y="7"/>
                    </a:cxn>
                    <a:cxn ang="0">
                      <a:pos x="10" y="12"/>
                    </a:cxn>
                    <a:cxn ang="0">
                      <a:pos x="7" y="15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6"/>
                    </a:cxn>
                  </a:cxnLst>
                  <a:rect l="0" t="0" r="r" b="b"/>
                  <a:pathLst>
                    <a:path w="24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9" y="24"/>
                      </a:lnTo>
                      <a:lnTo>
                        <a:pt x="17" y="19"/>
                      </a:lnTo>
                      <a:lnTo>
                        <a:pt x="23" y="9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0" y="12"/>
                      </a:lnTo>
                      <a:lnTo>
                        <a:pt x="7" y="15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4" name="Freeform 1200"/>
                <p:cNvSpPr>
                  <a:spLocks/>
                </p:cNvSpPr>
                <p:nvPr/>
              </p:nvSpPr>
              <p:spPr bwMode="auto">
                <a:xfrm>
                  <a:off x="5216" y="1699"/>
                  <a:ext cx="15" cy="15"/>
                </a:xfrm>
                <a:custGeom>
                  <a:avLst/>
                  <a:gdLst/>
                  <a:ahLst/>
                  <a:cxnLst>
                    <a:cxn ang="0">
                      <a:pos x="16" y="30"/>
                    </a:cxn>
                    <a:cxn ang="0">
                      <a:pos x="9" y="29"/>
                    </a:cxn>
                    <a:cxn ang="0">
                      <a:pos x="4" y="26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10"/>
                    </a:cxn>
                    <a:cxn ang="0">
                      <a:pos x="4" y="4"/>
                    </a:cxn>
                    <a:cxn ang="0">
                      <a:pos x="9" y="2"/>
                    </a:cxn>
                    <a:cxn ang="0">
                      <a:pos x="16" y="0"/>
                    </a:cxn>
                    <a:cxn ang="0">
                      <a:pos x="22" y="2"/>
                    </a:cxn>
                    <a:cxn ang="0">
                      <a:pos x="26" y="4"/>
                    </a:cxn>
                    <a:cxn ang="0">
                      <a:pos x="30" y="10"/>
                    </a:cxn>
                    <a:cxn ang="0">
                      <a:pos x="31" y="15"/>
                    </a:cxn>
                    <a:cxn ang="0">
                      <a:pos x="30" y="21"/>
                    </a:cxn>
                    <a:cxn ang="0">
                      <a:pos x="26" y="26"/>
                    </a:cxn>
                    <a:cxn ang="0">
                      <a:pos x="22" y="29"/>
                    </a:cxn>
                    <a:cxn ang="0">
                      <a:pos x="16" y="30"/>
                    </a:cxn>
                  </a:cxnLst>
                  <a:rect l="0" t="0" r="r" b="b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10"/>
                      </a:lnTo>
                      <a:lnTo>
                        <a:pt x="4" y="4"/>
                      </a:lnTo>
                      <a:lnTo>
                        <a:pt x="9" y="2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10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6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5" name="Freeform 1201"/>
                <p:cNvSpPr>
                  <a:spLocks/>
                </p:cNvSpPr>
                <p:nvPr/>
              </p:nvSpPr>
              <p:spPr bwMode="auto">
                <a:xfrm>
                  <a:off x="5214" y="1707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6" y="14"/>
                    </a:cxn>
                    <a:cxn ang="0">
                      <a:pos x="13" y="19"/>
                    </a:cxn>
                    <a:cxn ang="0">
                      <a:pos x="21" y="20"/>
                    </a:cxn>
                    <a:cxn ang="0">
                      <a:pos x="21" y="11"/>
                    </a:cxn>
                    <a:cxn ang="0">
                      <a:pos x="15" y="10"/>
                    </a:cxn>
                    <a:cxn ang="0">
                      <a:pos x="13" y="7"/>
                    </a:cxn>
                    <a:cxn ang="0">
                      <a:pos x="11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9"/>
                      </a:lnTo>
                      <a:lnTo>
                        <a:pt x="21" y="20"/>
                      </a:lnTo>
                      <a:lnTo>
                        <a:pt x="21" y="11"/>
                      </a:lnTo>
                      <a:lnTo>
                        <a:pt x="15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6" name="Freeform 1202"/>
                <p:cNvSpPr>
                  <a:spLocks/>
                </p:cNvSpPr>
                <p:nvPr/>
              </p:nvSpPr>
              <p:spPr bwMode="auto">
                <a:xfrm>
                  <a:off x="5214" y="169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1" y="0"/>
                    </a:cxn>
                    <a:cxn ang="0">
                      <a:pos x="13" y="1"/>
                    </a:cxn>
                    <a:cxn ang="0">
                      <a:pos x="6" y="4"/>
                    </a:cxn>
                    <a:cxn ang="0">
                      <a:pos x="1" y="12"/>
                    </a:cxn>
                    <a:cxn ang="0">
                      <a:pos x="0" y="19"/>
                    </a:cxn>
                    <a:cxn ang="0">
                      <a:pos x="9" y="19"/>
                    </a:cxn>
                    <a:cxn ang="0">
                      <a:pos x="11" y="15"/>
                    </a:cxn>
                    <a:cxn ang="0">
                      <a:pos x="13" y="11"/>
                    </a:cxn>
                    <a:cxn ang="0">
                      <a:pos x="15" y="10"/>
                    </a:cxn>
                    <a:cxn ang="0">
                      <a:pos x="21" y="9"/>
                    </a:cxn>
                    <a:cxn ang="0">
                      <a:pos x="21" y="9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1" h="19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4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5" y="10"/>
                      </a:lnTo>
                      <a:lnTo>
                        <a:pt x="21" y="9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7" name="Freeform 1203"/>
                <p:cNvSpPr>
                  <a:spLocks/>
                </p:cNvSpPr>
                <p:nvPr/>
              </p:nvSpPr>
              <p:spPr bwMode="auto">
                <a:xfrm>
                  <a:off x="5224" y="169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19"/>
                    </a:cxn>
                    <a:cxn ang="0">
                      <a:pos x="19" y="19"/>
                    </a:cxn>
                    <a:cxn ang="0">
                      <a:pos x="18" y="12"/>
                    </a:cxn>
                    <a:cxn ang="0">
                      <a:pos x="14" y="4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0"/>
                    </a:cxn>
                    <a:cxn ang="0">
                      <a:pos x="7" y="11"/>
                    </a:cxn>
                    <a:cxn ang="0">
                      <a:pos x="9" y="15"/>
                    </a:cxn>
                    <a:cxn ang="0">
                      <a:pos x="10" y="19"/>
                    </a:cxn>
                    <a:cxn ang="0">
                      <a:pos x="10" y="19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9" h="19">
                      <a:moveTo>
                        <a:pt x="19" y="19"/>
                      </a:moveTo>
                      <a:lnTo>
                        <a:pt x="19" y="19"/>
                      </a:lnTo>
                      <a:lnTo>
                        <a:pt x="18" y="12"/>
                      </a:lnTo>
                      <a:lnTo>
                        <a:pt x="14" y="4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7" y="11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0" y="19"/>
                      </a:lnTo>
                      <a:lnTo>
                        <a:pt x="1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8" name="Freeform 1204"/>
                <p:cNvSpPr>
                  <a:spLocks/>
                </p:cNvSpPr>
                <p:nvPr/>
              </p:nvSpPr>
              <p:spPr bwMode="auto">
                <a:xfrm>
                  <a:off x="5224" y="1707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7" y="19"/>
                    </a:cxn>
                    <a:cxn ang="0">
                      <a:pos x="14" y="14"/>
                    </a:cxn>
                    <a:cxn ang="0">
                      <a:pos x="18" y="7"/>
                    </a:cxn>
                    <a:cxn ang="0">
                      <a:pos x="19" y="0"/>
                    </a:cxn>
                    <a:cxn ang="0">
                      <a:pos x="10" y="0"/>
                    </a:cxn>
                    <a:cxn ang="0">
                      <a:pos x="9" y="5"/>
                    </a:cxn>
                    <a:cxn ang="0">
                      <a:pos x="7" y="7"/>
                    </a:cxn>
                    <a:cxn ang="0">
                      <a:pos x="4" y="1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19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9" name="Freeform 1205"/>
                <p:cNvSpPr>
                  <a:spLocks/>
                </p:cNvSpPr>
                <p:nvPr/>
              </p:nvSpPr>
              <p:spPr bwMode="auto">
                <a:xfrm>
                  <a:off x="5261" y="1668"/>
                  <a:ext cx="12" cy="11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8" y="22"/>
                    </a:cxn>
                    <a:cxn ang="0">
                      <a:pos x="3" y="20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7"/>
                    </a:cxn>
                    <a:cxn ang="0">
                      <a:pos x="3" y="4"/>
                    </a:cxn>
                    <a:cxn ang="0">
                      <a:pos x="8" y="1"/>
                    </a:cxn>
                    <a:cxn ang="0">
                      <a:pos x="12" y="0"/>
                    </a:cxn>
                    <a:cxn ang="0">
                      <a:pos x="17" y="1"/>
                    </a:cxn>
                    <a:cxn ang="0">
                      <a:pos x="20" y="4"/>
                    </a:cxn>
                    <a:cxn ang="0">
                      <a:pos x="23" y="7"/>
                    </a:cxn>
                    <a:cxn ang="0">
                      <a:pos x="24" y="12"/>
                    </a:cxn>
                    <a:cxn ang="0">
                      <a:pos x="23" y="16"/>
                    </a:cxn>
                    <a:cxn ang="0">
                      <a:pos x="20" y="20"/>
                    </a:cxn>
                    <a:cxn ang="0">
                      <a:pos x="17" y="22"/>
                    </a:cxn>
                    <a:cxn ang="0">
                      <a:pos x="12" y="23"/>
                    </a:cxn>
                  </a:cxnLst>
                  <a:rect l="0" t="0" r="r" b="b"/>
                  <a:pathLst>
                    <a:path w="24" h="23">
                      <a:moveTo>
                        <a:pt x="12" y="23"/>
                      </a:moveTo>
                      <a:lnTo>
                        <a:pt x="8" y="22"/>
                      </a:lnTo>
                      <a:lnTo>
                        <a:pt x="3" y="20"/>
                      </a:lnTo>
                      <a:lnTo>
                        <a:pt x="1" y="16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4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0" y="4"/>
                      </a:lnTo>
                      <a:lnTo>
                        <a:pt x="23" y="7"/>
                      </a:lnTo>
                      <a:lnTo>
                        <a:pt x="24" y="12"/>
                      </a:lnTo>
                      <a:lnTo>
                        <a:pt x="23" y="16"/>
                      </a:lnTo>
                      <a:lnTo>
                        <a:pt x="20" y="20"/>
                      </a:lnTo>
                      <a:lnTo>
                        <a:pt x="17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0" name="Freeform 1206"/>
                <p:cNvSpPr>
                  <a:spLocks/>
                </p:cNvSpPr>
                <p:nvPr/>
              </p:nvSpPr>
              <p:spPr bwMode="auto">
                <a:xfrm>
                  <a:off x="5259" y="1673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6" y="11"/>
                    </a:cxn>
                    <a:cxn ang="0">
                      <a:pos x="12" y="15"/>
                    </a:cxn>
                    <a:cxn ang="0">
                      <a:pos x="17" y="16"/>
                    </a:cxn>
                    <a:cxn ang="0">
                      <a:pos x="17" y="7"/>
                    </a:cxn>
                    <a:cxn ang="0">
                      <a:pos x="14" y="5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6" y="11"/>
                      </a:lnTo>
                      <a:lnTo>
                        <a:pt x="12" y="15"/>
                      </a:lnTo>
                      <a:lnTo>
                        <a:pt x="17" y="16"/>
                      </a:lnTo>
                      <a:lnTo>
                        <a:pt x="17" y="7"/>
                      </a:lnTo>
                      <a:lnTo>
                        <a:pt x="14" y="5"/>
                      </a:lnTo>
                      <a:lnTo>
                        <a:pt x="10" y="4"/>
                      </a:lnTo>
                      <a:lnTo>
                        <a:pt x="10" y="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1" name="Freeform 1207"/>
                <p:cNvSpPr>
                  <a:spLocks/>
                </p:cNvSpPr>
                <p:nvPr/>
              </p:nvSpPr>
              <p:spPr bwMode="auto">
                <a:xfrm>
                  <a:off x="5259" y="1665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2" y="1"/>
                    </a:cxn>
                    <a:cxn ang="0">
                      <a:pos x="6" y="4"/>
                    </a:cxn>
                    <a:cxn ang="0">
                      <a:pos x="1" y="10"/>
                    </a:cxn>
                    <a:cxn ang="0">
                      <a:pos x="0" y="16"/>
                    </a:cxn>
                    <a:cxn ang="0">
                      <a:pos x="9" y="16"/>
                    </a:cxn>
                    <a:cxn ang="0">
                      <a:pos x="10" y="12"/>
                    </a:cxn>
                    <a:cxn ang="0">
                      <a:pos x="10" y="11"/>
                    </a:cxn>
                    <a:cxn ang="0">
                      <a:pos x="14" y="10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1"/>
                      </a:lnTo>
                      <a:lnTo>
                        <a:pt x="6" y="4"/>
                      </a:lnTo>
                      <a:lnTo>
                        <a:pt x="1" y="10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2"/>
                      </a:lnTo>
                      <a:lnTo>
                        <a:pt x="10" y="11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2" name="Freeform 1208"/>
                <p:cNvSpPr>
                  <a:spLocks/>
                </p:cNvSpPr>
                <p:nvPr/>
              </p:nvSpPr>
              <p:spPr bwMode="auto">
                <a:xfrm>
                  <a:off x="5268" y="166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5" y="10"/>
                    </a:cxn>
                    <a:cxn ang="0">
                      <a:pos x="12" y="4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0"/>
                    </a:cxn>
                    <a:cxn ang="0">
                      <a:pos x="5" y="11"/>
                    </a:cxn>
                    <a:cxn ang="0">
                      <a:pos x="6" y="12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0"/>
                      </a:lnTo>
                      <a:lnTo>
                        <a:pt x="12" y="4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5" y="11"/>
                      </a:lnTo>
                      <a:lnTo>
                        <a:pt x="6" y="12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3" name="Freeform 1209"/>
                <p:cNvSpPr>
                  <a:spLocks/>
                </p:cNvSpPr>
                <p:nvPr/>
              </p:nvSpPr>
              <p:spPr bwMode="auto">
                <a:xfrm>
                  <a:off x="5268" y="16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6" y="15"/>
                    </a:cxn>
                    <a:cxn ang="0">
                      <a:pos x="12" y="11"/>
                    </a:cxn>
                    <a:cxn ang="0">
                      <a:pos x="15" y="5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6" y="3"/>
                    </a:cxn>
                    <a:cxn ang="0">
                      <a:pos x="5" y="4"/>
                    </a:cxn>
                    <a:cxn ang="0">
                      <a:pos x="4" y="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6" y="15"/>
                      </a:lnTo>
                      <a:lnTo>
                        <a:pt x="12" y="11"/>
                      </a:lnTo>
                      <a:lnTo>
                        <a:pt x="15" y="5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4" name="Freeform 1210"/>
                <p:cNvSpPr>
                  <a:spLocks/>
                </p:cNvSpPr>
                <p:nvPr/>
              </p:nvSpPr>
              <p:spPr bwMode="auto">
                <a:xfrm>
                  <a:off x="5256" y="1810"/>
                  <a:ext cx="15" cy="15"/>
                </a:xfrm>
                <a:custGeom>
                  <a:avLst/>
                  <a:gdLst/>
                  <a:ahLst/>
                  <a:cxnLst>
                    <a:cxn ang="0">
                      <a:pos x="15" y="30"/>
                    </a:cxn>
                    <a:cxn ang="0">
                      <a:pos x="9" y="29"/>
                    </a:cxn>
                    <a:cxn ang="0">
                      <a:pos x="5" y="26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9"/>
                    </a:cxn>
                    <a:cxn ang="0">
                      <a:pos x="5" y="5"/>
                    </a:cxn>
                    <a:cxn ang="0">
                      <a:pos x="9" y="1"/>
                    </a:cxn>
                    <a:cxn ang="0">
                      <a:pos x="15" y="0"/>
                    </a:cxn>
                    <a:cxn ang="0">
                      <a:pos x="21" y="1"/>
                    </a:cxn>
                    <a:cxn ang="0">
                      <a:pos x="25" y="5"/>
                    </a:cxn>
                    <a:cxn ang="0">
                      <a:pos x="29" y="9"/>
                    </a:cxn>
                    <a:cxn ang="0">
                      <a:pos x="30" y="15"/>
                    </a:cxn>
                    <a:cxn ang="0">
                      <a:pos x="29" y="21"/>
                    </a:cxn>
                    <a:cxn ang="0">
                      <a:pos x="25" y="26"/>
                    </a:cxn>
                    <a:cxn ang="0">
                      <a:pos x="21" y="29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30" h="30">
                      <a:moveTo>
                        <a:pt x="15" y="30"/>
                      </a:move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5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5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29" y="21"/>
                      </a:lnTo>
                      <a:lnTo>
                        <a:pt x="25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5" name="Freeform 1211"/>
                <p:cNvSpPr>
                  <a:spLocks/>
                </p:cNvSpPr>
                <p:nvPr/>
              </p:nvSpPr>
              <p:spPr bwMode="auto">
                <a:xfrm>
                  <a:off x="5253" y="181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5" y="14"/>
                    </a:cxn>
                    <a:cxn ang="0">
                      <a:pos x="12" y="19"/>
                    </a:cxn>
                    <a:cxn ang="0">
                      <a:pos x="19" y="20"/>
                    </a:cxn>
                    <a:cxn ang="0">
                      <a:pos x="19" y="11"/>
                    </a:cxn>
                    <a:cxn ang="0">
                      <a:pos x="15" y="9"/>
                    </a:cxn>
                    <a:cxn ang="0">
                      <a:pos x="12" y="7"/>
                    </a:cxn>
                    <a:cxn ang="0">
                      <a:pos x="10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5" y="14"/>
                      </a:lnTo>
                      <a:lnTo>
                        <a:pt x="12" y="19"/>
                      </a:lnTo>
                      <a:lnTo>
                        <a:pt x="19" y="20"/>
                      </a:lnTo>
                      <a:lnTo>
                        <a:pt x="19" y="11"/>
                      </a:lnTo>
                      <a:lnTo>
                        <a:pt x="15" y="9"/>
                      </a:lnTo>
                      <a:lnTo>
                        <a:pt x="12" y="7"/>
                      </a:lnTo>
                      <a:lnTo>
                        <a:pt x="10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6" name="Freeform 1212"/>
                <p:cNvSpPr>
                  <a:spLocks/>
                </p:cNvSpPr>
                <p:nvPr/>
              </p:nvSpPr>
              <p:spPr bwMode="auto">
                <a:xfrm>
                  <a:off x="5253" y="180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2" y="1"/>
                    </a:cxn>
                    <a:cxn ang="0">
                      <a:pos x="5" y="5"/>
                    </a:cxn>
                    <a:cxn ang="0">
                      <a:pos x="1" y="12"/>
                    </a:cxn>
                    <a:cxn ang="0">
                      <a:pos x="0" y="19"/>
                    </a:cxn>
                    <a:cxn ang="0">
                      <a:pos x="9" y="19"/>
                    </a:cxn>
                    <a:cxn ang="0">
                      <a:pos x="10" y="15"/>
                    </a:cxn>
                    <a:cxn ang="0">
                      <a:pos x="12" y="12"/>
                    </a:cxn>
                    <a:cxn ang="0">
                      <a:pos x="15" y="10"/>
                    </a:cxn>
                    <a:cxn ang="0">
                      <a:pos x="19" y="9"/>
                    </a:cxn>
                    <a:cxn ang="0">
                      <a:pos x="19" y="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 h="19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0" y="15"/>
                      </a:lnTo>
                      <a:lnTo>
                        <a:pt x="12" y="12"/>
                      </a:lnTo>
                      <a:lnTo>
                        <a:pt x="15" y="10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7" name="Freeform 1213"/>
                <p:cNvSpPr>
                  <a:spLocks/>
                </p:cNvSpPr>
                <p:nvPr/>
              </p:nvSpPr>
              <p:spPr bwMode="auto">
                <a:xfrm>
                  <a:off x="5263" y="180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0" y="19"/>
                    </a:cxn>
                    <a:cxn ang="0">
                      <a:pos x="20" y="19"/>
                    </a:cxn>
                    <a:cxn ang="0">
                      <a:pos x="19" y="12"/>
                    </a:cxn>
                    <a:cxn ang="0">
                      <a:pos x="14" y="5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5" y="10"/>
                    </a:cxn>
                    <a:cxn ang="0">
                      <a:pos x="7" y="12"/>
                    </a:cxn>
                    <a:cxn ang="0">
                      <a:pos x="9" y="15"/>
                    </a:cxn>
                    <a:cxn ang="0">
                      <a:pos x="10" y="19"/>
                    </a:cxn>
                    <a:cxn ang="0">
                      <a:pos x="10" y="19"/>
                    </a:cxn>
                    <a:cxn ang="0">
                      <a:pos x="20" y="19"/>
                    </a:cxn>
                  </a:cxnLst>
                  <a:rect l="0" t="0" r="r" b="b"/>
                  <a:pathLst>
                    <a:path w="20" h="19">
                      <a:moveTo>
                        <a:pt x="20" y="19"/>
                      </a:moveTo>
                      <a:lnTo>
                        <a:pt x="20" y="19"/>
                      </a:lnTo>
                      <a:lnTo>
                        <a:pt x="19" y="12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0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0" y="19"/>
                      </a:lnTo>
                      <a:lnTo>
                        <a:pt x="2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8" name="Freeform 1214"/>
                <p:cNvSpPr>
                  <a:spLocks/>
                </p:cNvSpPr>
                <p:nvPr/>
              </p:nvSpPr>
              <p:spPr bwMode="auto">
                <a:xfrm>
                  <a:off x="5263" y="181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7" y="19"/>
                    </a:cxn>
                    <a:cxn ang="0">
                      <a:pos x="14" y="14"/>
                    </a:cxn>
                    <a:cxn ang="0">
                      <a:pos x="19" y="7"/>
                    </a:cxn>
                    <a:cxn ang="0">
                      <a:pos x="20" y="0"/>
                    </a:cxn>
                    <a:cxn ang="0">
                      <a:pos x="10" y="0"/>
                    </a:cxn>
                    <a:cxn ang="0">
                      <a:pos x="9" y="5"/>
                    </a:cxn>
                    <a:cxn ang="0">
                      <a:pos x="7" y="7"/>
                    </a:cxn>
                    <a:cxn ang="0">
                      <a:pos x="5" y="9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20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9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9" name="Freeform 1215"/>
                <p:cNvSpPr>
                  <a:spLocks/>
                </p:cNvSpPr>
                <p:nvPr/>
              </p:nvSpPr>
              <p:spPr bwMode="auto">
                <a:xfrm>
                  <a:off x="5297" y="1911"/>
                  <a:ext cx="16" cy="15"/>
                </a:xfrm>
                <a:custGeom>
                  <a:avLst/>
                  <a:gdLst/>
                  <a:ahLst/>
                  <a:cxnLst>
                    <a:cxn ang="0">
                      <a:pos x="16" y="30"/>
                    </a:cxn>
                    <a:cxn ang="0">
                      <a:pos x="9" y="29"/>
                    </a:cxn>
                    <a:cxn ang="0">
                      <a:pos x="5" y="25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9"/>
                    </a:cxn>
                    <a:cxn ang="0">
                      <a:pos x="5" y="3"/>
                    </a:cxn>
                    <a:cxn ang="0">
                      <a:pos x="9" y="1"/>
                    </a:cxn>
                    <a:cxn ang="0">
                      <a:pos x="16" y="0"/>
                    </a:cxn>
                    <a:cxn ang="0">
                      <a:pos x="22" y="1"/>
                    </a:cxn>
                    <a:cxn ang="0">
                      <a:pos x="26" y="3"/>
                    </a:cxn>
                    <a:cxn ang="0">
                      <a:pos x="30" y="9"/>
                    </a:cxn>
                    <a:cxn ang="0">
                      <a:pos x="31" y="15"/>
                    </a:cxn>
                    <a:cxn ang="0">
                      <a:pos x="30" y="21"/>
                    </a:cxn>
                    <a:cxn ang="0">
                      <a:pos x="26" y="25"/>
                    </a:cxn>
                    <a:cxn ang="0">
                      <a:pos x="22" y="29"/>
                    </a:cxn>
                    <a:cxn ang="0">
                      <a:pos x="16" y="30"/>
                    </a:cxn>
                  </a:cxnLst>
                  <a:rect l="0" t="0" r="r" b="b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5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6" y="0"/>
                      </a:lnTo>
                      <a:lnTo>
                        <a:pt x="22" y="1"/>
                      </a:lnTo>
                      <a:lnTo>
                        <a:pt x="26" y="3"/>
                      </a:lnTo>
                      <a:lnTo>
                        <a:pt x="30" y="9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5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0" name="Freeform 1216"/>
                <p:cNvSpPr>
                  <a:spLocks/>
                </p:cNvSpPr>
                <p:nvPr/>
              </p:nvSpPr>
              <p:spPr bwMode="auto">
                <a:xfrm>
                  <a:off x="5295" y="191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7"/>
                    </a:cxn>
                    <a:cxn ang="0">
                      <a:pos x="6" y="14"/>
                    </a:cxn>
                    <a:cxn ang="0">
                      <a:pos x="13" y="18"/>
                    </a:cxn>
                    <a:cxn ang="0">
                      <a:pos x="21" y="19"/>
                    </a:cxn>
                    <a:cxn ang="0">
                      <a:pos x="21" y="10"/>
                    </a:cxn>
                    <a:cxn ang="0">
                      <a:pos x="15" y="9"/>
                    </a:cxn>
                    <a:cxn ang="0">
                      <a:pos x="13" y="7"/>
                    </a:cxn>
                    <a:cxn ang="0">
                      <a:pos x="11" y="4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1" y="19"/>
                      </a:lnTo>
                      <a:lnTo>
                        <a:pt x="21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1" name="Freeform 1217"/>
                <p:cNvSpPr>
                  <a:spLocks/>
                </p:cNvSpPr>
                <p:nvPr/>
              </p:nvSpPr>
              <p:spPr bwMode="auto">
                <a:xfrm>
                  <a:off x="5295" y="190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1" y="0"/>
                    </a:cxn>
                    <a:cxn ang="0">
                      <a:pos x="13" y="1"/>
                    </a:cxn>
                    <a:cxn ang="0">
                      <a:pos x="6" y="5"/>
                    </a:cxn>
                    <a:cxn ang="0">
                      <a:pos x="2" y="13"/>
                    </a:cxn>
                    <a:cxn ang="0">
                      <a:pos x="0" y="20"/>
                    </a:cxn>
                    <a:cxn ang="0">
                      <a:pos x="10" y="20"/>
                    </a:cxn>
                    <a:cxn ang="0">
                      <a:pos x="11" y="15"/>
                    </a:cxn>
                    <a:cxn ang="0">
                      <a:pos x="13" y="12"/>
                    </a:cxn>
                    <a:cxn ang="0">
                      <a:pos x="15" y="11"/>
                    </a:cxn>
                    <a:cxn ang="0">
                      <a:pos x="21" y="9"/>
                    </a:cxn>
                    <a:cxn ang="0">
                      <a:pos x="21" y="9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1" h="20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5"/>
                      </a:lnTo>
                      <a:lnTo>
                        <a:pt x="2" y="13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11" y="15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21" y="9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2" name="Freeform 1218"/>
                <p:cNvSpPr>
                  <a:spLocks/>
                </p:cNvSpPr>
                <p:nvPr/>
              </p:nvSpPr>
              <p:spPr bwMode="auto">
                <a:xfrm>
                  <a:off x="5305" y="190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0" y="20"/>
                    </a:cxn>
                    <a:cxn ang="0">
                      <a:pos x="20" y="20"/>
                    </a:cxn>
                    <a:cxn ang="0">
                      <a:pos x="18" y="13"/>
                    </a:cxn>
                    <a:cxn ang="0">
                      <a:pos x="14" y="5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5" y="11"/>
                    </a:cxn>
                    <a:cxn ang="0">
                      <a:pos x="7" y="12"/>
                    </a:cxn>
                    <a:cxn ang="0">
                      <a:pos x="9" y="15"/>
                    </a:cxn>
                    <a:cxn ang="0">
                      <a:pos x="10" y="20"/>
                    </a:cxn>
                    <a:cxn ang="0">
                      <a:pos x="10" y="20"/>
                    </a:cxn>
                    <a:cxn ang="0">
                      <a:pos x="20" y="20"/>
                    </a:cxn>
                  </a:cxnLst>
                  <a:rect l="0" t="0" r="r" b="b"/>
                  <a:pathLst>
                    <a:path w="20" h="20">
                      <a:moveTo>
                        <a:pt x="20" y="20"/>
                      </a:moveTo>
                      <a:lnTo>
                        <a:pt x="20" y="20"/>
                      </a:lnTo>
                      <a:lnTo>
                        <a:pt x="18" y="13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1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2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3" name="Freeform 1219"/>
                <p:cNvSpPr>
                  <a:spLocks/>
                </p:cNvSpPr>
                <p:nvPr/>
              </p:nvSpPr>
              <p:spPr bwMode="auto">
                <a:xfrm>
                  <a:off x="5305" y="191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19"/>
                    </a:cxn>
                    <a:cxn ang="0">
                      <a:pos x="7" y="18"/>
                    </a:cxn>
                    <a:cxn ang="0">
                      <a:pos x="14" y="14"/>
                    </a:cxn>
                    <a:cxn ang="0">
                      <a:pos x="18" y="7"/>
                    </a:cxn>
                    <a:cxn ang="0">
                      <a:pos x="20" y="0"/>
                    </a:cxn>
                    <a:cxn ang="0">
                      <a:pos x="10" y="0"/>
                    </a:cxn>
                    <a:cxn ang="0">
                      <a:pos x="9" y="4"/>
                    </a:cxn>
                    <a:cxn ang="0">
                      <a:pos x="7" y="7"/>
                    </a:cxn>
                    <a:cxn ang="0">
                      <a:pos x="5" y="9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20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4" name="Freeform 1220"/>
                <p:cNvSpPr>
                  <a:spLocks/>
                </p:cNvSpPr>
                <p:nvPr/>
              </p:nvSpPr>
              <p:spPr bwMode="auto">
                <a:xfrm>
                  <a:off x="5277" y="1903"/>
                  <a:ext cx="15" cy="16"/>
                </a:xfrm>
                <a:custGeom>
                  <a:avLst/>
                  <a:gdLst/>
                  <a:ahLst/>
                  <a:cxnLst>
                    <a:cxn ang="0">
                      <a:pos x="15" y="31"/>
                    </a:cxn>
                    <a:cxn ang="0">
                      <a:pos x="9" y="30"/>
                    </a:cxn>
                    <a:cxn ang="0">
                      <a:pos x="4" y="26"/>
                    </a:cxn>
                    <a:cxn ang="0">
                      <a:pos x="1" y="22"/>
                    </a:cxn>
                    <a:cxn ang="0">
                      <a:pos x="0" y="16"/>
                    </a:cxn>
                    <a:cxn ang="0">
                      <a:pos x="1" y="9"/>
                    </a:cxn>
                    <a:cxn ang="0">
                      <a:pos x="4" y="4"/>
                    </a:cxn>
                    <a:cxn ang="0">
                      <a:pos x="9" y="1"/>
                    </a:cxn>
                    <a:cxn ang="0">
                      <a:pos x="15" y="0"/>
                    </a:cxn>
                    <a:cxn ang="0">
                      <a:pos x="20" y="1"/>
                    </a:cxn>
                    <a:cxn ang="0">
                      <a:pos x="25" y="4"/>
                    </a:cxn>
                    <a:cxn ang="0">
                      <a:pos x="28" y="9"/>
                    </a:cxn>
                    <a:cxn ang="0">
                      <a:pos x="30" y="16"/>
                    </a:cxn>
                    <a:cxn ang="0">
                      <a:pos x="28" y="22"/>
                    </a:cxn>
                    <a:cxn ang="0">
                      <a:pos x="25" y="26"/>
                    </a:cxn>
                    <a:cxn ang="0">
                      <a:pos x="20" y="30"/>
                    </a:cxn>
                    <a:cxn ang="0">
                      <a:pos x="15" y="31"/>
                    </a:cxn>
                  </a:cxnLst>
                  <a:rect l="0" t="0" r="r" b="b"/>
                  <a:pathLst>
                    <a:path w="30" h="31">
                      <a:moveTo>
                        <a:pt x="15" y="31"/>
                      </a:moveTo>
                      <a:lnTo>
                        <a:pt x="9" y="30"/>
                      </a:lnTo>
                      <a:lnTo>
                        <a:pt x="4" y="26"/>
                      </a:lnTo>
                      <a:lnTo>
                        <a:pt x="1" y="22"/>
                      </a:lnTo>
                      <a:lnTo>
                        <a:pt x="0" y="16"/>
                      </a:lnTo>
                      <a:lnTo>
                        <a:pt x="1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0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6"/>
                      </a:lnTo>
                      <a:lnTo>
                        <a:pt x="28" y="22"/>
                      </a:lnTo>
                      <a:lnTo>
                        <a:pt x="25" y="26"/>
                      </a:lnTo>
                      <a:lnTo>
                        <a:pt x="20" y="30"/>
                      </a:lnTo>
                      <a:lnTo>
                        <a:pt x="15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5" name="Freeform 1221"/>
                <p:cNvSpPr>
                  <a:spLocks/>
                </p:cNvSpPr>
                <p:nvPr/>
              </p:nvSpPr>
              <p:spPr bwMode="auto">
                <a:xfrm>
                  <a:off x="5275" y="1911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6" y="14"/>
                    </a:cxn>
                    <a:cxn ang="0">
                      <a:pos x="13" y="18"/>
                    </a:cxn>
                    <a:cxn ang="0">
                      <a:pos x="20" y="19"/>
                    </a:cxn>
                    <a:cxn ang="0">
                      <a:pos x="20" y="10"/>
                    </a:cxn>
                    <a:cxn ang="0">
                      <a:pos x="15" y="9"/>
                    </a:cxn>
                    <a:cxn ang="0">
                      <a:pos x="13" y="7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0" y="19"/>
                      </a:lnTo>
                      <a:lnTo>
                        <a:pt x="20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6" name="Freeform 1222"/>
                <p:cNvSpPr>
                  <a:spLocks/>
                </p:cNvSpPr>
                <p:nvPr/>
              </p:nvSpPr>
              <p:spPr bwMode="auto">
                <a:xfrm>
                  <a:off x="5275" y="1901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1"/>
                    </a:cxn>
                    <a:cxn ang="0">
                      <a:pos x="6" y="6"/>
                    </a:cxn>
                    <a:cxn ang="0">
                      <a:pos x="1" y="13"/>
                    </a:cxn>
                    <a:cxn ang="0">
                      <a:pos x="0" y="21"/>
                    </a:cxn>
                    <a:cxn ang="0">
                      <a:pos x="9" y="21"/>
                    </a:cxn>
                    <a:cxn ang="0">
                      <a:pos x="10" y="15"/>
                    </a:cxn>
                    <a:cxn ang="0">
                      <a:pos x="13" y="13"/>
                    </a:cxn>
                    <a:cxn ang="0">
                      <a:pos x="15" y="11"/>
                    </a:cxn>
                    <a:cxn ang="0">
                      <a:pos x="20" y="9"/>
                    </a:cxn>
                    <a:cxn ang="0">
                      <a:pos x="20" y="9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21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3" y="1"/>
                      </a:lnTo>
                      <a:lnTo>
                        <a:pt x="6" y="6"/>
                      </a:lnTo>
                      <a:lnTo>
                        <a:pt x="1" y="13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1"/>
                      </a:lnTo>
                      <a:lnTo>
                        <a:pt x="20" y="9"/>
                      </a:lnTo>
                      <a:lnTo>
                        <a:pt x="20" y="9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7" name="Freeform 1223"/>
                <p:cNvSpPr>
                  <a:spLocks/>
                </p:cNvSpPr>
                <p:nvPr/>
              </p:nvSpPr>
              <p:spPr bwMode="auto">
                <a:xfrm>
                  <a:off x="5284" y="1901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18" y="13"/>
                    </a:cxn>
                    <a:cxn ang="0">
                      <a:pos x="13" y="6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1"/>
                    </a:cxn>
                    <a:cxn ang="0">
                      <a:pos x="7" y="13"/>
                    </a:cxn>
                    <a:cxn ang="0">
                      <a:pos x="9" y="15"/>
                    </a:cxn>
                    <a:cxn ang="0">
                      <a:pos x="10" y="21"/>
                    </a:cxn>
                    <a:cxn ang="0">
                      <a:pos x="10" y="21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19" h="21">
                      <a:moveTo>
                        <a:pt x="19" y="21"/>
                      </a:moveTo>
                      <a:lnTo>
                        <a:pt x="19" y="21"/>
                      </a:lnTo>
                      <a:lnTo>
                        <a:pt x="18" y="13"/>
                      </a:lnTo>
                      <a:lnTo>
                        <a:pt x="13" y="6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0" y="21"/>
                      </a:lnTo>
                      <a:lnTo>
                        <a:pt x="10" y="21"/>
                      </a:lnTo>
                      <a:lnTo>
                        <a:pt x="19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8" name="Freeform 1224"/>
                <p:cNvSpPr>
                  <a:spLocks/>
                </p:cNvSpPr>
                <p:nvPr/>
              </p:nvSpPr>
              <p:spPr bwMode="auto">
                <a:xfrm>
                  <a:off x="5284" y="1911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19"/>
                    </a:cxn>
                    <a:cxn ang="0">
                      <a:pos x="7" y="18"/>
                    </a:cxn>
                    <a:cxn ang="0">
                      <a:pos x="13" y="14"/>
                    </a:cxn>
                    <a:cxn ang="0">
                      <a:pos x="18" y="7"/>
                    </a:cxn>
                    <a:cxn ang="0">
                      <a:pos x="19" y="0"/>
                    </a:cxn>
                    <a:cxn ang="0">
                      <a:pos x="10" y="0"/>
                    </a:cxn>
                    <a:cxn ang="0">
                      <a:pos x="9" y="4"/>
                    </a:cxn>
                    <a:cxn ang="0">
                      <a:pos x="7" y="7"/>
                    </a:cxn>
                    <a:cxn ang="0">
                      <a:pos x="4" y="9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19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3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4916" name="Group 331"/>
            <p:cNvGrpSpPr/>
            <p:nvPr/>
          </p:nvGrpSpPr>
          <p:grpSpPr>
            <a:xfrm>
              <a:off x="5181600" y="572869"/>
              <a:ext cx="3697616" cy="2322731"/>
              <a:chOff x="5181600" y="572869"/>
              <a:chExt cx="3697616" cy="2322731"/>
            </a:xfrm>
          </p:grpSpPr>
          <p:grpSp>
            <p:nvGrpSpPr>
              <p:cNvPr id="114924" name="Group 1049"/>
              <p:cNvGrpSpPr>
                <a:grpSpLocks/>
              </p:cNvGrpSpPr>
              <p:nvPr/>
            </p:nvGrpSpPr>
            <p:grpSpPr bwMode="auto">
              <a:xfrm>
                <a:off x="5181600" y="1200150"/>
                <a:ext cx="2705100" cy="1695450"/>
                <a:chOff x="288" y="912"/>
                <a:chExt cx="1704" cy="1068"/>
              </a:xfrm>
            </p:grpSpPr>
            <p:sp>
              <p:nvSpPr>
                <p:cNvPr id="114714" name="Oval 1050"/>
                <p:cNvSpPr>
                  <a:spLocks noChangeArrowheads="1"/>
                </p:cNvSpPr>
                <p:nvPr/>
              </p:nvSpPr>
              <p:spPr bwMode="auto">
                <a:xfrm>
                  <a:off x="451" y="1836"/>
                  <a:ext cx="86" cy="87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5" name="Oval 1051"/>
                <p:cNvSpPr>
                  <a:spLocks noChangeArrowheads="1"/>
                </p:cNvSpPr>
                <p:nvPr/>
              </p:nvSpPr>
              <p:spPr bwMode="auto">
                <a:xfrm>
                  <a:off x="554" y="967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6" name="Oval 1052"/>
                <p:cNvSpPr>
                  <a:spLocks noChangeArrowheads="1"/>
                </p:cNvSpPr>
                <p:nvPr/>
              </p:nvSpPr>
              <p:spPr bwMode="auto">
                <a:xfrm>
                  <a:off x="719" y="1834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7" name="Oval 1053"/>
                <p:cNvSpPr>
                  <a:spLocks noChangeArrowheads="1"/>
                </p:cNvSpPr>
                <p:nvPr/>
              </p:nvSpPr>
              <p:spPr bwMode="auto">
                <a:xfrm>
                  <a:off x="937" y="1838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8" name="Oval 1054"/>
                <p:cNvSpPr>
                  <a:spLocks noChangeArrowheads="1"/>
                </p:cNvSpPr>
                <p:nvPr/>
              </p:nvSpPr>
              <p:spPr bwMode="auto">
                <a:xfrm>
                  <a:off x="1045" y="912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9" name="Oval 1055"/>
                <p:cNvSpPr>
                  <a:spLocks noChangeArrowheads="1"/>
                </p:cNvSpPr>
                <p:nvPr/>
              </p:nvSpPr>
              <p:spPr bwMode="auto">
                <a:xfrm>
                  <a:off x="1208" y="1781"/>
                  <a:ext cx="86" cy="90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0" name="Oval 1056"/>
                <p:cNvSpPr>
                  <a:spLocks noChangeArrowheads="1"/>
                </p:cNvSpPr>
                <p:nvPr/>
              </p:nvSpPr>
              <p:spPr bwMode="auto">
                <a:xfrm>
                  <a:off x="1424" y="1781"/>
                  <a:ext cx="86" cy="88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1" name="Oval 1057"/>
                <p:cNvSpPr>
                  <a:spLocks noChangeArrowheads="1"/>
                </p:cNvSpPr>
                <p:nvPr/>
              </p:nvSpPr>
              <p:spPr bwMode="auto">
                <a:xfrm>
                  <a:off x="1532" y="965"/>
                  <a:ext cx="86" cy="87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2" name="Oval 1058"/>
                <p:cNvSpPr>
                  <a:spLocks noChangeArrowheads="1"/>
                </p:cNvSpPr>
                <p:nvPr/>
              </p:nvSpPr>
              <p:spPr bwMode="auto">
                <a:xfrm>
                  <a:off x="1693" y="1783"/>
                  <a:ext cx="86" cy="8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3" name="Oval 1059"/>
                <p:cNvSpPr>
                  <a:spLocks noChangeArrowheads="1"/>
                </p:cNvSpPr>
                <p:nvPr/>
              </p:nvSpPr>
              <p:spPr bwMode="auto">
                <a:xfrm>
                  <a:off x="1906" y="1727"/>
                  <a:ext cx="86" cy="91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4" name="Oval 1060"/>
                <p:cNvSpPr>
                  <a:spLocks noChangeArrowheads="1"/>
                </p:cNvSpPr>
                <p:nvPr/>
              </p:nvSpPr>
              <p:spPr bwMode="auto">
                <a:xfrm>
                  <a:off x="288" y="1891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114725" name="AutoShape 1061"/>
                <p:cNvCxnSpPr>
                  <a:cxnSpLocks noChangeShapeType="1"/>
                  <a:stCxn id="114724" idx="7"/>
                  <a:endCxn id="114714" idx="2"/>
                </p:cNvCxnSpPr>
                <p:nvPr/>
              </p:nvCxnSpPr>
              <p:spPr bwMode="auto">
                <a:xfrm flipV="1">
                  <a:off x="361" y="1880"/>
                  <a:ext cx="90" cy="2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6" name="AutoShape 1062"/>
                <p:cNvCxnSpPr>
                  <a:cxnSpLocks noChangeShapeType="1"/>
                  <a:stCxn id="114714" idx="7"/>
                  <a:endCxn id="114715" idx="3"/>
                </p:cNvCxnSpPr>
                <p:nvPr/>
              </p:nvCxnSpPr>
              <p:spPr bwMode="auto">
                <a:xfrm flipV="1">
                  <a:off x="524" y="1043"/>
                  <a:ext cx="43" cy="80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7" name="AutoShape 1063"/>
                <p:cNvCxnSpPr>
                  <a:cxnSpLocks noChangeShapeType="1"/>
                  <a:stCxn id="114715" idx="5"/>
                  <a:endCxn id="114716" idx="1"/>
                </p:cNvCxnSpPr>
                <p:nvPr/>
              </p:nvCxnSpPr>
              <p:spPr bwMode="auto">
                <a:xfrm>
                  <a:off x="627" y="1043"/>
                  <a:ext cx="104" cy="80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8" name="AutoShape 1064"/>
                <p:cNvCxnSpPr>
                  <a:cxnSpLocks noChangeShapeType="1"/>
                  <a:stCxn id="114716" idx="6"/>
                  <a:endCxn id="114717" idx="2"/>
                </p:cNvCxnSpPr>
                <p:nvPr/>
              </p:nvCxnSpPr>
              <p:spPr bwMode="auto">
                <a:xfrm>
                  <a:off x="805" y="1879"/>
                  <a:ext cx="132" cy="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9" name="AutoShape 1065"/>
                <p:cNvCxnSpPr>
                  <a:cxnSpLocks noChangeShapeType="1"/>
                  <a:stCxn id="114717" idx="7"/>
                  <a:endCxn id="114718" idx="3"/>
                </p:cNvCxnSpPr>
                <p:nvPr/>
              </p:nvCxnSpPr>
              <p:spPr bwMode="auto">
                <a:xfrm flipV="1">
                  <a:off x="1010" y="988"/>
                  <a:ext cx="48" cy="86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0" name="AutoShape 1066"/>
                <p:cNvCxnSpPr>
                  <a:cxnSpLocks noChangeShapeType="1"/>
                  <a:stCxn id="114718" idx="5"/>
                  <a:endCxn id="114719" idx="1"/>
                </p:cNvCxnSpPr>
                <p:nvPr/>
              </p:nvCxnSpPr>
              <p:spPr bwMode="auto">
                <a:xfrm>
                  <a:off x="1118" y="988"/>
                  <a:ext cx="103" cy="80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1" name="AutoShape 1067"/>
                <p:cNvCxnSpPr>
                  <a:cxnSpLocks noChangeShapeType="1"/>
                  <a:stCxn id="114719" idx="6"/>
                  <a:endCxn id="114720" idx="2"/>
                </p:cNvCxnSpPr>
                <p:nvPr/>
              </p:nvCxnSpPr>
              <p:spPr bwMode="auto">
                <a:xfrm flipV="1">
                  <a:off x="1294" y="1825"/>
                  <a:ext cx="130" cy="2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2" name="AutoShape 1068"/>
                <p:cNvCxnSpPr>
                  <a:cxnSpLocks noChangeShapeType="1"/>
                  <a:stCxn id="114720" idx="7"/>
                  <a:endCxn id="114721" idx="3"/>
                </p:cNvCxnSpPr>
                <p:nvPr/>
              </p:nvCxnSpPr>
              <p:spPr bwMode="auto">
                <a:xfrm flipV="1">
                  <a:off x="1497" y="1039"/>
                  <a:ext cx="48" cy="755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3" name="AutoShape 1069"/>
                <p:cNvCxnSpPr>
                  <a:cxnSpLocks noChangeShapeType="1"/>
                  <a:stCxn id="114721" idx="5"/>
                  <a:endCxn id="114722" idx="1"/>
                </p:cNvCxnSpPr>
                <p:nvPr/>
              </p:nvCxnSpPr>
              <p:spPr bwMode="auto">
                <a:xfrm>
                  <a:off x="1605" y="1039"/>
                  <a:ext cx="101" cy="75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4" name="AutoShape 1070"/>
                <p:cNvCxnSpPr>
                  <a:cxnSpLocks noChangeShapeType="1"/>
                  <a:stCxn id="114722" idx="6"/>
                  <a:endCxn id="114723" idx="2"/>
                </p:cNvCxnSpPr>
                <p:nvPr/>
              </p:nvCxnSpPr>
              <p:spPr bwMode="auto">
                <a:xfrm flipV="1">
                  <a:off x="1779" y="1773"/>
                  <a:ext cx="127" cy="5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315" name="TextBox 314"/>
              <p:cNvSpPr txBox="1"/>
              <p:nvPr/>
            </p:nvSpPr>
            <p:spPr>
              <a:xfrm>
                <a:off x="6217910" y="572869"/>
                <a:ext cx="266130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Daily (fast food)</a:t>
                </a:r>
              </a:p>
              <a:p>
                <a:r>
                  <a:rPr lang="en-US" dirty="0" smtClean="0"/>
                  <a:t>Annually (snow plows)</a:t>
                </a:r>
                <a:endParaRPr lang="en-US" dirty="0"/>
              </a:p>
            </p:txBody>
          </p:sp>
        </p:grpSp>
      </p:grpSp>
      <p:grpSp>
        <p:nvGrpSpPr>
          <p:cNvPr id="114925" name="Group 326"/>
          <p:cNvGrpSpPr/>
          <p:nvPr>
            <p:custDataLst>
              <p:tags r:id="rId9"/>
            </p:custDataLst>
          </p:nvPr>
        </p:nvGrpSpPr>
        <p:grpSpPr>
          <a:xfrm>
            <a:off x="1572099" y="3750702"/>
            <a:ext cx="2486424" cy="1260832"/>
            <a:chOff x="1300163" y="3829050"/>
            <a:chExt cx="2722562" cy="1434727"/>
          </a:xfrm>
        </p:grpSpPr>
        <p:sp>
          <p:nvSpPr>
            <p:cNvPr id="114702" name="Oval 1038"/>
            <p:cNvSpPr>
              <a:spLocks noChangeArrowheads="1"/>
            </p:cNvSpPr>
            <p:nvPr/>
          </p:nvSpPr>
          <p:spPr bwMode="auto">
            <a:xfrm>
              <a:off x="1300163" y="4133850"/>
              <a:ext cx="136525" cy="13811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4932" name="Group 325"/>
            <p:cNvGrpSpPr/>
            <p:nvPr/>
          </p:nvGrpSpPr>
          <p:grpSpPr>
            <a:xfrm>
              <a:off x="1387942" y="3829050"/>
              <a:ext cx="2634783" cy="1434727"/>
              <a:chOff x="1387942" y="3829050"/>
              <a:chExt cx="2634783" cy="1434727"/>
            </a:xfrm>
          </p:grpSpPr>
          <p:sp>
            <p:nvSpPr>
              <p:cNvPr id="114692" name="Oval 1028"/>
              <p:cNvSpPr>
                <a:spLocks noChangeArrowheads="1"/>
              </p:cNvSpPr>
              <p:nvPr/>
            </p:nvSpPr>
            <p:spPr bwMode="auto">
              <a:xfrm>
                <a:off x="1589088" y="3935413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3" name="Oval 1029"/>
              <p:cNvSpPr>
                <a:spLocks noChangeArrowheads="1"/>
              </p:cNvSpPr>
              <p:nvPr/>
            </p:nvSpPr>
            <p:spPr bwMode="auto">
              <a:xfrm>
                <a:off x="1833563" y="3829050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4" name="Oval 1030"/>
              <p:cNvSpPr>
                <a:spLocks noChangeArrowheads="1"/>
              </p:cNvSpPr>
              <p:nvPr/>
            </p:nvSpPr>
            <p:spPr bwMode="auto">
              <a:xfrm>
                <a:off x="2062163" y="411003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5" name="Oval 1031"/>
              <p:cNvSpPr>
                <a:spLocks noChangeArrowheads="1"/>
              </p:cNvSpPr>
              <p:nvPr/>
            </p:nvSpPr>
            <p:spPr bwMode="auto">
              <a:xfrm>
                <a:off x="2366963" y="421163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6" name="Oval 1032"/>
              <p:cNvSpPr>
                <a:spLocks noChangeArrowheads="1"/>
              </p:cNvSpPr>
              <p:nvPr/>
            </p:nvSpPr>
            <p:spPr bwMode="auto">
              <a:xfrm>
                <a:off x="2671763" y="3940175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7" name="Oval 1033"/>
              <p:cNvSpPr>
                <a:spLocks noChangeArrowheads="1"/>
              </p:cNvSpPr>
              <p:nvPr/>
            </p:nvSpPr>
            <p:spPr bwMode="auto">
              <a:xfrm>
                <a:off x="2960688" y="4070350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8" name="Oval 1034"/>
              <p:cNvSpPr>
                <a:spLocks noChangeArrowheads="1"/>
              </p:cNvSpPr>
              <p:nvPr/>
            </p:nvSpPr>
            <p:spPr bwMode="auto">
              <a:xfrm>
                <a:off x="3265488" y="4211638"/>
                <a:ext cx="138112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9" name="Oval 1035"/>
              <p:cNvSpPr>
                <a:spLocks noChangeArrowheads="1"/>
              </p:cNvSpPr>
              <p:nvPr/>
            </p:nvSpPr>
            <p:spPr bwMode="auto">
              <a:xfrm>
                <a:off x="3433763" y="384968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00" name="Oval 1036"/>
              <p:cNvSpPr>
                <a:spLocks noChangeArrowheads="1"/>
              </p:cNvSpPr>
              <p:nvPr/>
            </p:nvSpPr>
            <p:spPr bwMode="auto">
              <a:xfrm>
                <a:off x="3662363" y="4094163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01" name="Oval 1037"/>
              <p:cNvSpPr>
                <a:spLocks noChangeArrowheads="1"/>
              </p:cNvSpPr>
              <p:nvPr/>
            </p:nvSpPr>
            <p:spPr bwMode="auto">
              <a:xfrm>
                <a:off x="3876675" y="3927475"/>
                <a:ext cx="146050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703" name="AutoShape 1039"/>
              <p:cNvCxnSpPr>
                <a:cxnSpLocks noChangeShapeType="1"/>
                <a:stCxn id="114702" idx="7"/>
                <a:endCxn id="114692" idx="2"/>
              </p:cNvCxnSpPr>
              <p:nvPr/>
            </p:nvCxnSpPr>
            <p:spPr bwMode="auto">
              <a:xfrm flipV="1">
                <a:off x="1416050" y="4005263"/>
                <a:ext cx="173037" cy="14922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4" name="AutoShape 1040"/>
              <p:cNvCxnSpPr>
                <a:cxnSpLocks noChangeShapeType="1"/>
                <a:stCxn id="114692" idx="6"/>
                <a:endCxn id="114693" idx="2"/>
              </p:cNvCxnSpPr>
              <p:nvPr/>
            </p:nvCxnSpPr>
            <p:spPr bwMode="auto">
              <a:xfrm flipV="1">
                <a:off x="1725613" y="3898900"/>
                <a:ext cx="107950" cy="1063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5" name="AutoShape 1041"/>
              <p:cNvCxnSpPr>
                <a:cxnSpLocks noChangeShapeType="1"/>
                <a:stCxn id="114693" idx="5"/>
                <a:endCxn id="114694" idx="1"/>
              </p:cNvCxnSpPr>
              <p:nvPr/>
            </p:nvCxnSpPr>
            <p:spPr bwMode="auto">
              <a:xfrm>
                <a:off x="1949450" y="3946525"/>
                <a:ext cx="133350" cy="18415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6" name="AutoShape 1042"/>
              <p:cNvCxnSpPr>
                <a:cxnSpLocks noChangeShapeType="1"/>
                <a:stCxn id="114694" idx="6"/>
                <a:endCxn id="114695" idx="2"/>
              </p:cNvCxnSpPr>
              <p:nvPr/>
            </p:nvCxnSpPr>
            <p:spPr bwMode="auto">
              <a:xfrm>
                <a:off x="2198688" y="4179888"/>
                <a:ext cx="168275" cy="10160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7" name="AutoShape 1043"/>
              <p:cNvCxnSpPr>
                <a:cxnSpLocks noChangeShapeType="1"/>
                <a:stCxn id="114695" idx="6"/>
                <a:endCxn id="114696" idx="3"/>
              </p:cNvCxnSpPr>
              <p:nvPr/>
            </p:nvCxnSpPr>
            <p:spPr bwMode="auto">
              <a:xfrm flipV="1">
                <a:off x="2503488" y="4057650"/>
                <a:ext cx="188912" cy="22383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8" name="AutoShape 1044"/>
              <p:cNvCxnSpPr>
                <a:cxnSpLocks noChangeShapeType="1"/>
                <a:stCxn id="114696" idx="5"/>
                <a:endCxn id="114697" idx="2"/>
              </p:cNvCxnSpPr>
              <p:nvPr/>
            </p:nvCxnSpPr>
            <p:spPr bwMode="auto">
              <a:xfrm>
                <a:off x="2787650" y="4057650"/>
                <a:ext cx="173037" cy="8255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0" name="AutoShape 1046"/>
              <p:cNvCxnSpPr>
                <a:cxnSpLocks noChangeShapeType="1"/>
                <a:stCxn id="114698" idx="7"/>
                <a:endCxn id="114699" idx="3"/>
              </p:cNvCxnSpPr>
              <p:nvPr/>
            </p:nvCxnSpPr>
            <p:spPr bwMode="auto">
              <a:xfrm flipV="1">
                <a:off x="3382963" y="3967163"/>
                <a:ext cx="71437" cy="26511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1" name="AutoShape 1047"/>
              <p:cNvCxnSpPr>
                <a:cxnSpLocks noChangeShapeType="1"/>
                <a:stCxn id="114699" idx="5"/>
                <a:endCxn id="114700" idx="1"/>
              </p:cNvCxnSpPr>
              <p:nvPr/>
            </p:nvCxnSpPr>
            <p:spPr bwMode="auto">
              <a:xfrm>
                <a:off x="3549650" y="3967163"/>
                <a:ext cx="133350" cy="14763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2" name="AutoShape 1048"/>
              <p:cNvCxnSpPr>
                <a:cxnSpLocks noChangeShapeType="1"/>
                <a:stCxn id="114700" idx="6"/>
                <a:endCxn id="114701" idx="3"/>
              </p:cNvCxnSpPr>
              <p:nvPr/>
            </p:nvCxnSpPr>
            <p:spPr bwMode="auto">
              <a:xfrm flipV="1">
                <a:off x="3798888" y="4044950"/>
                <a:ext cx="98425" cy="1190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313" name="TextBox 312"/>
              <p:cNvSpPr txBox="1"/>
              <p:nvPr/>
            </p:nvSpPr>
            <p:spPr>
              <a:xfrm>
                <a:off x="1387942" y="4332367"/>
                <a:ext cx="10679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Mature </a:t>
                </a:r>
              </a:p>
              <a:p>
                <a:r>
                  <a:rPr lang="en-US" dirty="0" smtClean="0"/>
                  <a:t>Product</a:t>
                </a:r>
                <a:endParaRPr lang="en-US" dirty="0"/>
              </a:p>
            </p:txBody>
          </p:sp>
          <p:sp>
            <p:nvSpPr>
              <p:cNvPr id="311" name="Oval 310"/>
              <p:cNvSpPr/>
              <p:nvPr/>
            </p:nvSpPr>
            <p:spPr>
              <a:xfrm>
                <a:off x="3029778" y="5125309"/>
                <a:ext cx="134869" cy="13846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17" name="Straight Connector 316"/>
              <p:cNvCxnSpPr>
                <a:stCxn id="114697" idx="4"/>
                <a:endCxn id="311" idx="0"/>
              </p:cNvCxnSpPr>
              <p:nvPr/>
            </p:nvCxnSpPr>
            <p:spPr>
              <a:xfrm rot="16200000" flipH="1">
                <a:off x="2604659" y="4632755"/>
                <a:ext cx="916846" cy="6826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/>
              <p:cNvCxnSpPr>
                <a:stCxn id="114698" idx="4"/>
                <a:endCxn id="311" idx="0"/>
              </p:cNvCxnSpPr>
              <p:nvPr/>
            </p:nvCxnSpPr>
            <p:spPr>
              <a:xfrm rot="5400000">
                <a:off x="2828100" y="4618865"/>
                <a:ext cx="775558" cy="237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4939" name="Group 339"/>
          <p:cNvGrpSpPr/>
          <p:nvPr>
            <p:custDataLst>
              <p:tags r:id="rId10"/>
            </p:custDataLst>
          </p:nvPr>
        </p:nvGrpSpPr>
        <p:grpSpPr>
          <a:xfrm>
            <a:off x="3348742" y="4900453"/>
            <a:ext cx="1298404" cy="324567"/>
            <a:chOff x="3245535" y="5137376"/>
            <a:chExt cx="1421715" cy="369332"/>
          </a:xfrm>
        </p:grpSpPr>
        <p:sp>
          <p:nvSpPr>
            <p:cNvPr id="335" name="TextBox 334"/>
            <p:cNvSpPr txBox="1"/>
            <p:nvPr/>
          </p:nvSpPr>
          <p:spPr>
            <a:xfrm>
              <a:off x="3651250" y="5137376"/>
              <a:ext cx="101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Outlier</a:t>
              </a:r>
              <a:endParaRPr lang="en-US" b="1" dirty="0"/>
            </a:p>
          </p:txBody>
        </p:sp>
        <p:cxnSp>
          <p:nvCxnSpPr>
            <p:cNvPr id="337" name="Straight Arrow Connector 336"/>
            <p:cNvCxnSpPr/>
            <p:nvPr/>
          </p:nvCxnSpPr>
          <p:spPr>
            <a:xfrm rot="10800000">
              <a:off x="3245535" y="5232031"/>
              <a:ext cx="417731" cy="67142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2" name="Slide Number Placeholder 3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A19B7-EB7E-4FCD-857D-BA129144BCC7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8" name="Rectangle 10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492126"/>
            <a:ext cx="8229600" cy="774700"/>
          </a:xfrm>
        </p:spPr>
        <p:txBody>
          <a:bodyPr/>
          <a:lstStyle/>
          <a:p>
            <a:r>
              <a:rPr lang="en-US" dirty="0" smtClean="0"/>
              <a:t>Principles of Forecasting</a:t>
            </a:r>
            <a:endParaRPr lang="en-US" dirty="0"/>
          </a:p>
        </p:txBody>
      </p:sp>
      <p:sp>
        <p:nvSpPr>
          <p:cNvPr id="247819" name="Rectangle 11"/>
          <p:cNvSpPr>
            <a:spLocks noGrp="1" noChangeArrowheads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457200" y="1266826"/>
            <a:ext cx="8229600" cy="2522537"/>
          </a:xfrm>
        </p:spPr>
        <p:txBody>
          <a:bodyPr/>
          <a:lstStyle/>
          <a:p>
            <a:r>
              <a:rPr lang="en-US" dirty="0" smtClean="0"/>
              <a:t>Forecast is WRONG!!</a:t>
            </a:r>
          </a:p>
          <a:p>
            <a:r>
              <a:rPr lang="en-US" dirty="0" smtClean="0"/>
              <a:t>Should include an estimate of error</a:t>
            </a:r>
          </a:p>
          <a:p>
            <a:r>
              <a:rPr lang="en-US" dirty="0" smtClean="0"/>
              <a:t>Forecasts become less accurate with time</a:t>
            </a:r>
          </a:p>
          <a:p>
            <a:r>
              <a:rPr lang="en-US" dirty="0" smtClean="0"/>
              <a:t>Forecasts are more accurate when aggregated </a:t>
            </a:r>
            <a:endParaRPr lang="en-US" dirty="0"/>
          </a:p>
        </p:txBody>
      </p:sp>
      <p:graphicFrame>
        <p:nvGraphicFramePr>
          <p:cNvPr id="6" name="Object 12"/>
          <p:cNvGraphicFramePr>
            <a:graphicFrameLocks noGrp="1" noChangeAspect="1"/>
          </p:cNvGraphicFramePr>
          <p:nvPr>
            <p:ph sz="half" idx="2"/>
            <p:custDataLst>
              <p:tags r:id="rId4"/>
            </p:custDataLst>
          </p:nvPr>
        </p:nvGraphicFramePr>
        <p:xfrm>
          <a:off x="457200" y="3789363"/>
          <a:ext cx="8229600" cy="251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Text Placeholder 13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Forecasting Principles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3CB66-7254-43B2-8F9D-85B798D7B95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Forecasts Should Include An Estimate of Error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Forecasting Principles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457200" y="1316038"/>
          <a:ext cx="822960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31" name="Picture 7" descr="MCBS01705_0000[1]"/>
          <p:cNvPicPr>
            <a:picLocks noGrp="1" noChangeAspect="1" noChangeArrowheads="1"/>
          </p:cNvPicPr>
          <p:nvPr>
            <p:ph sz="half" idx="1"/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28256" y="1417638"/>
            <a:ext cx="4048469" cy="3849687"/>
          </a:xfrm>
        </p:spPr>
      </p:pic>
      <p:sp>
        <p:nvSpPr>
          <p:cNvPr id="154628" name="Rectangle 4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Forecasts Are More Accurate When Aggregated</a:t>
            </a:r>
          </a:p>
        </p:txBody>
      </p:sp>
      <p:sp>
        <p:nvSpPr>
          <p:cNvPr id="15463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51050" y="1790700"/>
            <a:ext cx="20447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How Many Brown,</a:t>
            </a:r>
          </a:p>
          <a:p>
            <a:pPr algn="ctr"/>
            <a:r>
              <a:rPr lang="en-US" b="1" dirty="0"/>
              <a:t>Size 10 Shoes </a:t>
            </a:r>
          </a:p>
          <a:p>
            <a:pPr algn="ctr"/>
            <a:r>
              <a:rPr lang="en-US" b="1" dirty="0"/>
              <a:t>Will We </a:t>
            </a:r>
            <a:r>
              <a:rPr lang="en-US" b="1" dirty="0" smtClean="0"/>
              <a:t>Sell Next </a:t>
            </a:r>
            <a:endParaRPr lang="en-US" b="1" dirty="0"/>
          </a:p>
          <a:p>
            <a:pPr algn="ctr"/>
            <a:r>
              <a:rPr lang="en-US" b="1" dirty="0"/>
              <a:t>Thursday?</a:t>
            </a:r>
          </a:p>
        </p:txBody>
      </p:sp>
      <p:pic>
        <p:nvPicPr>
          <p:cNvPr id="154633" name="Picture 9" descr="MCBS01705_0000[1]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4530725" y="1308792"/>
            <a:ext cx="4156075" cy="395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463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5499792"/>
            <a:ext cx="2838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folHlink"/>
                </a:solidFill>
              </a:rPr>
              <a:t>Not Very Accurate – </a:t>
            </a:r>
          </a:p>
          <a:p>
            <a:r>
              <a:rPr lang="en-US" b="1" dirty="0">
                <a:solidFill>
                  <a:schemeClr val="folHlink"/>
                </a:solidFill>
              </a:rPr>
              <a:t>Just a Wild Guess</a:t>
            </a:r>
          </a:p>
        </p:txBody>
      </p:sp>
      <p:sp>
        <p:nvSpPr>
          <p:cNvPr id="15463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77000" y="2057400"/>
            <a:ext cx="20875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/>
              <a:t>How Many </a:t>
            </a:r>
          </a:p>
          <a:p>
            <a:pPr algn="ctr"/>
            <a:r>
              <a:rPr lang="en-US" b="1"/>
              <a:t>Shoes Will We </a:t>
            </a:r>
          </a:p>
          <a:p>
            <a:pPr algn="ctr"/>
            <a:r>
              <a:rPr lang="en-US" b="1"/>
              <a:t>Sell This </a:t>
            </a:r>
          </a:p>
          <a:p>
            <a:pPr algn="ctr"/>
            <a:r>
              <a:rPr lang="en-US" b="1"/>
              <a:t>Year?</a:t>
            </a:r>
          </a:p>
        </p:txBody>
      </p:sp>
      <p:sp>
        <p:nvSpPr>
          <p:cNvPr id="15463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53000" y="5499792"/>
            <a:ext cx="3505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folHlink"/>
                </a:solidFill>
              </a:rPr>
              <a:t>Accuracy will be much higher, can use data to support conclusion</a:t>
            </a:r>
            <a:endParaRPr lang="en-US" b="1" dirty="0">
              <a:solidFill>
                <a:schemeClr val="folHlink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dirty="0" smtClean="0"/>
              <a:t>Forecasting Principles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Record data based on forecast needs</a:t>
            </a:r>
          </a:p>
          <a:p>
            <a:pPr lvl="1"/>
            <a:r>
              <a:rPr lang="en-US" dirty="0" smtClean="0"/>
              <a:t>If forecasting monthly, record data monthly </a:t>
            </a:r>
          </a:p>
          <a:p>
            <a:r>
              <a:rPr lang="en-US" dirty="0" smtClean="0"/>
              <a:t>Record circumstances relating to the data</a:t>
            </a:r>
          </a:p>
          <a:p>
            <a:pPr lvl="1"/>
            <a:r>
              <a:rPr lang="en-US" dirty="0" smtClean="0"/>
              <a:t>Promotions, significant weather events</a:t>
            </a:r>
          </a:p>
          <a:p>
            <a:pPr lvl="1"/>
            <a:r>
              <a:rPr lang="en-US" b="1" dirty="0" smtClean="0"/>
              <a:t>Notes</a:t>
            </a:r>
            <a:r>
              <a:rPr lang="en-US" dirty="0" smtClean="0"/>
              <a:t> function in DM 6.1</a:t>
            </a:r>
          </a:p>
          <a:p>
            <a:r>
              <a:rPr lang="en-US" dirty="0" smtClean="0"/>
              <a:t>Record demand separately for different customer groups</a:t>
            </a:r>
          </a:p>
          <a:p>
            <a:pPr lvl="1"/>
            <a:r>
              <a:rPr lang="en-US" dirty="0" smtClean="0"/>
              <a:t>In the CPG world grocery chains, drug store chains, mass merchants and warehouse clubs all have different ordering patterns and should be grouped separately </a:t>
            </a:r>
          </a:p>
          <a:p>
            <a:endParaRPr lang="en-US" dirty="0"/>
          </a:p>
        </p:txBody>
      </p:sp>
      <p:sp>
        <p:nvSpPr>
          <p:cNvPr id="27651" name="Rectangle 6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Data Collection and Preparation</a:t>
            </a:r>
          </a:p>
        </p:txBody>
      </p:sp>
      <p:sp>
        <p:nvSpPr>
          <p:cNvPr id="27652" name="Rectangle 7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Forecasting Principles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zeI70knle1rhUEop197u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ie35apRFeLjKAPaF10txC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fxHtp0ibbskjhQfGFAyD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kCaMnWRQ2iGKQXMeKFRX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VT9767NgANb50c5jCClkk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BZDv2gXQQCDB4AL7gnGc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1DwZhTrPTLHCpI1FhP3A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EQLHU72vCiuRwA6PTOKU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oMmiXlvgKYx8S9wcwIQf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URu4a0aLGz4hrYkCaH0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Fz6j7kDfVH1NmCNS0HUlo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wknIWjGh24ai4SvNSav6Z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zpNBeSz0IejNFsEfjxYW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Y4AHxSUx8fJLox6ldGttD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Yn6OPhxueyelj8fLOnuV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itYGxWPDvEsaBkr45gB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N5iH2LZ7UTAok3pI8CdAH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abNdYVF68zYq4DP8KAFB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zT8wUjJiej945iNSjXTYo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cbgOeWw06T9AhEH4BVNU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mYk1fqDLDE40WkEvulIi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aWHvdCTi2AACnPhudG6nk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vhImq5qscXLb2Cw1OKs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1QnwSuWXuxeEDiybZ6d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unyvm1hFBUJVrcdvfscC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CDfRGEiDRFr1UaQ448M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Age8komYhFOAM00phSgNN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g0ajkoo7tlNCAnFro8JlB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wVcfZXVyMgLaZzgYc9T8u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6ktrIbSAVfzue75prbVz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dYiJthyh8NoRv1tTrBLVC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Qqn5aqVAssbXD5UvwdmU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Uq51R7JrWzZLfU6lxLWZs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wA1aUUYzEQ0vXZ9yOQ0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M9I0LGVzF3FMLKQmGwMh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SP0paGAYGn83zqPWPwY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AJgoIJkkkT8t3fQAV5pZw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Ufo8lnd79rgLyIb9uKhY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nTqIJS0tyBDYABgOimRx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i0IDMkMG1EKB1fVFuf8X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bUvYVorE1Svinyt4zPWNs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9VKByeVZBPDIvBpZ55GHR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eZA1TCSBoX985Y2e6RHp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SwEvGoasgQzWwBYd1mJd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Llsk13QzPaa9763nnWur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qN0WKmZQNRyB4dNRIf1V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J2Yd3QGGvCoAylSJNWSGS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jz8sqgSPkGCS7abbEljS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NpvUQDpeLh52TbzCzGZQ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eZTbch974eD9l3Vm2bUs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B27i05IJbrPVgav0Er85D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XLSi7QvA3JxGbs0IkAXl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QpJPvHdEOV1GDXMTcbqoS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e4SpmoKMncnbHyaz1wxD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AxydLfWEfk2BvKDhRg4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fL4k2BpSlaTjulR8CvQJ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bZRxNkCpHgNBwIUZOVzAP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TNZ7cQ10UMCt4clLJQaVy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3853pWJEhzLg6hM8qdken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IbgiqJDyiVwcCYhCFFd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73n34Zbiwuz4gnR9EjVD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2RapI5CiIwT4R4i0EFy3O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A5aa9AEz9ThB8SemJrgM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7mBpt0lhrADHNYUP2HRV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aYLIgqXbcJHUEXNyJ6EdS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HYq4fsUpzUvwXoQGcAo5f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70oH2T3PMdQ2DVelD6Y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Od9GCyPNwgUnfO9pX1mq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4IoOmzR7arkeK8WM7VnC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uqKEhWaEFc4A9LhEDTDWX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9SfTcD4RhxVcKGiKJtIaM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NSgqUBNwVNJhRpoJwzOV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z0kgtJcvmvQhNs1UJ2qBl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1oqklKcAYzx8VfPzIDnH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KD3XnNjqyrwFyZcUyOp2d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KDja3RxCFbHY8ot668UF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1tngCE9PYFMKyMEi5UQ0C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9IrxbQs94zWfQGrLVoZ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ZxvTRUjsk2VaDn7I4ATK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ntkuKdckbrJ7fHWiGkYK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vcBIFRYjpv85exb7XYww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BwOBE8UCCdLxceVtbBaK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r7KsUAOq195UkA5T3cPoN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APjDqCWiHGoWfQPy6jpkZ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kHkWbuNUmX0ap49Ky6bB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FCSDQz8olmmxbpLzDCWd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jqGPUshiChQF4silUFw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CdEnaUtenQWFydaJeW3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lKH7lh1yIIlFNtbwhmP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9t5QpYydpadt997FYTcN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0IoU4aarzWxTmSTG3zbdP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e18M9NrAGjXITva7NAoTK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jSqHyHFHdnlk1idg7Q6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LqBiQdNE94Sv41DtCJUf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w1xRnQi4mIZrv606gRrTz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hrwdbCDemdwtfp3qsmuAN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3yVDnlSslKjJ6laFFq7l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2RB2Po4oYpVysFfZfSuL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IVFX5iHO9FZ67w42lvtnX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NxSvpGbeR0LjVV5K6nzP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kjDv1PiiQbQdin1N0ukT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Ijr5s7dFkwFkAiuEs9Q6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Wsl8bXUn0ncW1SqcNh8Yr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5ld86fLn0nW9R5xmeJgRR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ymU3Fxj6rRiOmZU3QEBCn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YwXknZwPV6vbiOk4kkm1Z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0R0kFq2oHzgsNRe2Ad4UV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Tb3PN4oytUV1YB7YRw4j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3yUSC97f2D2ElU88Je8v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c3ub0flbQSU7uPmol4xRG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q14IKTbw5qwH8yDNO2m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vvddBTIBqzSpGuj83hiN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WadXAoC0xJ7O9rln9fVy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0TtMKAvrxrloe4aWxAhFl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X7ePIhJPjbNq7AV0jF5y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Op0GjoOwKZ5xsopvmnIG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drD3lBAYZghJMOlkgprn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7fU4guxSUJl95rQovFR6X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9EtpVcA8StQvJvSWPIqwT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DJTtRUMv8gIlrlqi6lan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m57rfekLFR2m656hXFQAK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yNsJIeRLNUuXflcTtCVB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Ykfj19FkNlHmwoxipYl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fRL6RXoSTsHyGkNSITeb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ONsvV4a90biV4nGBLa4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AhfD3n1L7jNLwrQweBa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3AjaCOcb11QTdbfh0N7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HXEUDqx0fxY65FXctmh6G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Z7jReLfVtGHA5dFjTKdyW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UCeEhWAmw5q4s0jo2Xfx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j8YzX72UH8HkoeZ6XZSj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uE8cjzmaAGKrMj6GHYtkC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n7B5oW0gF1XPtPnExFK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0MfwJVfOAiWX6u4NAqdM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azSlF7bEb4MzVmctxEC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OtCQjkVEShPpeZ9uwJg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oJ74jW3Hvw2StNrhzWFuk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Y9gxWh8yjZUKWRE6GBLrW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wlPIluIQ9PnqKuM0nSWm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NxLbHcWMALHGUAIteIdN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35nGMMWiBnl4IO4wDhL4y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FJPU4w99Jy4UtFO1qaQi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98yt7FMQSTi3N5gcZXG2Y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QRTpH5V2Bk0qDRSIp8rD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OkoICRBegTlnZ2a7r4O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7AL0zhw2kN4MGcdvigGf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teaaxrq9HGzQ3y0Zt4qn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65fRQxhGmPfxeRaxsj9N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2mxd9tKB1c0i08Ys9sMt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O8YC7sBK54wm9UiHU8sk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kjOHQr0KhAWVprIRVaeL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sHu0C9CeEEQOuP9Uh0A0O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ArKtzPZYezLaQ6dPPR72V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sS4zQtCNLUHd5cVUwi5hR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4BXSH0Sda4kX72g8zMfFq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2jY3GrbJSLzjn8wH7Y60p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CM7prFelzyDDvrhAExU8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TZbzGhlNfQNyDUEkq1qc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NF7CSFgzpRlt53vRvrxX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3u58dxOdfuP1TE8zCgZer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szASMsEFYZugvcws3pFxG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caPBOzwYFB4k5wJ5cCUr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czRZos2RqD2CoHXRQ6s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BM2MwfVunP8nPztIf4YxF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rRqWjjtVMZ4kXfKOa4VO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ris827lLNYR3x80ys8Jov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2y3JI71Vo4ZtZyYOhb79Y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u8GZg1mlYApuODB8BhGK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dgq7JfHVcpFAgU4ipeKRz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338rAEQxgmS1kMjBnLdsR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o3ihLWFPhDEXTj5r0yhK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pi3JZMTo6rrdmYiE34F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IeAhYOQZD6UtfJ9xURLnY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TzXC46ancqvH3ts1Y2ps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wJ6f979dULkWFGH0bMSt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2K154sQMkyiemQRmVZ1ah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KoMK0MgwZCNGmd43Gn7r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SwPz6U0UfTqooYtfuYOyy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9bKWVDJM66SNCgLGYkdd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qkR9OQTsyqozhHhIQ04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z9u9RWkNado6XsSQXpDw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miMWmLYw6nJjOLHFFZX7K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aaKPPZ3EoNycRHdualg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N8HbbiqGpi58CLCV9x3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wfyQXsuMLudkvnB8EOLd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IRFaCO4qgU5obMsbQLOmn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g6J5rRecJZ7kgT8kePWTD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O6n1NvIivC8Zs7R0CxzK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b7IZjAVhOKseVZ3QrH0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25WtW2pjQtZK3Zvek6ICb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I8TGdmOjl43EBVgjNc8nd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xecSXM6SKxzsYOj6d6Ys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zj4MwDvRjoUKmr1uRwfc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61shvu5VgfkH8ESOaftmS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yerS4Jerdu6thBv18pW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A3eN8FHhLPpTQU34C1b1N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d2bAcFekXWa1Ybd4W3xar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zrHrXwoK1msQbBxt22rR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PWSQx48tDFymB9vdhNzb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Fvk1tpAv70NdRBLz6ZjC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C10knVilx0K65NsYAjsg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hP0nYOLDihzarxP4FyYv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9KyJEbOfzBWH3cs1CGmm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hrk2gVE4zd8wGgPeazO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YdJuDBDWh8igds6pCUTBv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IzwvccnwMxsejdAxDk08h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gsNIOyFVqcWvaX7oryLl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NZ9TO4gzAnLDJf3ptyX7C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1nIqzwVzzvJ4ttEPZuomQ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aRqI4YYZNe8LXLaouKD1N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EMzKDztIfbccQ0RrWAAH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2yhfrEeuBtyNksVI2ox7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IwSEBZEJO2VXLVvekqkv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zKzkoCiGrcyoI42SYXt4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ahSeVWIf9n039Ljkdml3n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z2RslmtQqnbAhr9HlXb3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FVhzEJ6Is0lUjb3unTGw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Xa1T4FZ5cLbbnWaMIJJH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bfn8XDRAhmEOZX6yKFrJn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J7O6jAbXNRLLUDL618vU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mnZ3eX3iYxnGE09xxZ6o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XebbUZypART9bLq7gleU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KjR0qt2kuQuTJcUMItDD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iSqrR77iJdEKYs37uE7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oeZLXuBvO0Fp9NRkXuSo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xseIphERum4ZNXUeAVZm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8wmhjo1gpCuyUHxwf5kR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k90UpITXojooVSq5TCB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rTgnIlPFv8Cd18jtBxvF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fvjBDOZqekqzKI7E20y7J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LIRiMp13A4uboXM4wQe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EhpcPzxWylrfxSMwd1dh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fxIHfV2gvxsz3zSzzrwD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J8pTi0Cc3wm91St8jBUh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yht02Sh4IvqifoP0N6mj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MYPcDErLLcY7NAhmD2E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xuU7YL4iVzqnNXTWhcQPC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cUyZ5r8VJeiOlq45mYK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9aU5TQXXRDxrRLUEDy0DP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KPZeRixGFxaa3JEUcAbXR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muE9rIqKFVGq55FZEqbX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HIbZJmpsSA84CJc85XfN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jZNHMi83Jc8XjafvQjlXY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emizOwBwwGDK5NVXrZ3kc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6i0tVNvkeIcLsmTqUPOV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8AttEUUT0ok1k8XR4f1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jwVgbEXbsicf0ylAO0cr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klz405ewhGbNGW0wkGgx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YOYuhUtBvx81bVjhYLaSP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sg6SSye0V9sALcAH6DSXW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v4cRpAhFwbnPS5sb8wZvl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dVKpPe3nANqK2G09EJfD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WjveUumXrGYlZWEbsrsN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1rkqv8mlM6Tr0ZqUAjy1C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eQDJGMmwtFxO1ZIh1eA8G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KMGG4usgOatpUSbOpmZC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jGcEitQ0H6wc8TwydmaP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4TZWehS7UMaFGxJP4SSvh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B5yILUc2ZHaINH7gboGg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ebD4zi7K9ilVoRGy6dHK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wOW8WBG7BshmRm5GkUVf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PiZjbzlAN6FKz8RydGfZ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nRifADityW3fFO8rlv3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D10jtpSNOVrDr4PH03P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iBHgyTypbvbvdhfg9SAK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unUkyGKVhHxD1lJmBNbTR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O1n3CEuZcyYjIoCdQYep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2Xe3G2V17h6Q0gNhZCq2Z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sWRyrKTWx9daNFSuhUUc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wUyREW1BvIoSyrc3cK6g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8gpAqs0UTHwlNBpR0FPRP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6yAWkmHkuxCPpWZA5XUV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MV7rhdI962BHOZgIBFUb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RgI1g3BF8m6bBMFPT4uBk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ev704kv1EtFChIYBBrVY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m8CJhdKKNwkIIVGYBv5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nZ4jo0Y706q5LSrBeNU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W0fGVsjtuaMbLDFYPJL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eiD9OxZhhIUjg243I5wN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vYT6T5PcazqLTmAsey5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fiA7NVfYbXcAIHCw7Vjbc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SuBBU7DfSYC2kzHJ41jx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6FjmrbYAtlpNqICcklRxH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C6EhWqbfaSUVLOhetVFE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fUR4xJGsZfM3dI9fypeb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uWNU5RVS3WZTpn4lEvt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GZL4wkG7faqGlpVgCEPx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P3jiLacKII6ZOW2QywfLO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yd4X951RETNu9HKezvUu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mBYdM5jhmm3u6eN07JR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VNK6dhyO9utSUm2xm9eED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jNl6kWJQkkPCImbRfLlB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75cE0LvNKAFn9haSFLmxv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JFtvqPgt5IBLbH8skbe3z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fy50Yz0Z3V5mxaulGwhu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o5tKdrbjssZudXlOiU5J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6kAhPPywifdtaZxdmzNK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n2WwZRemodeyZ89WBlKV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hKNmh4ywVMmtXxkjQHiV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eB0o3pXs0ysDLcJDA9OS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cvaBBiu3DeShwcmS18y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kjr1q71o4vMmza90FOho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1jM8zd686YHMpudrOFY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LuFxhH8GjPFnuQPsIhWu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UzJMREzjTuPTMyhs2WpZp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610nBmWGZq6QUWKp3zn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uHiyZGlxuHfHDLRhXXWN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GImwhwmq2exgxi53mgls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BdiZyLBqtxZ01zbsoOb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0amdzcUAGsnyg79eiYAPC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hwgvSTSwgQJA2WLZzHPN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CsKs2e6QBe2fa5GiH2HNV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SYZyVSpQqoBtrEcQqMLp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Hxw6hwY18MXUE4w2QEMFF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kSR5GSF8Z9vKdWVXzSA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gqBMEc21fq5Qceqqh8s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9ki6UHcN5vq2BqtUdt5X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EnJGw8ArDBkvhgtyhkP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p9C0XmVZy0Q4GVmdb3d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I69crFbK8sJ3Yz4wbdwD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kEdAyb49LeGJzrvRKVfOO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6vYxfWoiMnsZEznAlbi1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dV6vOQ5rNaB4fDUYfhVm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6xMRnmtqnejenz2qz6wE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Fy8XKMw3ZAa3utUEaOrU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ImLW2pxWs9oOrXGTlFg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7ldwgjVqkxhb003HLDXzB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5AqvlDKynVLUPLbNK7v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0EF1WXgtLDe8fhawx4TbU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3w8UHxV9Byl4VKtoGt4B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lpPRapUUfaN2nDjIF5mm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MAt1hd2BReecCuN2zVQt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AUceL3FdHPaaxKyqFgH6Z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7QJ7YADU8KOSbFhMv9mo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XHIltXQCfFXMqcGxvWq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IsynxDpE4crn0OGp8wwq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315KfCTF8mDSMmuE55ANH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EyS9TKyKByINH1el10tC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iSUhQ3hNlHDFrbms0UzC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oXCqn2XRcfHqHniNSgvA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k4zMCRKzMdNTpgZeBTvsO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192A2Yy0y2PcXOlvecwez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M2Vmdp149e82pK2OL0LF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PMWKbnKdNN4IPDbkilLd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u5vuHaFa8OndsoWmuVbm"/>
</p:tagLst>
</file>

<file path=ppt/theme/theme1.xml><?xml version="1.0" encoding="utf-8"?>
<a:theme xmlns:a="http://schemas.openxmlformats.org/drawingml/2006/main" name="QAD_Presentation_Template_2010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1965</TotalTime>
  <Words>1716</Words>
  <Application>Microsoft Office PowerPoint</Application>
  <PresentationFormat>On-screen Show (4:3)</PresentationFormat>
  <Paragraphs>630</Paragraphs>
  <Slides>46</Slides>
  <Notes>23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QAD_Presentation_Template_2010</vt:lpstr>
      <vt:lpstr>Clip</vt:lpstr>
      <vt:lpstr>Worksheet</vt:lpstr>
      <vt:lpstr>Time Series Forecasting Including Exponential Smoothing</vt:lpstr>
      <vt:lpstr>What is a Forecast?</vt:lpstr>
      <vt:lpstr>Forecasting Techniques</vt:lpstr>
      <vt:lpstr>Forecasting Horizons</vt:lpstr>
      <vt:lpstr>Sales History Patterns</vt:lpstr>
      <vt:lpstr>Principles of Forecasting</vt:lpstr>
      <vt:lpstr>Forecasts Should Include An Estimate of Error</vt:lpstr>
      <vt:lpstr>Forecasts Are More Accurate When Aggregated</vt:lpstr>
      <vt:lpstr>Data Collection and Preparation</vt:lpstr>
      <vt:lpstr>Common Time Series Techniques</vt:lpstr>
      <vt:lpstr>Naïve Forecasting</vt:lpstr>
      <vt:lpstr>Variations of Naïve Forecasting</vt:lpstr>
      <vt:lpstr>Variations of Naïve Forecasting</vt:lpstr>
      <vt:lpstr>Variations of Naïve Forecasting</vt:lpstr>
      <vt:lpstr>Moving Average Forecasting</vt:lpstr>
      <vt:lpstr>3 Month Moving Average</vt:lpstr>
      <vt:lpstr>5 Month Moving Average</vt:lpstr>
      <vt:lpstr>What is the Impact of Different Averaging Periods?</vt:lpstr>
      <vt:lpstr>Longer Periods = Less Impact of Random Event</vt:lpstr>
      <vt:lpstr>Weighted Moving Average</vt:lpstr>
      <vt:lpstr>Examples of Weighted Moving Average</vt:lpstr>
      <vt:lpstr>Forecasting Seasonal Products</vt:lpstr>
      <vt:lpstr>How to Forecast a Seasonal Product</vt:lpstr>
      <vt:lpstr>Why 3 Years of History?</vt:lpstr>
      <vt:lpstr>Deseasonalizing Demand</vt:lpstr>
      <vt:lpstr>Obtain 3 Years of History</vt:lpstr>
      <vt:lpstr>Determine Monthly Sales Average</vt:lpstr>
      <vt:lpstr>Calculate The Seasonal Indexes</vt:lpstr>
      <vt:lpstr>Determine Annual Forecast &amp; Monthly Deseasonalized Average</vt:lpstr>
      <vt:lpstr>Apply Seasonal Index</vt:lpstr>
      <vt:lpstr>Using a 3-Month Moving Average, What is the Forecast for July</vt:lpstr>
      <vt:lpstr>Using a 3-Month Moving Average, What is the Forecast for July</vt:lpstr>
      <vt:lpstr>Using a 6-Month Moving Average, What is the Forecast for July</vt:lpstr>
      <vt:lpstr>Using a 6-Month Moving Average, What is the Forecast for July</vt:lpstr>
      <vt:lpstr>Single Exponential Smoothing</vt:lpstr>
      <vt:lpstr>Smoothing Factor</vt:lpstr>
      <vt:lpstr>Exponential Smoothing Examples</vt:lpstr>
      <vt:lpstr>Exponential Smoothing Examples</vt:lpstr>
      <vt:lpstr>Comparison of Exponential Smoothing Alpha Factors</vt:lpstr>
      <vt:lpstr>Double Exponential Smoothing</vt:lpstr>
      <vt:lpstr>Triple Exponential Smoothing</vt:lpstr>
      <vt:lpstr>Using Exponential Smoothing, What is the Forecast for February (α = .7)</vt:lpstr>
      <vt:lpstr>Using Exponential Smoothing, What is the Forecast for February (α = .7)</vt:lpstr>
      <vt:lpstr>If Sales Displays Trend and Seasonality, Use This Forecasting Technique</vt:lpstr>
      <vt:lpstr>If Sales Displays Trend and Seasonality, Use This Forecasting Technique</vt:lpstr>
      <vt:lpstr>Questions or Comments?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K Williams</dc:creator>
  <cp:lastModifiedBy>mdf</cp:lastModifiedBy>
  <cp:revision>25</cp:revision>
  <dcterms:created xsi:type="dcterms:W3CDTF">2011-06-22T08:11:45Z</dcterms:created>
  <dcterms:modified xsi:type="dcterms:W3CDTF">2012-02-16T23:32:38Z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1KBby-3H8HuW6f9ubSOObAEZBJHNNNB8Z-Q8GPhlnZjo</vt:lpwstr>
  </property>
  <property fmtid="{D5CDD505-2E9C-101B-9397-08002B2CF9AE}" pid="4" name="Google.Documents.RevisionId">
    <vt:lpwstr>09879062665851012405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</Properties>
</file>