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tags/tag2.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diagrams/layout3.xml" ContentType="application/vnd.openxmlformats-officedocument.drawingml.diagramLayout+xml"/>
  <Override PartName="/ppt/notesSlides/notesSlide9.xml" ContentType="application/vnd.openxmlformats-officedocument.presentationml.notesSlide+xml"/>
  <Override PartName="/ppt/notesSlides/notesSlide12.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notesSlides/notesSlide10.xml" ContentType="application/vnd.openxmlformats-officedocument.presentationml.notesSlide+xml"/>
  <Default Extension="xlsx" ContentType="application/vnd.openxmlformats-officedocument.spreadsheetml.sheet"/>
  <Override PartName="/ppt/charts/chart3.xml" ContentType="application/vnd.openxmlformats-officedocument.drawingml.char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diagrams/quickStyle1.xml" ContentType="application/vnd.openxmlformats-officedocument.drawingml.diagramStyle+xml"/>
  <Default Extension="emf" ContentType="image/x-emf"/>
  <Override PartName="/ppt/notesSlides/notesSlide17.xml" ContentType="application/vnd.openxmlformats-officedocument.presentationml.notesSlide+xml"/>
  <Override PartName="/ppt/tags/tag3.xml" ContentType="application/vnd.openxmlformats-officedocument.presentationml.tags+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diagrams/layout2.xml" ContentType="application/vnd.openxmlformats-officedocument.drawingml.diagram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charts/chart4.xml" ContentType="application/vnd.openxmlformats-officedocument.drawingml.chart+xml"/>
  <Override PartName="/ppt/slides/slide8.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notesSlides/notesSlide4.xml" ContentType="application/vnd.openxmlformats-officedocument.presentationml.notesSlide+xml"/>
  <Override PartName="/ppt/diagrams/colors3.xml" ContentType="application/vnd.openxmlformats-officedocument.drawingml.diagramColors+xml"/>
  <Override PartName="/ppt/charts/chart2.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2"/>
  </p:notesMasterIdLst>
  <p:handoutMasterIdLst>
    <p:handoutMasterId r:id="rId23"/>
  </p:handoutMasterIdLst>
  <p:sldIdLst>
    <p:sldId id="256" r:id="rId2"/>
    <p:sldId id="261" r:id="rId3"/>
    <p:sldId id="262" r:id="rId4"/>
    <p:sldId id="271" r:id="rId5"/>
    <p:sldId id="264" r:id="rId6"/>
    <p:sldId id="266" r:id="rId7"/>
    <p:sldId id="270" r:id="rId8"/>
    <p:sldId id="274" r:id="rId9"/>
    <p:sldId id="276" r:id="rId10"/>
    <p:sldId id="279" r:id="rId11"/>
    <p:sldId id="285" r:id="rId12"/>
    <p:sldId id="281" r:id="rId13"/>
    <p:sldId id="286" r:id="rId14"/>
    <p:sldId id="273" r:id="rId15"/>
    <p:sldId id="258" r:id="rId16"/>
    <p:sldId id="272" r:id="rId17"/>
    <p:sldId id="278" r:id="rId18"/>
    <p:sldId id="277" r:id="rId19"/>
    <p:sldId id="283" r:id="rId20"/>
    <p:sldId id="287" r:id="rId21"/>
  </p:sldIdLst>
  <p:sldSz cx="9144000" cy="6858000" type="screen4x3"/>
  <p:notesSz cx="7077075" cy="93630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showPr>
  <p:clrMru>
    <a:srgbClr val="4F4F4F"/>
    <a:srgbClr val="F030E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500" autoAdjust="0"/>
    <p:restoredTop sz="85152" autoAdjust="0"/>
  </p:normalViewPr>
  <p:slideViewPr>
    <p:cSldViewPr snapToGrid="0" snapToObjects="1">
      <p:cViewPr>
        <p:scale>
          <a:sx n="90" d="100"/>
          <a:sy n="90" d="100"/>
        </p:scale>
        <p:origin x="-702" y="-24"/>
      </p:cViewPr>
      <p:guideLst>
        <p:guide orient="horz" pos="827"/>
        <p:guide pos="361"/>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Office_Excel_Worksheet4.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style val="1"/>
  <c:chart>
    <c:title>
      <c:tx>
        <c:rich>
          <a:bodyPr/>
          <a:lstStyle/>
          <a:p>
            <a:pPr>
              <a:defRPr/>
            </a:pPr>
            <a:r>
              <a:rPr lang="en-US" dirty="0" smtClean="0"/>
              <a:t>Retailer</a:t>
            </a:r>
            <a:r>
              <a:rPr lang="en-US" baseline="0" dirty="0" smtClean="0"/>
              <a:t> </a:t>
            </a:r>
            <a:r>
              <a:rPr lang="en-US" dirty="0" smtClean="0"/>
              <a:t>Sales</a:t>
            </a:r>
            <a:endParaRPr lang="en-US" dirty="0"/>
          </a:p>
        </c:rich>
      </c:tx>
      <c:layout/>
      <c:spPr>
        <a:solidFill>
          <a:srgbClr val="0070C0"/>
        </a:solidFill>
      </c:spPr>
    </c:title>
    <c:plotArea>
      <c:layout/>
      <c:lineChart>
        <c:grouping val="standard"/>
        <c:ser>
          <c:idx val="0"/>
          <c:order val="0"/>
          <c:tx>
            <c:strRef>
              <c:f>Sheet1!$A$2</c:f>
              <c:strCache>
                <c:ptCount val="1"/>
                <c:pt idx="0">
                  <c:v>Retailer</c:v>
                </c:pt>
              </c:strCache>
            </c:strRef>
          </c:tx>
          <c:marker>
            <c:symbol val="none"/>
          </c:marker>
          <c:cat>
            <c:numRef>
              <c:f>Sheet1!$B$2:$M$2</c:f>
              <c:numCache>
                <c:formatCode>General</c:formatCode>
                <c:ptCount val="12"/>
                <c:pt idx="0">
                  <c:v>120</c:v>
                </c:pt>
                <c:pt idx="1">
                  <c:v>135</c:v>
                </c:pt>
                <c:pt idx="2">
                  <c:v>115</c:v>
                </c:pt>
                <c:pt idx="3">
                  <c:v>112</c:v>
                </c:pt>
                <c:pt idx="4">
                  <c:v>128</c:v>
                </c:pt>
                <c:pt idx="5">
                  <c:v>118</c:v>
                </c:pt>
                <c:pt idx="6">
                  <c:v>132</c:v>
                </c:pt>
                <c:pt idx="7">
                  <c:v>140</c:v>
                </c:pt>
                <c:pt idx="8">
                  <c:v>124</c:v>
                </c:pt>
                <c:pt idx="9">
                  <c:v>119</c:v>
                </c:pt>
                <c:pt idx="10">
                  <c:v>114</c:v>
                </c:pt>
                <c:pt idx="11">
                  <c:v>122</c:v>
                </c:pt>
              </c:numCache>
            </c:numRef>
          </c:cat>
          <c:val>
            <c:numRef>
              <c:f>Sheet1!$B$2:$M$2</c:f>
              <c:numCache>
                <c:formatCode>General</c:formatCode>
                <c:ptCount val="12"/>
                <c:pt idx="0">
                  <c:v>120</c:v>
                </c:pt>
                <c:pt idx="1">
                  <c:v>135</c:v>
                </c:pt>
                <c:pt idx="2">
                  <c:v>115</c:v>
                </c:pt>
                <c:pt idx="3">
                  <c:v>112</c:v>
                </c:pt>
                <c:pt idx="4">
                  <c:v>128</c:v>
                </c:pt>
                <c:pt idx="5">
                  <c:v>118</c:v>
                </c:pt>
                <c:pt idx="6">
                  <c:v>132</c:v>
                </c:pt>
                <c:pt idx="7">
                  <c:v>140</c:v>
                </c:pt>
                <c:pt idx="8">
                  <c:v>124</c:v>
                </c:pt>
                <c:pt idx="9">
                  <c:v>119</c:v>
                </c:pt>
                <c:pt idx="10">
                  <c:v>114</c:v>
                </c:pt>
                <c:pt idx="11">
                  <c:v>122</c:v>
                </c:pt>
              </c:numCache>
            </c:numRef>
          </c:val>
        </c:ser>
        <c:marker val="1"/>
        <c:axId val="100753408"/>
        <c:axId val="100754944"/>
      </c:lineChart>
      <c:catAx>
        <c:axId val="100753408"/>
        <c:scaling>
          <c:orientation val="minMax"/>
        </c:scaling>
        <c:delete val="1"/>
        <c:axPos val="b"/>
        <c:numFmt formatCode="General" sourceLinked="1"/>
        <c:tickLblPos val="none"/>
        <c:crossAx val="100754944"/>
        <c:crosses val="autoZero"/>
        <c:auto val="1"/>
        <c:lblAlgn val="ctr"/>
        <c:lblOffset val="100"/>
      </c:catAx>
      <c:valAx>
        <c:axId val="100754944"/>
        <c:scaling>
          <c:orientation val="minMax"/>
        </c:scaling>
        <c:delete val="1"/>
        <c:axPos val="l"/>
        <c:majorGridlines/>
        <c:numFmt formatCode="General" sourceLinked="1"/>
        <c:tickLblPos val="none"/>
        <c:crossAx val="100753408"/>
        <c:crosses val="autoZero"/>
        <c:crossBetween val="between"/>
      </c:valAx>
    </c:plotArea>
    <c:plotVisOnly val="1"/>
  </c:chart>
  <c:txPr>
    <a:bodyPr/>
    <a:lstStyle/>
    <a:p>
      <a:pPr>
        <a:defRPr sz="1800"/>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style val="1"/>
  <c:chart>
    <c:title>
      <c:tx>
        <c:rich>
          <a:bodyPr/>
          <a:lstStyle/>
          <a:p>
            <a:pPr>
              <a:defRPr/>
            </a:pPr>
            <a:r>
              <a:rPr lang="en-US" baseline="0" dirty="0" smtClean="0"/>
              <a:t>Manufacturer </a:t>
            </a:r>
            <a:r>
              <a:rPr lang="en-US" dirty="0" smtClean="0"/>
              <a:t>Sales</a:t>
            </a:r>
            <a:endParaRPr lang="en-US" dirty="0"/>
          </a:p>
        </c:rich>
      </c:tx>
      <c:layout/>
      <c:spPr>
        <a:solidFill>
          <a:srgbClr val="0070C0"/>
        </a:solidFill>
      </c:spPr>
    </c:title>
    <c:plotArea>
      <c:layout/>
      <c:lineChart>
        <c:grouping val="standard"/>
        <c:ser>
          <c:idx val="0"/>
          <c:order val="0"/>
          <c:tx>
            <c:strRef>
              <c:f>Sheet1!$A$2</c:f>
              <c:strCache>
                <c:ptCount val="1"/>
                <c:pt idx="0">
                  <c:v>Manufacturer</c:v>
                </c:pt>
              </c:strCache>
            </c:strRef>
          </c:tx>
          <c:marker>
            <c:symbol val="none"/>
          </c:marker>
          <c:cat>
            <c:numRef>
              <c:f>Sheet1!$B$2:$M$2</c:f>
              <c:numCache>
                <c:formatCode>General</c:formatCode>
                <c:ptCount val="12"/>
                <c:pt idx="0">
                  <c:v>120</c:v>
                </c:pt>
                <c:pt idx="1">
                  <c:v>180</c:v>
                </c:pt>
                <c:pt idx="2">
                  <c:v>150</c:v>
                </c:pt>
                <c:pt idx="3">
                  <c:v>300</c:v>
                </c:pt>
                <c:pt idx="4">
                  <c:v>100</c:v>
                </c:pt>
                <c:pt idx="5">
                  <c:v>225</c:v>
                </c:pt>
                <c:pt idx="6">
                  <c:v>75</c:v>
                </c:pt>
                <c:pt idx="7">
                  <c:v>300</c:v>
                </c:pt>
                <c:pt idx="8">
                  <c:v>200</c:v>
                </c:pt>
                <c:pt idx="9">
                  <c:v>80</c:v>
                </c:pt>
                <c:pt idx="10">
                  <c:v>200</c:v>
                </c:pt>
                <c:pt idx="11">
                  <c:v>50</c:v>
                </c:pt>
              </c:numCache>
            </c:numRef>
          </c:cat>
          <c:val>
            <c:numRef>
              <c:f>Sheet1!$B$2:$M$2</c:f>
              <c:numCache>
                <c:formatCode>General</c:formatCode>
                <c:ptCount val="12"/>
                <c:pt idx="0">
                  <c:v>120</c:v>
                </c:pt>
                <c:pt idx="1">
                  <c:v>180</c:v>
                </c:pt>
                <c:pt idx="2">
                  <c:v>150</c:v>
                </c:pt>
                <c:pt idx="3">
                  <c:v>300</c:v>
                </c:pt>
                <c:pt idx="4">
                  <c:v>100</c:v>
                </c:pt>
                <c:pt idx="5">
                  <c:v>225</c:v>
                </c:pt>
                <c:pt idx="6">
                  <c:v>75</c:v>
                </c:pt>
                <c:pt idx="7">
                  <c:v>300</c:v>
                </c:pt>
                <c:pt idx="8">
                  <c:v>200</c:v>
                </c:pt>
                <c:pt idx="9">
                  <c:v>80</c:v>
                </c:pt>
                <c:pt idx="10">
                  <c:v>200</c:v>
                </c:pt>
                <c:pt idx="11">
                  <c:v>50</c:v>
                </c:pt>
              </c:numCache>
            </c:numRef>
          </c:val>
        </c:ser>
        <c:marker val="1"/>
        <c:axId val="108140416"/>
        <c:axId val="108141952"/>
      </c:lineChart>
      <c:catAx>
        <c:axId val="108140416"/>
        <c:scaling>
          <c:orientation val="minMax"/>
        </c:scaling>
        <c:delete val="1"/>
        <c:axPos val="b"/>
        <c:numFmt formatCode="General" sourceLinked="1"/>
        <c:tickLblPos val="none"/>
        <c:crossAx val="108141952"/>
        <c:crosses val="autoZero"/>
        <c:auto val="1"/>
        <c:lblAlgn val="ctr"/>
        <c:lblOffset val="100"/>
      </c:catAx>
      <c:valAx>
        <c:axId val="108141952"/>
        <c:scaling>
          <c:orientation val="minMax"/>
        </c:scaling>
        <c:delete val="1"/>
        <c:axPos val="l"/>
        <c:majorGridlines/>
        <c:numFmt formatCode="General" sourceLinked="1"/>
        <c:tickLblPos val="none"/>
        <c:crossAx val="108140416"/>
        <c:crosses val="autoZero"/>
        <c:crossBetween val="between"/>
      </c:valAx>
    </c:plotArea>
    <c:plotVisOnly val="1"/>
  </c:chart>
  <c:txPr>
    <a:bodyPr/>
    <a:lstStyle/>
    <a:p>
      <a:pPr>
        <a:defRPr sz="1800"/>
      </a:pPr>
      <a:endParaRPr lang="en-US"/>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style val="1"/>
  <c:chart>
    <c:title>
      <c:tx>
        <c:rich>
          <a:bodyPr/>
          <a:lstStyle/>
          <a:p>
            <a:pPr>
              <a:defRPr/>
            </a:pPr>
            <a:r>
              <a:rPr lang="en-US" dirty="0" smtClean="0"/>
              <a:t>Supplier</a:t>
            </a:r>
            <a:r>
              <a:rPr lang="en-US" baseline="0" dirty="0" smtClean="0"/>
              <a:t> </a:t>
            </a:r>
            <a:r>
              <a:rPr lang="en-US" dirty="0" smtClean="0"/>
              <a:t>Sales</a:t>
            </a:r>
            <a:endParaRPr lang="en-US" dirty="0"/>
          </a:p>
        </c:rich>
      </c:tx>
      <c:layout/>
      <c:spPr>
        <a:solidFill>
          <a:srgbClr val="0070C0"/>
        </a:solidFill>
      </c:spPr>
    </c:title>
    <c:plotArea>
      <c:layout/>
      <c:lineChart>
        <c:grouping val="standard"/>
        <c:ser>
          <c:idx val="0"/>
          <c:order val="0"/>
          <c:tx>
            <c:strRef>
              <c:f>Sheet1!$A$2</c:f>
              <c:strCache>
                <c:ptCount val="1"/>
                <c:pt idx="0">
                  <c:v>Customer</c:v>
                </c:pt>
              </c:strCache>
            </c:strRef>
          </c:tx>
          <c:marker>
            <c:symbol val="none"/>
          </c:marker>
          <c:cat>
            <c:numRef>
              <c:f>Sheet1!$B$2:$M$2</c:f>
              <c:numCache>
                <c:formatCode>General</c:formatCode>
                <c:ptCount val="12"/>
                <c:pt idx="0">
                  <c:v>400</c:v>
                </c:pt>
                <c:pt idx="1">
                  <c:v>50</c:v>
                </c:pt>
                <c:pt idx="2">
                  <c:v>350</c:v>
                </c:pt>
                <c:pt idx="3">
                  <c:v>75</c:v>
                </c:pt>
                <c:pt idx="4">
                  <c:v>350</c:v>
                </c:pt>
                <c:pt idx="5">
                  <c:v>200</c:v>
                </c:pt>
                <c:pt idx="6">
                  <c:v>400</c:v>
                </c:pt>
                <c:pt idx="7">
                  <c:v>25</c:v>
                </c:pt>
                <c:pt idx="8">
                  <c:v>300</c:v>
                </c:pt>
                <c:pt idx="9">
                  <c:v>25</c:v>
                </c:pt>
                <c:pt idx="10">
                  <c:v>450</c:v>
                </c:pt>
                <c:pt idx="11">
                  <c:v>122</c:v>
                </c:pt>
              </c:numCache>
            </c:numRef>
          </c:cat>
          <c:val>
            <c:numRef>
              <c:f>Sheet1!$B$2:$M$2</c:f>
              <c:numCache>
                <c:formatCode>General</c:formatCode>
                <c:ptCount val="12"/>
                <c:pt idx="0">
                  <c:v>400</c:v>
                </c:pt>
                <c:pt idx="1">
                  <c:v>50</c:v>
                </c:pt>
                <c:pt idx="2">
                  <c:v>350</c:v>
                </c:pt>
                <c:pt idx="3">
                  <c:v>75</c:v>
                </c:pt>
                <c:pt idx="4">
                  <c:v>350</c:v>
                </c:pt>
                <c:pt idx="5">
                  <c:v>200</c:v>
                </c:pt>
                <c:pt idx="6">
                  <c:v>400</c:v>
                </c:pt>
                <c:pt idx="7">
                  <c:v>25</c:v>
                </c:pt>
                <c:pt idx="8">
                  <c:v>300</c:v>
                </c:pt>
                <c:pt idx="9">
                  <c:v>25</c:v>
                </c:pt>
                <c:pt idx="10">
                  <c:v>450</c:v>
                </c:pt>
                <c:pt idx="11">
                  <c:v>122</c:v>
                </c:pt>
              </c:numCache>
            </c:numRef>
          </c:val>
        </c:ser>
        <c:marker val="1"/>
        <c:axId val="108182144"/>
        <c:axId val="108183936"/>
      </c:lineChart>
      <c:catAx>
        <c:axId val="108182144"/>
        <c:scaling>
          <c:orientation val="minMax"/>
        </c:scaling>
        <c:delete val="1"/>
        <c:axPos val="b"/>
        <c:numFmt formatCode="General" sourceLinked="1"/>
        <c:tickLblPos val="none"/>
        <c:crossAx val="108183936"/>
        <c:crosses val="autoZero"/>
        <c:auto val="1"/>
        <c:lblAlgn val="ctr"/>
        <c:lblOffset val="100"/>
      </c:catAx>
      <c:valAx>
        <c:axId val="108183936"/>
        <c:scaling>
          <c:orientation val="minMax"/>
        </c:scaling>
        <c:delete val="1"/>
        <c:axPos val="l"/>
        <c:majorGridlines/>
        <c:numFmt formatCode="General" sourceLinked="1"/>
        <c:tickLblPos val="none"/>
        <c:crossAx val="108182144"/>
        <c:crosses val="autoZero"/>
        <c:crossBetween val="between"/>
      </c:valAx>
    </c:plotArea>
    <c:plotVisOnly val="1"/>
  </c:chart>
  <c:txPr>
    <a:bodyPr/>
    <a:lstStyle/>
    <a:p>
      <a:pPr>
        <a:defRPr sz="1800"/>
      </a:pPr>
      <a:endParaRPr lang="en-US"/>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style val="1"/>
  <c:chart>
    <c:title>
      <c:tx>
        <c:rich>
          <a:bodyPr/>
          <a:lstStyle/>
          <a:p>
            <a:pPr>
              <a:defRPr/>
            </a:pPr>
            <a:r>
              <a:rPr lang="en-US" dirty="0" smtClean="0"/>
              <a:t>Distributor</a:t>
            </a:r>
            <a:r>
              <a:rPr lang="en-US" baseline="0" dirty="0" smtClean="0"/>
              <a:t> </a:t>
            </a:r>
            <a:r>
              <a:rPr lang="en-US" dirty="0" smtClean="0"/>
              <a:t>Sales</a:t>
            </a:r>
            <a:endParaRPr lang="en-US" dirty="0"/>
          </a:p>
        </c:rich>
      </c:tx>
      <c:layout/>
      <c:spPr>
        <a:solidFill>
          <a:srgbClr val="0070C0"/>
        </a:solidFill>
      </c:spPr>
    </c:title>
    <c:plotArea>
      <c:layout/>
      <c:lineChart>
        <c:grouping val="standard"/>
        <c:ser>
          <c:idx val="0"/>
          <c:order val="0"/>
          <c:tx>
            <c:strRef>
              <c:f>Sheet1!$A$2</c:f>
              <c:strCache>
                <c:ptCount val="1"/>
                <c:pt idx="0">
                  <c:v>Customer</c:v>
                </c:pt>
              </c:strCache>
            </c:strRef>
          </c:tx>
          <c:marker>
            <c:symbol val="none"/>
          </c:marker>
          <c:cat>
            <c:numRef>
              <c:f>Sheet1!$B$2:$M$2</c:f>
              <c:numCache>
                <c:formatCode>General</c:formatCode>
                <c:ptCount val="12"/>
                <c:pt idx="0">
                  <c:v>140</c:v>
                </c:pt>
                <c:pt idx="1">
                  <c:v>160</c:v>
                </c:pt>
                <c:pt idx="2">
                  <c:v>175</c:v>
                </c:pt>
                <c:pt idx="3">
                  <c:v>85</c:v>
                </c:pt>
                <c:pt idx="4">
                  <c:v>95</c:v>
                </c:pt>
                <c:pt idx="5">
                  <c:v>75</c:v>
                </c:pt>
                <c:pt idx="6">
                  <c:v>120</c:v>
                </c:pt>
                <c:pt idx="7">
                  <c:v>180</c:v>
                </c:pt>
                <c:pt idx="8">
                  <c:v>150</c:v>
                </c:pt>
                <c:pt idx="9">
                  <c:v>90</c:v>
                </c:pt>
                <c:pt idx="10">
                  <c:v>75</c:v>
                </c:pt>
                <c:pt idx="11">
                  <c:v>120</c:v>
                </c:pt>
              </c:numCache>
            </c:numRef>
          </c:cat>
          <c:val>
            <c:numRef>
              <c:f>Sheet1!$B$2:$M$2</c:f>
              <c:numCache>
                <c:formatCode>General</c:formatCode>
                <c:ptCount val="12"/>
                <c:pt idx="0">
                  <c:v>140</c:v>
                </c:pt>
                <c:pt idx="1">
                  <c:v>160</c:v>
                </c:pt>
                <c:pt idx="2">
                  <c:v>175</c:v>
                </c:pt>
                <c:pt idx="3">
                  <c:v>85</c:v>
                </c:pt>
                <c:pt idx="4">
                  <c:v>95</c:v>
                </c:pt>
                <c:pt idx="5">
                  <c:v>75</c:v>
                </c:pt>
                <c:pt idx="6">
                  <c:v>120</c:v>
                </c:pt>
                <c:pt idx="7">
                  <c:v>180</c:v>
                </c:pt>
                <c:pt idx="8">
                  <c:v>150</c:v>
                </c:pt>
                <c:pt idx="9">
                  <c:v>90</c:v>
                </c:pt>
                <c:pt idx="10">
                  <c:v>75</c:v>
                </c:pt>
                <c:pt idx="11">
                  <c:v>120</c:v>
                </c:pt>
              </c:numCache>
            </c:numRef>
          </c:val>
        </c:ser>
        <c:marker val="1"/>
        <c:axId val="108191104"/>
        <c:axId val="108115072"/>
      </c:lineChart>
      <c:catAx>
        <c:axId val="108191104"/>
        <c:scaling>
          <c:orientation val="minMax"/>
        </c:scaling>
        <c:delete val="1"/>
        <c:axPos val="b"/>
        <c:numFmt formatCode="General" sourceLinked="1"/>
        <c:tickLblPos val="none"/>
        <c:crossAx val="108115072"/>
        <c:crosses val="autoZero"/>
        <c:auto val="1"/>
        <c:lblAlgn val="ctr"/>
        <c:lblOffset val="100"/>
      </c:catAx>
      <c:valAx>
        <c:axId val="108115072"/>
        <c:scaling>
          <c:orientation val="minMax"/>
        </c:scaling>
        <c:delete val="1"/>
        <c:axPos val="l"/>
        <c:majorGridlines/>
        <c:numFmt formatCode="General" sourceLinked="1"/>
        <c:tickLblPos val="none"/>
        <c:crossAx val="108191104"/>
        <c:crosses val="autoZero"/>
        <c:crossBetween val="between"/>
      </c:valAx>
    </c:plotArea>
    <c:plotVisOnly val="1"/>
  </c:chart>
  <c:txPr>
    <a:bodyPr/>
    <a:lstStyle/>
    <a:p>
      <a:pPr>
        <a:defRPr sz="1800"/>
      </a:pPr>
      <a:endParaRPr lang="en-US"/>
    </a:p>
  </c:txPr>
  <c:externalData r:id="rId1"/>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99727BD-6D1E-448F-9243-BAD432D4B044}" type="doc">
      <dgm:prSet loTypeId="urn:microsoft.com/office/officeart/2005/8/layout/pyramid4" loCatId="relationship" qsTypeId="urn:microsoft.com/office/officeart/2005/8/quickstyle/simple1" qsCatId="simple" csTypeId="urn:microsoft.com/office/officeart/2005/8/colors/accent1_2" csCatId="accent1" phldr="1"/>
      <dgm:spPr/>
      <dgm:t>
        <a:bodyPr/>
        <a:lstStyle/>
        <a:p>
          <a:endParaRPr lang="en-US"/>
        </a:p>
      </dgm:t>
    </dgm:pt>
    <dgm:pt modelId="{726A3B1F-F468-4E09-A2FA-B71ED7DEE81A}">
      <dgm:prSet phldrT="[Text]" custT="1"/>
      <dgm:spPr/>
      <dgm:t>
        <a:bodyPr/>
        <a:lstStyle/>
        <a:p>
          <a:r>
            <a:rPr lang="en-US" sz="1200" b="1" dirty="0" smtClean="0">
              <a:solidFill>
                <a:schemeClr val="tx1"/>
              </a:solidFill>
            </a:rPr>
            <a:t>Top Management</a:t>
          </a:r>
          <a:endParaRPr lang="en-US" sz="1200" b="1" dirty="0">
            <a:solidFill>
              <a:schemeClr val="tx1"/>
            </a:solidFill>
          </a:endParaRPr>
        </a:p>
      </dgm:t>
    </dgm:pt>
    <dgm:pt modelId="{98F29825-9180-427D-BC57-6CAC7E09F1CA}" type="parTrans" cxnId="{0D09D351-0CE0-4B68-A9A6-FA60E6933781}">
      <dgm:prSet/>
      <dgm:spPr/>
      <dgm:t>
        <a:bodyPr/>
        <a:lstStyle/>
        <a:p>
          <a:endParaRPr lang="en-US"/>
        </a:p>
      </dgm:t>
    </dgm:pt>
    <dgm:pt modelId="{BFBD3AA3-6BFE-4D18-B778-582B29678F10}" type="sibTrans" cxnId="{0D09D351-0CE0-4B68-A9A6-FA60E6933781}">
      <dgm:prSet/>
      <dgm:spPr/>
      <dgm:t>
        <a:bodyPr/>
        <a:lstStyle/>
        <a:p>
          <a:endParaRPr lang="en-US"/>
        </a:p>
      </dgm:t>
    </dgm:pt>
    <dgm:pt modelId="{A753AD42-9946-41B8-8562-4F28C4E56716}">
      <dgm:prSet phldrT="[Text]" custT="1"/>
      <dgm:spPr>
        <a:solidFill>
          <a:srgbClr val="7030A0"/>
        </a:solidFill>
      </dgm:spPr>
      <dgm:t>
        <a:bodyPr/>
        <a:lstStyle/>
        <a:p>
          <a:r>
            <a:rPr lang="en-US" sz="1400" b="1" dirty="0" smtClean="0"/>
            <a:t>Distribution</a:t>
          </a:r>
          <a:endParaRPr lang="en-US" sz="1400" b="1" dirty="0"/>
        </a:p>
      </dgm:t>
    </dgm:pt>
    <dgm:pt modelId="{D4A432AC-36D1-4766-9288-C54143A90112}" type="parTrans" cxnId="{FB4897BA-5911-40D3-90BE-B19006BBBAD0}">
      <dgm:prSet/>
      <dgm:spPr/>
      <dgm:t>
        <a:bodyPr/>
        <a:lstStyle/>
        <a:p>
          <a:endParaRPr lang="en-US"/>
        </a:p>
      </dgm:t>
    </dgm:pt>
    <dgm:pt modelId="{35F03634-E799-4A22-8C31-FED1A61AC0A5}" type="sibTrans" cxnId="{FB4897BA-5911-40D3-90BE-B19006BBBAD0}">
      <dgm:prSet/>
      <dgm:spPr/>
      <dgm:t>
        <a:bodyPr/>
        <a:lstStyle/>
        <a:p>
          <a:endParaRPr lang="en-US"/>
        </a:p>
      </dgm:t>
    </dgm:pt>
    <dgm:pt modelId="{AF11FAF3-C807-460E-B8C7-F8329D9F6023}">
      <dgm:prSet phldrT="[Text]" custT="1"/>
      <dgm:spPr>
        <a:solidFill>
          <a:schemeClr val="tx2">
            <a:lumMod val="40000"/>
            <a:lumOff val="60000"/>
          </a:schemeClr>
        </a:solidFill>
      </dgm:spPr>
      <dgm:t>
        <a:bodyPr/>
        <a:lstStyle/>
        <a:p>
          <a:r>
            <a:rPr lang="en-US" sz="1400" b="1" dirty="0" smtClean="0">
              <a:solidFill>
                <a:schemeClr val="tx1"/>
              </a:solidFill>
            </a:rPr>
            <a:t>Production</a:t>
          </a:r>
          <a:endParaRPr lang="en-US" sz="1400" b="1" dirty="0">
            <a:solidFill>
              <a:schemeClr val="tx1"/>
            </a:solidFill>
          </a:endParaRPr>
        </a:p>
      </dgm:t>
    </dgm:pt>
    <dgm:pt modelId="{8D21754B-64B3-4763-BF6B-0A6E31B8BC66}" type="parTrans" cxnId="{192E4418-9928-4206-954E-8AB082CD5807}">
      <dgm:prSet/>
      <dgm:spPr/>
      <dgm:t>
        <a:bodyPr/>
        <a:lstStyle/>
        <a:p>
          <a:endParaRPr lang="en-US"/>
        </a:p>
      </dgm:t>
    </dgm:pt>
    <dgm:pt modelId="{08AC7BF4-3048-45C7-BD8F-C8183EFAA406}" type="sibTrans" cxnId="{192E4418-9928-4206-954E-8AB082CD5807}">
      <dgm:prSet/>
      <dgm:spPr/>
      <dgm:t>
        <a:bodyPr/>
        <a:lstStyle/>
        <a:p>
          <a:endParaRPr lang="en-US"/>
        </a:p>
      </dgm:t>
    </dgm:pt>
    <dgm:pt modelId="{E371D8A9-E7EF-4968-929F-23EE1A0BCAA0}">
      <dgm:prSet phldrT="[Text]" custT="1"/>
      <dgm:spPr>
        <a:solidFill>
          <a:srgbClr val="FFFF00"/>
        </a:solidFill>
      </dgm:spPr>
      <dgm:t>
        <a:bodyPr/>
        <a:lstStyle/>
        <a:p>
          <a:r>
            <a:rPr lang="en-US" sz="1100" b="1" dirty="0" smtClean="0">
              <a:solidFill>
                <a:schemeClr val="tx1"/>
              </a:solidFill>
            </a:rPr>
            <a:t>Transportation</a:t>
          </a:r>
          <a:endParaRPr lang="en-US" sz="1100" b="1" dirty="0">
            <a:solidFill>
              <a:schemeClr val="tx1"/>
            </a:solidFill>
          </a:endParaRPr>
        </a:p>
      </dgm:t>
    </dgm:pt>
    <dgm:pt modelId="{CF8E4E63-FC35-4538-8185-A5B5943A12AA}" type="parTrans" cxnId="{D388A52D-8CA9-4AE8-82F7-A40E1F65FA79}">
      <dgm:prSet/>
      <dgm:spPr/>
      <dgm:t>
        <a:bodyPr/>
        <a:lstStyle/>
        <a:p>
          <a:endParaRPr lang="en-US"/>
        </a:p>
      </dgm:t>
    </dgm:pt>
    <dgm:pt modelId="{21E1C959-271F-4A33-9B47-527F453F402E}" type="sibTrans" cxnId="{D388A52D-8CA9-4AE8-82F7-A40E1F65FA79}">
      <dgm:prSet/>
      <dgm:spPr/>
      <dgm:t>
        <a:bodyPr/>
        <a:lstStyle/>
        <a:p>
          <a:endParaRPr lang="en-US"/>
        </a:p>
      </dgm:t>
    </dgm:pt>
    <dgm:pt modelId="{39522FD0-7274-4357-9218-B3D827AF6ED2}" type="pres">
      <dgm:prSet presAssocID="{A99727BD-6D1E-448F-9243-BAD432D4B044}" presName="compositeShape" presStyleCnt="0">
        <dgm:presLayoutVars>
          <dgm:chMax val="9"/>
          <dgm:dir/>
          <dgm:resizeHandles val="exact"/>
        </dgm:presLayoutVars>
      </dgm:prSet>
      <dgm:spPr/>
      <dgm:t>
        <a:bodyPr/>
        <a:lstStyle/>
        <a:p>
          <a:endParaRPr lang="en-US"/>
        </a:p>
      </dgm:t>
    </dgm:pt>
    <dgm:pt modelId="{101BEBCC-4082-4DB5-B9C1-EB47F4FF3355}" type="pres">
      <dgm:prSet presAssocID="{A99727BD-6D1E-448F-9243-BAD432D4B044}" presName="triangle1" presStyleLbl="node1" presStyleIdx="0" presStyleCnt="4">
        <dgm:presLayoutVars>
          <dgm:bulletEnabled val="1"/>
        </dgm:presLayoutVars>
      </dgm:prSet>
      <dgm:spPr/>
      <dgm:t>
        <a:bodyPr/>
        <a:lstStyle/>
        <a:p>
          <a:endParaRPr lang="en-US"/>
        </a:p>
      </dgm:t>
    </dgm:pt>
    <dgm:pt modelId="{50A69C30-DC49-42F8-97EA-FC136362A1B0}" type="pres">
      <dgm:prSet presAssocID="{A99727BD-6D1E-448F-9243-BAD432D4B044}" presName="triangle2" presStyleLbl="node1" presStyleIdx="1" presStyleCnt="4" custScaleX="102034" custScaleY="100912">
        <dgm:presLayoutVars>
          <dgm:bulletEnabled val="1"/>
        </dgm:presLayoutVars>
      </dgm:prSet>
      <dgm:spPr/>
      <dgm:t>
        <a:bodyPr/>
        <a:lstStyle/>
        <a:p>
          <a:endParaRPr lang="en-US"/>
        </a:p>
      </dgm:t>
    </dgm:pt>
    <dgm:pt modelId="{36B42DB2-2FBD-491A-9390-8683AF783420}" type="pres">
      <dgm:prSet presAssocID="{A99727BD-6D1E-448F-9243-BAD432D4B044}" presName="triangle3" presStyleLbl="node1" presStyleIdx="2" presStyleCnt="4">
        <dgm:presLayoutVars>
          <dgm:bulletEnabled val="1"/>
        </dgm:presLayoutVars>
      </dgm:prSet>
      <dgm:spPr/>
      <dgm:t>
        <a:bodyPr/>
        <a:lstStyle/>
        <a:p>
          <a:endParaRPr lang="en-US"/>
        </a:p>
      </dgm:t>
    </dgm:pt>
    <dgm:pt modelId="{9BC262FC-47DC-4E03-A203-F461D6FC5328}" type="pres">
      <dgm:prSet presAssocID="{A99727BD-6D1E-448F-9243-BAD432D4B044}" presName="triangle4" presStyleLbl="node1" presStyleIdx="3" presStyleCnt="4">
        <dgm:presLayoutVars>
          <dgm:bulletEnabled val="1"/>
        </dgm:presLayoutVars>
      </dgm:prSet>
      <dgm:spPr/>
      <dgm:t>
        <a:bodyPr/>
        <a:lstStyle/>
        <a:p>
          <a:endParaRPr lang="en-US"/>
        </a:p>
      </dgm:t>
    </dgm:pt>
  </dgm:ptLst>
  <dgm:cxnLst>
    <dgm:cxn modelId="{3FF46606-0D43-481F-9C18-010C82282717}" type="presOf" srcId="{AF11FAF3-C807-460E-B8C7-F8329D9F6023}" destId="{36B42DB2-2FBD-491A-9390-8683AF783420}" srcOrd="0" destOrd="0" presId="urn:microsoft.com/office/officeart/2005/8/layout/pyramid4"/>
    <dgm:cxn modelId="{F363BE4C-5311-4778-8B11-E5233E01CB8E}" type="presOf" srcId="{726A3B1F-F468-4E09-A2FA-B71ED7DEE81A}" destId="{101BEBCC-4082-4DB5-B9C1-EB47F4FF3355}" srcOrd="0" destOrd="0" presId="urn:microsoft.com/office/officeart/2005/8/layout/pyramid4"/>
    <dgm:cxn modelId="{4401189C-ACC2-4E09-86FB-78D3F646EFE0}" type="presOf" srcId="{A753AD42-9946-41B8-8562-4F28C4E56716}" destId="{50A69C30-DC49-42F8-97EA-FC136362A1B0}" srcOrd="0" destOrd="0" presId="urn:microsoft.com/office/officeart/2005/8/layout/pyramid4"/>
    <dgm:cxn modelId="{FA9249A2-2539-4A8B-B7F3-788D5AD9CD10}" type="presOf" srcId="{A99727BD-6D1E-448F-9243-BAD432D4B044}" destId="{39522FD0-7274-4357-9218-B3D827AF6ED2}" srcOrd="0" destOrd="0" presId="urn:microsoft.com/office/officeart/2005/8/layout/pyramid4"/>
    <dgm:cxn modelId="{192E4418-9928-4206-954E-8AB082CD5807}" srcId="{A99727BD-6D1E-448F-9243-BAD432D4B044}" destId="{AF11FAF3-C807-460E-B8C7-F8329D9F6023}" srcOrd="2" destOrd="0" parTransId="{8D21754B-64B3-4763-BF6B-0A6E31B8BC66}" sibTransId="{08AC7BF4-3048-45C7-BD8F-C8183EFAA406}"/>
    <dgm:cxn modelId="{0D62BECF-D4AC-4F54-837A-91262855EB1F}" type="presOf" srcId="{E371D8A9-E7EF-4968-929F-23EE1A0BCAA0}" destId="{9BC262FC-47DC-4E03-A203-F461D6FC5328}" srcOrd="0" destOrd="0" presId="urn:microsoft.com/office/officeart/2005/8/layout/pyramid4"/>
    <dgm:cxn modelId="{D388A52D-8CA9-4AE8-82F7-A40E1F65FA79}" srcId="{A99727BD-6D1E-448F-9243-BAD432D4B044}" destId="{E371D8A9-E7EF-4968-929F-23EE1A0BCAA0}" srcOrd="3" destOrd="0" parTransId="{CF8E4E63-FC35-4538-8185-A5B5943A12AA}" sibTransId="{21E1C959-271F-4A33-9B47-527F453F402E}"/>
    <dgm:cxn modelId="{FB4897BA-5911-40D3-90BE-B19006BBBAD0}" srcId="{A99727BD-6D1E-448F-9243-BAD432D4B044}" destId="{A753AD42-9946-41B8-8562-4F28C4E56716}" srcOrd="1" destOrd="0" parTransId="{D4A432AC-36D1-4766-9288-C54143A90112}" sibTransId="{35F03634-E799-4A22-8C31-FED1A61AC0A5}"/>
    <dgm:cxn modelId="{0D09D351-0CE0-4B68-A9A6-FA60E6933781}" srcId="{A99727BD-6D1E-448F-9243-BAD432D4B044}" destId="{726A3B1F-F468-4E09-A2FA-B71ED7DEE81A}" srcOrd="0" destOrd="0" parTransId="{98F29825-9180-427D-BC57-6CAC7E09F1CA}" sibTransId="{BFBD3AA3-6BFE-4D18-B778-582B29678F10}"/>
    <dgm:cxn modelId="{2E1E2D43-C9B3-4D1A-9B9C-80CFED5CBDA8}" type="presParOf" srcId="{39522FD0-7274-4357-9218-B3D827AF6ED2}" destId="{101BEBCC-4082-4DB5-B9C1-EB47F4FF3355}" srcOrd="0" destOrd="0" presId="urn:microsoft.com/office/officeart/2005/8/layout/pyramid4"/>
    <dgm:cxn modelId="{030CEBD6-1BA7-4476-9673-84D15147B2FE}" type="presParOf" srcId="{39522FD0-7274-4357-9218-B3D827AF6ED2}" destId="{50A69C30-DC49-42F8-97EA-FC136362A1B0}" srcOrd="1" destOrd="0" presId="urn:microsoft.com/office/officeart/2005/8/layout/pyramid4"/>
    <dgm:cxn modelId="{DBEC2173-3DA9-4E75-A3FE-26C9D8735702}" type="presParOf" srcId="{39522FD0-7274-4357-9218-B3D827AF6ED2}" destId="{36B42DB2-2FBD-491A-9390-8683AF783420}" srcOrd="2" destOrd="0" presId="urn:microsoft.com/office/officeart/2005/8/layout/pyramid4"/>
    <dgm:cxn modelId="{705E78BC-3172-494E-A3E6-26C24BBDACAF}" type="presParOf" srcId="{39522FD0-7274-4357-9218-B3D827AF6ED2}" destId="{9BC262FC-47DC-4E03-A203-F461D6FC5328}" srcOrd="3" destOrd="0" presId="urn:microsoft.com/office/officeart/2005/8/layout/pyramid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8FCBD92-0D07-427B-BAF1-73B75A33BE79}" type="doc">
      <dgm:prSet loTypeId="urn:microsoft.com/office/officeart/2005/8/layout/arrow5" loCatId="relationship" qsTypeId="urn:microsoft.com/office/officeart/2005/8/quickstyle/3d3" qsCatId="3D" csTypeId="urn:microsoft.com/office/officeart/2005/8/colors/accent1_2" csCatId="accent1" phldr="1"/>
      <dgm:spPr/>
      <dgm:t>
        <a:bodyPr/>
        <a:lstStyle/>
        <a:p>
          <a:endParaRPr lang="en-US"/>
        </a:p>
      </dgm:t>
    </dgm:pt>
    <dgm:pt modelId="{8D637F41-A7B2-4D48-8396-72F064898C77}">
      <dgm:prSet phldrT="[Text]" custT="1"/>
      <dgm:spPr>
        <a:solidFill>
          <a:schemeClr val="accent3">
            <a:lumMod val="20000"/>
            <a:lumOff val="80000"/>
          </a:schemeClr>
        </a:solidFill>
      </dgm:spPr>
      <dgm:t>
        <a:bodyPr/>
        <a:lstStyle/>
        <a:p>
          <a:r>
            <a:rPr lang="en-US" sz="1600" b="1" dirty="0" smtClean="0">
              <a:solidFill>
                <a:schemeClr val="tx1"/>
              </a:solidFill>
            </a:rPr>
            <a:t>Sales</a:t>
          </a:r>
          <a:endParaRPr lang="en-US" sz="1600" b="1" dirty="0">
            <a:solidFill>
              <a:schemeClr val="tx1"/>
            </a:solidFill>
          </a:endParaRPr>
        </a:p>
      </dgm:t>
    </dgm:pt>
    <dgm:pt modelId="{32A03705-7065-4BAF-A60E-0BAD42F7C1B5}" type="parTrans" cxnId="{F7BEC9DE-3CB9-4F89-9620-EFF133A2E28A}">
      <dgm:prSet/>
      <dgm:spPr/>
      <dgm:t>
        <a:bodyPr/>
        <a:lstStyle/>
        <a:p>
          <a:endParaRPr lang="en-US"/>
        </a:p>
      </dgm:t>
    </dgm:pt>
    <dgm:pt modelId="{D9989FB5-C446-45E9-BF1B-909D681400A1}" type="sibTrans" cxnId="{F7BEC9DE-3CB9-4F89-9620-EFF133A2E28A}">
      <dgm:prSet/>
      <dgm:spPr/>
      <dgm:t>
        <a:bodyPr/>
        <a:lstStyle/>
        <a:p>
          <a:endParaRPr lang="en-US"/>
        </a:p>
      </dgm:t>
    </dgm:pt>
    <dgm:pt modelId="{6741B954-D363-41D4-89B0-76EB95D5DBF1}">
      <dgm:prSet phldrT="[Text]" custT="1"/>
      <dgm:spPr>
        <a:solidFill>
          <a:schemeClr val="accent1">
            <a:lumMod val="20000"/>
            <a:lumOff val="80000"/>
          </a:schemeClr>
        </a:solidFill>
      </dgm:spPr>
      <dgm:t>
        <a:bodyPr/>
        <a:lstStyle/>
        <a:p>
          <a:r>
            <a:rPr lang="en-US" sz="1600" b="1" dirty="0" smtClean="0">
              <a:solidFill>
                <a:schemeClr val="tx1"/>
              </a:solidFill>
            </a:rPr>
            <a:t>Purchasing</a:t>
          </a:r>
          <a:endParaRPr lang="en-US" sz="1600" b="1" dirty="0">
            <a:solidFill>
              <a:schemeClr val="tx1"/>
            </a:solidFill>
          </a:endParaRPr>
        </a:p>
      </dgm:t>
    </dgm:pt>
    <dgm:pt modelId="{251D9A3E-C060-4143-BFCE-5472545EE475}" type="parTrans" cxnId="{00EF1F93-4E23-4808-9CE4-CC5F9A57C791}">
      <dgm:prSet/>
      <dgm:spPr/>
      <dgm:t>
        <a:bodyPr/>
        <a:lstStyle/>
        <a:p>
          <a:endParaRPr lang="en-US"/>
        </a:p>
      </dgm:t>
    </dgm:pt>
    <dgm:pt modelId="{8E52CDC4-303F-4434-B8E3-6540D5680D31}" type="sibTrans" cxnId="{00EF1F93-4E23-4808-9CE4-CC5F9A57C791}">
      <dgm:prSet/>
      <dgm:spPr/>
      <dgm:t>
        <a:bodyPr/>
        <a:lstStyle/>
        <a:p>
          <a:endParaRPr lang="en-US"/>
        </a:p>
      </dgm:t>
    </dgm:pt>
    <dgm:pt modelId="{2D835980-B3E3-419E-8A74-89057C9CA417}" type="pres">
      <dgm:prSet presAssocID="{58FCBD92-0D07-427B-BAF1-73B75A33BE79}" presName="diagram" presStyleCnt="0">
        <dgm:presLayoutVars>
          <dgm:dir/>
          <dgm:resizeHandles val="exact"/>
        </dgm:presLayoutVars>
      </dgm:prSet>
      <dgm:spPr/>
      <dgm:t>
        <a:bodyPr/>
        <a:lstStyle/>
        <a:p>
          <a:endParaRPr lang="en-US"/>
        </a:p>
      </dgm:t>
    </dgm:pt>
    <dgm:pt modelId="{D3A8A457-E5B7-45B3-9AB8-7C23A5D5D201}" type="pres">
      <dgm:prSet presAssocID="{8D637F41-A7B2-4D48-8396-72F064898C77}" presName="arrow" presStyleLbl="node1" presStyleIdx="0" presStyleCnt="2">
        <dgm:presLayoutVars>
          <dgm:bulletEnabled val="1"/>
        </dgm:presLayoutVars>
      </dgm:prSet>
      <dgm:spPr/>
      <dgm:t>
        <a:bodyPr/>
        <a:lstStyle/>
        <a:p>
          <a:endParaRPr lang="en-US"/>
        </a:p>
      </dgm:t>
    </dgm:pt>
    <dgm:pt modelId="{481442BD-8380-4DEC-A5F6-18C116BFA024}" type="pres">
      <dgm:prSet presAssocID="{6741B954-D363-41D4-89B0-76EB95D5DBF1}" presName="arrow" presStyleLbl="node1" presStyleIdx="1" presStyleCnt="2">
        <dgm:presLayoutVars>
          <dgm:bulletEnabled val="1"/>
        </dgm:presLayoutVars>
      </dgm:prSet>
      <dgm:spPr/>
      <dgm:t>
        <a:bodyPr/>
        <a:lstStyle/>
        <a:p>
          <a:endParaRPr lang="en-US"/>
        </a:p>
      </dgm:t>
    </dgm:pt>
  </dgm:ptLst>
  <dgm:cxnLst>
    <dgm:cxn modelId="{00EF1F93-4E23-4808-9CE4-CC5F9A57C791}" srcId="{58FCBD92-0D07-427B-BAF1-73B75A33BE79}" destId="{6741B954-D363-41D4-89B0-76EB95D5DBF1}" srcOrd="1" destOrd="0" parTransId="{251D9A3E-C060-4143-BFCE-5472545EE475}" sibTransId="{8E52CDC4-303F-4434-B8E3-6540D5680D31}"/>
    <dgm:cxn modelId="{F7BEC9DE-3CB9-4F89-9620-EFF133A2E28A}" srcId="{58FCBD92-0D07-427B-BAF1-73B75A33BE79}" destId="{8D637F41-A7B2-4D48-8396-72F064898C77}" srcOrd="0" destOrd="0" parTransId="{32A03705-7065-4BAF-A60E-0BAD42F7C1B5}" sibTransId="{D9989FB5-C446-45E9-BF1B-909D681400A1}"/>
    <dgm:cxn modelId="{1CCDA1DF-D00F-4D32-80C8-4330D0A8E7DB}" type="presOf" srcId="{6741B954-D363-41D4-89B0-76EB95D5DBF1}" destId="{481442BD-8380-4DEC-A5F6-18C116BFA024}" srcOrd="0" destOrd="0" presId="urn:microsoft.com/office/officeart/2005/8/layout/arrow5"/>
    <dgm:cxn modelId="{C16CD209-9C30-40E2-8729-CA1FC00F9500}" type="presOf" srcId="{8D637F41-A7B2-4D48-8396-72F064898C77}" destId="{D3A8A457-E5B7-45B3-9AB8-7C23A5D5D201}" srcOrd="0" destOrd="0" presId="urn:microsoft.com/office/officeart/2005/8/layout/arrow5"/>
    <dgm:cxn modelId="{D00FAE18-2225-4B03-B32F-6274E51A99ED}" type="presOf" srcId="{58FCBD92-0D07-427B-BAF1-73B75A33BE79}" destId="{2D835980-B3E3-419E-8A74-89057C9CA417}" srcOrd="0" destOrd="0" presId="urn:microsoft.com/office/officeart/2005/8/layout/arrow5"/>
    <dgm:cxn modelId="{6700094B-761C-4A15-925F-EA8B224F000C}" type="presParOf" srcId="{2D835980-B3E3-419E-8A74-89057C9CA417}" destId="{D3A8A457-E5B7-45B3-9AB8-7C23A5D5D201}" srcOrd="0" destOrd="0" presId="urn:microsoft.com/office/officeart/2005/8/layout/arrow5"/>
    <dgm:cxn modelId="{C5E7A377-DC71-4A6D-802B-6FC136E1A34D}" type="presParOf" srcId="{2D835980-B3E3-419E-8A74-89057C9CA417}" destId="{481442BD-8380-4DEC-A5F6-18C116BFA024}" srcOrd="1" destOrd="0" presId="urn:microsoft.com/office/officeart/2005/8/layout/arrow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8FCBD92-0D07-427B-BAF1-73B75A33BE79}" type="doc">
      <dgm:prSet loTypeId="urn:microsoft.com/office/officeart/2005/8/layout/arrow5" loCatId="relationship" qsTypeId="urn:microsoft.com/office/officeart/2005/8/quickstyle/3d3" qsCatId="3D" csTypeId="urn:microsoft.com/office/officeart/2005/8/colors/accent1_2" csCatId="accent1" phldr="1"/>
      <dgm:spPr/>
      <dgm:t>
        <a:bodyPr/>
        <a:lstStyle/>
        <a:p>
          <a:endParaRPr lang="en-US"/>
        </a:p>
      </dgm:t>
    </dgm:pt>
    <dgm:pt modelId="{8D637F41-A7B2-4D48-8396-72F064898C77}">
      <dgm:prSet phldrT="[Text]"/>
      <dgm:spPr>
        <a:solidFill>
          <a:schemeClr val="accent1"/>
        </a:solidFill>
      </dgm:spPr>
      <dgm:t>
        <a:bodyPr/>
        <a:lstStyle/>
        <a:p>
          <a:r>
            <a:rPr lang="en-US" b="1" dirty="0" smtClean="0"/>
            <a:t>Sales</a:t>
          </a:r>
          <a:endParaRPr lang="en-US" b="1" dirty="0"/>
        </a:p>
      </dgm:t>
    </dgm:pt>
    <dgm:pt modelId="{32A03705-7065-4BAF-A60E-0BAD42F7C1B5}" type="parTrans" cxnId="{F7BEC9DE-3CB9-4F89-9620-EFF133A2E28A}">
      <dgm:prSet/>
      <dgm:spPr/>
      <dgm:t>
        <a:bodyPr/>
        <a:lstStyle/>
        <a:p>
          <a:endParaRPr lang="en-US"/>
        </a:p>
      </dgm:t>
    </dgm:pt>
    <dgm:pt modelId="{D9989FB5-C446-45E9-BF1B-909D681400A1}" type="sibTrans" cxnId="{F7BEC9DE-3CB9-4F89-9620-EFF133A2E28A}">
      <dgm:prSet/>
      <dgm:spPr/>
      <dgm:t>
        <a:bodyPr/>
        <a:lstStyle/>
        <a:p>
          <a:endParaRPr lang="en-US"/>
        </a:p>
      </dgm:t>
    </dgm:pt>
    <dgm:pt modelId="{6741B954-D363-41D4-89B0-76EB95D5DBF1}">
      <dgm:prSet phldrT="[Text]"/>
      <dgm:spPr>
        <a:solidFill>
          <a:schemeClr val="accent2">
            <a:lumMod val="20000"/>
            <a:lumOff val="80000"/>
          </a:schemeClr>
        </a:solidFill>
      </dgm:spPr>
      <dgm:t>
        <a:bodyPr/>
        <a:lstStyle/>
        <a:p>
          <a:r>
            <a:rPr lang="en-US" b="1" dirty="0" smtClean="0">
              <a:solidFill>
                <a:schemeClr val="tx1"/>
              </a:solidFill>
            </a:rPr>
            <a:t>Purchasing</a:t>
          </a:r>
          <a:endParaRPr lang="en-US" b="1" dirty="0">
            <a:solidFill>
              <a:schemeClr val="tx1"/>
            </a:solidFill>
          </a:endParaRPr>
        </a:p>
      </dgm:t>
    </dgm:pt>
    <dgm:pt modelId="{251D9A3E-C060-4143-BFCE-5472545EE475}" type="parTrans" cxnId="{00EF1F93-4E23-4808-9CE4-CC5F9A57C791}">
      <dgm:prSet/>
      <dgm:spPr/>
      <dgm:t>
        <a:bodyPr/>
        <a:lstStyle/>
        <a:p>
          <a:endParaRPr lang="en-US"/>
        </a:p>
      </dgm:t>
    </dgm:pt>
    <dgm:pt modelId="{8E52CDC4-303F-4434-B8E3-6540D5680D31}" type="sibTrans" cxnId="{00EF1F93-4E23-4808-9CE4-CC5F9A57C791}">
      <dgm:prSet/>
      <dgm:spPr/>
      <dgm:t>
        <a:bodyPr/>
        <a:lstStyle/>
        <a:p>
          <a:endParaRPr lang="en-US"/>
        </a:p>
      </dgm:t>
    </dgm:pt>
    <dgm:pt modelId="{2D835980-B3E3-419E-8A74-89057C9CA417}" type="pres">
      <dgm:prSet presAssocID="{58FCBD92-0D07-427B-BAF1-73B75A33BE79}" presName="diagram" presStyleCnt="0">
        <dgm:presLayoutVars>
          <dgm:dir/>
          <dgm:resizeHandles val="exact"/>
        </dgm:presLayoutVars>
      </dgm:prSet>
      <dgm:spPr/>
      <dgm:t>
        <a:bodyPr/>
        <a:lstStyle/>
        <a:p>
          <a:endParaRPr lang="en-US"/>
        </a:p>
      </dgm:t>
    </dgm:pt>
    <dgm:pt modelId="{D3A8A457-E5B7-45B3-9AB8-7C23A5D5D201}" type="pres">
      <dgm:prSet presAssocID="{8D637F41-A7B2-4D48-8396-72F064898C77}" presName="arrow" presStyleLbl="node1" presStyleIdx="0" presStyleCnt="2">
        <dgm:presLayoutVars>
          <dgm:bulletEnabled val="1"/>
        </dgm:presLayoutVars>
      </dgm:prSet>
      <dgm:spPr/>
      <dgm:t>
        <a:bodyPr/>
        <a:lstStyle/>
        <a:p>
          <a:endParaRPr lang="en-US"/>
        </a:p>
      </dgm:t>
    </dgm:pt>
    <dgm:pt modelId="{481442BD-8380-4DEC-A5F6-18C116BFA024}" type="pres">
      <dgm:prSet presAssocID="{6741B954-D363-41D4-89B0-76EB95D5DBF1}" presName="arrow" presStyleLbl="node1" presStyleIdx="1" presStyleCnt="2">
        <dgm:presLayoutVars>
          <dgm:bulletEnabled val="1"/>
        </dgm:presLayoutVars>
      </dgm:prSet>
      <dgm:spPr/>
      <dgm:t>
        <a:bodyPr/>
        <a:lstStyle/>
        <a:p>
          <a:endParaRPr lang="en-US"/>
        </a:p>
      </dgm:t>
    </dgm:pt>
  </dgm:ptLst>
  <dgm:cxnLst>
    <dgm:cxn modelId="{00EF1F93-4E23-4808-9CE4-CC5F9A57C791}" srcId="{58FCBD92-0D07-427B-BAF1-73B75A33BE79}" destId="{6741B954-D363-41D4-89B0-76EB95D5DBF1}" srcOrd="1" destOrd="0" parTransId="{251D9A3E-C060-4143-BFCE-5472545EE475}" sibTransId="{8E52CDC4-303F-4434-B8E3-6540D5680D31}"/>
    <dgm:cxn modelId="{F7BEC9DE-3CB9-4F89-9620-EFF133A2E28A}" srcId="{58FCBD92-0D07-427B-BAF1-73B75A33BE79}" destId="{8D637F41-A7B2-4D48-8396-72F064898C77}" srcOrd="0" destOrd="0" parTransId="{32A03705-7065-4BAF-A60E-0BAD42F7C1B5}" sibTransId="{D9989FB5-C446-45E9-BF1B-909D681400A1}"/>
    <dgm:cxn modelId="{D5D523B2-CAF6-40BE-B095-A94488CC23D9}" type="presOf" srcId="{58FCBD92-0D07-427B-BAF1-73B75A33BE79}" destId="{2D835980-B3E3-419E-8A74-89057C9CA417}" srcOrd="0" destOrd="0" presId="urn:microsoft.com/office/officeart/2005/8/layout/arrow5"/>
    <dgm:cxn modelId="{EB37F0C6-2617-4AE5-92A9-EDAE6757A168}" type="presOf" srcId="{6741B954-D363-41D4-89B0-76EB95D5DBF1}" destId="{481442BD-8380-4DEC-A5F6-18C116BFA024}" srcOrd="0" destOrd="0" presId="urn:microsoft.com/office/officeart/2005/8/layout/arrow5"/>
    <dgm:cxn modelId="{1EBF6C56-4659-4EDF-B931-60BE8E4785E6}" type="presOf" srcId="{8D637F41-A7B2-4D48-8396-72F064898C77}" destId="{D3A8A457-E5B7-45B3-9AB8-7C23A5D5D201}" srcOrd="0" destOrd="0" presId="urn:microsoft.com/office/officeart/2005/8/layout/arrow5"/>
    <dgm:cxn modelId="{69F680C0-CAD7-45B2-BC9C-189C5F008FB8}" type="presParOf" srcId="{2D835980-B3E3-419E-8A74-89057C9CA417}" destId="{D3A8A457-E5B7-45B3-9AB8-7C23A5D5D201}" srcOrd="0" destOrd="0" presId="urn:microsoft.com/office/officeart/2005/8/layout/arrow5"/>
    <dgm:cxn modelId="{0CF39867-B359-442C-9476-E19C86D6EA5D}" type="presParOf" srcId="{2D835980-B3E3-419E-8A74-89057C9CA417}" destId="{481442BD-8380-4DEC-A5F6-18C116BFA024}" srcOrd="1" destOrd="0" presId="urn:microsoft.com/office/officeart/2005/8/layout/arrow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01BEBCC-4082-4DB5-B9C1-EB47F4FF3355}">
      <dsp:nvSpPr>
        <dsp:cNvPr id="0" name=""/>
        <dsp:cNvSpPr/>
      </dsp:nvSpPr>
      <dsp:spPr>
        <a:xfrm>
          <a:off x="2877357" y="-5700"/>
          <a:ext cx="2500312" cy="2500312"/>
        </a:xfrm>
        <a:prstGeom prst="triangl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kern="1200" dirty="0" smtClean="0">
              <a:solidFill>
                <a:schemeClr val="tx1"/>
              </a:solidFill>
            </a:rPr>
            <a:t>Top Management</a:t>
          </a:r>
          <a:endParaRPr lang="en-US" sz="1200" b="1" kern="1200" dirty="0">
            <a:solidFill>
              <a:schemeClr val="tx1"/>
            </a:solidFill>
          </a:endParaRPr>
        </a:p>
      </dsp:txBody>
      <dsp:txXfrm>
        <a:off x="2877357" y="-5700"/>
        <a:ext cx="2500312" cy="2500312"/>
      </dsp:txXfrm>
    </dsp:sp>
    <dsp:sp modelId="{50A69C30-DC49-42F8-97EA-FC136362A1B0}">
      <dsp:nvSpPr>
        <dsp:cNvPr id="0" name=""/>
        <dsp:cNvSpPr/>
      </dsp:nvSpPr>
      <dsp:spPr>
        <a:xfrm>
          <a:off x="1601773" y="2483210"/>
          <a:ext cx="2551168" cy="2523115"/>
        </a:xfrm>
        <a:prstGeom prst="triangle">
          <a:avLst/>
        </a:prstGeom>
        <a:solidFill>
          <a:srgbClr val="7030A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b="1" kern="1200" dirty="0" smtClean="0"/>
            <a:t>Distribution</a:t>
          </a:r>
          <a:endParaRPr lang="en-US" sz="1400" b="1" kern="1200" dirty="0"/>
        </a:p>
      </dsp:txBody>
      <dsp:txXfrm>
        <a:off x="1601773" y="2483210"/>
        <a:ext cx="2551168" cy="2523115"/>
      </dsp:txXfrm>
    </dsp:sp>
    <dsp:sp modelId="{36B42DB2-2FBD-491A-9390-8683AF783420}">
      <dsp:nvSpPr>
        <dsp:cNvPr id="0" name=""/>
        <dsp:cNvSpPr/>
      </dsp:nvSpPr>
      <dsp:spPr>
        <a:xfrm rot="10800000">
          <a:off x="2877357" y="2494611"/>
          <a:ext cx="2500312" cy="2500312"/>
        </a:xfrm>
        <a:prstGeom prst="triangle">
          <a:avLst/>
        </a:prstGeom>
        <a:solidFill>
          <a:schemeClr val="tx2">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b="1" kern="1200" dirty="0" smtClean="0">
              <a:solidFill>
                <a:schemeClr val="tx1"/>
              </a:solidFill>
            </a:rPr>
            <a:t>Production</a:t>
          </a:r>
          <a:endParaRPr lang="en-US" sz="1400" b="1" kern="1200" dirty="0">
            <a:solidFill>
              <a:schemeClr val="tx1"/>
            </a:solidFill>
          </a:endParaRPr>
        </a:p>
      </dsp:txBody>
      <dsp:txXfrm rot="10800000">
        <a:off x="2877357" y="2494611"/>
        <a:ext cx="2500312" cy="2500312"/>
      </dsp:txXfrm>
    </dsp:sp>
    <dsp:sp modelId="{9BC262FC-47DC-4E03-A203-F461D6FC5328}">
      <dsp:nvSpPr>
        <dsp:cNvPr id="0" name=""/>
        <dsp:cNvSpPr/>
      </dsp:nvSpPr>
      <dsp:spPr>
        <a:xfrm>
          <a:off x="4127514" y="2494611"/>
          <a:ext cx="2500312" cy="2500312"/>
        </a:xfrm>
        <a:prstGeom prst="triangle">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en-US" sz="1100" b="1" kern="1200" dirty="0" smtClean="0">
              <a:solidFill>
                <a:schemeClr val="tx1"/>
              </a:solidFill>
            </a:rPr>
            <a:t>Transportation</a:t>
          </a:r>
          <a:endParaRPr lang="en-US" sz="1100" b="1" kern="1200" dirty="0">
            <a:solidFill>
              <a:schemeClr val="tx1"/>
            </a:solidFill>
          </a:endParaRPr>
        </a:p>
      </dsp:txBody>
      <dsp:txXfrm>
        <a:off x="4127514" y="2494611"/>
        <a:ext cx="2500312" cy="2500312"/>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3A8A457-E5B7-45B3-9AB8-7C23A5D5D201}">
      <dsp:nvSpPr>
        <dsp:cNvPr id="0" name=""/>
        <dsp:cNvSpPr/>
      </dsp:nvSpPr>
      <dsp:spPr>
        <a:xfrm rot="16200000">
          <a:off x="258" y="125392"/>
          <a:ext cx="1626181" cy="1626181"/>
        </a:xfrm>
        <a:prstGeom prst="downArrow">
          <a:avLst>
            <a:gd name="adj1" fmla="val 50000"/>
            <a:gd name="adj2" fmla="val 35000"/>
          </a:avLst>
        </a:prstGeom>
        <a:solidFill>
          <a:schemeClr val="accent3">
            <a:lumMod val="20000"/>
            <a:lumOff val="80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en-US" sz="1600" b="1" kern="1200" dirty="0" smtClean="0">
              <a:solidFill>
                <a:schemeClr val="tx1"/>
              </a:solidFill>
            </a:rPr>
            <a:t>Sales</a:t>
          </a:r>
          <a:endParaRPr lang="en-US" sz="1600" b="1" kern="1200" dirty="0">
            <a:solidFill>
              <a:schemeClr val="tx1"/>
            </a:solidFill>
          </a:endParaRPr>
        </a:p>
      </dsp:txBody>
      <dsp:txXfrm rot="16200000">
        <a:off x="258" y="125392"/>
        <a:ext cx="1626181" cy="1626181"/>
      </dsp:txXfrm>
    </dsp:sp>
    <dsp:sp modelId="{481442BD-8380-4DEC-A5F6-18C116BFA024}">
      <dsp:nvSpPr>
        <dsp:cNvPr id="0" name=""/>
        <dsp:cNvSpPr/>
      </dsp:nvSpPr>
      <dsp:spPr>
        <a:xfrm rot="5400000">
          <a:off x="1720715" y="125392"/>
          <a:ext cx="1626181" cy="1626181"/>
        </a:xfrm>
        <a:prstGeom prst="downArrow">
          <a:avLst>
            <a:gd name="adj1" fmla="val 50000"/>
            <a:gd name="adj2" fmla="val 35000"/>
          </a:avLst>
        </a:prstGeom>
        <a:solidFill>
          <a:schemeClr val="accent1">
            <a:lumMod val="20000"/>
            <a:lumOff val="80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en-US" sz="1600" b="1" kern="1200" dirty="0" smtClean="0">
              <a:solidFill>
                <a:schemeClr val="tx1"/>
              </a:solidFill>
            </a:rPr>
            <a:t>Purchasing</a:t>
          </a:r>
          <a:endParaRPr lang="en-US" sz="1600" b="1" kern="1200" dirty="0">
            <a:solidFill>
              <a:schemeClr val="tx1"/>
            </a:solidFill>
          </a:endParaRPr>
        </a:p>
      </dsp:txBody>
      <dsp:txXfrm rot="5400000">
        <a:off x="1720715" y="125392"/>
        <a:ext cx="1626181" cy="1626181"/>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3A8A457-E5B7-45B3-9AB8-7C23A5D5D201}">
      <dsp:nvSpPr>
        <dsp:cNvPr id="0" name=""/>
        <dsp:cNvSpPr/>
      </dsp:nvSpPr>
      <dsp:spPr>
        <a:xfrm rot="16200000">
          <a:off x="258" y="125392"/>
          <a:ext cx="1626181" cy="1626181"/>
        </a:xfrm>
        <a:prstGeom prst="downArrow">
          <a:avLst>
            <a:gd name="adj1" fmla="val 50000"/>
            <a:gd name="adj2" fmla="val 35000"/>
          </a:avLst>
        </a:prstGeom>
        <a:solidFill>
          <a:schemeClr val="accent1"/>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en-US" sz="1600" b="1" kern="1200" dirty="0" smtClean="0"/>
            <a:t>Sales</a:t>
          </a:r>
          <a:endParaRPr lang="en-US" sz="1600" b="1" kern="1200" dirty="0"/>
        </a:p>
      </dsp:txBody>
      <dsp:txXfrm rot="16200000">
        <a:off x="258" y="125392"/>
        <a:ext cx="1626181" cy="1626181"/>
      </dsp:txXfrm>
    </dsp:sp>
    <dsp:sp modelId="{481442BD-8380-4DEC-A5F6-18C116BFA024}">
      <dsp:nvSpPr>
        <dsp:cNvPr id="0" name=""/>
        <dsp:cNvSpPr/>
      </dsp:nvSpPr>
      <dsp:spPr>
        <a:xfrm rot="5400000">
          <a:off x="1720715" y="125392"/>
          <a:ext cx="1626181" cy="1626181"/>
        </a:xfrm>
        <a:prstGeom prst="downArrow">
          <a:avLst>
            <a:gd name="adj1" fmla="val 50000"/>
            <a:gd name="adj2" fmla="val 35000"/>
          </a:avLst>
        </a:prstGeom>
        <a:solidFill>
          <a:schemeClr val="accent2">
            <a:lumMod val="20000"/>
            <a:lumOff val="80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en-US" sz="1600" b="1" kern="1200" dirty="0" smtClean="0">
              <a:solidFill>
                <a:schemeClr val="tx1"/>
              </a:solidFill>
            </a:rPr>
            <a:t>Purchasing</a:t>
          </a:r>
          <a:endParaRPr lang="en-US" sz="1600" b="1" kern="1200" dirty="0">
            <a:solidFill>
              <a:schemeClr val="tx1"/>
            </a:solidFill>
          </a:endParaRPr>
        </a:p>
      </dsp:txBody>
      <dsp:txXfrm rot="5400000">
        <a:off x="1720715" y="125392"/>
        <a:ext cx="1626181" cy="1626181"/>
      </dsp:txXfrm>
    </dsp:sp>
  </dsp:spTree>
</dsp:drawing>
</file>

<file path=ppt/diagrams/layout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layout2.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8154"/>
          </a:xfrm>
          <a:prstGeom prst="rect">
            <a:avLst/>
          </a:prstGeom>
        </p:spPr>
        <p:txBody>
          <a:bodyPr vert="horz" lIns="93936" tIns="46968" rIns="93936" bIns="46968" rtlCol="0"/>
          <a:lstStyle>
            <a:lvl1pPr algn="l">
              <a:defRPr sz="1200"/>
            </a:lvl1pPr>
          </a:lstStyle>
          <a:p>
            <a:endParaRPr lang="en-US"/>
          </a:p>
        </p:txBody>
      </p:sp>
      <p:sp>
        <p:nvSpPr>
          <p:cNvPr id="3" name="Date Placeholder 2"/>
          <p:cNvSpPr>
            <a:spLocks noGrp="1"/>
          </p:cNvSpPr>
          <p:nvPr>
            <p:ph type="dt" sz="quarter" idx="1"/>
          </p:nvPr>
        </p:nvSpPr>
        <p:spPr>
          <a:xfrm>
            <a:off x="4008705" y="0"/>
            <a:ext cx="3066733" cy="468154"/>
          </a:xfrm>
          <a:prstGeom prst="rect">
            <a:avLst/>
          </a:prstGeom>
        </p:spPr>
        <p:txBody>
          <a:bodyPr vert="horz" lIns="93936" tIns="46968" rIns="93936" bIns="46968" rtlCol="0"/>
          <a:lstStyle>
            <a:lvl1pPr algn="r">
              <a:defRPr sz="1200"/>
            </a:lvl1pPr>
          </a:lstStyle>
          <a:p>
            <a:fld id="{C48665D8-C10E-9C46-8783-A12B3CD6100C}" type="datetimeFigureOut">
              <a:rPr lang="en-US" smtClean="0"/>
              <a:pPr/>
              <a:t>2/17/2012</a:t>
            </a:fld>
            <a:endParaRPr lang="en-US"/>
          </a:p>
        </p:txBody>
      </p:sp>
      <p:sp>
        <p:nvSpPr>
          <p:cNvPr id="4" name="Footer Placeholder 3"/>
          <p:cNvSpPr>
            <a:spLocks noGrp="1"/>
          </p:cNvSpPr>
          <p:nvPr>
            <p:ph type="ftr" sz="quarter" idx="2"/>
          </p:nvPr>
        </p:nvSpPr>
        <p:spPr>
          <a:xfrm>
            <a:off x="0" y="8893296"/>
            <a:ext cx="3066733" cy="468154"/>
          </a:xfrm>
          <a:prstGeom prst="rect">
            <a:avLst/>
          </a:prstGeom>
        </p:spPr>
        <p:txBody>
          <a:bodyPr vert="horz" lIns="93936" tIns="46968" rIns="93936" bIns="46968" rtlCol="0" anchor="b"/>
          <a:lstStyle>
            <a:lvl1pPr algn="l">
              <a:defRPr sz="1200"/>
            </a:lvl1pPr>
          </a:lstStyle>
          <a:p>
            <a:endParaRPr lang="en-US"/>
          </a:p>
        </p:txBody>
      </p:sp>
      <p:sp>
        <p:nvSpPr>
          <p:cNvPr id="5" name="Slide Number Placeholder 4"/>
          <p:cNvSpPr>
            <a:spLocks noGrp="1"/>
          </p:cNvSpPr>
          <p:nvPr>
            <p:ph type="sldNum" sz="quarter" idx="3"/>
          </p:nvPr>
        </p:nvSpPr>
        <p:spPr>
          <a:xfrm>
            <a:off x="4008705" y="8893296"/>
            <a:ext cx="3066733" cy="468154"/>
          </a:xfrm>
          <a:prstGeom prst="rect">
            <a:avLst/>
          </a:prstGeom>
        </p:spPr>
        <p:txBody>
          <a:bodyPr vert="horz" lIns="93936" tIns="46968" rIns="93936" bIns="46968" rtlCol="0" anchor="b"/>
          <a:lstStyle>
            <a:lvl1pPr algn="r">
              <a:defRPr sz="1200"/>
            </a:lvl1pPr>
          </a:lstStyle>
          <a:p>
            <a:fld id="{D0FA14F0-1295-094D-9000-E461C7564EC6}" type="slidenum">
              <a:rPr lang="en-US" smtClean="0"/>
              <a:pPr/>
              <a:t>‹#›</a:t>
            </a:fld>
            <a:endParaRPr lang="en-US"/>
          </a:p>
        </p:txBody>
      </p:sp>
    </p:spTree>
    <p:extLst>
      <p:ext uri="{BB962C8B-B14F-4D97-AF65-F5344CB8AC3E}">
        <p14:creationId xmlns:p14="http://schemas.microsoft.com/office/powerpoint/2010/main" xmlns="" val="13909497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8154"/>
          </a:xfrm>
          <a:prstGeom prst="rect">
            <a:avLst/>
          </a:prstGeom>
        </p:spPr>
        <p:txBody>
          <a:bodyPr vert="horz" lIns="93936" tIns="46968" rIns="93936" bIns="46968" rtlCol="0"/>
          <a:lstStyle>
            <a:lvl1pPr algn="l">
              <a:defRPr sz="1200"/>
            </a:lvl1pPr>
          </a:lstStyle>
          <a:p>
            <a:endParaRPr lang="en-US"/>
          </a:p>
        </p:txBody>
      </p:sp>
      <p:sp>
        <p:nvSpPr>
          <p:cNvPr id="3" name="Date Placeholder 2"/>
          <p:cNvSpPr>
            <a:spLocks noGrp="1"/>
          </p:cNvSpPr>
          <p:nvPr>
            <p:ph type="dt" idx="1"/>
          </p:nvPr>
        </p:nvSpPr>
        <p:spPr>
          <a:xfrm>
            <a:off x="4008705" y="0"/>
            <a:ext cx="3066733" cy="468154"/>
          </a:xfrm>
          <a:prstGeom prst="rect">
            <a:avLst/>
          </a:prstGeom>
        </p:spPr>
        <p:txBody>
          <a:bodyPr vert="horz" lIns="93936" tIns="46968" rIns="93936" bIns="46968" rtlCol="0"/>
          <a:lstStyle>
            <a:lvl1pPr algn="r">
              <a:defRPr sz="1200"/>
            </a:lvl1pPr>
          </a:lstStyle>
          <a:p>
            <a:fld id="{EA4BC101-12CB-45ED-A75F-B426B780A662}" type="datetimeFigureOut">
              <a:rPr lang="en-US" smtClean="0"/>
              <a:pPr/>
              <a:t>2/17/2012</a:t>
            </a:fld>
            <a:endParaRPr lang="en-US"/>
          </a:p>
        </p:txBody>
      </p:sp>
      <p:sp>
        <p:nvSpPr>
          <p:cNvPr id="4" name="Slide Image Placeholder 3"/>
          <p:cNvSpPr>
            <a:spLocks noGrp="1" noRot="1" noChangeAspect="1"/>
          </p:cNvSpPr>
          <p:nvPr>
            <p:ph type="sldImg" idx="2"/>
          </p:nvPr>
        </p:nvSpPr>
        <p:spPr>
          <a:xfrm>
            <a:off x="1196975" y="701675"/>
            <a:ext cx="4683125" cy="3511550"/>
          </a:xfrm>
          <a:prstGeom prst="rect">
            <a:avLst/>
          </a:prstGeom>
          <a:noFill/>
          <a:ln w="12700">
            <a:solidFill>
              <a:prstClr val="black"/>
            </a:solidFill>
          </a:ln>
        </p:spPr>
        <p:txBody>
          <a:bodyPr vert="horz" lIns="93936" tIns="46968" rIns="93936" bIns="46968" rtlCol="0" anchor="ctr"/>
          <a:lstStyle/>
          <a:p>
            <a:endParaRPr lang="en-US"/>
          </a:p>
        </p:txBody>
      </p:sp>
      <p:sp>
        <p:nvSpPr>
          <p:cNvPr id="5" name="Notes Placeholder 4"/>
          <p:cNvSpPr>
            <a:spLocks noGrp="1"/>
          </p:cNvSpPr>
          <p:nvPr>
            <p:ph type="body" sz="quarter" idx="3"/>
          </p:nvPr>
        </p:nvSpPr>
        <p:spPr>
          <a:xfrm>
            <a:off x="707708" y="4447461"/>
            <a:ext cx="5661660" cy="4213384"/>
          </a:xfrm>
          <a:prstGeom prst="rect">
            <a:avLst/>
          </a:prstGeom>
        </p:spPr>
        <p:txBody>
          <a:bodyPr vert="horz" lIns="93936" tIns="46968" rIns="93936" bIns="46968"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93296"/>
            <a:ext cx="3066733" cy="468154"/>
          </a:xfrm>
          <a:prstGeom prst="rect">
            <a:avLst/>
          </a:prstGeom>
        </p:spPr>
        <p:txBody>
          <a:bodyPr vert="horz" lIns="93936" tIns="46968" rIns="93936" bIns="46968" rtlCol="0" anchor="b"/>
          <a:lstStyle>
            <a:lvl1pPr algn="l">
              <a:defRPr sz="1200"/>
            </a:lvl1pPr>
          </a:lstStyle>
          <a:p>
            <a:endParaRPr lang="en-US"/>
          </a:p>
        </p:txBody>
      </p:sp>
      <p:sp>
        <p:nvSpPr>
          <p:cNvPr id="7" name="Slide Number Placeholder 6"/>
          <p:cNvSpPr>
            <a:spLocks noGrp="1"/>
          </p:cNvSpPr>
          <p:nvPr>
            <p:ph type="sldNum" sz="quarter" idx="5"/>
          </p:nvPr>
        </p:nvSpPr>
        <p:spPr>
          <a:xfrm>
            <a:off x="4008705" y="8893296"/>
            <a:ext cx="3066733" cy="468154"/>
          </a:xfrm>
          <a:prstGeom prst="rect">
            <a:avLst/>
          </a:prstGeom>
        </p:spPr>
        <p:txBody>
          <a:bodyPr vert="horz" lIns="93936" tIns="46968" rIns="93936" bIns="46968" rtlCol="0" anchor="b"/>
          <a:lstStyle>
            <a:lvl1pPr algn="r">
              <a:defRPr sz="1200"/>
            </a:lvl1pPr>
          </a:lstStyle>
          <a:p>
            <a:fld id="{955F40EC-4A45-4BA0-88E8-AEAD7F90807E}" type="slidenum">
              <a:rPr lang="en-US" smtClean="0"/>
              <a:pPr/>
              <a:t>‹#›</a:t>
            </a:fld>
            <a:endParaRPr lang="en-US"/>
          </a:p>
        </p:txBody>
      </p:sp>
    </p:spTree>
    <p:extLst>
      <p:ext uri="{BB962C8B-B14F-4D97-AF65-F5344CB8AC3E}">
        <p14:creationId xmlns:p14="http://schemas.microsoft.com/office/powerpoint/2010/main" xmlns="" val="192603248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Proctor &amp; Gamble (P&amp;G) went</a:t>
            </a:r>
            <a:r>
              <a:rPr lang="en-US" baseline="0" dirty="0" smtClean="0"/>
              <a:t> to Wal-Mart and asked “Since babies go to the bathroom on a fairly regular basis, why do your orders fluctuate so much”? Their joint study led to the discovery of The Bullwhip Effect.</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6975" y="701675"/>
            <a:ext cx="4683125" cy="3511550"/>
          </a:xfrm>
          <a:prstGeom prst="rect">
            <a:avLst/>
          </a:prstGeom>
        </p:spPr>
      </p:sp>
      <p:sp>
        <p:nvSpPr>
          <p:cNvPr id="3" name="Notes Placeholder 2"/>
          <p:cNvSpPr>
            <a:spLocks noGrp="1"/>
          </p:cNvSpPr>
          <p:nvPr>
            <p:ph type="body" idx="1"/>
          </p:nvPr>
        </p:nvSpPr>
        <p:spPr/>
        <p:txBody>
          <a:bodyPr>
            <a:normAutofit fontScale="92500"/>
          </a:bodyPr>
          <a:lstStyle/>
          <a:p>
            <a:pPr>
              <a:buFont typeface="Arial" pitchFamily="34" charset="0"/>
              <a:buNone/>
            </a:pPr>
            <a:r>
              <a:rPr lang="en-US" b="1" u="sng" dirty="0" smtClean="0"/>
              <a:t>Demand Forecasting</a:t>
            </a:r>
          </a:p>
          <a:p>
            <a:pPr>
              <a:buFont typeface="Arial" pitchFamily="34" charset="0"/>
              <a:buNone/>
            </a:pPr>
            <a:r>
              <a:rPr lang="en-US" dirty="0" smtClean="0"/>
              <a:t>Inherently inaccurate, the further removed from the end</a:t>
            </a:r>
            <a:r>
              <a:rPr lang="en-US" baseline="0" dirty="0" smtClean="0"/>
              <a:t> user the forecasting company is, the more they are incorporating the forecast errors of their customers, their customer’s customers……..</a:t>
            </a:r>
          </a:p>
          <a:p>
            <a:pPr>
              <a:buFont typeface="Arial" pitchFamily="34" charset="0"/>
              <a:buNone/>
            </a:pPr>
            <a:endParaRPr lang="en-US" baseline="0" dirty="0" smtClean="0"/>
          </a:p>
          <a:p>
            <a:pPr>
              <a:buFont typeface="Arial" pitchFamily="34" charset="0"/>
              <a:buNone/>
            </a:pPr>
            <a:r>
              <a:rPr lang="en-US" b="1" u="sng" baseline="0" dirty="0" smtClean="0"/>
              <a:t>Order Batching</a:t>
            </a:r>
          </a:p>
          <a:p>
            <a:pPr>
              <a:buFont typeface="Arial" pitchFamily="34" charset="0"/>
              <a:buNone/>
            </a:pPr>
            <a:r>
              <a:rPr lang="en-US" baseline="0" dirty="0" smtClean="0"/>
              <a:t>To gain economies of scale in transportation and order processing, companies often batch orders in weekly or monthly orders. This is seen as actual demand by their suppliers</a:t>
            </a:r>
          </a:p>
          <a:p>
            <a:pPr>
              <a:buFont typeface="Arial" pitchFamily="34" charset="0"/>
              <a:buNone/>
            </a:pPr>
            <a:endParaRPr lang="en-US" baseline="0" dirty="0" smtClean="0"/>
          </a:p>
          <a:p>
            <a:pPr>
              <a:buFont typeface="Arial" pitchFamily="34" charset="0"/>
              <a:buNone/>
            </a:pPr>
            <a:r>
              <a:rPr lang="en-US" b="1" u="sng" baseline="0" dirty="0" smtClean="0"/>
              <a:t>Product Rationing</a:t>
            </a:r>
          </a:p>
          <a:p>
            <a:pPr>
              <a:buFont typeface="Arial" pitchFamily="34" charset="0"/>
              <a:buNone/>
            </a:pPr>
            <a:r>
              <a:rPr lang="en-US" baseline="0" dirty="0" smtClean="0"/>
              <a:t>During times of shortage, manufacturers will often ration the amount of product they will apply against a customer's order. In order to “beat the system”, customers will increase the size of their orders.</a:t>
            </a:r>
          </a:p>
          <a:p>
            <a:pPr>
              <a:buFont typeface="Arial" pitchFamily="34" charset="0"/>
              <a:buNone/>
            </a:pPr>
            <a:endParaRPr lang="en-US" baseline="0" dirty="0" smtClean="0"/>
          </a:p>
          <a:p>
            <a:pPr>
              <a:buFont typeface="Arial" pitchFamily="34" charset="0"/>
              <a:buNone/>
            </a:pPr>
            <a:r>
              <a:rPr lang="en-US" b="1" u="sng" baseline="0" dirty="0" smtClean="0"/>
              <a:t>Product Pricing</a:t>
            </a:r>
          </a:p>
          <a:p>
            <a:pPr>
              <a:buFont typeface="Arial" pitchFamily="34" charset="0"/>
              <a:buNone/>
            </a:pPr>
            <a:r>
              <a:rPr lang="en-US" dirty="0" smtClean="0"/>
              <a:t>Companies that engage in frequent promotional pricing incentives will drive extra sales during the promotion, normally followed by a period of below normal sales.</a:t>
            </a:r>
          </a:p>
          <a:p>
            <a:pPr>
              <a:buFont typeface="Arial" pitchFamily="34" charset="0"/>
              <a:buNone/>
            </a:pPr>
            <a:endParaRPr lang="en-US" dirty="0" smtClean="0"/>
          </a:p>
          <a:p>
            <a:pPr>
              <a:buFont typeface="Arial" pitchFamily="34" charset="0"/>
              <a:buNone/>
            </a:pPr>
            <a:r>
              <a:rPr lang="en-US" b="1" u="sng" dirty="0" smtClean="0"/>
              <a:t>Performance</a:t>
            </a:r>
            <a:r>
              <a:rPr lang="en-US" b="1" u="sng" baseline="0" dirty="0" smtClean="0"/>
              <a:t> Incentives</a:t>
            </a:r>
          </a:p>
          <a:p>
            <a:pPr>
              <a:buFont typeface="Arial" pitchFamily="34" charset="0"/>
              <a:buNone/>
            </a:pPr>
            <a:r>
              <a:rPr lang="en-US" baseline="0" dirty="0" smtClean="0"/>
              <a:t>Many companies have monthly or quarterly performance bonuses for their sales force. This encourages salespeople to offer their customers “deals” if they near the end of their bonus qualification period short of their sales target. Conversely, many buyers are incented based on obtaining purchase discounts. This encourages the purchasing of large quantities. </a:t>
            </a:r>
            <a:endParaRPr lang="en-US" dirty="0"/>
          </a:p>
        </p:txBody>
      </p:sp>
      <p:sp>
        <p:nvSpPr>
          <p:cNvPr id="4" name="Slide Number Placeholder 3"/>
          <p:cNvSpPr>
            <a:spLocks noGrp="1"/>
          </p:cNvSpPr>
          <p:nvPr>
            <p:ph type="sldNum" sz="quarter" idx="10"/>
          </p:nvPr>
        </p:nvSpPr>
        <p:spPr/>
        <p:txBody>
          <a:bodyPr/>
          <a:lstStyle/>
          <a:p>
            <a:fld id="{492D5496-8915-4D47-8125-E9C004251691}"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9363">
              <a:defRPr/>
            </a:pPr>
            <a:r>
              <a:rPr lang="en-US" dirty="0" smtClean="0"/>
              <a:t>The further away we get from the end user, the wider the swings in orders</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6975" y="701675"/>
            <a:ext cx="4683125" cy="3511550"/>
          </a:xfrm>
          <a:prstGeom prst="rect">
            <a:avLst/>
          </a:prstGeo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2D5496-8915-4D47-8125-E9C004251691}"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Communication – must be open between supply chain partners</a:t>
            </a:r>
          </a:p>
          <a:p>
            <a:r>
              <a:rPr lang="en-US" dirty="0" smtClean="0"/>
              <a:t>Confidentiality – suppliers that are on the receiving end of information from a customer often sell to the</a:t>
            </a:r>
            <a:r>
              <a:rPr lang="en-US" baseline="0" dirty="0" smtClean="0"/>
              <a:t> customers competitors. Keeping information from one customer from all other customers is critical.</a:t>
            </a:r>
          </a:p>
          <a:p>
            <a:r>
              <a:rPr lang="en-US" dirty="0" smtClean="0"/>
              <a:t>Confidence – when suppliers agree to share the information</a:t>
            </a:r>
            <a:r>
              <a:rPr lang="en-US" baseline="0" dirty="0" smtClean="0"/>
              <a:t> and need to be confident that the supplier will use it and respond to changing order patterns rapidly. </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6975" y="701675"/>
            <a:ext cx="4683125" cy="3511550"/>
          </a:xfrm>
          <a:prstGeom prst="rect">
            <a:avLst/>
          </a:prstGeom>
        </p:spPr>
      </p:sp>
      <p:sp>
        <p:nvSpPr>
          <p:cNvPr id="3" name="Notes Placeholder 2"/>
          <p:cNvSpPr>
            <a:spLocks noGrp="1"/>
          </p:cNvSpPr>
          <p:nvPr>
            <p:ph type="body" idx="1"/>
          </p:nvPr>
        </p:nvSpPr>
        <p:spPr/>
        <p:txBody>
          <a:bodyPr>
            <a:normAutofit/>
          </a:bodyPr>
          <a:lstStyle/>
          <a:p>
            <a:r>
              <a:rPr lang="en-US" dirty="0" smtClean="0"/>
              <a:t>Vertical integration was rule for large manufacturing companies. In the early 20</a:t>
            </a:r>
            <a:r>
              <a:rPr lang="en-US" baseline="30000" dirty="0" smtClean="0"/>
              <a:t>th</a:t>
            </a:r>
            <a:r>
              <a:rPr lang="en-US" dirty="0" smtClean="0"/>
              <a:t> century, Henry Ford owned:</a:t>
            </a:r>
          </a:p>
          <a:p>
            <a:pPr>
              <a:buFont typeface="Arial" pitchFamily="34" charset="0"/>
              <a:buChar char="•"/>
            </a:pPr>
            <a:r>
              <a:rPr lang="en-US" dirty="0" smtClean="0"/>
              <a:t>iron ore</a:t>
            </a:r>
            <a:r>
              <a:rPr lang="en-US" baseline="0" dirty="0" smtClean="0"/>
              <a:t> mines in Northern Michigan,</a:t>
            </a:r>
          </a:p>
          <a:p>
            <a:pPr>
              <a:buFont typeface="Arial" pitchFamily="34" charset="0"/>
              <a:buChar char="•"/>
            </a:pPr>
            <a:r>
              <a:rPr lang="en-US" baseline="0" dirty="0" smtClean="0"/>
              <a:t>ocean-going vessels to bring the ore to his factories around Detroit, </a:t>
            </a:r>
          </a:p>
          <a:p>
            <a:pPr>
              <a:buFont typeface="Arial" pitchFamily="34" charset="0"/>
              <a:buChar char="•"/>
            </a:pPr>
            <a:r>
              <a:rPr lang="en-US" baseline="0" dirty="0" smtClean="0"/>
              <a:t>factories capable of making all parts of the car except tires, and </a:t>
            </a:r>
          </a:p>
          <a:p>
            <a:pPr>
              <a:buFont typeface="Arial" pitchFamily="34" charset="0"/>
              <a:buChar char="•"/>
            </a:pPr>
            <a:r>
              <a:rPr lang="en-US" baseline="0" dirty="0" smtClean="0"/>
              <a:t>Dealers to sell the cars</a:t>
            </a:r>
          </a:p>
          <a:p>
            <a:pPr>
              <a:buFont typeface="Arial" pitchFamily="34" charset="0"/>
              <a:buChar char="•"/>
            </a:pPr>
            <a:endParaRPr lang="en-US" dirty="0" smtClean="0"/>
          </a:p>
          <a:p>
            <a:r>
              <a:rPr lang="en-US" dirty="0" smtClean="0"/>
              <a:t>This</a:t>
            </a:r>
            <a:r>
              <a:rPr lang="en-US" baseline="0" dirty="0" smtClean="0"/>
              <a:t> changed as companies began to focus on their core competencies, selecting the niche that they were strongest.</a:t>
            </a:r>
            <a:endParaRPr lang="en-US" dirty="0"/>
          </a:p>
        </p:txBody>
      </p:sp>
      <p:sp>
        <p:nvSpPr>
          <p:cNvPr id="4" name="Slide Number Placeholder 3"/>
          <p:cNvSpPr>
            <a:spLocks noGrp="1"/>
          </p:cNvSpPr>
          <p:nvPr>
            <p:ph type="sldNum" sz="quarter" idx="10"/>
          </p:nvPr>
        </p:nvSpPr>
        <p:spPr/>
        <p:txBody>
          <a:bodyPr/>
          <a:lstStyle/>
          <a:p>
            <a:fld id="{492D5496-8915-4D47-8125-E9C004251691}"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20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6975" y="701675"/>
            <a:ext cx="4683125" cy="3511550"/>
          </a:xfrm>
          <a:prstGeom prst="rect">
            <a:avLst/>
          </a:prstGeom>
        </p:spPr>
      </p:sp>
      <p:sp>
        <p:nvSpPr>
          <p:cNvPr id="3" name="Notes Placeholder 2"/>
          <p:cNvSpPr>
            <a:spLocks noGrp="1"/>
          </p:cNvSpPr>
          <p:nvPr>
            <p:ph type="body" idx="1"/>
          </p:nvPr>
        </p:nvSpPr>
        <p:spPr/>
        <p:txBody>
          <a:bodyPr>
            <a:normAutofit/>
          </a:bodyPr>
          <a:lstStyle/>
          <a:p>
            <a:r>
              <a:rPr lang="en-US" dirty="0" smtClean="0"/>
              <a:t>Ensuring</a:t>
            </a:r>
            <a:r>
              <a:rPr lang="en-US" baseline="0" dirty="0" smtClean="0"/>
              <a:t> cooperation between departments was one of the functions of top management. They could force different departments to cooperate, or face severe consequences. </a:t>
            </a:r>
            <a:endParaRPr lang="en-US" dirty="0"/>
          </a:p>
        </p:txBody>
      </p:sp>
      <p:sp>
        <p:nvSpPr>
          <p:cNvPr id="4" name="Slide Number Placeholder 3"/>
          <p:cNvSpPr>
            <a:spLocks noGrp="1"/>
          </p:cNvSpPr>
          <p:nvPr>
            <p:ph type="sldNum" sz="quarter" idx="10"/>
          </p:nvPr>
        </p:nvSpPr>
        <p:spPr/>
        <p:txBody>
          <a:bodyPr/>
          <a:lstStyle/>
          <a:p>
            <a:fld id="{492D5496-8915-4D47-8125-E9C004251691}"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smtClean="0">
                <a:latin typeface="Arial" pitchFamily="34" charset="0"/>
              </a:rPr>
              <a:t>When it came to relationships between customers and suppliers, the only point of contact was between the customer’s purchasing department and the supplier’s salespeople. Unfortunately, most salespeople thought buyers</a:t>
            </a:r>
            <a:r>
              <a:rPr lang="en-US" baseline="0" dirty="0" smtClean="0">
                <a:latin typeface="Arial" pitchFamily="34" charset="0"/>
              </a:rPr>
              <a:t> were constantly bluffing to get a better deal, and most buyers thought salespeople had never become acquainted with the truth. Adversarial relationships between customers and suppliers were the rule. Funneling all communication through the Purchasing &amp; Sales departments meant that problems – about Quality, Marketing, MIS or other functional areas – had to be communicated by a buyer or sales person that may have had little understanding of the real key issues. </a:t>
            </a:r>
            <a:endParaRPr lang="en-US" dirty="0" smtClean="0">
              <a:latin typeface="Arial" pitchFamily="34" charset="0"/>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a:spLocks noGrp="1" noChangeArrowheads="1"/>
          </p:cNvSpPr>
          <p:nvPr>
            <p:ph type="sldNum" sz="quarter" idx="5"/>
          </p:nvPr>
        </p:nvSpPr>
        <p:spPr/>
        <p:txBody>
          <a:bodyPr/>
          <a:lstStyle/>
          <a:p>
            <a:pPr>
              <a:defRPr/>
            </a:pPr>
            <a:fld id="{B7B098AB-4258-41F3-8B54-88550156EF0C}" type="slidenum">
              <a:rPr lang="en-US" smtClean="0"/>
              <a:pPr>
                <a:defRPr/>
              </a:pPr>
              <a:t>5</a:t>
            </a:fld>
            <a:endParaRPr lang="en-US" smtClean="0"/>
          </a:p>
        </p:txBody>
      </p:sp>
      <p:sp>
        <p:nvSpPr>
          <p:cNvPr id="179203" name="Rectangle 2"/>
          <p:cNvSpPr>
            <a:spLocks noGrp="1" noRot="1" noChangeAspect="1" noChangeArrowheads="1" noTextEdit="1"/>
          </p:cNvSpPr>
          <p:nvPr>
            <p:ph type="sldImg"/>
          </p:nvPr>
        </p:nvSpPr>
        <p:spPr>
          <a:xfrm>
            <a:off x="1196975" y="701675"/>
            <a:ext cx="4683125" cy="3511550"/>
          </a:xfrm>
          <a:prstGeom prst="rect">
            <a:avLst/>
          </a:prstGeom>
          <a:ln/>
        </p:spPr>
      </p:sp>
      <p:sp>
        <p:nvSpPr>
          <p:cNvPr id="179204" name="Rectangle 3"/>
          <p:cNvSpPr>
            <a:spLocks noGrp="1" noChangeArrowheads="1"/>
          </p:cNvSpPr>
          <p:nvPr>
            <p:ph type="body" idx="1"/>
          </p:nvPr>
        </p:nvSpPr>
        <p:spPr>
          <a:noFill/>
          <a:ln/>
        </p:spPr>
        <p:txBody>
          <a:bodyPr/>
          <a:lstStyle/>
          <a:p>
            <a:pPr eaLnBrk="1" hangingPunct="1"/>
            <a:endParaRPr lang="en-US" dirty="0" smtClean="0">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6975" y="701675"/>
            <a:ext cx="4683125" cy="3511550"/>
          </a:xfrm>
          <a:prstGeom prst="rect">
            <a:avLst/>
          </a:prstGeom>
        </p:spPr>
      </p:sp>
      <p:sp>
        <p:nvSpPr>
          <p:cNvPr id="3" name="Notes Placeholder 2"/>
          <p:cNvSpPr>
            <a:spLocks noGrp="1"/>
          </p:cNvSpPr>
          <p:nvPr>
            <p:ph type="body" idx="1"/>
          </p:nvPr>
        </p:nvSpPr>
        <p:spPr/>
        <p:txBody>
          <a:bodyPr>
            <a:normAutofit/>
          </a:bodyPr>
          <a:lstStyle/>
          <a:p>
            <a:r>
              <a:rPr lang="en-US" dirty="0" smtClean="0"/>
              <a:t>Keiretsu includes cross-ownership of companies, including customer &amp; suppliers</a:t>
            </a:r>
            <a:endParaRPr lang="en-US" dirty="0"/>
          </a:p>
        </p:txBody>
      </p:sp>
      <p:sp>
        <p:nvSpPr>
          <p:cNvPr id="4" name="Slide Number Placeholder 3"/>
          <p:cNvSpPr>
            <a:spLocks noGrp="1"/>
          </p:cNvSpPr>
          <p:nvPr>
            <p:ph type="sldNum" sz="quarter" idx="10"/>
          </p:nvPr>
        </p:nvSpPr>
        <p:spPr/>
        <p:txBody>
          <a:bodyPr/>
          <a:lstStyle/>
          <a:p>
            <a:fld id="{492D5496-8915-4D47-8125-E9C004251691}"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smtClean="0">
                <a:latin typeface="Arial" pitchFamily="34" charset="0"/>
              </a:rPr>
              <a:t>Taking</a:t>
            </a:r>
            <a:r>
              <a:rPr lang="en-US" baseline="0" dirty="0" smtClean="0">
                <a:latin typeface="Arial" pitchFamily="34" charset="0"/>
              </a:rPr>
              <a:t> to heart the lessons from Japan, companies began to open up communication channels and create partnerships. </a:t>
            </a:r>
            <a:r>
              <a:rPr lang="en-US" dirty="0" smtClean="0">
                <a:latin typeface="Arial" pitchFamily="34" charset="0"/>
              </a:rPr>
              <a:t>As</a:t>
            </a:r>
            <a:r>
              <a:rPr lang="en-US" baseline="0" dirty="0" smtClean="0">
                <a:latin typeface="Arial" pitchFamily="34" charset="0"/>
              </a:rPr>
              <a:t> companies focused on their niche, they could no longer treat their customers &amp; suppliers as the enemy. Although the principal point of contact remained Purchasing and Sales, in a collaborative relationship they began to work together as partners. In addition, other functional units were now able to contact their counterparts at the other company. Because they spoke the same language and terminology, they could solve problems faster.</a:t>
            </a:r>
            <a:endParaRPr lang="en-US" dirty="0" smtClean="0">
              <a:latin typeface="Arial" pitchFamily="34" charset="0"/>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lack of trust and coordination between customers and suppliers in the supply chain led to poor delivery and substandard quality. C</a:t>
            </a:r>
            <a:r>
              <a:rPr lang="en-US" baseline="0" dirty="0" smtClean="0"/>
              <a:t>ompanies at each step of the supply chain would keep high levels of Safety Stocks of incoming materials to protect against poor supply delivery and quality, plus high levels of finished goods to protect against unexpected customer demand. </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By sharing information and improving quality, companies were able</a:t>
            </a:r>
            <a:r>
              <a:rPr lang="en-US" baseline="0" dirty="0" smtClean="0"/>
              <a:t> to dramatically reduce Safety Stocks of both incoming and outgoing materials.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userDrawn="1"/>
        </p:nvPicPr>
        <p:blipFill>
          <a:blip r:embed="rId2"/>
          <a:srcRect/>
          <a:stretch>
            <a:fillRect/>
          </a:stretch>
        </p:blipFill>
        <p:spPr bwMode="auto">
          <a:xfrm>
            <a:off x="0" y="3228076"/>
            <a:ext cx="9142413" cy="3657600"/>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sz="2800"/>
            </a:lvl1pPr>
            <a:lvl2pPr>
              <a:defRPr sz="2400"/>
            </a:lvl2pPr>
            <a:lvl3pPr>
              <a:defRPr sz="2000"/>
            </a:lvl3pPr>
            <a:extLst/>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4" name="Date Placeholder 3"/>
          <p:cNvSpPr>
            <a:spLocks noGrp="1"/>
          </p:cNvSpPr>
          <p:nvPr>
            <p:ph type="dt" sz="half" idx="10"/>
          </p:nvPr>
        </p:nvSpPr>
        <p:spPr>
          <a:xfrm>
            <a:off x="6727032" y="6407944"/>
            <a:ext cx="1920240" cy="365760"/>
          </a:xfrm>
          <a:prstGeom prst="rect">
            <a:avLst/>
          </a:prstGeom>
        </p:spPr>
        <p:txBody>
          <a:bodyPr/>
          <a:lstStyle>
            <a:extLst/>
          </a:lstStyle>
          <a:p>
            <a:endParaRPr lang="en-US"/>
          </a:p>
        </p:txBody>
      </p:sp>
      <p:sp>
        <p:nvSpPr>
          <p:cNvPr id="5" name="Footer Placeholder 4"/>
          <p:cNvSpPr>
            <a:spLocks noGrp="1"/>
          </p:cNvSpPr>
          <p:nvPr>
            <p:ph type="ftr" sz="quarter" idx="11"/>
          </p:nvPr>
        </p:nvSpPr>
        <p:spPr>
          <a:xfrm>
            <a:off x="4380072" y="6407944"/>
            <a:ext cx="2350681" cy="365125"/>
          </a:xfrm>
          <a:prstGeom prst="rect">
            <a:avLst/>
          </a:prstGeom>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1B795DCA-83EB-4C4F-A390-44B61C462807}" type="slidenum">
              <a:rPr lang="en-US" smtClean="0"/>
              <a:pPr/>
              <a:t>‹#›</a:t>
            </a:fld>
            <a:endParaRPr lang="en-US"/>
          </a:p>
        </p:txBody>
      </p:sp>
      <p:sp>
        <p:nvSpPr>
          <p:cNvPr id="7" name="Title 6"/>
          <p:cNvSpPr>
            <a:spLocks noGrp="1"/>
          </p:cNvSpPr>
          <p:nvPr>
            <p:ph type="title"/>
          </p:nvPr>
        </p:nvSpPr>
        <p:spPr/>
        <p:txBody>
          <a:bodyPr rtlCol="0">
            <a:normAutofit/>
          </a:bodyPr>
          <a:lstStyle>
            <a:lvl1pPr>
              <a:defRPr sz="3200"/>
            </a:lvl1pPr>
            <a:extLst/>
          </a:lstStyle>
          <a:p>
            <a:r>
              <a:rPr kumimoji="0" lang="en-US" dirty="0" smtClean="0"/>
              <a:t>Click to edit Master title style</a:t>
            </a:r>
            <a:endParaRPr kumimoji="0" lang="en-US" dirty="0"/>
          </a:p>
        </p:txBody>
      </p:sp>
      <p:sp>
        <p:nvSpPr>
          <p:cNvPr id="8"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solidFill>
                  <a:srgbClr val="002060"/>
                </a:solidFill>
              </a:defRPr>
            </a:lvl1pPr>
            <a:lvl2pPr>
              <a:defRPr sz="2400">
                <a:solidFill>
                  <a:srgbClr val="002060"/>
                </a:solidFill>
              </a:defRPr>
            </a:lvl2pPr>
            <a:lvl3pPr>
              <a:defRPr sz="2000">
                <a:solidFill>
                  <a:srgbClr val="002060"/>
                </a:solidFill>
              </a:defRPr>
            </a:lvl3pPr>
            <a:lvl4pPr>
              <a:defRPr sz="1800">
                <a:solidFill>
                  <a:srgbClr val="002060"/>
                </a:solidFill>
              </a:defRPr>
            </a:lvl4pPr>
            <a:lvl5pPr>
              <a:defRPr sz="1800">
                <a:solidFill>
                  <a:srgbClr val="002060"/>
                </a:solidFill>
              </a:defRPr>
            </a:lvl5pPr>
            <a:extLst/>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4" name="Content Placeholder 3"/>
          <p:cNvSpPr>
            <a:spLocks noGrp="1"/>
          </p:cNvSpPr>
          <p:nvPr>
            <p:ph sz="half" idx="2"/>
          </p:nvPr>
        </p:nvSpPr>
        <p:spPr>
          <a:xfrm>
            <a:off x="4648200" y="1481328"/>
            <a:ext cx="4038600" cy="4525963"/>
          </a:xfrm>
        </p:spPr>
        <p:txBody>
          <a:bodyPr/>
          <a:lstStyle>
            <a:lvl1pPr>
              <a:defRPr sz="2800">
                <a:solidFill>
                  <a:srgbClr val="002060"/>
                </a:solidFill>
              </a:defRPr>
            </a:lvl1pPr>
            <a:lvl2pPr>
              <a:defRPr sz="2400">
                <a:solidFill>
                  <a:srgbClr val="002060"/>
                </a:solidFill>
              </a:defRPr>
            </a:lvl2pPr>
            <a:lvl3pPr>
              <a:defRPr sz="2000">
                <a:solidFill>
                  <a:srgbClr val="002060"/>
                </a:solidFill>
              </a:defRPr>
            </a:lvl3pPr>
            <a:lvl4pPr>
              <a:defRPr sz="1800">
                <a:solidFill>
                  <a:srgbClr val="002060"/>
                </a:solidFill>
              </a:defRPr>
            </a:lvl4pPr>
            <a:lvl5pPr>
              <a:defRPr sz="1800">
                <a:solidFill>
                  <a:srgbClr val="002060"/>
                </a:solidFill>
              </a:defRPr>
            </a:lvl5pPr>
            <a:extLst/>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5" name="Date Placeholder 4"/>
          <p:cNvSpPr>
            <a:spLocks noGrp="1"/>
          </p:cNvSpPr>
          <p:nvPr>
            <p:ph type="dt" sz="half" idx="10"/>
          </p:nvPr>
        </p:nvSpPr>
        <p:spPr>
          <a:xfrm>
            <a:off x="6727032" y="6407944"/>
            <a:ext cx="1920240" cy="365760"/>
          </a:xfrm>
          <a:prstGeom prst="rect">
            <a:avLst/>
          </a:prstGeom>
        </p:spPr>
        <p:txBody>
          <a:bodyPr/>
          <a:lstStyle>
            <a:extLst/>
          </a:lstStyle>
          <a:p>
            <a:endParaRPr lang="en-US"/>
          </a:p>
        </p:txBody>
      </p:sp>
      <p:sp>
        <p:nvSpPr>
          <p:cNvPr id="6" name="Footer Placeholder 5"/>
          <p:cNvSpPr>
            <a:spLocks noGrp="1"/>
          </p:cNvSpPr>
          <p:nvPr>
            <p:ph type="ftr" sz="quarter" idx="11"/>
          </p:nvPr>
        </p:nvSpPr>
        <p:spPr>
          <a:xfrm>
            <a:off x="4380072" y="6407944"/>
            <a:ext cx="2350681" cy="365125"/>
          </a:xfrm>
          <a:prstGeom prst="rect">
            <a:avLst/>
          </a:prstGeom>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1B795DCA-83EB-4C4F-A390-44B61C462807}" type="slidenum">
              <a:rPr lang="en-US" smtClean="0"/>
              <a:pPr/>
              <a:t>‹#›</a:t>
            </a:fld>
            <a:endParaRPr lang="en-US"/>
          </a:p>
        </p:txBody>
      </p:sp>
      <p:sp>
        <p:nvSpPr>
          <p:cNvPr id="8" name="Title 7"/>
          <p:cNvSpPr>
            <a:spLocks noGrp="1"/>
          </p:cNvSpPr>
          <p:nvPr>
            <p:ph type="title" hasCustomPrompt="1"/>
          </p:nvPr>
        </p:nvSpPr>
        <p:spPr/>
        <p:txBody>
          <a:bodyPr rtlCol="0">
            <a:normAutofit/>
          </a:bodyPr>
          <a:lstStyle>
            <a:lvl1pPr>
              <a:defRPr sz="3200">
                <a:solidFill>
                  <a:srgbClr val="002060"/>
                </a:solidFill>
              </a:defRPr>
            </a:lvl1pPr>
            <a:extLst/>
          </a:lstStyle>
          <a:p>
            <a:r>
              <a:rPr kumimoji="0" lang="en-US" dirty="0" smtClean="0"/>
              <a:t>Click To Edit Master Title Style</a:t>
            </a:r>
            <a:endParaRPr kumimoji="0" lang="en-US" dirty="0"/>
          </a:p>
        </p:txBody>
      </p:sp>
      <p:sp>
        <p:nvSpPr>
          <p:cNvPr id="9"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a:t>
            </a:fld>
            <a:endParaRPr lang="en-US" dirty="0"/>
          </a:p>
        </p:txBody>
      </p:sp>
      <p:sp>
        <p:nvSpPr>
          <p:cNvPr id="8" name="Text Placeholder 13"/>
          <p:cNvSpPr>
            <a:spLocks noGrp="1"/>
          </p:cNvSpPr>
          <p:nvPr>
            <p:ph type="body" sz="quarter" idx="10" hasCustomPrompt="1"/>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7" name="Title Placeholder 1"/>
          <p:cNvSpPr>
            <a:spLocks noGrp="1"/>
          </p:cNvSpPr>
          <p:nvPr>
            <p:ph type="title"/>
          </p:nvPr>
        </p:nvSpPr>
        <p:spPr>
          <a:xfrm>
            <a:off x="455243" y="2618222"/>
            <a:ext cx="8229600" cy="810186"/>
          </a:xfrm>
          <a:prstGeom prst="rect">
            <a:avLst/>
          </a:prstGeom>
        </p:spPr>
        <p:txBody>
          <a:bodyPr vert="horz" lIns="91440" tIns="45720" rIns="91440" bIns="45720" rtlCol="0" anchor="ctr">
            <a:normAutofit/>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9" name="Text Placeholder 15"/>
          <p:cNvSpPr>
            <a:spLocks noGrp="1"/>
          </p:cNvSpPr>
          <p:nvPr>
            <p:ph type="body" sz="quarter" idx="11" hasCustomPrompt="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414623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a:t>
            </a:fld>
            <a:endParaRPr lang="en-US"/>
          </a:p>
        </p:txBody>
      </p:sp>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10"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8" name="Content Placeholder 3"/>
          <p:cNvSpPr>
            <a:spLocks noGrp="1"/>
          </p:cNvSpPr>
          <p:nvPr>
            <p:ph sz="half" idx="16" hasCustomPrompt="1"/>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9" name="Content Placeholder 3"/>
          <p:cNvSpPr>
            <a:spLocks noGrp="1"/>
          </p:cNvSpPr>
          <p:nvPr>
            <p:ph sz="half" idx="17" hasCustomPrompt="1"/>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7" name="Content Placeholder 3"/>
          <p:cNvSpPr>
            <a:spLocks noGrp="1"/>
          </p:cNvSpPr>
          <p:nvPr>
            <p:ph sz="half" idx="15" hasCustomPrompt="1"/>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3742002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a:t>
            </a:fld>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3" name="Slide Number Placeholder 2"/>
          <p:cNvSpPr>
            <a:spLocks noGrp="1"/>
          </p:cNvSpPr>
          <p:nvPr>
            <p:ph type="sldNum" sz="quarter" idx="10"/>
          </p:nvPr>
        </p:nvSpPr>
        <p:spPr/>
        <p:txBody>
          <a:bodyPr/>
          <a:lstStyle/>
          <a:p>
            <a:fld id="{D295FD85-0E9A-9A4B-AEA4-CF6493BFD0E6}" type="slidenum">
              <a:rPr lang="en-US" smtClean="0"/>
              <a:pPr/>
              <a:t>‹#›</a:t>
            </a:fld>
            <a:endParaRPr lang="en-US" dirty="0"/>
          </a:p>
        </p:txBody>
      </p:sp>
      <p:sp>
        <p:nvSpPr>
          <p:cNvPr id="4"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
        <p:nvSpPr>
          <p:cNvPr id="5" name="Picture Placeholder 2"/>
          <p:cNvSpPr>
            <a:spLocks noGrp="1"/>
          </p:cNvSpPr>
          <p:nvPr>
            <p:ph type="pic" idx="1"/>
          </p:nvPr>
        </p:nvSpPr>
        <p:spPr>
          <a:xfrm>
            <a:off x="457200" y="1417637"/>
            <a:ext cx="8229600" cy="4864629"/>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Tree>
    <p:extLst>
      <p:ext uri="{BB962C8B-B14F-4D97-AF65-F5344CB8AC3E}">
        <p14:creationId xmlns:p14="http://schemas.microsoft.com/office/powerpoint/2010/main" xmlns=""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3"/>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598826"/>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315349"/>
            <a:ext cx="8229600" cy="499215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6922640" y="6460255"/>
            <a:ext cx="2133600" cy="365125"/>
          </a:xfrm>
          <a:prstGeom prst="rect">
            <a:avLst/>
          </a:prstGeom>
        </p:spPr>
        <p:txBody>
          <a:bodyPr vert="horz" lIns="91440" tIns="45720" rIns="91440" bIns="45720" rtlCol="0" anchor="ctr"/>
          <a:lstStyle>
            <a:lvl1pPr algn="r">
              <a:defRPr sz="2000" b="0">
                <a:solidFill>
                  <a:schemeClr val="bg1"/>
                </a:solidFill>
                <a:latin typeface="Century Gothic"/>
                <a:cs typeface="Century Gothic"/>
              </a:defRPr>
            </a:lvl1pPr>
          </a:lstStyle>
          <a:p>
            <a:fld id="{D295FD85-0E9A-9A4B-AEA4-CF6493BFD0E6}" type="slidenum">
              <a:rPr lang="en-US" smtClean="0"/>
              <a:pPr/>
              <a:t>‹#›</a:t>
            </a:fld>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9" r:id="rId7"/>
    <p:sldLayoutId id="2147483655" r:id="rId8"/>
    <p:sldLayoutId id="2147483660" r:id="rId9"/>
    <p:sldLayoutId id="2147483661" r:id="rId10"/>
    <p:sldLayoutId id="2147483663" r:id="rId11"/>
  </p:sldLayoutIdLst>
  <p:timing>
    <p:tnLst>
      <p:par>
        <p:cTn id="1" dur="indefinite" restart="never" nodeType="tmRoot"/>
      </p:par>
    </p:tnLst>
  </p:timing>
  <p:hf hdr="0" ft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11.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image" Target="../media/image5.png"/><Relationship Id="rId5" Type="http://schemas.openxmlformats.org/officeDocument/2006/relationships/oleObject" Target="../embeddings/oleObject1.bin"/><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2.xml"/><Relationship Id="rId1" Type="http://schemas.openxmlformats.org/officeDocument/2006/relationships/vmlDrawing" Target="../drawings/vmlDrawing2.vml"/><Relationship Id="rId6" Type="http://schemas.openxmlformats.org/officeDocument/2006/relationships/image" Target="../media/image7.png"/><Relationship Id="rId5" Type="http://schemas.openxmlformats.org/officeDocument/2006/relationships/oleObject" Target="../embeddings/oleObject2.bin"/><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entury Gothic" pitchFamily="34" charset="0"/>
                <a:cs typeface="Century Gothic" pitchFamily="34" charset="0"/>
              </a:rPr>
              <a:t>QAD Value Chain Certification</a:t>
            </a:r>
            <a:endParaRPr lang="en-US" dirty="0"/>
          </a:p>
        </p:txBody>
      </p:sp>
      <p:sp>
        <p:nvSpPr>
          <p:cNvPr id="3" name="Text Placeholder 2"/>
          <p:cNvSpPr>
            <a:spLocks noGrp="1"/>
          </p:cNvSpPr>
          <p:nvPr>
            <p:ph type="body" sz="quarter" idx="10"/>
          </p:nvPr>
        </p:nvSpPr>
        <p:spPr/>
        <p:txBody>
          <a:bodyPr/>
          <a:lstStyle/>
          <a:p>
            <a:r>
              <a:rPr lang="en-US" dirty="0" smtClean="0"/>
              <a:t>Field Readiness Group</a:t>
            </a:r>
          </a:p>
          <a:p>
            <a:r>
              <a:rPr lang="en-US" dirty="0" smtClean="0"/>
              <a:t>White Belt Training</a:t>
            </a:r>
          </a:p>
          <a:p>
            <a:endParaRPr lang="en-US" dirty="0" smtClean="0"/>
          </a:p>
          <a:p>
            <a:r>
              <a:rPr lang="en-US" dirty="0" smtClean="0"/>
              <a:t>Mark K. Williams, CFPIM, CSCP</a:t>
            </a:r>
            <a:endParaRPr lang="en-US" dirty="0"/>
          </a:p>
        </p:txBody>
      </p:sp>
      <p:sp>
        <p:nvSpPr>
          <p:cNvPr id="4" name="Text Placeholder 3"/>
          <p:cNvSpPr>
            <a:spLocks noGrp="1"/>
          </p:cNvSpPr>
          <p:nvPr>
            <p:ph type="body" sz="quarter" idx="11"/>
          </p:nvPr>
        </p:nvSpPr>
        <p:spPr/>
        <p:txBody>
          <a:bodyPr/>
          <a:lstStyle/>
          <a:p>
            <a:r>
              <a:rPr lang="en-US" dirty="0" smtClean="0"/>
              <a:t>History of Collaboration &amp; the Bullwhip Effect</a:t>
            </a:r>
            <a:endParaRPr lang="en-US" dirty="0"/>
          </a:p>
        </p:txBody>
      </p:sp>
    </p:spTree>
    <p:extLst>
      <p:ext uri="{BB962C8B-B14F-4D97-AF65-F5344CB8AC3E}">
        <p14:creationId xmlns:p14="http://schemas.microsoft.com/office/powerpoint/2010/main" xmlns="" val="39563372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15979"/>
            <a:ext cx="8229600" cy="4791527"/>
          </a:xfrm>
        </p:spPr>
        <p:txBody>
          <a:bodyPr/>
          <a:lstStyle/>
          <a:p>
            <a:pPr marL="514350" indent="-514350">
              <a:buFont typeface="+mj-lt"/>
              <a:buAutoNum type="alphaLcParenR"/>
            </a:pPr>
            <a:r>
              <a:rPr lang="en-US" dirty="0" smtClean="0"/>
              <a:t>Extended enterprise</a:t>
            </a:r>
          </a:p>
          <a:p>
            <a:pPr marL="514350" indent="-514350">
              <a:buFont typeface="+mj-lt"/>
              <a:buAutoNum type="alphaLcParenR"/>
            </a:pPr>
            <a:r>
              <a:rPr lang="en-US" dirty="0" smtClean="0"/>
              <a:t>Vertical integration</a:t>
            </a:r>
          </a:p>
          <a:p>
            <a:pPr marL="514350" indent="-514350">
              <a:buFont typeface="+mj-lt"/>
              <a:buAutoNum type="alphaLcParenR"/>
            </a:pPr>
            <a:r>
              <a:rPr lang="en-US" dirty="0" smtClean="0"/>
              <a:t>Supply chain partnership</a:t>
            </a:r>
            <a:endParaRPr lang="en-US" dirty="0"/>
          </a:p>
        </p:txBody>
      </p:sp>
      <p:sp>
        <p:nvSpPr>
          <p:cNvPr id="4" name="Title 3"/>
          <p:cNvSpPr>
            <a:spLocks noGrp="1"/>
          </p:cNvSpPr>
          <p:nvPr>
            <p:ph type="title"/>
          </p:nvPr>
        </p:nvSpPr>
        <p:spPr>
          <a:xfrm>
            <a:off x="457200" y="598826"/>
            <a:ext cx="8229600" cy="917153"/>
          </a:xfrm>
        </p:spPr>
        <p:txBody>
          <a:bodyPr>
            <a:noAutofit/>
          </a:bodyPr>
          <a:lstStyle/>
          <a:p>
            <a:r>
              <a:rPr lang="en-US" sz="2800" dirty="0" smtClean="0"/>
              <a:t>The Ford Motor company of the early 1900’s was an example of:</a:t>
            </a:r>
            <a:endParaRPr lang="en-US" sz="2800" dirty="0"/>
          </a:p>
        </p:txBody>
      </p:sp>
      <p:sp>
        <p:nvSpPr>
          <p:cNvPr id="5" name="Text Placeholder 4"/>
          <p:cNvSpPr>
            <a:spLocks noGrp="1"/>
          </p:cNvSpPr>
          <p:nvPr>
            <p:ph type="body" sz="quarter" idx="13"/>
          </p:nvPr>
        </p:nvSpPr>
        <p:spPr/>
        <p:txBody>
          <a:bodyPr/>
          <a:lstStyle/>
          <a:p>
            <a:r>
              <a:rPr lang="en-US" dirty="0" smtClean="0"/>
              <a:t>Knowledge Check</a:t>
            </a:r>
            <a:endParaRPr lang="en-US" dirty="0"/>
          </a:p>
        </p:txBody>
      </p:sp>
      <p:sp>
        <p:nvSpPr>
          <p:cNvPr id="6" name="Slide Number Placeholder 5"/>
          <p:cNvSpPr>
            <a:spLocks noGrp="1"/>
          </p:cNvSpPr>
          <p:nvPr>
            <p:ph type="sldNum" sz="quarter" idx="12"/>
          </p:nvPr>
        </p:nvSpPr>
        <p:spPr/>
        <p:txBody>
          <a:bodyPr/>
          <a:lstStyle/>
          <a:p>
            <a:fld id="{1B795DCA-83EB-4C4F-A390-44B61C462807}" type="slidenum">
              <a:rPr lang="en-US" smtClean="0"/>
              <a:pPr/>
              <a:t>10</a:t>
            </a:fld>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15979"/>
            <a:ext cx="8229600" cy="4791527"/>
          </a:xfrm>
        </p:spPr>
        <p:txBody>
          <a:bodyPr/>
          <a:lstStyle/>
          <a:p>
            <a:pPr marL="514350" indent="-514350">
              <a:buFont typeface="+mj-lt"/>
              <a:buAutoNum type="alphaLcParenR"/>
            </a:pPr>
            <a:r>
              <a:rPr lang="en-US" dirty="0" smtClean="0"/>
              <a:t>Extended enterprise</a:t>
            </a:r>
          </a:p>
          <a:p>
            <a:pPr marL="514350" indent="-514350">
              <a:buFont typeface="+mj-lt"/>
              <a:buAutoNum type="alphaLcParenR"/>
            </a:pPr>
            <a:r>
              <a:rPr lang="en-US" u="sng" dirty="0" smtClean="0">
                <a:solidFill>
                  <a:srgbClr val="FF0000"/>
                </a:solidFill>
              </a:rPr>
              <a:t>Vertical integration</a:t>
            </a:r>
          </a:p>
          <a:p>
            <a:pPr marL="514350" indent="-514350">
              <a:buFont typeface="+mj-lt"/>
              <a:buAutoNum type="alphaLcParenR"/>
            </a:pPr>
            <a:r>
              <a:rPr lang="en-US" dirty="0" smtClean="0"/>
              <a:t>Supply chain partnership</a:t>
            </a:r>
            <a:endParaRPr lang="en-US" dirty="0"/>
          </a:p>
        </p:txBody>
      </p:sp>
      <p:sp>
        <p:nvSpPr>
          <p:cNvPr id="4" name="Title 3"/>
          <p:cNvSpPr>
            <a:spLocks noGrp="1"/>
          </p:cNvSpPr>
          <p:nvPr>
            <p:ph type="title"/>
          </p:nvPr>
        </p:nvSpPr>
        <p:spPr>
          <a:xfrm>
            <a:off x="457200" y="598826"/>
            <a:ext cx="8229600" cy="917153"/>
          </a:xfrm>
        </p:spPr>
        <p:txBody>
          <a:bodyPr>
            <a:noAutofit/>
          </a:bodyPr>
          <a:lstStyle/>
          <a:p>
            <a:r>
              <a:rPr lang="en-US" sz="2800" dirty="0" smtClean="0"/>
              <a:t>The Ford Motor company of the early 1900’s was an example of:</a:t>
            </a:r>
            <a:endParaRPr lang="en-US" sz="2800" dirty="0"/>
          </a:p>
        </p:txBody>
      </p:sp>
      <p:sp>
        <p:nvSpPr>
          <p:cNvPr id="5" name="Text Placeholder 4"/>
          <p:cNvSpPr>
            <a:spLocks noGrp="1"/>
          </p:cNvSpPr>
          <p:nvPr>
            <p:ph type="body" sz="quarter" idx="13"/>
          </p:nvPr>
        </p:nvSpPr>
        <p:spPr/>
        <p:txBody>
          <a:bodyPr/>
          <a:lstStyle/>
          <a:p>
            <a:r>
              <a:rPr lang="en-US" dirty="0" smtClean="0"/>
              <a:t>Knowledge Check</a:t>
            </a:r>
            <a:endParaRPr lang="en-US" dirty="0"/>
          </a:p>
        </p:txBody>
      </p:sp>
      <p:sp>
        <p:nvSpPr>
          <p:cNvPr id="6" name="Slide Number Placeholder 5"/>
          <p:cNvSpPr>
            <a:spLocks noGrp="1"/>
          </p:cNvSpPr>
          <p:nvPr>
            <p:ph type="sldNum" sz="quarter" idx="12"/>
          </p:nvPr>
        </p:nvSpPr>
        <p:spPr/>
        <p:txBody>
          <a:bodyPr/>
          <a:lstStyle/>
          <a:p>
            <a:fld id="{1B795DCA-83EB-4C4F-A390-44B61C462807}" type="slidenum">
              <a:rPr lang="en-US" smtClean="0"/>
              <a:pPr/>
              <a:t>11</a:t>
            </a:fld>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2081463"/>
            <a:ext cx="8229600" cy="4226043"/>
          </a:xfrm>
        </p:spPr>
        <p:txBody>
          <a:bodyPr/>
          <a:lstStyle/>
          <a:p>
            <a:pPr marL="514350" indent="-514350">
              <a:buFont typeface="+mj-lt"/>
              <a:buAutoNum type="alphaLcParenR"/>
            </a:pPr>
            <a:r>
              <a:rPr lang="en-US" dirty="0" smtClean="0"/>
              <a:t>True</a:t>
            </a:r>
          </a:p>
          <a:p>
            <a:pPr marL="514350" indent="-514350">
              <a:buFont typeface="+mj-lt"/>
              <a:buAutoNum type="alphaLcParenR"/>
            </a:pPr>
            <a:r>
              <a:rPr lang="en-US" dirty="0" smtClean="0"/>
              <a:t>False</a:t>
            </a:r>
            <a:endParaRPr lang="en-US" dirty="0"/>
          </a:p>
        </p:txBody>
      </p:sp>
      <p:sp>
        <p:nvSpPr>
          <p:cNvPr id="4" name="Title 3"/>
          <p:cNvSpPr>
            <a:spLocks noGrp="1"/>
          </p:cNvSpPr>
          <p:nvPr>
            <p:ph type="title"/>
          </p:nvPr>
        </p:nvSpPr>
        <p:spPr>
          <a:xfrm>
            <a:off x="457200" y="598826"/>
            <a:ext cx="8229600" cy="1290132"/>
          </a:xfrm>
        </p:spPr>
        <p:txBody>
          <a:bodyPr>
            <a:normAutofit fontScale="90000"/>
          </a:bodyPr>
          <a:lstStyle/>
          <a:p>
            <a:r>
              <a:rPr lang="en-US" dirty="0" smtClean="0"/>
              <a:t>To make up for the lack of information sharing, customers &amp; suppliers would each carry extra safety stock:</a:t>
            </a:r>
            <a:endParaRPr lang="en-US" dirty="0"/>
          </a:p>
        </p:txBody>
      </p:sp>
      <p:sp>
        <p:nvSpPr>
          <p:cNvPr id="5" name="Text Placeholder 4"/>
          <p:cNvSpPr>
            <a:spLocks noGrp="1"/>
          </p:cNvSpPr>
          <p:nvPr>
            <p:ph type="body" sz="quarter" idx="13"/>
          </p:nvPr>
        </p:nvSpPr>
        <p:spPr/>
        <p:txBody>
          <a:bodyPr/>
          <a:lstStyle/>
          <a:p>
            <a:r>
              <a:rPr lang="en-US" dirty="0" smtClean="0"/>
              <a:t>Knowledge Check</a:t>
            </a:r>
            <a:endParaRPr lang="en-US" dirty="0"/>
          </a:p>
        </p:txBody>
      </p:sp>
      <p:sp>
        <p:nvSpPr>
          <p:cNvPr id="6" name="Slide Number Placeholder 5"/>
          <p:cNvSpPr>
            <a:spLocks noGrp="1"/>
          </p:cNvSpPr>
          <p:nvPr>
            <p:ph type="sldNum" sz="quarter" idx="12"/>
          </p:nvPr>
        </p:nvSpPr>
        <p:spPr/>
        <p:txBody>
          <a:bodyPr/>
          <a:lstStyle/>
          <a:p>
            <a:fld id="{1B795DCA-83EB-4C4F-A390-44B61C462807}" type="slidenum">
              <a:rPr lang="en-US" smtClean="0"/>
              <a:pPr/>
              <a:t>12</a:t>
            </a:fld>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2081463"/>
            <a:ext cx="8229600" cy="4226043"/>
          </a:xfrm>
        </p:spPr>
        <p:txBody>
          <a:bodyPr/>
          <a:lstStyle/>
          <a:p>
            <a:pPr marL="514350" indent="-514350">
              <a:buFont typeface="+mj-lt"/>
              <a:buAutoNum type="alphaLcParenR"/>
            </a:pPr>
            <a:r>
              <a:rPr lang="en-US" u="sng" dirty="0" smtClean="0">
                <a:solidFill>
                  <a:srgbClr val="FF0000"/>
                </a:solidFill>
              </a:rPr>
              <a:t>True</a:t>
            </a:r>
          </a:p>
          <a:p>
            <a:pPr marL="514350" indent="-514350">
              <a:buFont typeface="+mj-lt"/>
              <a:buAutoNum type="alphaLcParenR"/>
            </a:pPr>
            <a:r>
              <a:rPr lang="en-US" dirty="0" smtClean="0">
                <a:solidFill>
                  <a:schemeClr val="tx1"/>
                </a:solidFill>
              </a:rPr>
              <a:t>False</a:t>
            </a:r>
            <a:endParaRPr lang="en-US" dirty="0">
              <a:solidFill>
                <a:schemeClr val="tx1"/>
              </a:solidFill>
            </a:endParaRPr>
          </a:p>
        </p:txBody>
      </p:sp>
      <p:sp>
        <p:nvSpPr>
          <p:cNvPr id="4" name="Title 3"/>
          <p:cNvSpPr>
            <a:spLocks noGrp="1"/>
          </p:cNvSpPr>
          <p:nvPr>
            <p:ph type="title"/>
          </p:nvPr>
        </p:nvSpPr>
        <p:spPr>
          <a:xfrm>
            <a:off x="457200" y="598826"/>
            <a:ext cx="8229600" cy="1290132"/>
          </a:xfrm>
        </p:spPr>
        <p:txBody>
          <a:bodyPr>
            <a:normAutofit fontScale="90000"/>
          </a:bodyPr>
          <a:lstStyle/>
          <a:p>
            <a:r>
              <a:rPr lang="en-US" dirty="0" smtClean="0"/>
              <a:t>To make up for the lack of information sharing, customers &amp; suppliers would each carry extra safety stock:</a:t>
            </a:r>
            <a:endParaRPr lang="en-US" dirty="0"/>
          </a:p>
        </p:txBody>
      </p:sp>
      <p:sp>
        <p:nvSpPr>
          <p:cNvPr id="5" name="Text Placeholder 4"/>
          <p:cNvSpPr>
            <a:spLocks noGrp="1"/>
          </p:cNvSpPr>
          <p:nvPr>
            <p:ph type="body" sz="quarter" idx="13"/>
          </p:nvPr>
        </p:nvSpPr>
        <p:spPr/>
        <p:txBody>
          <a:bodyPr/>
          <a:lstStyle/>
          <a:p>
            <a:r>
              <a:rPr lang="en-US" dirty="0" smtClean="0"/>
              <a:t>Knowledge Check</a:t>
            </a:r>
            <a:endParaRPr lang="en-US" dirty="0"/>
          </a:p>
        </p:txBody>
      </p:sp>
      <p:sp>
        <p:nvSpPr>
          <p:cNvPr id="6" name="Slide Number Placeholder 5"/>
          <p:cNvSpPr>
            <a:spLocks noGrp="1"/>
          </p:cNvSpPr>
          <p:nvPr>
            <p:ph type="sldNum" sz="quarter" idx="12"/>
          </p:nvPr>
        </p:nvSpPr>
        <p:spPr/>
        <p:txBody>
          <a:bodyPr/>
          <a:lstStyle/>
          <a:p>
            <a:fld id="{1B795DCA-83EB-4C4F-A390-44B61C462807}" type="slidenum">
              <a:rPr lang="en-US" smtClean="0"/>
              <a:pPr/>
              <a:t>13</a:t>
            </a:fld>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457199" y="1610436"/>
            <a:ext cx="3487003" cy="4705697"/>
          </a:xfrm>
        </p:spPr>
        <p:txBody>
          <a:bodyPr>
            <a:normAutofit/>
          </a:bodyPr>
          <a:lstStyle/>
          <a:p>
            <a:pPr algn="ctr">
              <a:buNone/>
            </a:pPr>
            <a:r>
              <a:rPr lang="en-US" sz="3200" b="1" dirty="0" smtClean="0"/>
              <a:t>How smelly diapers changed Supply Chain Management!</a:t>
            </a:r>
            <a:endParaRPr lang="en-US" sz="3200" b="1" dirty="0"/>
          </a:p>
        </p:txBody>
      </p:sp>
      <p:sp>
        <p:nvSpPr>
          <p:cNvPr id="4" name="Title 3"/>
          <p:cNvSpPr>
            <a:spLocks noGrp="1"/>
          </p:cNvSpPr>
          <p:nvPr>
            <p:ph type="title"/>
          </p:nvPr>
        </p:nvSpPr>
        <p:spPr/>
        <p:txBody>
          <a:bodyPr/>
          <a:lstStyle/>
          <a:p>
            <a:r>
              <a:rPr lang="en-US" dirty="0" smtClean="0"/>
              <a:t>The Bullwhip Effect</a:t>
            </a:r>
            <a:endParaRPr lang="en-US" dirty="0"/>
          </a:p>
        </p:txBody>
      </p:sp>
      <p:sp>
        <p:nvSpPr>
          <p:cNvPr id="7" name="Text Placeholder 6"/>
          <p:cNvSpPr>
            <a:spLocks noGrp="1"/>
          </p:cNvSpPr>
          <p:nvPr>
            <p:ph type="body" sz="quarter" idx="13"/>
          </p:nvPr>
        </p:nvSpPr>
        <p:spPr/>
        <p:txBody>
          <a:bodyPr/>
          <a:lstStyle/>
          <a:p>
            <a:r>
              <a:rPr lang="en-US" dirty="0" smtClean="0"/>
              <a:t>Collaboration</a:t>
            </a:r>
            <a:endParaRPr lang="en-US" dirty="0"/>
          </a:p>
        </p:txBody>
      </p:sp>
      <p:pic>
        <p:nvPicPr>
          <p:cNvPr id="21507" name="Picture 3" descr="C:\Users\m3w\AppData\Local\Microsoft\Windows\Temporary Internet Files\Content.IE5\Q7LA56YX\MC900014566[1].wmf"/>
          <p:cNvPicPr>
            <a:picLocks noGrp="1" noChangeAspect="1" noChangeArrowheads="1"/>
          </p:cNvPicPr>
          <p:nvPr>
            <p:ph sz="half" idx="2"/>
          </p:nvPr>
        </p:nvPicPr>
        <p:blipFill>
          <a:blip r:embed="rId3"/>
          <a:srcRect/>
          <a:stretch>
            <a:fillRect/>
          </a:stretch>
        </p:blipFill>
        <p:spPr bwMode="auto">
          <a:xfrm>
            <a:off x="4254876" y="403484"/>
            <a:ext cx="3562065" cy="5403401"/>
          </a:xfrm>
          <a:prstGeom prst="rect">
            <a:avLst/>
          </a:prstGeom>
          <a:noFill/>
        </p:spPr>
      </p:pic>
      <p:grpSp>
        <p:nvGrpSpPr>
          <p:cNvPr id="15" name="Group 14"/>
          <p:cNvGrpSpPr/>
          <p:nvPr/>
        </p:nvGrpSpPr>
        <p:grpSpPr>
          <a:xfrm>
            <a:off x="7274254" y="4003067"/>
            <a:ext cx="1050879" cy="1294539"/>
            <a:chOff x="7342494" y="4282180"/>
            <a:chExt cx="1050879" cy="1294539"/>
          </a:xfrm>
        </p:grpSpPr>
        <p:sp>
          <p:nvSpPr>
            <p:cNvPr id="12" name="Freeform 11"/>
            <p:cNvSpPr/>
            <p:nvPr/>
          </p:nvSpPr>
          <p:spPr>
            <a:xfrm>
              <a:off x="7410734" y="4282180"/>
              <a:ext cx="982639" cy="863026"/>
            </a:xfrm>
            <a:custGeom>
              <a:avLst/>
              <a:gdLst>
                <a:gd name="connsiteX0" fmla="*/ 0 w 982639"/>
                <a:gd name="connsiteY0" fmla="*/ 863026 h 863026"/>
                <a:gd name="connsiteX1" fmla="*/ 109182 w 982639"/>
                <a:gd name="connsiteY1" fmla="*/ 849378 h 863026"/>
                <a:gd name="connsiteX2" fmla="*/ 232012 w 982639"/>
                <a:gd name="connsiteY2" fmla="*/ 712901 h 863026"/>
                <a:gd name="connsiteX3" fmla="*/ 245660 w 982639"/>
                <a:gd name="connsiteY3" fmla="*/ 671957 h 863026"/>
                <a:gd name="connsiteX4" fmla="*/ 300251 w 982639"/>
                <a:gd name="connsiteY4" fmla="*/ 562775 h 863026"/>
                <a:gd name="connsiteX5" fmla="*/ 313899 w 982639"/>
                <a:gd name="connsiteY5" fmla="*/ 521832 h 863026"/>
                <a:gd name="connsiteX6" fmla="*/ 395785 w 982639"/>
                <a:gd name="connsiteY6" fmla="*/ 508184 h 863026"/>
                <a:gd name="connsiteX7" fmla="*/ 450376 w 982639"/>
                <a:gd name="connsiteY7" fmla="*/ 521832 h 863026"/>
                <a:gd name="connsiteX8" fmla="*/ 532263 w 982639"/>
                <a:gd name="connsiteY8" fmla="*/ 453593 h 863026"/>
                <a:gd name="connsiteX9" fmla="*/ 600502 w 982639"/>
                <a:gd name="connsiteY9" fmla="*/ 358059 h 863026"/>
                <a:gd name="connsiteX10" fmla="*/ 614150 w 982639"/>
                <a:gd name="connsiteY10" fmla="*/ 317116 h 863026"/>
                <a:gd name="connsiteX11" fmla="*/ 777923 w 982639"/>
                <a:gd name="connsiteY11" fmla="*/ 180638 h 863026"/>
                <a:gd name="connsiteX12" fmla="*/ 818866 w 982639"/>
                <a:gd name="connsiteY12" fmla="*/ 166990 h 863026"/>
                <a:gd name="connsiteX13" fmla="*/ 859809 w 982639"/>
                <a:gd name="connsiteY13" fmla="*/ 126047 h 863026"/>
                <a:gd name="connsiteX14" fmla="*/ 928048 w 982639"/>
                <a:gd name="connsiteY14" fmla="*/ 85104 h 863026"/>
                <a:gd name="connsiteX15" fmla="*/ 941696 w 982639"/>
                <a:gd name="connsiteY15" fmla="*/ 44160 h 863026"/>
                <a:gd name="connsiteX16" fmla="*/ 968991 w 982639"/>
                <a:gd name="connsiteY16" fmla="*/ 3217 h 863026"/>
                <a:gd name="connsiteX17" fmla="*/ 982639 w 982639"/>
                <a:gd name="connsiteY17" fmla="*/ 3217 h 863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82639" h="863026">
                  <a:moveTo>
                    <a:pt x="0" y="863026"/>
                  </a:moveTo>
                  <a:cubicBezTo>
                    <a:pt x="36394" y="858477"/>
                    <a:pt x="74949" y="862544"/>
                    <a:pt x="109182" y="849378"/>
                  </a:cubicBezTo>
                  <a:cubicBezTo>
                    <a:pt x="168084" y="826723"/>
                    <a:pt x="200626" y="759979"/>
                    <a:pt x="232012" y="712901"/>
                  </a:cubicBezTo>
                  <a:cubicBezTo>
                    <a:pt x="236561" y="699253"/>
                    <a:pt x="239707" y="685054"/>
                    <a:pt x="245660" y="671957"/>
                  </a:cubicBezTo>
                  <a:cubicBezTo>
                    <a:pt x="262498" y="634914"/>
                    <a:pt x="287383" y="601377"/>
                    <a:pt x="300251" y="562775"/>
                  </a:cubicBezTo>
                  <a:cubicBezTo>
                    <a:pt x="304800" y="549127"/>
                    <a:pt x="301409" y="528969"/>
                    <a:pt x="313899" y="521832"/>
                  </a:cubicBezTo>
                  <a:cubicBezTo>
                    <a:pt x="337925" y="508103"/>
                    <a:pt x="368490" y="512733"/>
                    <a:pt x="395785" y="508184"/>
                  </a:cubicBezTo>
                  <a:cubicBezTo>
                    <a:pt x="413982" y="512733"/>
                    <a:pt x="431619" y="521832"/>
                    <a:pt x="450376" y="521832"/>
                  </a:cubicBezTo>
                  <a:cubicBezTo>
                    <a:pt x="496520" y="521832"/>
                    <a:pt x="508586" y="486741"/>
                    <a:pt x="532263" y="453593"/>
                  </a:cubicBezTo>
                  <a:cubicBezTo>
                    <a:pt x="632045" y="313899"/>
                    <a:pt x="466695" y="536470"/>
                    <a:pt x="600502" y="358059"/>
                  </a:cubicBezTo>
                  <a:cubicBezTo>
                    <a:pt x="605051" y="344411"/>
                    <a:pt x="605163" y="328350"/>
                    <a:pt x="614150" y="317116"/>
                  </a:cubicBezTo>
                  <a:cubicBezTo>
                    <a:pt x="666158" y="252106"/>
                    <a:pt x="707752" y="215724"/>
                    <a:pt x="777923" y="180638"/>
                  </a:cubicBezTo>
                  <a:cubicBezTo>
                    <a:pt x="790790" y="174204"/>
                    <a:pt x="805218" y="171539"/>
                    <a:pt x="818866" y="166990"/>
                  </a:cubicBezTo>
                  <a:cubicBezTo>
                    <a:pt x="832514" y="153342"/>
                    <a:pt x="844368" y="137627"/>
                    <a:pt x="859809" y="126047"/>
                  </a:cubicBezTo>
                  <a:cubicBezTo>
                    <a:pt x="881030" y="110131"/>
                    <a:pt x="909291" y="103861"/>
                    <a:pt x="928048" y="85104"/>
                  </a:cubicBezTo>
                  <a:cubicBezTo>
                    <a:pt x="938221" y="74931"/>
                    <a:pt x="935262" y="57027"/>
                    <a:pt x="941696" y="44160"/>
                  </a:cubicBezTo>
                  <a:cubicBezTo>
                    <a:pt x="949031" y="29489"/>
                    <a:pt x="957393" y="14815"/>
                    <a:pt x="968991" y="3217"/>
                  </a:cubicBezTo>
                  <a:cubicBezTo>
                    <a:pt x="972208" y="0"/>
                    <a:pt x="978090" y="3217"/>
                    <a:pt x="982639" y="3217"/>
                  </a:cubicBezTo>
                </a:path>
              </a:pathLst>
            </a:cu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3" name="Freeform 12"/>
            <p:cNvSpPr/>
            <p:nvPr/>
          </p:nvSpPr>
          <p:spPr>
            <a:xfrm>
              <a:off x="7410734" y="4434580"/>
              <a:ext cx="982639" cy="863026"/>
            </a:xfrm>
            <a:custGeom>
              <a:avLst/>
              <a:gdLst>
                <a:gd name="connsiteX0" fmla="*/ 0 w 982639"/>
                <a:gd name="connsiteY0" fmla="*/ 863026 h 863026"/>
                <a:gd name="connsiteX1" fmla="*/ 109182 w 982639"/>
                <a:gd name="connsiteY1" fmla="*/ 849378 h 863026"/>
                <a:gd name="connsiteX2" fmla="*/ 232012 w 982639"/>
                <a:gd name="connsiteY2" fmla="*/ 712901 h 863026"/>
                <a:gd name="connsiteX3" fmla="*/ 245660 w 982639"/>
                <a:gd name="connsiteY3" fmla="*/ 671957 h 863026"/>
                <a:gd name="connsiteX4" fmla="*/ 300251 w 982639"/>
                <a:gd name="connsiteY4" fmla="*/ 562775 h 863026"/>
                <a:gd name="connsiteX5" fmla="*/ 313899 w 982639"/>
                <a:gd name="connsiteY5" fmla="*/ 521832 h 863026"/>
                <a:gd name="connsiteX6" fmla="*/ 395785 w 982639"/>
                <a:gd name="connsiteY6" fmla="*/ 508184 h 863026"/>
                <a:gd name="connsiteX7" fmla="*/ 450376 w 982639"/>
                <a:gd name="connsiteY7" fmla="*/ 521832 h 863026"/>
                <a:gd name="connsiteX8" fmla="*/ 532263 w 982639"/>
                <a:gd name="connsiteY8" fmla="*/ 453593 h 863026"/>
                <a:gd name="connsiteX9" fmla="*/ 600502 w 982639"/>
                <a:gd name="connsiteY9" fmla="*/ 358059 h 863026"/>
                <a:gd name="connsiteX10" fmla="*/ 614150 w 982639"/>
                <a:gd name="connsiteY10" fmla="*/ 317116 h 863026"/>
                <a:gd name="connsiteX11" fmla="*/ 777923 w 982639"/>
                <a:gd name="connsiteY11" fmla="*/ 180638 h 863026"/>
                <a:gd name="connsiteX12" fmla="*/ 818866 w 982639"/>
                <a:gd name="connsiteY12" fmla="*/ 166990 h 863026"/>
                <a:gd name="connsiteX13" fmla="*/ 859809 w 982639"/>
                <a:gd name="connsiteY13" fmla="*/ 126047 h 863026"/>
                <a:gd name="connsiteX14" fmla="*/ 928048 w 982639"/>
                <a:gd name="connsiteY14" fmla="*/ 85104 h 863026"/>
                <a:gd name="connsiteX15" fmla="*/ 941696 w 982639"/>
                <a:gd name="connsiteY15" fmla="*/ 44160 h 863026"/>
                <a:gd name="connsiteX16" fmla="*/ 968991 w 982639"/>
                <a:gd name="connsiteY16" fmla="*/ 3217 h 863026"/>
                <a:gd name="connsiteX17" fmla="*/ 982639 w 982639"/>
                <a:gd name="connsiteY17" fmla="*/ 3217 h 863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82639" h="863026">
                  <a:moveTo>
                    <a:pt x="0" y="863026"/>
                  </a:moveTo>
                  <a:cubicBezTo>
                    <a:pt x="36394" y="858477"/>
                    <a:pt x="74949" y="862544"/>
                    <a:pt x="109182" y="849378"/>
                  </a:cubicBezTo>
                  <a:cubicBezTo>
                    <a:pt x="168084" y="826723"/>
                    <a:pt x="200626" y="759979"/>
                    <a:pt x="232012" y="712901"/>
                  </a:cubicBezTo>
                  <a:cubicBezTo>
                    <a:pt x="236561" y="699253"/>
                    <a:pt x="239707" y="685054"/>
                    <a:pt x="245660" y="671957"/>
                  </a:cubicBezTo>
                  <a:cubicBezTo>
                    <a:pt x="262498" y="634914"/>
                    <a:pt x="287383" y="601377"/>
                    <a:pt x="300251" y="562775"/>
                  </a:cubicBezTo>
                  <a:cubicBezTo>
                    <a:pt x="304800" y="549127"/>
                    <a:pt x="301409" y="528969"/>
                    <a:pt x="313899" y="521832"/>
                  </a:cubicBezTo>
                  <a:cubicBezTo>
                    <a:pt x="337925" y="508103"/>
                    <a:pt x="368490" y="512733"/>
                    <a:pt x="395785" y="508184"/>
                  </a:cubicBezTo>
                  <a:cubicBezTo>
                    <a:pt x="413982" y="512733"/>
                    <a:pt x="431619" y="521832"/>
                    <a:pt x="450376" y="521832"/>
                  </a:cubicBezTo>
                  <a:cubicBezTo>
                    <a:pt x="496520" y="521832"/>
                    <a:pt x="508586" y="486741"/>
                    <a:pt x="532263" y="453593"/>
                  </a:cubicBezTo>
                  <a:cubicBezTo>
                    <a:pt x="632045" y="313899"/>
                    <a:pt x="466695" y="536470"/>
                    <a:pt x="600502" y="358059"/>
                  </a:cubicBezTo>
                  <a:cubicBezTo>
                    <a:pt x="605051" y="344411"/>
                    <a:pt x="605163" y="328350"/>
                    <a:pt x="614150" y="317116"/>
                  </a:cubicBezTo>
                  <a:cubicBezTo>
                    <a:pt x="666158" y="252106"/>
                    <a:pt x="707752" y="215724"/>
                    <a:pt x="777923" y="180638"/>
                  </a:cubicBezTo>
                  <a:cubicBezTo>
                    <a:pt x="790790" y="174204"/>
                    <a:pt x="805218" y="171539"/>
                    <a:pt x="818866" y="166990"/>
                  </a:cubicBezTo>
                  <a:cubicBezTo>
                    <a:pt x="832514" y="153342"/>
                    <a:pt x="844368" y="137627"/>
                    <a:pt x="859809" y="126047"/>
                  </a:cubicBezTo>
                  <a:cubicBezTo>
                    <a:pt x="881030" y="110131"/>
                    <a:pt x="909291" y="103861"/>
                    <a:pt x="928048" y="85104"/>
                  </a:cubicBezTo>
                  <a:cubicBezTo>
                    <a:pt x="938221" y="74931"/>
                    <a:pt x="935262" y="57027"/>
                    <a:pt x="941696" y="44160"/>
                  </a:cubicBezTo>
                  <a:cubicBezTo>
                    <a:pt x="949031" y="29489"/>
                    <a:pt x="957393" y="14815"/>
                    <a:pt x="968991" y="3217"/>
                  </a:cubicBezTo>
                  <a:cubicBezTo>
                    <a:pt x="972208" y="0"/>
                    <a:pt x="978090" y="3217"/>
                    <a:pt x="982639" y="3217"/>
                  </a:cubicBezTo>
                </a:path>
              </a:pathLst>
            </a:cu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4" name="Freeform 13"/>
            <p:cNvSpPr/>
            <p:nvPr/>
          </p:nvSpPr>
          <p:spPr>
            <a:xfrm>
              <a:off x="7342494" y="4713693"/>
              <a:ext cx="982639" cy="863026"/>
            </a:xfrm>
            <a:custGeom>
              <a:avLst/>
              <a:gdLst>
                <a:gd name="connsiteX0" fmla="*/ 0 w 982639"/>
                <a:gd name="connsiteY0" fmla="*/ 863026 h 863026"/>
                <a:gd name="connsiteX1" fmla="*/ 109182 w 982639"/>
                <a:gd name="connsiteY1" fmla="*/ 849378 h 863026"/>
                <a:gd name="connsiteX2" fmla="*/ 232012 w 982639"/>
                <a:gd name="connsiteY2" fmla="*/ 712901 h 863026"/>
                <a:gd name="connsiteX3" fmla="*/ 245660 w 982639"/>
                <a:gd name="connsiteY3" fmla="*/ 671957 h 863026"/>
                <a:gd name="connsiteX4" fmla="*/ 300251 w 982639"/>
                <a:gd name="connsiteY4" fmla="*/ 562775 h 863026"/>
                <a:gd name="connsiteX5" fmla="*/ 313899 w 982639"/>
                <a:gd name="connsiteY5" fmla="*/ 521832 h 863026"/>
                <a:gd name="connsiteX6" fmla="*/ 395785 w 982639"/>
                <a:gd name="connsiteY6" fmla="*/ 508184 h 863026"/>
                <a:gd name="connsiteX7" fmla="*/ 450376 w 982639"/>
                <a:gd name="connsiteY7" fmla="*/ 521832 h 863026"/>
                <a:gd name="connsiteX8" fmla="*/ 532263 w 982639"/>
                <a:gd name="connsiteY8" fmla="*/ 453593 h 863026"/>
                <a:gd name="connsiteX9" fmla="*/ 600502 w 982639"/>
                <a:gd name="connsiteY9" fmla="*/ 358059 h 863026"/>
                <a:gd name="connsiteX10" fmla="*/ 614150 w 982639"/>
                <a:gd name="connsiteY10" fmla="*/ 317116 h 863026"/>
                <a:gd name="connsiteX11" fmla="*/ 777923 w 982639"/>
                <a:gd name="connsiteY11" fmla="*/ 180638 h 863026"/>
                <a:gd name="connsiteX12" fmla="*/ 818866 w 982639"/>
                <a:gd name="connsiteY12" fmla="*/ 166990 h 863026"/>
                <a:gd name="connsiteX13" fmla="*/ 859809 w 982639"/>
                <a:gd name="connsiteY13" fmla="*/ 126047 h 863026"/>
                <a:gd name="connsiteX14" fmla="*/ 928048 w 982639"/>
                <a:gd name="connsiteY14" fmla="*/ 85104 h 863026"/>
                <a:gd name="connsiteX15" fmla="*/ 941696 w 982639"/>
                <a:gd name="connsiteY15" fmla="*/ 44160 h 863026"/>
                <a:gd name="connsiteX16" fmla="*/ 968991 w 982639"/>
                <a:gd name="connsiteY16" fmla="*/ 3217 h 863026"/>
                <a:gd name="connsiteX17" fmla="*/ 982639 w 982639"/>
                <a:gd name="connsiteY17" fmla="*/ 3217 h 863026"/>
                <a:gd name="connsiteX0" fmla="*/ 0 w 982639"/>
                <a:gd name="connsiteY0" fmla="*/ 863026 h 863026"/>
                <a:gd name="connsiteX1" fmla="*/ 109182 w 982639"/>
                <a:gd name="connsiteY1" fmla="*/ 849378 h 863026"/>
                <a:gd name="connsiteX2" fmla="*/ 232012 w 982639"/>
                <a:gd name="connsiteY2" fmla="*/ 712901 h 863026"/>
                <a:gd name="connsiteX3" fmla="*/ 245660 w 982639"/>
                <a:gd name="connsiteY3" fmla="*/ 671957 h 863026"/>
                <a:gd name="connsiteX4" fmla="*/ 300251 w 982639"/>
                <a:gd name="connsiteY4" fmla="*/ 562775 h 863026"/>
                <a:gd name="connsiteX5" fmla="*/ 313899 w 982639"/>
                <a:gd name="connsiteY5" fmla="*/ 521832 h 863026"/>
                <a:gd name="connsiteX6" fmla="*/ 395785 w 982639"/>
                <a:gd name="connsiteY6" fmla="*/ 508184 h 863026"/>
                <a:gd name="connsiteX7" fmla="*/ 450376 w 982639"/>
                <a:gd name="connsiteY7" fmla="*/ 521832 h 863026"/>
                <a:gd name="connsiteX8" fmla="*/ 532263 w 982639"/>
                <a:gd name="connsiteY8" fmla="*/ 453593 h 863026"/>
                <a:gd name="connsiteX9" fmla="*/ 600502 w 982639"/>
                <a:gd name="connsiteY9" fmla="*/ 358059 h 863026"/>
                <a:gd name="connsiteX10" fmla="*/ 614150 w 982639"/>
                <a:gd name="connsiteY10" fmla="*/ 317116 h 863026"/>
                <a:gd name="connsiteX11" fmla="*/ 777923 w 982639"/>
                <a:gd name="connsiteY11" fmla="*/ 180638 h 863026"/>
                <a:gd name="connsiteX12" fmla="*/ 818866 w 982639"/>
                <a:gd name="connsiteY12" fmla="*/ 166990 h 863026"/>
                <a:gd name="connsiteX13" fmla="*/ 859809 w 982639"/>
                <a:gd name="connsiteY13" fmla="*/ 126047 h 863026"/>
                <a:gd name="connsiteX14" fmla="*/ 928048 w 982639"/>
                <a:gd name="connsiteY14" fmla="*/ 85104 h 863026"/>
                <a:gd name="connsiteX15" fmla="*/ 941696 w 982639"/>
                <a:gd name="connsiteY15" fmla="*/ 44160 h 863026"/>
                <a:gd name="connsiteX16" fmla="*/ 968991 w 982639"/>
                <a:gd name="connsiteY16" fmla="*/ 3217 h 863026"/>
                <a:gd name="connsiteX17" fmla="*/ 982639 w 982639"/>
                <a:gd name="connsiteY17" fmla="*/ 3217 h 863026"/>
                <a:gd name="connsiteX0" fmla="*/ 0 w 982639"/>
                <a:gd name="connsiteY0" fmla="*/ 863026 h 863026"/>
                <a:gd name="connsiteX1" fmla="*/ 109182 w 982639"/>
                <a:gd name="connsiteY1" fmla="*/ 849378 h 863026"/>
                <a:gd name="connsiteX2" fmla="*/ 232012 w 982639"/>
                <a:gd name="connsiteY2" fmla="*/ 712901 h 863026"/>
                <a:gd name="connsiteX3" fmla="*/ 245660 w 982639"/>
                <a:gd name="connsiteY3" fmla="*/ 671957 h 863026"/>
                <a:gd name="connsiteX4" fmla="*/ 300251 w 982639"/>
                <a:gd name="connsiteY4" fmla="*/ 562775 h 863026"/>
                <a:gd name="connsiteX5" fmla="*/ 313899 w 982639"/>
                <a:gd name="connsiteY5" fmla="*/ 521832 h 863026"/>
                <a:gd name="connsiteX6" fmla="*/ 395785 w 982639"/>
                <a:gd name="connsiteY6" fmla="*/ 508184 h 863026"/>
                <a:gd name="connsiteX7" fmla="*/ 450376 w 982639"/>
                <a:gd name="connsiteY7" fmla="*/ 701220 h 863026"/>
                <a:gd name="connsiteX8" fmla="*/ 532263 w 982639"/>
                <a:gd name="connsiteY8" fmla="*/ 453593 h 863026"/>
                <a:gd name="connsiteX9" fmla="*/ 600502 w 982639"/>
                <a:gd name="connsiteY9" fmla="*/ 358059 h 863026"/>
                <a:gd name="connsiteX10" fmla="*/ 614150 w 982639"/>
                <a:gd name="connsiteY10" fmla="*/ 317116 h 863026"/>
                <a:gd name="connsiteX11" fmla="*/ 777923 w 982639"/>
                <a:gd name="connsiteY11" fmla="*/ 180638 h 863026"/>
                <a:gd name="connsiteX12" fmla="*/ 818866 w 982639"/>
                <a:gd name="connsiteY12" fmla="*/ 166990 h 863026"/>
                <a:gd name="connsiteX13" fmla="*/ 859809 w 982639"/>
                <a:gd name="connsiteY13" fmla="*/ 126047 h 863026"/>
                <a:gd name="connsiteX14" fmla="*/ 928048 w 982639"/>
                <a:gd name="connsiteY14" fmla="*/ 85104 h 863026"/>
                <a:gd name="connsiteX15" fmla="*/ 941696 w 982639"/>
                <a:gd name="connsiteY15" fmla="*/ 44160 h 863026"/>
                <a:gd name="connsiteX16" fmla="*/ 968991 w 982639"/>
                <a:gd name="connsiteY16" fmla="*/ 3217 h 863026"/>
                <a:gd name="connsiteX17" fmla="*/ 982639 w 982639"/>
                <a:gd name="connsiteY17" fmla="*/ 3217 h 863026"/>
                <a:gd name="connsiteX0" fmla="*/ 0 w 982639"/>
                <a:gd name="connsiteY0" fmla="*/ 863026 h 863026"/>
                <a:gd name="connsiteX1" fmla="*/ 109182 w 982639"/>
                <a:gd name="connsiteY1" fmla="*/ 849378 h 863026"/>
                <a:gd name="connsiteX2" fmla="*/ 232012 w 982639"/>
                <a:gd name="connsiteY2" fmla="*/ 712901 h 863026"/>
                <a:gd name="connsiteX3" fmla="*/ 245660 w 982639"/>
                <a:gd name="connsiteY3" fmla="*/ 671957 h 863026"/>
                <a:gd name="connsiteX4" fmla="*/ 300251 w 982639"/>
                <a:gd name="connsiteY4" fmla="*/ 562775 h 863026"/>
                <a:gd name="connsiteX5" fmla="*/ 313899 w 982639"/>
                <a:gd name="connsiteY5" fmla="*/ 701220 h 863026"/>
                <a:gd name="connsiteX6" fmla="*/ 395785 w 982639"/>
                <a:gd name="connsiteY6" fmla="*/ 508184 h 863026"/>
                <a:gd name="connsiteX7" fmla="*/ 450376 w 982639"/>
                <a:gd name="connsiteY7" fmla="*/ 701220 h 863026"/>
                <a:gd name="connsiteX8" fmla="*/ 532263 w 982639"/>
                <a:gd name="connsiteY8" fmla="*/ 453593 h 863026"/>
                <a:gd name="connsiteX9" fmla="*/ 600502 w 982639"/>
                <a:gd name="connsiteY9" fmla="*/ 358059 h 863026"/>
                <a:gd name="connsiteX10" fmla="*/ 614150 w 982639"/>
                <a:gd name="connsiteY10" fmla="*/ 317116 h 863026"/>
                <a:gd name="connsiteX11" fmla="*/ 777923 w 982639"/>
                <a:gd name="connsiteY11" fmla="*/ 180638 h 863026"/>
                <a:gd name="connsiteX12" fmla="*/ 818866 w 982639"/>
                <a:gd name="connsiteY12" fmla="*/ 166990 h 863026"/>
                <a:gd name="connsiteX13" fmla="*/ 859809 w 982639"/>
                <a:gd name="connsiteY13" fmla="*/ 126047 h 863026"/>
                <a:gd name="connsiteX14" fmla="*/ 928048 w 982639"/>
                <a:gd name="connsiteY14" fmla="*/ 85104 h 863026"/>
                <a:gd name="connsiteX15" fmla="*/ 941696 w 982639"/>
                <a:gd name="connsiteY15" fmla="*/ 44160 h 863026"/>
                <a:gd name="connsiteX16" fmla="*/ 968991 w 982639"/>
                <a:gd name="connsiteY16" fmla="*/ 3217 h 863026"/>
                <a:gd name="connsiteX17" fmla="*/ 982639 w 982639"/>
                <a:gd name="connsiteY17" fmla="*/ 3217 h 863026"/>
                <a:gd name="connsiteX0" fmla="*/ 0 w 982639"/>
                <a:gd name="connsiteY0" fmla="*/ 863026 h 863026"/>
                <a:gd name="connsiteX1" fmla="*/ 109182 w 982639"/>
                <a:gd name="connsiteY1" fmla="*/ 849378 h 863026"/>
                <a:gd name="connsiteX2" fmla="*/ 232012 w 982639"/>
                <a:gd name="connsiteY2" fmla="*/ 712901 h 863026"/>
                <a:gd name="connsiteX3" fmla="*/ 245660 w 982639"/>
                <a:gd name="connsiteY3" fmla="*/ 671957 h 863026"/>
                <a:gd name="connsiteX4" fmla="*/ 300251 w 982639"/>
                <a:gd name="connsiteY4" fmla="*/ 562775 h 863026"/>
                <a:gd name="connsiteX5" fmla="*/ 313899 w 982639"/>
                <a:gd name="connsiteY5" fmla="*/ 701220 h 863026"/>
                <a:gd name="connsiteX6" fmla="*/ 395785 w 982639"/>
                <a:gd name="connsiteY6" fmla="*/ 508184 h 863026"/>
                <a:gd name="connsiteX7" fmla="*/ 436730 w 982639"/>
                <a:gd name="connsiteY7" fmla="*/ 540695 h 863026"/>
                <a:gd name="connsiteX8" fmla="*/ 450376 w 982639"/>
                <a:gd name="connsiteY8" fmla="*/ 701220 h 863026"/>
                <a:gd name="connsiteX9" fmla="*/ 532263 w 982639"/>
                <a:gd name="connsiteY9" fmla="*/ 453593 h 863026"/>
                <a:gd name="connsiteX10" fmla="*/ 600502 w 982639"/>
                <a:gd name="connsiteY10" fmla="*/ 358059 h 863026"/>
                <a:gd name="connsiteX11" fmla="*/ 614150 w 982639"/>
                <a:gd name="connsiteY11" fmla="*/ 317116 h 863026"/>
                <a:gd name="connsiteX12" fmla="*/ 777923 w 982639"/>
                <a:gd name="connsiteY12" fmla="*/ 180638 h 863026"/>
                <a:gd name="connsiteX13" fmla="*/ 818866 w 982639"/>
                <a:gd name="connsiteY13" fmla="*/ 166990 h 863026"/>
                <a:gd name="connsiteX14" fmla="*/ 859809 w 982639"/>
                <a:gd name="connsiteY14" fmla="*/ 126047 h 863026"/>
                <a:gd name="connsiteX15" fmla="*/ 928048 w 982639"/>
                <a:gd name="connsiteY15" fmla="*/ 85104 h 863026"/>
                <a:gd name="connsiteX16" fmla="*/ 941696 w 982639"/>
                <a:gd name="connsiteY16" fmla="*/ 44160 h 863026"/>
                <a:gd name="connsiteX17" fmla="*/ 968991 w 982639"/>
                <a:gd name="connsiteY17" fmla="*/ 3217 h 863026"/>
                <a:gd name="connsiteX18" fmla="*/ 982639 w 982639"/>
                <a:gd name="connsiteY18" fmla="*/ 3217 h 863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82639" h="863026">
                  <a:moveTo>
                    <a:pt x="0" y="863026"/>
                  </a:moveTo>
                  <a:cubicBezTo>
                    <a:pt x="36394" y="858477"/>
                    <a:pt x="74949" y="862544"/>
                    <a:pt x="109182" y="849378"/>
                  </a:cubicBezTo>
                  <a:cubicBezTo>
                    <a:pt x="168084" y="826723"/>
                    <a:pt x="200626" y="759979"/>
                    <a:pt x="232012" y="712901"/>
                  </a:cubicBezTo>
                  <a:cubicBezTo>
                    <a:pt x="236561" y="699253"/>
                    <a:pt x="239707" y="685054"/>
                    <a:pt x="245660" y="671957"/>
                  </a:cubicBezTo>
                  <a:cubicBezTo>
                    <a:pt x="262498" y="634914"/>
                    <a:pt x="287383" y="601377"/>
                    <a:pt x="300251" y="562775"/>
                  </a:cubicBezTo>
                  <a:cubicBezTo>
                    <a:pt x="304800" y="549127"/>
                    <a:pt x="301409" y="708357"/>
                    <a:pt x="313899" y="701220"/>
                  </a:cubicBezTo>
                  <a:cubicBezTo>
                    <a:pt x="337925" y="687491"/>
                    <a:pt x="368490" y="512733"/>
                    <a:pt x="395785" y="508184"/>
                  </a:cubicBezTo>
                  <a:cubicBezTo>
                    <a:pt x="416257" y="481430"/>
                    <a:pt x="427632" y="508522"/>
                    <a:pt x="436730" y="540695"/>
                  </a:cubicBezTo>
                  <a:cubicBezTo>
                    <a:pt x="445828" y="572868"/>
                    <a:pt x="434454" y="715737"/>
                    <a:pt x="450376" y="701220"/>
                  </a:cubicBezTo>
                  <a:cubicBezTo>
                    <a:pt x="496520" y="701220"/>
                    <a:pt x="508586" y="486741"/>
                    <a:pt x="532263" y="453593"/>
                  </a:cubicBezTo>
                  <a:cubicBezTo>
                    <a:pt x="632045" y="313899"/>
                    <a:pt x="466695" y="536470"/>
                    <a:pt x="600502" y="358059"/>
                  </a:cubicBezTo>
                  <a:cubicBezTo>
                    <a:pt x="605051" y="344411"/>
                    <a:pt x="605163" y="328350"/>
                    <a:pt x="614150" y="317116"/>
                  </a:cubicBezTo>
                  <a:cubicBezTo>
                    <a:pt x="666158" y="252106"/>
                    <a:pt x="707752" y="215724"/>
                    <a:pt x="777923" y="180638"/>
                  </a:cubicBezTo>
                  <a:cubicBezTo>
                    <a:pt x="790790" y="174204"/>
                    <a:pt x="805218" y="171539"/>
                    <a:pt x="818866" y="166990"/>
                  </a:cubicBezTo>
                  <a:cubicBezTo>
                    <a:pt x="832514" y="153342"/>
                    <a:pt x="844368" y="137627"/>
                    <a:pt x="859809" y="126047"/>
                  </a:cubicBezTo>
                  <a:cubicBezTo>
                    <a:pt x="881030" y="110131"/>
                    <a:pt x="909291" y="103861"/>
                    <a:pt x="928048" y="85104"/>
                  </a:cubicBezTo>
                  <a:cubicBezTo>
                    <a:pt x="938221" y="74931"/>
                    <a:pt x="935262" y="57027"/>
                    <a:pt x="941696" y="44160"/>
                  </a:cubicBezTo>
                  <a:cubicBezTo>
                    <a:pt x="949031" y="29489"/>
                    <a:pt x="957393" y="14815"/>
                    <a:pt x="968991" y="3217"/>
                  </a:cubicBezTo>
                  <a:cubicBezTo>
                    <a:pt x="972208" y="0"/>
                    <a:pt x="978090" y="3217"/>
                    <a:pt x="982639" y="3217"/>
                  </a:cubicBezTo>
                </a:path>
              </a:pathLst>
            </a:cu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
        <p:nvSpPr>
          <p:cNvPr id="10" name="Slide Number Placeholder 9"/>
          <p:cNvSpPr>
            <a:spLocks noGrp="1"/>
          </p:cNvSpPr>
          <p:nvPr>
            <p:ph type="sldNum" sz="quarter" idx="12"/>
          </p:nvPr>
        </p:nvSpPr>
        <p:spPr/>
        <p:txBody>
          <a:bodyPr/>
          <a:lstStyle/>
          <a:p>
            <a:fld id="{D295FD85-0E9A-9A4B-AEA4-CF6493BFD0E6}" type="slidenum">
              <a:rPr lang="en-US" smtClean="0"/>
              <a:pPr/>
              <a:t>14</a:t>
            </a:fld>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spcBef>
                <a:spcPts val="1200"/>
              </a:spcBef>
              <a:spcAft>
                <a:spcPts val="1200"/>
              </a:spcAft>
            </a:pPr>
            <a:r>
              <a:rPr lang="en-US" dirty="0" smtClean="0"/>
              <a:t>Demand forecasting</a:t>
            </a:r>
          </a:p>
          <a:p>
            <a:pPr>
              <a:spcBef>
                <a:spcPts val="1200"/>
              </a:spcBef>
              <a:spcAft>
                <a:spcPts val="1200"/>
              </a:spcAft>
            </a:pPr>
            <a:r>
              <a:rPr lang="en-US" dirty="0" smtClean="0"/>
              <a:t>Order batching</a:t>
            </a:r>
          </a:p>
          <a:p>
            <a:pPr>
              <a:spcBef>
                <a:spcPts val="1200"/>
              </a:spcBef>
              <a:spcAft>
                <a:spcPts val="1200"/>
              </a:spcAft>
            </a:pPr>
            <a:r>
              <a:rPr lang="en-US" dirty="0" smtClean="0"/>
              <a:t>Product Rationing</a:t>
            </a:r>
          </a:p>
          <a:p>
            <a:pPr>
              <a:spcBef>
                <a:spcPts val="1200"/>
              </a:spcBef>
              <a:spcAft>
                <a:spcPts val="1200"/>
              </a:spcAft>
            </a:pPr>
            <a:r>
              <a:rPr lang="en-US" dirty="0" smtClean="0"/>
              <a:t>Product Pricing</a:t>
            </a:r>
          </a:p>
          <a:p>
            <a:pPr>
              <a:spcBef>
                <a:spcPts val="1200"/>
              </a:spcBef>
              <a:spcAft>
                <a:spcPts val="1200"/>
              </a:spcAft>
            </a:pPr>
            <a:r>
              <a:rPr lang="en-US" dirty="0" smtClean="0"/>
              <a:t>Performance Incentives</a:t>
            </a:r>
            <a:endParaRPr lang="en-US" dirty="0"/>
          </a:p>
        </p:txBody>
      </p:sp>
      <p:sp>
        <p:nvSpPr>
          <p:cNvPr id="3" name="Title 2"/>
          <p:cNvSpPr>
            <a:spLocks noGrp="1"/>
          </p:cNvSpPr>
          <p:nvPr>
            <p:ph type="title"/>
          </p:nvPr>
        </p:nvSpPr>
        <p:spPr/>
        <p:txBody>
          <a:bodyPr>
            <a:normAutofit fontScale="90000"/>
          </a:bodyPr>
          <a:lstStyle/>
          <a:p>
            <a:r>
              <a:rPr lang="en-US" dirty="0" smtClean="0"/>
              <a:t>Problems With Supply Chain Coordination</a:t>
            </a:r>
            <a:endParaRPr lang="en-US" dirty="0"/>
          </a:p>
        </p:txBody>
      </p:sp>
      <p:sp>
        <p:nvSpPr>
          <p:cNvPr id="4" name="Text Placeholder 3"/>
          <p:cNvSpPr>
            <a:spLocks noGrp="1"/>
          </p:cNvSpPr>
          <p:nvPr>
            <p:ph type="body" sz="quarter" idx="11"/>
          </p:nvPr>
        </p:nvSpPr>
        <p:spPr/>
        <p:txBody>
          <a:bodyPr/>
          <a:lstStyle/>
          <a:p>
            <a:r>
              <a:rPr lang="en-US" dirty="0" smtClean="0"/>
              <a:t>Collaboration</a:t>
            </a:r>
            <a:endParaRPr lang="en-US" dirty="0"/>
          </a:p>
        </p:txBody>
      </p:sp>
      <p:sp>
        <p:nvSpPr>
          <p:cNvPr id="5" name="Slide Number Placeholder 4"/>
          <p:cNvSpPr>
            <a:spLocks noGrp="1"/>
          </p:cNvSpPr>
          <p:nvPr>
            <p:ph type="sldNum" sz="quarter" idx="12"/>
          </p:nvPr>
        </p:nvSpPr>
        <p:spPr/>
        <p:txBody>
          <a:bodyPr/>
          <a:lstStyle/>
          <a:p>
            <a:fld id="{D295FD85-0E9A-9A4B-AEA4-CF6493BFD0E6}" type="slidenum">
              <a:rPr lang="en-US" smtClean="0"/>
              <a:pPr/>
              <a:t>15</a:t>
            </a:fld>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sz="half" idx="2"/>
          </p:nvPr>
        </p:nvGraphicFramePr>
        <p:xfrm>
          <a:off x="4648200" y="1481138"/>
          <a:ext cx="4038600" cy="4525962"/>
        </p:xfrm>
        <a:graphic>
          <a:graphicData uri="http://schemas.openxmlformats.org/drawingml/2006/chart">
            <c:chart xmlns:c="http://schemas.openxmlformats.org/drawingml/2006/chart" xmlns:r="http://schemas.openxmlformats.org/officeDocument/2006/relationships" r:id="rId3"/>
          </a:graphicData>
        </a:graphic>
      </p:graphicFrame>
      <p:sp>
        <p:nvSpPr>
          <p:cNvPr id="5" name="Title 4"/>
          <p:cNvSpPr>
            <a:spLocks noGrp="1"/>
          </p:cNvSpPr>
          <p:nvPr>
            <p:ph type="title"/>
          </p:nvPr>
        </p:nvSpPr>
        <p:spPr/>
        <p:txBody>
          <a:bodyPr/>
          <a:lstStyle/>
          <a:p>
            <a:r>
              <a:rPr lang="en-US" dirty="0" smtClean="0">
                <a:solidFill>
                  <a:srgbClr val="4F4F4F"/>
                </a:solidFill>
              </a:rPr>
              <a:t>The Bullwhip Effect</a:t>
            </a:r>
            <a:endParaRPr lang="en-US" dirty="0">
              <a:solidFill>
                <a:srgbClr val="4F4F4F"/>
              </a:solidFill>
            </a:endParaRPr>
          </a:p>
        </p:txBody>
      </p:sp>
      <p:sp>
        <p:nvSpPr>
          <p:cNvPr id="19" name="Text Placeholder 18"/>
          <p:cNvSpPr>
            <a:spLocks noGrp="1"/>
          </p:cNvSpPr>
          <p:nvPr>
            <p:ph type="body" sz="quarter" idx="13"/>
          </p:nvPr>
        </p:nvSpPr>
        <p:spPr/>
        <p:txBody>
          <a:bodyPr/>
          <a:lstStyle/>
          <a:p>
            <a:r>
              <a:rPr lang="en-US" smtClean="0"/>
              <a:t>Collaboration</a:t>
            </a:r>
            <a:endParaRPr lang="en-US" dirty="0"/>
          </a:p>
        </p:txBody>
      </p:sp>
      <p:graphicFrame>
        <p:nvGraphicFramePr>
          <p:cNvPr id="9" name="Content Placeholder 7"/>
          <p:cNvGraphicFramePr>
            <a:graphicFrameLocks/>
          </p:cNvGraphicFramePr>
          <p:nvPr/>
        </p:nvGraphicFramePr>
        <p:xfrm>
          <a:off x="4648200" y="3930555"/>
          <a:ext cx="4038600" cy="202565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0" name="Content Placeholder 7"/>
          <p:cNvGraphicFramePr>
            <a:graphicFrameLocks/>
          </p:cNvGraphicFramePr>
          <p:nvPr/>
        </p:nvGraphicFramePr>
        <p:xfrm>
          <a:off x="457200" y="3930555"/>
          <a:ext cx="4038600" cy="202565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1" name="Content Placeholder 7"/>
          <p:cNvGraphicFramePr>
            <a:graphicFrameLocks/>
          </p:cNvGraphicFramePr>
          <p:nvPr/>
        </p:nvGraphicFramePr>
        <p:xfrm>
          <a:off x="457200" y="1633538"/>
          <a:ext cx="4038600" cy="2025650"/>
        </p:xfrm>
        <a:graphic>
          <a:graphicData uri="http://schemas.openxmlformats.org/drawingml/2006/chart">
            <c:chart xmlns:c="http://schemas.openxmlformats.org/drawingml/2006/chart" xmlns:r="http://schemas.openxmlformats.org/officeDocument/2006/relationships" r:id="rId6"/>
          </a:graphicData>
        </a:graphic>
      </p:graphicFrame>
      <p:sp>
        <p:nvSpPr>
          <p:cNvPr id="12" name="Slide Number Placeholder 11"/>
          <p:cNvSpPr>
            <a:spLocks noGrp="1"/>
          </p:cNvSpPr>
          <p:nvPr>
            <p:ph type="sldNum" sz="quarter" idx="12"/>
          </p:nvPr>
        </p:nvSpPr>
        <p:spPr/>
        <p:txBody>
          <a:bodyPr/>
          <a:lstStyle/>
          <a:p>
            <a:fld id="{1B795DCA-83EB-4C4F-A390-44B61C462807}" type="slidenum">
              <a:rPr lang="en-US" smtClean="0"/>
              <a:pPr/>
              <a:t>16</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Graphic spid="9" grpId="0">
        <p:bldAsOne/>
      </p:bldGraphic>
      <p:bldGraphic spid="10" grpId="0">
        <p:bldAsOne/>
      </p:bldGraphic>
      <p:bldGraphic spid="11" grpId="0">
        <p:bldAsOne/>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Breaking the Bullwhip Effect</a:t>
            </a:r>
            <a:endParaRPr lang="en-US" dirty="0"/>
          </a:p>
        </p:txBody>
      </p:sp>
      <p:sp>
        <p:nvSpPr>
          <p:cNvPr id="19" name="Text Placeholder 18"/>
          <p:cNvSpPr>
            <a:spLocks noGrp="1"/>
          </p:cNvSpPr>
          <p:nvPr>
            <p:ph type="body" sz="quarter" idx="13"/>
          </p:nvPr>
        </p:nvSpPr>
        <p:spPr/>
        <p:txBody>
          <a:bodyPr/>
          <a:lstStyle/>
          <a:p>
            <a:r>
              <a:rPr lang="en-US" dirty="0" smtClean="0"/>
              <a:t>Collaboration</a:t>
            </a:r>
            <a:endParaRPr lang="en-US" dirty="0"/>
          </a:p>
        </p:txBody>
      </p:sp>
      <p:sp>
        <p:nvSpPr>
          <p:cNvPr id="12" name="Oval 11"/>
          <p:cNvSpPr/>
          <p:nvPr/>
        </p:nvSpPr>
        <p:spPr>
          <a:xfrm>
            <a:off x="6477000" y="3429000"/>
            <a:ext cx="1371600" cy="990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Sales</a:t>
            </a:r>
            <a:endParaRPr lang="en-US" dirty="0"/>
          </a:p>
        </p:txBody>
      </p:sp>
      <p:cxnSp>
        <p:nvCxnSpPr>
          <p:cNvPr id="17" name="Shape 16"/>
          <p:cNvCxnSpPr>
            <a:endCxn id="9" idx="2"/>
          </p:cNvCxnSpPr>
          <p:nvPr/>
        </p:nvCxnSpPr>
        <p:spPr>
          <a:xfrm rot="10800000">
            <a:off x="5225868" y="3561556"/>
            <a:ext cx="1327333" cy="629444"/>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Shape 19"/>
          <p:cNvCxnSpPr>
            <a:stCxn id="12" idx="3"/>
            <a:endCxn id="8" idx="2"/>
          </p:cNvCxnSpPr>
          <p:nvPr/>
        </p:nvCxnSpPr>
        <p:spPr>
          <a:xfrm rot="5400000" flipH="1">
            <a:off x="4912215" y="2508879"/>
            <a:ext cx="712974" cy="2818329"/>
          </a:xfrm>
          <a:prstGeom prst="curvedConnector3">
            <a:avLst>
              <a:gd name="adj1" fmla="val -5241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2" name="Curved Connector 21"/>
          <p:cNvCxnSpPr/>
          <p:nvPr/>
        </p:nvCxnSpPr>
        <p:spPr>
          <a:xfrm rot="5400000" flipH="1">
            <a:off x="4410283" y="1914316"/>
            <a:ext cx="712974" cy="4199541"/>
          </a:xfrm>
          <a:prstGeom prst="curvedConnector3">
            <a:avLst>
              <a:gd name="adj1" fmla="val -52410"/>
            </a:avLst>
          </a:prstGeom>
          <a:ln>
            <a:tailEnd type="arrow"/>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152400" y="4953000"/>
            <a:ext cx="8800692" cy="707886"/>
          </a:xfrm>
          <a:prstGeom prst="rect">
            <a:avLst/>
          </a:prstGeom>
          <a:noFill/>
        </p:spPr>
        <p:txBody>
          <a:bodyPr wrap="square" rtlCol="0">
            <a:spAutoFit/>
          </a:bodyPr>
          <a:lstStyle/>
          <a:p>
            <a:r>
              <a:rPr lang="en-US" sz="2000" dirty="0" smtClean="0"/>
              <a:t>The sharing of POS data from the supply chain partner that is closest</a:t>
            </a:r>
          </a:p>
          <a:p>
            <a:r>
              <a:rPr lang="en-US" sz="2000" dirty="0" smtClean="0"/>
              <a:t>to the customer allows improved responsiveness and synchronization</a:t>
            </a:r>
            <a:endParaRPr lang="en-US" sz="2000" dirty="0"/>
          </a:p>
        </p:txBody>
      </p:sp>
      <p:grpSp>
        <p:nvGrpSpPr>
          <p:cNvPr id="21" name="Content Placeholder 3"/>
          <p:cNvGrpSpPr>
            <a:grpSpLocks noGrp="1"/>
          </p:cNvGrpSpPr>
          <p:nvPr>
            <p:ph idx="1"/>
          </p:nvPr>
        </p:nvGrpSpPr>
        <p:grpSpPr>
          <a:xfrm>
            <a:off x="507426" y="1481138"/>
            <a:ext cx="8229600" cy="2252662"/>
            <a:chOff x="1295400" y="2428665"/>
            <a:chExt cx="7023100" cy="1007833"/>
          </a:xfrm>
        </p:grpSpPr>
        <p:pic>
          <p:nvPicPr>
            <p:cNvPr id="23" name="Picture 14" descr="b-top"/>
            <p:cNvPicPr>
              <a:picLocks noChangeAspect="1" noChangeArrowheads="1"/>
            </p:cNvPicPr>
            <p:nvPr/>
          </p:nvPicPr>
          <p:blipFill>
            <a:blip r:embed="rId3"/>
            <a:srcRect/>
            <a:stretch>
              <a:fillRect/>
            </a:stretch>
          </p:blipFill>
          <p:spPr bwMode="auto">
            <a:xfrm>
              <a:off x="1295400" y="2428665"/>
              <a:ext cx="7023100" cy="557556"/>
            </a:xfrm>
            <a:prstGeom prst="rect">
              <a:avLst/>
            </a:prstGeom>
            <a:noFill/>
            <a:ln w="9525">
              <a:noFill/>
              <a:miter lim="800000"/>
              <a:headEnd/>
              <a:tailEnd/>
            </a:ln>
          </p:spPr>
        </p:pic>
        <p:sp>
          <p:nvSpPr>
            <p:cNvPr id="24" name="Text Box 16"/>
            <p:cNvSpPr txBox="1">
              <a:spLocks noChangeArrowheads="1"/>
            </p:cNvSpPr>
            <p:nvPr/>
          </p:nvSpPr>
          <p:spPr bwMode="auto">
            <a:xfrm>
              <a:off x="1338263" y="3105591"/>
              <a:ext cx="1065212" cy="330907"/>
            </a:xfrm>
            <a:prstGeom prst="rect">
              <a:avLst/>
            </a:prstGeom>
            <a:noFill/>
            <a:ln w="9525">
              <a:noFill/>
              <a:miter lim="800000"/>
              <a:headEnd/>
              <a:tailEnd/>
            </a:ln>
          </p:spPr>
          <p:txBody>
            <a:bodyPr wrap="none" lIns="92075" tIns="46038" rIns="92075" bIns="46038">
              <a:spAutoFit/>
            </a:bodyPr>
            <a:lstStyle/>
            <a:p>
              <a:pPr algn="ctr">
                <a:lnSpc>
                  <a:spcPct val="70000"/>
                </a:lnSpc>
              </a:pPr>
              <a:r>
                <a:rPr kumimoji="1" lang="en-US" sz="1200" b="1"/>
                <a:t>Natural</a:t>
              </a:r>
              <a:br>
                <a:rPr kumimoji="1" lang="en-US" sz="1200" b="1"/>
              </a:br>
              <a:r>
                <a:rPr kumimoji="1" lang="en-US" sz="1200" b="1"/>
                <a:t>Resources</a:t>
              </a:r>
            </a:p>
          </p:txBody>
        </p:sp>
        <p:sp>
          <p:nvSpPr>
            <p:cNvPr id="26" name="Text Box 17"/>
            <p:cNvSpPr txBox="1">
              <a:spLocks noChangeArrowheads="1"/>
            </p:cNvSpPr>
            <p:nvPr/>
          </p:nvSpPr>
          <p:spPr bwMode="auto">
            <a:xfrm>
              <a:off x="2527300" y="3150921"/>
              <a:ext cx="985837" cy="208516"/>
            </a:xfrm>
            <a:prstGeom prst="rect">
              <a:avLst/>
            </a:prstGeom>
            <a:noFill/>
            <a:ln w="9525">
              <a:noFill/>
              <a:miter lim="800000"/>
              <a:headEnd/>
              <a:tailEnd/>
            </a:ln>
          </p:spPr>
          <p:txBody>
            <a:bodyPr wrap="none" lIns="92075" tIns="46038" rIns="92075" bIns="46038">
              <a:spAutoFit/>
            </a:bodyPr>
            <a:lstStyle/>
            <a:p>
              <a:pPr algn="ctr">
                <a:lnSpc>
                  <a:spcPct val="70000"/>
                </a:lnSpc>
              </a:pPr>
              <a:r>
                <a:rPr kumimoji="1" lang="en-US" sz="1200" b="1"/>
                <a:t>Suppliers</a:t>
              </a:r>
            </a:p>
          </p:txBody>
        </p:sp>
        <p:sp>
          <p:nvSpPr>
            <p:cNvPr id="27" name="Text Box 18"/>
            <p:cNvSpPr txBox="1">
              <a:spLocks noChangeArrowheads="1"/>
            </p:cNvSpPr>
            <p:nvPr/>
          </p:nvSpPr>
          <p:spPr bwMode="auto">
            <a:xfrm>
              <a:off x="3641725" y="3150921"/>
              <a:ext cx="1114425" cy="208516"/>
            </a:xfrm>
            <a:prstGeom prst="rect">
              <a:avLst/>
            </a:prstGeom>
            <a:noFill/>
            <a:ln w="9525">
              <a:noFill/>
              <a:miter lim="800000"/>
              <a:headEnd/>
              <a:tailEnd/>
            </a:ln>
          </p:spPr>
          <p:txBody>
            <a:bodyPr wrap="none" lIns="92075" tIns="46038" rIns="92075" bIns="46038">
              <a:spAutoFit/>
            </a:bodyPr>
            <a:lstStyle/>
            <a:p>
              <a:pPr algn="ctr">
                <a:lnSpc>
                  <a:spcPct val="70000"/>
                </a:lnSpc>
              </a:pPr>
              <a:r>
                <a:rPr kumimoji="1" lang="en-US" sz="1200" b="1" dirty="0"/>
                <a:t>Production</a:t>
              </a:r>
            </a:p>
          </p:txBody>
        </p:sp>
        <p:sp>
          <p:nvSpPr>
            <p:cNvPr id="28" name="Text Box 19"/>
            <p:cNvSpPr txBox="1">
              <a:spLocks noChangeArrowheads="1"/>
            </p:cNvSpPr>
            <p:nvPr/>
          </p:nvSpPr>
          <p:spPr bwMode="auto">
            <a:xfrm>
              <a:off x="4764088" y="3150921"/>
              <a:ext cx="1201737" cy="208516"/>
            </a:xfrm>
            <a:prstGeom prst="rect">
              <a:avLst/>
            </a:prstGeom>
            <a:noFill/>
            <a:ln w="9525">
              <a:noFill/>
              <a:miter lim="800000"/>
              <a:headEnd/>
              <a:tailEnd/>
            </a:ln>
          </p:spPr>
          <p:txBody>
            <a:bodyPr wrap="none" lIns="92075" tIns="46038" rIns="92075" bIns="46038">
              <a:spAutoFit/>
            </a:bodyPr>
            <a:lstStyle/>
            <a:p>
              <a:pPr algn="ctr">
                <a:lnSpc>
                  <a:spcPct val="70000"/>
                </a:lnSpc>
              </a:pPr>
              <a:r>
                <a:rPr kumimoji="1" lang="en-US" sz="1200" b="1"/>
                <a:t>Distribution</a:t>
              </a:r>
            </a:p>
          </p:txBody>
        </p:sp>
        <p:sp>
          <p:nvSpPr>
            <p:cNvPr id="29" name="Text Box 20"/>
            <p:cNvSpPr txBox="1">
              <a:spLocks noChangeArrowheads="1"/>
            </p:cNvSpPr>
            <p:nvPr/>
          </p:nvSpPr>
          <p:spPr bwMode="auto">
            <a:xfrm>
              <a:off x="6186488" y="3150921"/>
              <a:ext cx="681037" cy="208516"/>
            </a:xfrm>
            <a:prstGeom prst="rect">
              <a:avLst/>
            </a:prstGeom>
            <a:noFill/>
            <a:ln w="9525">
              <a:noFill/>
              <a:miter lim="800000"/>
              <a:headEnd/>
              <a:tailEnd/>
            </a:ln>
          </p:spPr>
          <p:txBody>
            <a:bodyPr wrap="none" lIns="92075" tIns="46038" rIns="92075" bIns="46038">
              <a:spAutoFit/>
            </a:bodyPr>
            <a:lstStyle/>
            <a:p>
              <a:pPr algn="ctr">
                <a:lnSpc>
                  <a:spcPct val="70000"/>
                </a:lnSpc>
              </a:pPr>
              <a:r>
                <a:rPr kumimoji="1" lang="en-US" sz="1200" b="1"/>
                <a:t>Retail</a:t>
              </a:r>
            </a:p>
          </p:txBody>
        </p:sp>
        <p:sp>
          <p:nvSpPr>
            <p:cNvPr id="30" name="Text Box 21"/>
            <p:cNvSpPr txBox="1">
              <a:spLocks noChangeArrowheads="1"/>
            </p:cNvSpPr>
            <p:nvPr/>
          </p:nvSpPr>
          <p:spPr bwMode="auto">
            <a:xfrm>
              <a:off x="7145338" y="3150921"/>
              <a:ext cx="1135062" cy="208516"/>
            </a:xfrm>
            <a:prstGeom prst="rect">
              <a:avLst/>
            </a:prstGeom>
            <a:noFill/>
            <a:ln w="9525">
              <a:noFill/>
              <a:miter lim="800000"/>
              <a:headEnd/>
              <a:tailEnd/>
            </a:ln>
          </p:spPr>
          <p:txBody>
            <a:bodyPr wrap="none" lIns="92075" tIns="46038" rIns="92075" bIns="46038">
              <a:spAutoFit/>
            </a:bodyPr>
            <a:lstStyle/>
            <a:p>
              <a:pPr algn="ctr">
                <a:lnSpc>
                  <a:spcPct val="70000"/>
                </a:lnSpc>
              </a:pPr>
              <a:r>
                <a:rPr kumimoji="1" lang="en-US" sz="1200" b="1"/>
                <a:t>Consumers</a:t>
              </a:r>
            </a:p>
          </p:txBody>
        </p:sp>
      </p:grpSp>
      <p:sp>
        <p:nvSpPr>
          <p:cNvPr id="18" name="Slide Number Placeholder 17"/>
          <p:cNvSpPr>
            <a:spLocks noGrp="1"/>
          </p:cNvSpPr>
          <p:nvPr>
            <p:ph type="sldNum" sz="quarter" idx="12"/>
          </p:nvPr>
        </p:nvSpPr>
        <p:spPr/>
        <p:txBody>
          <a:bodyPr/>
          <a:lstStyle/>
          <a:p>
            <a:fld id="{1B795DCA-83EB-4C4F-A390-44B61C462807}" type="slidenum">
              <a:rPr lang="en-US" smtClean="0"/>
              <a:pPr/>
              <a:t>17</a:t>
            </a:fld>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p:txBody>
          <a:bodyPr/>
          <a:lstStyle/>
          <a:p>
            <a:r>
              <a:rPr lang="en-US" dirty="0" smtClean="0"/>
              <a:t>Communication</a:t>
            </a:r>
          </a:p>
          <a:p>
            <a:r>
              <a:rPr lang="en-US" dirty="0" smtClean="0"/>
              <a:t>Confidentiality</a:t>
            </a:r>
          </a:p>
          <a:p>
            <a:r>
              <a:rPr lang="en-US" dirty="0" smtClean="0"/>
              <a:t>Confidence</a:t>
            </a:r>
          </a:p>
          <a:p>
            <a:endParaRPr lang="en-US" dirty="0"/>
          </a:p>
        </p:txBody>
      </p:sp>
      <p:sp>
        <p:nvSpPr>
          <p:cNvPr id="109574" name="Rectangle 6"/>
          <p:cNvSpPr>
            <a:spLocks noGrp="1" noChangeArrowheads="1"/>
          </p:cNvSpPr>
          <p:nvPr>
            <p:ph type="title"/>
          </p:nvPr>
        </p:nvSpPr>
        <p:spPr/>
        <p:txBody>
          <a:bodyPr/>
          <a:lstStyle/>
          <a:p>
            <a:r>
              <a:rPr lang="en-US" dirty="0" smtClean="0"/>
              <a:t>The Keys to Collaboration</a:t>
            </a:r>
            <a:endParaRPr lang="en-US" dirty="0"/>
          </a:p>
        </p:txBody>
      </p:sp>
      <p:sp>
        <p:nvSpPr>
          <p:cNvPr id="109575" name="Rectangle 7"/>
          <p:cNvSpPr>
            <a:spLocks noGrp="1" noChangeArrowheads="1"/>
          </p:cNvSpPr>
          <p:nvPr>
            <p:ph type="body" sz="quarter" idx="11"/>
          </p:nvPr>
        </p:nvSpPr>
        <p:spPr/>
        <p:txBody>
          <a:bodyPr/>
          <a:lstStyle/>
          <a:p>
            <a:r>
              <a:rPr lang="en-US" dirty="0" smtClean="0"/>
              <a:t>Collaboration</a:t>
            </a:r>
            <a:endParaRPr lang="en-US" dirty="0"/>
          </a:p>
        </p:txBody>
      </p:sp>
      <p:pic>
        <p:nvPicPr>
          <p:cNvPr id="109583" name="Picture 15" descr="key"/>
          <p:cNvPicPr>
            <a:picLocks noChangeAspect="1" noChangeArrowheads="1"/>
          </p:cNvPicPr>
          <p:nvPr/>
        </p:nvPicPr>
        <p:blipFill>
          <a:blip r:embed="rId4" cstate="print"/>
          <a:srcRect/>
          <a:stretch>
            <a:fillRect/>
          </a:stretch>
        </p:blipFill>
        <p:spPr bwMode="auto">
          <a:xfrm>
            <a:off x="2552700" y="992377"/>
            <a:ext cx="6134100" cy="4114800"/>
          </a:xfrm>
          <a:prstGeom prst="rect">
            <a:avLst/>
          </a:prstGeom>
          <a:noFill/>
        </p:spPr>
      </p:pic>
      <p:pic>
        <p:nvPicPr>
          <p:cNvPr id="109584" name="Picture 16" descr="key"/>
          <p:cNvPicPr>
            <a:picLocks noChangeAspect="1" noChangeArrowheads="1"/>
          </p:cNvPicPr>
          <p:nvPr/>
        </p:nvPicPr>
        <p:blipFill>
          <a:blip r:embed="rId4" cstate="print"/>
          <a:srcRect/>
          <a:stretch>
            <a:fillRect/>
          </a:stretch>
        </p:blipFill>
        <p:spPr bwMode="auto">
          <a:xfrm>
            <a:off x="5267325" y="2828925"/>
            <a:ext cx="3905250" cy="2619375"/>
          </a:xfrm>
          <a:prstGeom prst="rect">
            <a:avLst/>
          </a:prstGeom>
          <a:noFill/>
        </p:spPr>
      </p:pic>
      <p:pic>
        <p:nvPicPr>
          <p:cNvPr id="109585" name="Picture 17" descr="key"/>
          <p:cNvPicPr>
            <a:picLocks noChangeAspect="1" noChangeArrowheads="1"/>
          </p:cNvPicPr>
          <p:nvPr/>
        </p:nvPicPr>
        <p:blipFill>
          <a:blip r:embed="rId4" cstate="print"/>
          <a:srcRect/>
          <a:stretch>
            <a:fillRect/>
          </a:stretch>
        </p:blipFill>
        <p:spPr bwMode="auto">
          <a:xfrm>
            <a:off x="4551363" y="2620370"/>
            <a:ext cx="2925763" cy="1962150"/>
          </a:xfrm>
          <a:prstGeom prst="rect">
            <a:avLst/>
          </a:prstGeom>
          <a:noFill/>
        </p:spPr>
      </p:pic>
      <p:pic>
        <p:nvPicPr>
          <p:cNvPr id="109586" name="Picture 18" descr="key"/>
          <p:cNvPicPr>
            <a:picLocks noChangeAspect="1" noChangeArrowheads="1"/>
          </p:cNvPicPr>
          <p:nvPr/>
        </p:nvPicPr>
        <p:blipFill>
          <a:blip r:embed="rId4" cstate="print"/>
          <a:srcRect/>
          <a:stretch>
            <a:fillRect/>
          </a:stretch>
        </p:blipFill>
        <p:spPr bwMode="auto">
          <a:xfrm>
            <a:off x="4551363" y="1517650"/>
            <a:ext cx="1955800" cy="1311275"/>
          </a:xfrm>
          <a:prstGeom prst="rect">
            <a:avLst/>
          </a:prstGeom>
          <a:noFill/>
        </p:spPr>
      </p:pic>
      <p:sp>
        <p:nvSpPr>
          <p:cNvPr id="9" name="Slide Number Placeholder 8"/>
          <p:cNvSpPr>
            <a:spLocks noGrp="1"/>
          </p:cNvSpPr>
          <p:nvPr>
            <p:ph type="sldNum" sz="quarter" idx="12"/>
          </p:nvPr>
        </p:nvSpPr>
        <p:spPr/>
        <p:txBody>
          <a:bodyPr/>
          <a:lstStyle/>
          <a:p>
            <a:fld id="{D295FD85-0E9A-9A4B-AEA4-CF6493BFD0E6}" type="slidenum">
              <a:rPr lang="en-US" smtClean="0"/>
              <a:pPr/>
              <a:t>18</a:t>
            </a:fld>
            <a:endParaRPr lang="en-US" dirty="0"/>
          </a:p>
        </p:txBody>
      </p:sp>
    </p:spTree>
    <p:custDataLst>
      <p:tags r:id="rId1"/>
    </p:custDataLst>
  </p:cSld>
  <p:clrMapOvr>
    <a:masterClrMapping/>
  </p:clrMapOvr>
  <p:transition advTm="10272"/>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756611"/>
            <a:ext cx="8229600" cy="4550895"/>
          </a:xfrm>
        </p:spPr>
        <p:txBody>
          <a:bodyPr/>
          <a:lstStyle/>
          <a:p>
            <a:pPr marL="514350" indent="-514350">
              <a:buFont typeface="+mj-lt"/>
              <a:buAutoNum type="alphaLcParenR"/>
            </a:pPr>
            <a:r>
              <a:rPr lang="en-US" dirty="0" smtClean="0"/>
              <a:t>Retailer	</a:t>
            </a:r>
          </a:p>
          <a:p>
            <a:pPr marL="514350" indent="-514350">
              <a:buFont typeface="+mj-lt"/>
              <a:buAutoNum type="alphaLcParenR"/>
            </a:pPr>
            <a:r>
              <a:rPr lang="en-US" dirty="0" smtClean="0"/>
              <a:t>Distributor</a:t>
            </a:r>
          </a:p>
          <a:p>
            <a:pPr marL="514350" indent="-514350">
              <a:buFont typeface="+mj-lt"/>
              <a:buAutoNum type="alphaLcParenR"/>
            </a:pPr>
            <a:r>
              <a:rPr lang="en-US" dirty="0" smtClean="0"/>
              <a:t>Producer</a:t>
            </a:r>
          </a:p>
          <a:p>
            <a:pPr marL="514350" indent="-514350">
              <a:buFont typeface="+mj-lt"/>
              <a:buAutoNum type="alphaLcParenR"/>
            </a:pPr>
            <a:r>
              <a:rPr lang="en-US" dirty="0" smtClean="0"/>
              <a:t>Supplier</a:t>
            </a:r>
            <a:endParaRPr lang="en-US" dirty="0"/>
          </a:p>
        </p:txBody>
      </p:sp>
      <p:sp>
        <p:nvSpPr>
          <p:cNvPr id="4" name="Title 3"/>
          <p:cNvSpPr>
            <a:spLocks noGrp="1"/>
          </p:cNvSpPr>
          <p:nvPr>
            <p:ph type="title"/>
          </p:nvPr>
        </p:nvSpPr>
        <p:spPr>
          <a:xfrm>
            <a:off x="457200" y="598826"/>
            <a:ext cx="8229600" cy="1157785"/>
          </a:xfrm>
        </p:spPr>
        <p:txBody>
          <a:bodyPr>
            <a:normAutofit/>
          </a:bodyPr>
          <a:lstStyle/>
          <a:p>
            <a:r>
              <a:rPr lang="en-US" dirty="0" smtClean="0"/>
              <a:t>According to the Bullwhip Effect, order variability would be greatest for the: </a:t>
            </a:r>
            <a:endParaRPr lang="en-US" dirty="0"/>
          </a:p>
        </p:txBody>
      </p:sp>
      <p:sp>
        <p:nvSpPr>
          <p:cNvPr id="5" name="Text Placeholder 4"/>
          <p:cNvSpPr>
            <a:spLocks noGrp="1"/>
          </p:cNvSpPr>
          <p:nvPr>
            <p:ph type="body" sz="quarter" idx="13"/>
          </p:nvPr>
        </p:nvSpPr>
        <p:spPr/>
        <p:txBody>
          <a:bodyPr/>
          <a:lstStyle/>
          <a:p>
            <a:r>
              <a:rPr lang="en-US" dirty="0" smtClean="0"/>
              <a:t>Knowledge Check</a:t>
            </a:r>
            <a:endParaRPr lang="en-US" dirty="0"/>
          </a:p>
        </p:txBody>
      </p:sp>
      <p:sp>
        <p:nvSpPr>
          <p:cNvPr id="6" name="Slide Number Placeholder 5"/>
          <p:cNvSpPr>
            <a:spLocks noGrp="1"/>
          </p:cNvSpPr>
          <p:nvPr>
            <p:ph type="sldNum" sz="quarter" idx="12"/>
          </p:nvPr>
        </p:nvSpPr>
        <p:spPr/>
        <p:txBody>
          <a:bodyPr/>
          <a:lstStyle/>
          <a:p>
            <a:fld id="{1B795DCA-83EB-4C4F-A390-44B61C462807}" type="slidenum">
              <a:rPr lang="en-US" smtClean="0"/>
              <a:pPr/>
              <a:t>19</a:t>
            </a:fld>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t>Supply Chain Evolution</a:t>
            </a:r>
            <a:endParaRPr lang="en-US" dirty="0"/>
          </a:p>
        </p:txBody>
      </p:sp>
      <p:sp>
        <p:nvSpPr>
          <p:cNvPr id="25" name="Text Placeholder 24"/>
          <p:cNvSpPr>
            <a:spLocks noGrp="1"/>
          </p:cNvSpPr>
          <p:nvPr>
            <p:ph type="body" sz="quarter" idx="11"/>
          </p:nvPr>
        </p:nvSpPr>
        <p:spPr/>
        <p:txBody>
          <a:bodyPr/>
          <a:lstStyle/>
          <a:p>
            <a:r>
              <a:rPr lang="en-US" dirty="0" smtClean="0"/>
              <a:t>History</a:t>
            </a:r>
            <a:endParaRPr lang="en-US" dirty="0"/>
          </a:p>
        </p:txBody>
      </p:sp>
      <p:sp>
        <p:nvSpPr>
          <p:cNvPr id="4" name="Down Arrow 3"/>
          <p:cNvSpPr/>
          <p:nvPr/>
        </p:nvSpPr>
        <p:spPr>
          <a:xfrm>
            <a:off x="990600" y="1350134"/>
            <a:ext cx="3124200" cy="3069465"/>
          </a:xfrm>
          <a:prstGeom prst="downArrow">
            <a:avLst/>
          </a:prstGeom>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p>
          <a:p>
            <a:pPr algn="ctr"/>
            <a:r>
              <a:rPr lang="en-US" b="1" dirty="0" smtClean="0"/>
              <a:t>1 Company</a:t>
            </a:r>
            <a:endParaRPr lang="en-US" b="1" dirty="0"/>
          </a:p>
        </p:txBody>
      </p:sp>
      <p:sp>
        <p:nvSpPr>
          <p:cNvPr id="5" name="TextBox 4"/>
          <p:cNvSpPr txBox="1"/>
          <p:nvPr/>
        </p:nvSpPr>
        <p:spPr>
          <a:xfrm>
            <a:off x="1828800" y="1374576"/>
            <a:ext cx="1447800" cy="340519"/>
          </a:xfrm>
          <a:prstGeom prst="roundRect">
            <a:avLst/>
          </a:prstGeom>
          <a:solidFill>
            <a:srgbClr val="002060"/>
          </a:solidFill>
        </p:spPr>
        <p:txBody>
          <a:bodyPr wrap="square" rtlCol="0">
            <a:spAutoFit/>
          </a:bodyPr>
          <a:lstStyle/>
          <a:p>
            <a:pPr algn="ctr"/>
            <a:r>
              <a:rPr lang="en-US" sz="1400" b="1" dirty="0" smtClean="0">
                <a:solidFill>
                  <a:schemeClr val="bg1"/>
                </a:solidFill>
              </a:rPr>
              <a:t>Raw Materials</a:t>
            </a:r>
            <a:endParaRPr lang="en-US" sz="1400" b="1" dirty="0">
              <a:solidFill>
                <a:schemeClr val="bg1"/>
              </a:solidFill>
            </a:endParaRPr>
          </a:p>
        </p:txBody>
      </p:sp>
      <p:sp>
        <p:nvSpPr>
          <p:cNvPr id="6" name="TextBox 5"/>
          <p:cNvSpPr txBox="1"/>
          <p:nvPr/>
        </p:nvSpPr>
        <p:spPr>
          <a:xfrm>
            <a:off x="1828800" y="1755854"/>
            <a:ext cx="1447800" cy="340519"/>
          </a:xfrm>
          <a:prstGeom prst="roundRect">
            <a:avLst/>
          </a:prstGeom>
          <a:solidFill>
            <a:srgbClr val="002060"/>
          </a:solidFill>
        </p:spPr>
        <p:txBody>
          <a:bodyPr wrap="square" rtlCol="0">
            <a:spAutoFit/>
          </a:bodyPr>
          <a:lstStyle/>
          <a:p>
            <a:pPr algn="ctr"/>
            <a:r>
              <a:rPr lang="en-US" sz="1400" b="1" dirty="0" smtClean="0">
                <a:solidFill>
                  <a:schemeClr val="bg1"/>
                </a:solidFill>
              </a:rPr>
              <a:t>Transportation</a:t>
            </a:r>
            <a:endParaRPr lang="en-US" sz="1400" b="1" dirty="0">
              <a:solidFill>
                <a:schemeClr val="bg1"/>
              </a:solidFill>
            </a:endParaRPr>
          </a:p>
        </p:txBody>
      </p:sp>
      <p:sp>
        <p:nvSpPr>
          <p:cNvPr id="7" name="TextBox 6"/>
          <p:cNvSpPr txBox="1"/>
          <p:nvPr/>
        </p:nvSpPr>
        <p:spPr>
          <a:xfrm>
            <a:off x="1828800" y="2137133"/>
            <a:ext cx="1447800" cy="323493"/>
          </a:xfrm>
          <a:prstGeom prst="roundRect">
            <a:avLst/>
          </a:prstGeom>
          <a:solidFill>
            <a:srgbClr val="002060"/>
          </a:solidFill>
        </p:spPr>
        <p:txBody>
          <a:bodyPr wrap="square" rtlCol="0">
            <a:spAutoFit/>
          </a:bodyPr>
          <a:lstStyle/>
          <a:p>
            <a:pPr algn="ctr"/>
            <a:r>
              <a:rPr lang="en-US" sz="1300" b="1" dirty="0" smtClean="0">
                <a:solidFill>
                  <a:schemeClr val="bg1"/>
                </a:solidFill>
              </a:rPr>
              <a:t>Production</a:t>
            </a:r>
            <a:endParaRPr lang="en-US" sz="1300" b="1" dirty="0">
              <a:solidFill>
                <a:schemeClr val="bg1"/>
              </a:solidFill>
            </a:endParaRPr>
          </a:p>
        </p:txBody>
      </p:sp>
      <p:sp>
        <p:nvSpPr>
          <p:cNvPr id="8" name="TextBox 7"/>
          <p:cNvSpPr txBox="1"/>
          <p:nvPr/>
        </p:nvSpPr>
        <p:spPr>
          <a:xfrm>
            <a:off x="1828800" y="2487931"/>
            <a:ext cx="1447800" cy="340519"/>
          </a:xfrm>
          <a:prstGeom prst="roundRect">
            <a:avLst/>
          </a:prstGeom>
          <a:solidFill>
            <a:srgbClr val="002060"/>
          </a:solidFill>
        </p:spPr>
        <p:txBody>
          <a:bodyPr wrap="square" rtlCol="0">
            <a:spAutoFit/>
          </a:bodyPr>
          <a:lstStyle/>
          <a:p>
            <a:pPr algn="ctr"/>
            <a:r>
              <a:rPr lang="en-US" sz="1400" b="1" dirty="0" smtClean="0">
                <a:solidFill>
                  <a:schemeClr val="bg1"/>
                </a:solidFill>
              </a:rPr>
              <a:t>Distribution</a:t>
            </a:r>
            <a:endParaRPr lang="en-US" sz="1400" b="1" dirty="0">
              <a:solidFill>
                <a:schemeClr val="bg1"/>
              </a:solidFill>
            </a:endParaRPr>
          </a:p>
        </p:txBody>
      </p:sp>
      <p:sp>
        <p:nvSpPr>
          <p:cNvPr id="9" name="TextBox 8"/>
          <p:cNvSpPr txBox="1"/>
          <p:nvPr/>
        </p:nvSpPr>
        <p:spPr>
          <a:xfrm>
            <a:off x="1905000" y="3221306"/>
            <a:ext cx="1295400" cy="578882"/>
          </a:xfrm>
          <a:prstGeom prst="roundRect">
            <a:avLst/>
          </a:prstGeom>
          <a:solidFill>
            <a:srgbClr val="002060"/>
          </a:solidFill>
        </p:spPr>
        <p:txBody>
          <a:bodyPr wrap="square" rtlCol="0">
            <a:spAutoFit/>
          </a:bodyPr>
          <a:lstStyle/>
          <a:p>
            <a:pPr algn="ctr"/>
            <a:r>
              <a:rPr lang="en-US" sz="1400" b="1" dirty="0" smtClean="0">
                <a:solidFill>
                  <a:schemeClr val="bg1"/>
                </a:solidFill>
              </a:rPr>
              <a:t>Retail Showroom</a:t>
            </a:r>
            <a:endParaRPr lang="en-US" sz="1400" b="1" dirty="0">
              <a:solidFill>
                <a:schemeClr val="bg1"/>
              </a:solidFill>
            </a:endParaRPr>
          </a:p>
        </p:txBody>
      </p:sp>
      <p:sp>
        <p:nvSpPr>
          <p:cNvPr id="12" name="Oval 11"/>
          <p:cNvSpPr/>
          <p:nvPr/>
        </p:nvSpPr>
        <p:spPr>
          <a:xfrm>
            <a:off x="1143000" y="4735286"/>
            <a:ext cx="2743200" cy="1524000"/>
          </a:xfrm>
          <a:prstGeom prst="ellipse">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Slow Moving Market</a:t>
            </a:r>
            <a:endParaRPr lang="en-US" sz="2400" b="1" dirty="0"/>
          </a:p>
        </p:txBody>
      </p:sp>
      <p:sp>
        <p:nvSpPr>
          <p:cNvPr id="21" name="Down Arrow 20"/>
          <p:cNvSpPr/>
          <p:nvPr/>
        </p:nvSpPr>
        <p:spPr>
          <a:xfrm>
            <a:off x="7086600" y="3635540"/>
            <a:ext cx="76200" cy="26599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Down Arrow 17"/>
          <p:cNvSpPr/>
          <p:nvPr/>
        </p:nvSpPr>
        <p:spPr>
          <a:xfrm>
            <a:off x="7086600" y="1707071"/>
            <a:ext cx="76200" cy="26599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Down Arrow 18"/>
          <p:cNvSpPr/>
          <p:nvPr/>
        </p:nvSpPr>
        <p:spPr>
          <a:xfrm>
            <a:off x="7086600" y="2372060"/>
            <a:ext cx="76200" cy="26599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Down Arrow 19"/>
          <p:cNvSpPr/>
          <p:nvPr/>
        </p:nvSpPr>
        <p:spPr>
          <a:xfrm>
            <a:off x="7086600" y="2970550"/>
            <a:ext cx="76200" cy="26599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5715000" y="1374576"/>
            <a:ext cx="2743200" cy="374571"/>
          </a:xfrm>
          <a:prstGeom prst="roundRect">
            <a:avLst/>
          </a:prstGeom>
          <a:solidFill>
            <a:srgbClr val="FFC000"/>
          </a:solidFill>
          <a:effectLst>
            <a:outerShdw blurRad="50800" dist="38100" dir="2700000" algn="tl" rotWithShape="0">
              <a:prstClr val="black">
                <a:alpha val="40000"/>
              </a:prstClr>
            </a:outerShdw>
          </a:effectLst>
        </p:spPr>
        <p:txBody>
          <a:bodyPr wrap="square" rtlCol="0">
            <a:spAutoFit/>
          </a:bodyPr>
          <a:lstStyle/>
          <a:p>
            <a:pPr algn="ctr"/>
            <a:r>
              <a:rPr lang="en-US" sz="1600" b="1" dirty="0" smtClean="0"/>
              <a:t>Raw Material Company</a:t>
            </a:r>
            <a:endParaRPr lang="en-US" sz="1600" b="1" dirty="0"/>
          </a:p>
        </p:txBody>
      </p:sp>
      <p:sp>
        <p:nvSpPr>
          <p:cNvPr id="14" name="TextBox 13"/>
          <p:cNvSpPr txBox="1"/>
          <p:nvPr/>
        </p:nvSpPr>
        <p:spPr>
          <a:xfrm>
            <a:off x="5715000" y="2039565"/>
            <a:ext cx="2743200" cy="374571"/>
          </a:xfrm>
          <a:prstGeom prst="roundRect">
            <a:avLst/>
          </a:prstGeom>
          <a:solidFill>
            <a:srgbClr val="92D050"/>
          </a:solidFill>
          <a:effectLst>
            <a:outerShdw blurRad="50800" dist="38100" dir="2700000" algn="tl" rotWithShape="0">
              <a:prstClr val="black">
                <a:alpha val="40000"/>
              </a:prstClr>
            </a:outerShdw>
          </a:effectLst>
        </p:spPr>
        <p:txBody>
          <a:bodyPr wrap="square" rtlCol="0">
            <a:spAutoFit/>
          </a:bodyPr>
          <a:lstStyle/>
          <a:p>
            <a:pPr algn="ctr"/>
            <a:r>
              <a:rPr lang="en-US" sz="1600" b="1" dirty="0" smtClean="0"/>
              <a:t>Transportation Company</a:t>
            </a:r>
            <a:endParaRPr lang="en-US" sz="1600" b="1" dirty="0"/>
          </a:p>
        </p:txBody>
      </p:sp>
      <p:sp>
        <p:nvSpPr>
          <p:cNvPr id="15" name="TextBox 14"/>
          <p:cNvSpPr txBox="1"/>
          <p:nvPr/>
        </p:nvSpPr>
        <p:spPr>
          <a:xfrm>
            <a:off x="5715000" y="2704555"/>
            <a:ext cx="2743200" cy="374571"/>
          </a:xfrm>
          <a:prstGeom prst="roundRect">
            <a:avLst/>
          </a:prstGeom>
          <a:solidFill>
            <a:schemeClr val="accent5">
              <a:lumMod val="25000"/>
              <a:lumOff val="75000"/>
            </a:schemeClr>
          </a:solidFill>
          <a:effectLst>
            <a:outerShdw blurRad="50800" dist="38100" dir="2700000" algn="tl" rotWithShape="0">
              <a:prstClr val="black">
                <a:alpha val="40000"/>
              </a:prstClr>
            </a:outerShdw>
          </a:effectLst>
        </p:spPr>
        <p:txBody>
          <a:bodyPr wrap="square" rtlCol="0">
            <a:spAutoFit/>
          </a:bodyPr>
          <a:lstStyle/>
          <a:p>
            <a:pPr algn="ctr"/>
            <a:r>
              <a:rPr lang="en-US" sz="1600" b="1" dirty="0" smtClean="0"/>
              <a:t>Production Company</a:t>
            </a:r>
            <a:endParaRPr lang="en-US" sz="1600" b="1" dirty="0"/>
          </a:p>
        </p:txBody>
      </p:sp>
      <p:sp>
        <p:nvSpPr>
          <p:cNvPr id="16" name="TextBox 15"/>
          <p:cNvSpPr txBox="1"/>
          <p:nvPr/>
        </p:nvSpPr>
        <p:spPr>
          <a:xfrm>
            <a:off x="5715000" y="3303045"/>
            <a:ext cx="2743200" cy="374571"/>
          </a:xfrm>
          <a:prstGeom prst="roundRect">
            <a:avLst/>
          </a:prstGeom>
          <a:solidFill>
            <a:schemeClr val="accent6">
              <a:lumMod val="40000"/>
              <a:lumOff val="60000"/>
            </a:schemeClr>
          </a:solidFill>
          <a:effectLst>
            <a:outerShdw blurRad="50800" dist="38100" dir="2700000" algn="tl" rotWithShape="0">
              <a:prstClr val="black">
                <a:alpha val="40000"/>
              </a:prstClr>
            </a:outerShdw>
          </a:effectLst>
        </p:spPr>
        <p:txBody>
          <a:bodyPr wrap="square" rtlCol="0">
            <a:spAutoFit/>
          </a:bodyPr>
          <a:lstStyle/>
          <a:p>
            <a:pPr algn="ctr"/>
            <a:r>
              <a:rPr lang="en-US" sz="1600" b="1" dirty="0" smtClean="0"/>
              <a:t>Independent Distributor</a:t>
            </a:r>
            <a:endParaRPr lang="en-US" sz="1600" b="1" dirty="0"/>
          </a:p>
        </p:txBody>
      </p:sp>
      <p:sp>
        <p:nvSpPr>
          <p:cNvPr id="17" name="TextBox 16"/>
          <p:cNvSpPr txBox="1"/>
          <p:nvPr/>
        </p:nvSpPr>
        <p:spPr>
          <a:xfrm>
            <a:off x="5715000" y="3968034"/>
            <a:ext cx="2743200" cy="408623"/>
          </a:xfrm>
          <a:prstGeom prst="roundRect">
            <a:avLst/>
          </a:prstGeom>
          <a:solidFill>
            <a:schemeClr val="bg1">
              <a:lumMod val="65000"/>
            </a:schemeClr>
          </a:solidFill>
          <a:effectLst>
            <a:outerShdw blurRad="50800" dist="38100" dir="2700000" algn="tl" rotWithShape="0">
              <a:prstClr val="black">
                <a:alpha val="40000"/>
              </a:prstClr>
            </a:outerShdw>
          </a:effectLst>
        </p:spPr>
        <p:txBody>
          <a:bodyPr wrap="square" rtlCol="0">
            <a:spAutoFit/>
          </a:bodyPr>
          <a:lstStyle/>
          <a:p>
            <a:pPr algn="ctr"/>
            <a:r>
              <a:rPr lang="en-US" b="1" dirty="0" smtClean="0"/>
              <a:t>Independent Retailer</a:t>
            </a:r>
            <a:endParaRPr lang="en-US" b="1" dirty="0"/>
          </a:p>
        </p:txBody>
      </p:sp>
      <p:sp>
        <p:nvSpPr>
          <p:cNvPr id="22" name="Explosion 2 21"/>
          <p:cNvSpPr/>
          <p:nvPr/>
        </p:nvSpPr>
        <p:spPr>
          <a:xfrm>
            <a:off x="5410200" y="4466619"/>
            <a:ext cx="3276600" cy="1805654"/>
          </a:xfrm>
          <a:prstGeom prst="irregularSeal2">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Fast Moving Market</a:t>
            </a:r>
            <a:endParaRPr lang="en-US" b="1" dirty="0"/>
          </a:p>
        </p:txBody>
      </p:sp>
      <p:sp>
        <p:nvSpPr>
          <p:cNvPr id="23" name="Slide Number Placeholder 22"/>
          <p:cNvSpPr>
            <a:spLocks noGrp="1"/>
          </p:cNvSpPr>
          <p:nvPr>
            <p:ph type="sldNum" sz="quarter" idx="12"/>
          </p:nvPr>
        </p:nvSpPr>
        <p:spPr/>
        <p:txBody>
          <a:bodyPr/>
          <a:lstStyle/>
          <a:p>
            <a:fld id="{D295FD85-0E9A-9A4B-AEA4-CF6493BFD0E6}" type="slidenum">
              <a:rPr lang="en-US" smtClean="0"/>
              <a:pPr/>
              <a:t>2</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up)">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up)">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up)">
                                      <p:cBhvr>
                                        <p:cTn id="37" dur="10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up)">
                                      <p:cBhvr>
                                        <p:cTn id="42" dur="500"/>
                                        <p:tgtEl>
                                          <p:spTgt spid="2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up)">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ipe(up)">
                                      <p:cBhvr>
                                        <p:cTn id="52" dur="500"/>
                                        <p:tgtEl>
                                          <p:spTgt spid="18"/>
                                        </p:tgtEl>
                                      </p:cBhvr>
                                    </p:animEffect>
                                  </p:childTnLst>
                                </p:cTn>
                              </p:par>
                            </p:childTnLst>
                          </p:cTn>
                        </p:par>
                        <p:par>
                          <p:cTn id="53" fill="hold">
                            <p:stCondLst>
                              <p:cond delay="500"/>
                            </p:stCondLst>
                            <p:childTnLst>
                              <p:par>
                                <p:cTn id="54" presetID="22" presetClass="entr" presetSubtype="1"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wipe(up)">
                                      <p:cBhvr>
                                        <p:cTn id="56" dur="500"/>
                                        <p:tgtEl>
                                          <p:spTgt spid="14"/>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1" fill="hold" grpId="0" nodeType="click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up)">
                                      <p:cBhvr>
                                        <p:cTn id="61" dur="500"/>
                                        <p:tgtEl>
                                          <p:spTgt spid="19"/>
                                        </p:tgtEl>
                                      </p:cBhvr>
                                    </p:animEffect>
                                  </p:childTnLst>
                                </p:cTn>
                              </p:par>
                            </p:childTnLst>
                          </p:cTn>
                        </p:par>
                        <p:par>
                          <p:cTn id="62" fill="hold">
                            <p:stCondLst>
                              <p:cond delay="500"/>
                            </p:stCondLst>
                            <p:childTnLst>
                              <p:par>
                                <p:cTn id="63" presetID="22" presetClass="entr" presetSubtype="1"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wipe(up)">
                                      <p:cBhvr>
                                        <p:cTn id="65" dur="500"/>
                                        <p:tgtEl>
                                          <p:spTgt spid="15"/>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1" fill="hold" grpId="0" nodeType="click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wipe(up)">
                                      <p:cBhvr>
                                        <p:cTn id="70" dur="500"/>
                                        <p:tgtEl>
                                          <p:spTgt spid="20"/>
                                        </p:tgtEl>
                                      </p:cBhvr>
                                    </p:animEffect>
                                  </p:childTnLst>
                                </p:cTn>
                              </p:par>
                            </p:childTnLst>
                          </p:cTn>
                        </p:par>
                        <p:par>
                          <p:cTn id="71" fill="hold">
                            <p:stCondLst>
                              <p:cond delay="500"/>
                            </p:stCondLst>
                            <p:childTnLst>
                              <p:par>
                                <p:cTn id="72" presetID="22" presetClass="entr" presetSubtype="1" fill="hold" grpId="0" nodeType="after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wipe(up)">
                                      <p:cBhvr>
                                        <p:cTn id="74" dur="500"/>
                                        <p:tgtEl>
                                          <p:spTgt spid="16"/>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1" fill="hold" grpId="0" nodeType="click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wipe(up)">
                                      <p:cBhvr>
                                        <p:cTn id="79" dur="500"/>
                                        <p:tgtEl>
                                          <p:spTgt spid="21"/>
                                        </p:tgtEl>
                                      </p:cBhvr>
                                    </p:animEffect>
                                  </p:childTnLst>
                                </p:cTn>
                              </p:par>
                            </p:childTnLst>
                          </p:cTn>
                        </p:par>
                        <p:par>
                          <p:cTn id="80" fill="hold">
                            <p:stCondLst>
                              <p:cond delay="500"/>
                            </p:stCondLst>
                            <p:childTnLst>
                              <p:par>
                                <p:cTn id="81" presetID="22" presetClass="entr" presetSubtype="1" fill="hold" grpId="0" nodeType="afterEffect">
                                  <p:stCondLst>
                                    <p:cond delay="0"/>
                                  </p:stCondLst>
                                  <p:childTnLst>
                                    <p:set>
                                      <p:cBhvr>
                                        <p:cTn id="82" dur="1" fill="hold">
                                          <p:stCondLst>
                                            <p:cond delay="0"/>
                                          </p:stCondLst>
                                        </p:cTn>
                                        <p:tgtEl>
                                          <p:spTgt spid="17"/>
                                        </p:tgtEl>
                                        <p:attrNameLst>
                                          <p:attrName>style.visibility</p:attrName>
                                        </p:attrNameLst>
                                      </p:cBhvr>
                                      <p:to>
                                        <p:strVal val="visible"/>
                                      </p:to>
                                    </p:set>
                                    <p:animEffect transition="in" filter="wipe(up)">
                                      <p:cBhvr>
                                        <p:cTn id="8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2" grpId="0" animBg="1"/>
      <p:bldP spid="21" grpId="0" animBg="1"/>
      <p:bldP spid="18" grpId="0" animBg="1"/>
      <p:bldP spid="19" grpId="0" animBg="1"/>
      <p:bldP spid="20" grpId="0" animBg="1"/>
      <p:bldP spid="13" grpId="0" animBg="1"/>
      <p:bldP spid="14" grpId="0" animBg="1"/>
      <p:bldP spid="15" grpId="0" animBg="1"/>
      <p:bldP spid="16" grpId="0" animBg="1"/>
      <p:bldP spid="17" grpId="0" animBg="1"/>
      <p:bldP spid="2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756611"/>
            <a:ext cx="8229600" cy="4550895"/>
          </a:xfrm>
        </p:spPr>
        <p:txBody>
          <a:bodyPr/>
          <a:lstStyle/>
          <a:p>
            <a:pPr marL="514350" indent="-514350">
              <a:buFont typeface="+mj-lt"/>
              <a:buAutoNum type="alphaLcParenR"/>
            </a:pPr>
            <a:r>
              <a:rPr lang="en-US" dirty="0" smtClean="0"/>
              <a:t>Retailer	</a:t>
            </a:r>
          </a:p>
          <a:p>
            <a:pPr marL="514350" indent="-514350">
              <a:buFont typeface="+mj-lt"/>
              <a:buAutoNum type="alphaLcParenR"/>
            </a:pPr>
            <a:r>
              <a:rPr lang="en-US" dirty="0" smtClean="0"/>
              <a:t>Distributor</a:t>
            </a:r>
          </a:p>
          <a:p>
            <a:pPr marL="514350" indent="-514350">
              <a:buFont typeface="+mj-lt"/>
              <a:buAutoNum type="alphaLcParenR"/>
            </a:pPr>
            <a:r>
              <a:rPr lang="en-US" dirty="0" smtClean="0"/>
              <a:t>Producer</a:t>
            </a:r>
          </a:p>
          <a:p>
            <a:pPr marL="514350" indent="-514350">
              <a:buFont typeface="+mj-lt"/>
              <a:buAutoNum type="alphaLcParenR"/>
            </a:pPr>
            <a:r>
              <a:rPr lang="en-US" u="sng" dirty="0" smtClean="0">
                <a:solidFill>
                  <a:srgbClr val="FF0000"/>
                </a:solidFill>
              </a:rPr>
              <a:t>Supplier</a:t>
            </a:r>
            <a:endParaRPr lang="en-US" u="sng" dirty="0">
              <a:solidFill>
                <a:srgbClr val="FF0000"/>
              </a:solidFill>
            </a:endParaRPr>
          </a:p>
        </p:txBody>
      </p:sp>
      <p:sp>
        <p:nvSpPr>
          <p:cNvPr id="4" name="Title 3"/>
          <p:cNvSpPr>
            <a:spLocks noGrp="1"/>
          </p:cNvSpPr>
          <p:nvPr>
            <p:ph type="title"/>
          </p:nvPr>
        </p:nvSpPr>
        <p:spPr>
          <a:xfrm>
            <a:off x="457200" y="598826"/>
            <a:ext cx="8229600" cy="1157785"/>
          </a:xfrm>
        </p:spPr>
        <p:txBody>
          <a:bodyPr>
            <a:normAutofit/>
          </a:bodyPr>
          <a:lstStyle/>
          <a:p>
            <a:r>
              <a:rPr lang="en-US" dirty="0" smtClean="0"/>
              <a:t>According to the Bullwhip Effect, order variability would be greatest for the: </a:t>
            </a:r>
            <a:endParaRPr lang="en-US" dirty="0"/>
          </a:p>
        </p:txBody>
      </p:sp>
      <p:sp>
        <p:nvSpPr>
          <p:cNvPr id="5" name="Text Placeholder 4"/>
          <p:cNvSpPr>
            <a:spLocks noGrp="1"/>
          </p:cNvSpPr>
          <p:nvPr>
            <p:ph type="body" sz="quarter" idx="13"/>
          </p:nvPr>
        </p:nvSpPr>
        <p:spPr/>
        <p:txBody>
          <a:bodyPr/>
          <a:lstStyle/>
          <a:p>
            <a:r>
              <a:rPr lang="en-US" dirty="0" smtClean="0"/>
              <a:t>Knowledge Check</a:t>
            </a:r>
            <a:endParaRPr lang="en-US" dirty="0"/>
          </a:p>
        </p:txBody>
      </p:sp>
      <p:sp>
        <p:nvSpPr>
          <p:cNvPr id="6" name="Slide Number Placeholder 5"/>
          <p:cNvSpPr>
            <a:spLocks noGrp="1"/>
          </p:cNvSpPr>
          <p:nvPr>
            <p:ph type="sldNum" sz="quarter" idx="12"/>
          </p:nvPr>
        </p:nvSpPr>
        <p:spPr/>
        <p:txBody>
          <a:bodyPr/>
          <a:lstStyle/>
          <a:p>
            <a:fld id="{1B795DCA-83EB-4C4F-A390-44B61C462807}" type="slidenum">
              <a:rPr lang="en-US" smtClean="0"/>
              <a:pPr/>
              <a:t>20</a:t>
            </a:fld>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457200" y="1316038"/>
          <a:ext cx="8229600" cy="50006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p:cNvSpPr>
            <a:spLocks noGrp="1"/>
          </p:cNvSpPr>
          <p:nvPr>
            <p:ph type="title"/>
          </p:nvPr>
        </p:nvSpPr>
        <p:spPr/>
        <p:txBody>
          <a:bodyPr>
            <a:normAutofit fontScale="90000"/>
          </a:bodyPr>
          <a:lstStyle/>
          <a:p>
            <a:r>
              <a:rPr lang="en-US" dirty="0" smtClean="0"/>
              <a:t>Control Led to Cooperation In Vertically Integrated Organizations</a:t>
            </a:r>
            <a:endParaRPr lang="en-US" dirty="0"/>
          </a:p>
        </p:txBody>
      </p:sp>
      <p:sp>
        <p:nvSpPr>
          <p:cNvPr id="5" name="Text Placeholder 4"/>
          <p:cNvSpPr>
            <a:spLocks noGrp="1"/>
          </p:cNvSpPr>
          <p:nvPr>
            <p:ph type="body" sz="quarter" idx="11"/>
          </p:nvPr>
        </p:nvSpPr>
        <p:spPr/>
        <p:txBody>
          <a:bodyPr/>
          <a:lstStyle/>
          <a:p>
            <a:r>
              <a:rPr lang="en-US" dirty="0" smtClean="0"/>
              <a:t>History</a:t>
            </a:r>
            <a:endParaRPr lang="en-US" dirty="0"/>
          </a:p>
        </p:txBody>
      </p:sp>
      <p:sp>
        <p:nvSpPr>
          <p:cNvPr id="6" name="Slide Number Placeholder 5"/>
          <p:cNvSpPr>
            <a:spLocks noGrp="1"/>
          </p:cNvSpPr>
          <p:nvPr>
            <p:ph type="sldNum" sz="quarter" idx="12"/>
          </p:nvPr>
        </p:nvSpPr>
        <p:spPr/>
        <p:txBody>
          <a:bodyPr/>
          <a:lstStyle/>
          <a:p>
            <a:fld id="{D295FD85-0E9A-9A4B-AEA4-CF6493BFD0E6}" type="slidenum">
              <a:rPr lang="en-US" smtClean="0"/>
              <a:pPr/>
              <a:t>3</a:t>
            </a:fld>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idx="1"/>
          </p:nvPr>
        </p:nvGraphicFramePr>
        <p:xfrm>
          <a:off x="3060796" y="4583289"/>
          <a:ext cx="3347156" cy="18769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4"/>
          <p:cNvSpPr>
            <a:spLocks noGrp="1"/>
          </p:cNvSpPr>
          <p:nvPr>
            <p:ph type="title"/>
          </p:nvPr>
        </p:nvSpPr>
        <p:spPr/>
        <p:txBody>
          <a:bodyPr/>
          <a:lstStyle/>
          <a:p>
            <a:r>
              <a:rPr lang="en-US" dirty="0" smtClean="0"/>
              <a:t>Communication Between Adversaries </a:t>
            </a:r>
            <a:endParaRPr lang="en-US" dirty="0"/>
          </a:p>
        </p:txBody>
      </p:sp>
      <p:sp>
        <p:nvSpPr>
          <p:cNvPr id="7" name="Text Placeholder 6"/>
          <p:cNvSpPr>
            <a:spLocks noGrp="1"/>
          </p:cNvSpPr>
          <p:nvPr>
            <p:ph type="body" sz="quarter" idx="11"/>
          </p:nvPr>
        </p:nvSpPr>
        <p:spPr/>
        <p:txBody>
          <a:bodyPr/>
          <a:lstStyle/>
          <a:p>
            <a:r>
              <a:rPr lang="en-US" dirty="0" smtClean="0"/>
              <a:t>History</a:t>
            </a:r>
            <a:endParaRPr lang="en-US" dirty="0"/>
          </a:p>
        </p:txBody>
      </p:sp>
      <p:sp>
        <p:nvSpPr>
          <p:cNvPr id="10" name="Rectangle 9"/>
          <p:cNvSpPr/>
          <p:nvPr/>
        </p:nvSpPr>
        <p:spPr>
          <a:xfrm>
            <a:off x="7077456" y="1609344"/>
            <a:ext cx="1978784" cy="4645640"/>
          </a:xfrm>
          <a:prstGeom prst="rect">
            <a:avLst/>
          </a:prstGeom>
          <a:solidFill>
            <a:schemeClr val="accent6">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7260336" y="1792224"/>
            <a:ext cx="1609344" cy="4462760"/>
          </a:xfrm>
          <a:prstGeom prst="rect">
            <a:avLst/>
          </a:prstGeom>
          <a:noFill/>
        </p:spPr>
        <p:txBody>
          <a:bodyPr wrap="square" rtlCol="0">
            <a:spAutoFit/>
          </a:bodyPr>
          <a:lstStyle/>
          <a:p>
            <a:pPr algn="ctr">
              <a:spcAft>
                <a:spcPts val="2400"/>
              </a:spcAft>
            </a:pPr>
            <a:r>
              <a:rPr lang="en-US" b="1" i="1" u="sng" dirty="0" smtClean="0"/>
              <a:t>Customer</a:t>
            </a:r>
          </a:p>
          <a:p>
            <a:pPr algn="ctr">
              <a:spcAft>
                <a:spcPts val="2400"/>
              </a:spcAft>
            </a:pPr>
            <a:r>
              <a:rPr lang="en-US" b="1" dirty="0" smtClean="0"/>
              <a:t>Distribution</a:t>
            </a:r>
          </a:p>
          <a:p>
            <a:pPr algn="ctr">
              <a:spcAft>
                <a:spcPts val="2400"/>
              </a:spcAft>
            </a:pPr>
            <a:r>
              <a:rPr lang="en-US" b="1" dirty="0" smtClean="0"/>
              <a:t>Marketing</a:t>
            </a:r>
          </a:p>
          <a:p>
            <a:pPr algn="ctr">
              <a:spcAft>
                <a:spcPts val="2400"/>
              </a:spcAft>
            </a:pPr>
            <a:r>
              <a:rPr lang="en-US" b="1" dirty="0" smtClean="0"/>
              <a:t>Planning</a:t>
            </a:r>
          </a:p>
          <a:p>
            <a:pPr algn="ctr">
              <a:spcAft>
                <a:spcPts val="2400"/>
              </a:spcAft>
            </a:pPr>
            <a:r>
              <a:rPr lang="en-US" b="1" dirty="0" smtClean="0"/>
              <a:t>Operations </a:t>
            </a:r>
          </a:p>
          <a:p>
            <a:pPr algn="ctr">
              <a:spcAft>
                <a:spcPts val="2400"/>
              </a:spcAft>
            </a:pPr>
            <a:r>
              <a:rPr lang="en-US" b="1" dirty="0" smtClean="0"/>
              <a:t>Quality</a:t>
            </a:r>
          </a:p>
          <a:p>
            <a:pPr algn="ctr">
              <a:spcAft>
                <a:spcPts val="2400"/>
              </a:spcAft>
            </a:pPr>
            <a:r>
              <a:rPr lang="en-US" b="1" dirty="0" smtClean="0"/>
              <a:t>Finance</a:t>
            </a:r>
          </a:p>
          <a:p>
            <a:pPr algn="ctr">
              <a:spcAft>
                <a:spcPts val="2400"/>
              </a:spcAft>
            </a:pPr>
            <a:r>
              <a:rPr lang="en-US" b="1" dirty="0" smtClean="0"/>
              <a:t>MIS</a:t>
            </a:r>
            <a:endParaRPr lang="en-US" b="1" dirty="0"/>
          </a:p>
        </p:txBody>
      </p:sp>
      <p:sp>
        <p:nvSpPr>
          <p:cNvPr id="12" name="Rectangle 11"/>
          <p:cNvSpPr/>
          <p:nvPr/>
        </p:nvSpPr>
        <p:spPr>
          <a:xfrm>
            <a:off x="157232" y="1609344"/>
            <a:ext cx="1978784" cy="4645640"/>
          </a:xfrm>
          <a:prstGeom prst="rect">
            <a:avLst/>
          </a:prstGeom>
          <a:solidFill>
            <a:schemeClr val="accent1">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xtBox 12"/>
          <p:cNvSpPr txBox="1"/>
          <p:nvPr/>
        </p:nvSpPr>
        <p:spPr>
          <a:xfrm>
            <a:off x="340112" y="1792224"/>
            <a:ext cx="1609344" cy="4462760"/>
          </a:xfrm>
          <a:prstGeom prst="rect">
            <a:avLst/>
          </a:prstGeom>
          <a:solidFill>
            <a:schemeClr val="accent1">
              <a:lumMod val="20000"/>
              <a:lumOff val="80000"/>
            </a:schemeClr>
          </a:solidFill>
          <a:ln>
            <a:noFill/>
          </a:ln>
        </p:spPr>
        <p:txBody>
          <a:bodyPr wrap="square" rtlCol="0">
            <a:spAutoFit/>
          </a:bodyPr>
          <a:lstStyle/>
          <a:p>
            <a:pPr algn="ctr">
              <a:spcAft>
                <a:spcPts val="2400"/>
              </a:spcAft>
            </a:pPr>
            <a:r>
              <a:rPr lang="en-US" b="1" i="1" u="sng" dirty="0" smtClean="0"/>
              <a:t>Supplier</a:t>
            </a:r>
          </a:p>
          <a:p>
            <a:pPr algn="ctr">
              <a:spcAft>
                <a:spcPts val="2400"/>
              </a:spcAft>
            </a:pPr>
            <a:r>
              <a:rPr lang="en-US" b="1" dirty="0" smtClean="0"/>
              <a:t>Distribution</a:t>
            </a:r>
          </a:p>
          <a:p>
            <a:pPr algn="ctr">
              <a:spcAft>
                <a:spcPts val="2400"/>
              </a:spcAft>
            </a:pPr>
            <a:r>
              <a:rPr lang="en-US" b="1" dirty="0" smtClean="0"/>
              <a:t>Marketing</a:t>
            </a:r>
          </a:p>
          <a:p>
            <a:pPr algn="ctr">
              <a:spcAft>
                <a:spcPts val="2400"/>
              </a:spcAft>
            </a:pPr>
            <a:r>
              <a:rPr lang="en-US" b="1" dirty="0" smtClean="0"/>
              <a:t>Planning</a:t>
            </a:r>
          </a:p>
          <a:p>
            <a:pPr algn="ctr">
              <a:spcAft>
                <a:spcPts val="2400"/>
              </a:spcAft>
            </a:pPr>
            <a:r>
              <a:rPr lang="en-US" b="1" dirty="0" smtClean="0"/>
              <a:t>Operations </a:t>
            </a:r>
          </a:p>
          <a:p>
            <a:pPr algn="ctr">
              <a:spcAft>
                <a:spcPts val="2400"/>
              </a:spcAft>
            </a:pPr>
            <a:r>
              <a:rPr lang="en-US" b="1" dirty="0" smtClean="0"/>
              <a:t>Quality</a:t>
            </a:r>
          </a:p>
          <a:p>
            <a:pPr algn="ctr">
              <a:spcAft>
                <a:spcPts val="2400"/>
              </a:spcAft>
            </a:pPr>
            <a:r>
              <a:rPr lang="en-US" b="1" dirty="0" smtClean="0"/>
              <a:t>Finance</a:t>
            </a:r>
          </a:p>
          <a:p>
            <a:pPr algn="ctr">
              <a:spcAft>
                <a:spcPts val="2400"/>
              </a:spcAft>
            </a:pPr>
            <a:r>
              <a:rPr lang="en-US" b="1" dirty="0" smtClean="0"/>
              <a:t>MIS</a:t>
            </a:r>
            <a:endParaRPr lang="en-US" b="1" dirty="0"/>
          </a:p>
        </p:txBody>
      </p:sp>
      <p:cxnSp>
        <p:nvCxnSpPr>
          <p:cNvPr id="16" name="Elbow Connector 15"/>
          <p:cNvCxnSpPr/>
          <p:nvPr/>
        </p:nvCxnSpPr>
        <p:spPr>
          <a:xfrm rot="10800000" flipV="1">
            <a:off x="6207303" y="2605863"/>
            <a:ext cx="870155" cy="715338"/>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8" name="Elbow Connector 17"/>
          <p:cNvCxnSpPr/>
          <p:nvPr/>
        </p:nvCxnSpPr>
        <p:spPr>
          <a:xfrm rot="10800000" flipV="1">
            <a:off x="6207303" y="3160889"/>
            <a:ext cx="870155" cy="160312"/>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0" name="Elbow Connector 19"/>
          <p:cNvCxnSpPr/>
          <p:nvPr/>
        </p:nvCxnSpPr>
        <p:spPr>
          <a:xfrm rot="10800000">
            <a:off x="6207303" y="3321202"/>
            <a:ext cx="870155" cy="415421"/>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4" name="Elbow Connector 23"/>
          <p:cNvCxnSpPr/>
          <p:nvPr/>
        </p:nvCxnSpPr>
        <p:spPr>
          <a:xfrm rot="16200000" flipV="1">
            <a:off x="6281929" y="3528117"/>
            <a:ext cx="1162755" cy="428300"/>
          </a:xfrm>
          <a:prstGeom prst="bentConnector3">
            <a:avLst>
              <a:gd name="adj1" fmla="val -486"/>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28" name="Elbow Connector 27"/>
          <p:cNvCxnSpPr/>
          <p:nvPr/>
        </p:nvCxnSpPr>
        <p:spPr>
          <a:xfrm rot="16200000" flipV="1">
            <a:off x="6552863" y="4419938"/>
            <a:ext cx="620888" cy="428301"/>
          </a:xfrm>
          <a:prstGeom prst="bentConnector3">
            <a:avLst>
              <a:gd name="adj1" fmla="val 909"/>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31" name="Elbow Connector 30"/>
          <p:cNvCxnSpPr/>
          <p:nvPr/>
        </p:nvCxnSpPr>
        <p:spPr>
          <a:xfrm rot="16200000" flipV="1">
            <a:off x="6592373" y="5001317"/>
            <a:ext cx="541867" cy="428300"/>
          </a:xfrm>
          <a:prstGeom prst="bentConnector3">
            <a:avLst>
              <a:gd name="adj1" fmla="val 0"/>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34" name="Elbow Connector 33"/>
          <p:cNvCxnSpPr/>
          <p:nvPr/>
        </p:nvCxnSpPr>
        <p:spPr>
          <a:xfrm rot="16200000" flipV="1">
            <a:off x="6558507" y="5577051"/>
            <a:ext cx="609599" cy="428300"/>
          </a:xfrm>
          <a:prstGeom prst="bentConnector3">
            <a:avLst>
              <a:gd name="adj1" fmla="val 0"/>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37" name="Elbow Connector 36"/>
          <p:cNvCxnSpPr/>
          <p:nvPr/>
        </p:nvCxnSpPr>
        <p:spPr>
          <a:xfrm>
            <a:off x="2136016" y="2605863"/>
            <a:ext cx="924780" cy="916270"/>
          </a:xfrm>
          <a:prstGeom prst="bentConnector3">
            <a:avLst>
              <a:gd name="adj1" fmla="val 47048"/>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9" name="Elbow Connector 38"/>
          <p:cNvCxnSpPr/>
          <p:nvPr/>
        </p:nvCxnSpPr>
        <p:spPr>
          <a:xfrm>
            <a:off x="2136016" y="3160889"/>
            <a:ext cx="437851" cy="1588"/>
          </a:xfrm>
          <a:prstGeom prst="bentConnector3">
            <a:avLst>
              <a:gd name="adj1" fmla="val 50000"/>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41" name="Elbow Connector 40"/>
          <p:cNvCxnSpPr/>
          <p:nvPr/>
        </p:nvCxnSpPr>
        <p:spPr>
          <a:xfrm flipV="1">
            <a:off x="2136016" y="3522133"/>
            <a:ext cx="437851" cy="214490"/>
          </a:xfrm>
          <a:prstGeom prst="bentConnector3">
            <a:avLst>
              <a:gd name="adj1" fmla="val 98987"/>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44" name="Elbow Connector 43"/>
          <p:cNvCxnSpPr/>
          <p:nvPr/>
        </p:nvCxnSpPr>
        <p:spPr>
          <a:xfrm rot="5400000" flipH="1" flipV="1">
            <a:off x="2061431" y="3811209"/>
            <a:ext cx="587021" cy="437851"/>
          </a:xfrm>
          <a:prstGeom prst="bentConnector3">
            <a:avLst>
              <a:gd name="adj1" fmla="val 0"/>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47" name="Elbow Connector 46"/>
          <p:cNvCxnSpPr/>
          <p:nvPr/>
        </p:nvCxnSpPr>
        <p:spPr>
          <a:xfrm rot="5400000" flipH="1" flipV="1">
            <a:off x="2044497" y="4415164"/>
            <a:ext cx="620888" cy="437851"/>
          </a:xfrm>
          <a:prstGeom prst="bentConnector3">
            <a:avLst>
              <a:gd name="adj1" fmla="val -910"/>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50" name="Elbow Connector 49"/>
          <p:cNvCxnSpPr/>
          <p:nvPr/>
        </p:nvCxnSpPr>
        <p:spPr>
          <a:xfrm rot="5400000" flipH="1" flipV="1">
            <a:off x="2084007" y="4996542"/>
            <a:ext cx="541868" cy="437851"/>
          </a:xfrm>
          <a:prstGeom prst="bentConnector3">
            <a:avLst>
              <a:gd name="adj1" fmla="val 0"/>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53" name="Elbow Connector 52"/>
          <p:cNvCxnSpPr/>
          <p:nvPr/>
        </p:nvCxnSpPr>
        <p:spPr>
          <a:xfrm rot="5400000" flipH="1" flipV="1">
            <a:off x="2050142" y="5572276"/>
            <a:ext cx="609599" cy="437852"/>
          </a:xfrm>
          <a:prstGeom prst="bentConnector3">
            <a:avLst>
              <a:gd name="adj1" fmla="val -1852"/>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grpSp>
        <p:nvGrpSpPr>
          <p:cNvPr id="30723" name="Group 3"/>
          <p:cNvGrpSpPr>
            <a:grpSpLocks noChangeAspect="1"/>
          </p:cNvGrpSpPr>
          <p:nvPr/>
        </p:nvGrpSpPr>
        <p:grpSpPr bwMode="auto">
          <a:xfrm>
            <a:off x="3259138" y="2219325"/>
            <a:ext cx="2714625" cy="2203450"/>
            <a:chOff x="2053" y="1398"/>
            <a:chExt cx="1710" cy="1388"/>
          </a:xfrm>
        </p:grpSpPr>
        <p:sp>
          <p:nvSpPr>
            <p:cNvPr id="30722" name="AutoShape 2"/>
            <p:cNvSpPr>
              <a:spLocks noChangeAspect="1" noChangeArrowheads="1" noTextEdit="1"/>
            </p:cNvSpPr>
            <p:nvPr/>
          </p:nvSpPr>
          <p:spPr bwMode="auto">
            <a:xfrm>
              <a:off x="2053" y="1398"/>
              <a:ext cx="1710" cy="13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0724" name="Freeform 4"/>
            <p:cNvSpPr>
              <a:spLocks/>
            </p:cNvSpPr>
            <p:nvPr/>
          </p:nvSpPr>
          <p:spPr bwMode="auto">
            <a:xfrm>
              <a:off x="2821" y="1825"/>
              <a:ext cx="805" cy="961"/>
            </a:xfrm>
            <a:custGeom>
              <a:avLst/>
              <a:gdLst/>
              <a:ahLst/>
              <a:cxnLst>
                <a:cxn ang="0">
                  <a:pos x="801" y="608"/>
                </a:cxn>
                <a:cxn ang="0">
                  <a:pos x="788" y="577"/>
                </a:cxn>
                <a:cxn ang="0">
                  <a:pos x="765" y="554"/>
                </a:cxn>
                <a:cxn ang="0">
                  <a:pos x="735" y="540"/>
                </a:cxn>
                <a:cxn ang="0">
                  <a:pos x="518" y="540"/>
                </a:cxn>
                <a:cxn ang="0">
                  <a:pos x="502" y="535"/>
                </a:cxn>
                <a:cxn ang="0">
                  <a:pos x="488" y="520"/>
                </a:cxn>
                <a:cxn ang="0">
                  <a:pos x="487" y="514"/>
                </a:cxn>
                <a:cxn ang="0">
                  <a:pos x="485" y="506"/>
                </a:cxn>
                <a:cxn ang="0">
                  <a:pos x="495" y="481"/>
                </a:cxn>
                <a:cxn ang="0">
                  <a:pos x="520" y="472"/>
                </a:cxn>
                <a:cxn ang="0">
                  <a:pos x="576" y="469"/>
                </a:cxn>
                <a:cxn ang="0">
                  <a:pos x="618" y="459"/>
                </a:cxn>
                <a:cxn ang="0">
                  <a:pos x="644" y="443"/>
                </a:cxn>
                <a:cxn ang="0">
                  <a:pos x="661" y="418"/>
                </a:cxn>
                <a:cxn ang="0">
                  <a:pos x="669" y="376"/>
                </a:cxn>
                <a:cxn ang="0">
                  <a:pos x="671" y="323"/>
                </a:cxn>
                <a:cxn ang="0">
                  <a:pos x="671" y="187"/>
                </a:cxn>
                <a:cxn ang="0">
                  <a:pos x="664" y="149"/>
                </a:cxn>
                <a:cxn ang="0">
                  <a:pos x="649" y="115"/>
                </a:cxn>
                <a:cxn ang="0">
                  <a:pos x="631" y="85"/>
                </a:cxn>
                <a:cxn ang="0">
                  <a:pos x="604" y="55"/>
                </a:cxn>
                <a:cxn ang="0">
                  <a:pos x="570" y="30"/>
                </a:cxn>
                <a:cxn ang="0">
                  <a:pos x="531" y="12"/>
                </a:cxn>
                <a:cxn ang="0">
                  <a:pos x="488" y="2"/>
                </a:cxn>
                <a:cxn ang="0">
                  <a:pos x="424" y="5"/>
                </a:cxn>
                <a:cxn ang="0">
                  <a:pos x="349" y="35"/>
                </a:cxn>
                <a:cxn ang="0">
                  <a:pos x="295" y="91"/>
                </a:cxn>
                <a:cxn ang="0">
                  <a:pos x="263" y="166"/>
                </a:cxn>
                <a:cxn ang="0">
                  <a:pos x="260" y="539"/>
                </a:cxn>
                <a:cxn ang="0">
                  <a:pos x="255" y="563"/>
                </a:cxn>
                <a:cxn ang="0">
                  <a:pos x="242" y="583"/>
                </a:cxn>
                <a:cxn ang="0">
                  <a:pos x="222" y="598"/>
                </a:cxn>
                <a:cxn ang="0">
                  <a:pos x="197" y="603"/>
                </a:cxn>
                <a:cxn ang="0">
                  <a:pos x="53" y="605"/>
                </a:cxn>
                <a:cxn ang="0">
                  <a:pos x="37" y="608"/>
                </a:cxn>
                <a:cxn ang="0">
                  <a:pos x="20" y="615"/>
                </a:cxn>
                <a:cxn ang="0">
                  <a:pos x="7" y="623"/>
                </a:cxn>
                <a:cxn ang="0">
                  <a:pos x="5" y="636"/>
                </a:cxn>
                <a:cxn ang="0">
                  <a:pos x="17" y="646"/>
                </a:cxn>
                <a:cxn ang="0">
                  <a:pos x="30" y="653"/>
                </a:cxn>
                <a:cxn ang="0">
                  <a:pos x="45" y="658"/>
                </a:cxn>
                <a:cxn ang="0">
                  <a:pos x="187" y="658"/>
                </a:cxn>
                <a:cxn ang="0">
                  <a:pos x="222" y="665"/>
                </a:cxn>
                <a:cxn ang="0">
                  <a:pos x="248" y="684"/>
                </a:cxn>
                <a:cxn ang="0">
                  <a:pos x="268" y="711"/>
                </a:cxn>
                <a:cxn ang="0">
                  <a:pos x="275" y="746"/>
                </a:cxn>
                <a:cxn ang="0">
                  <a:pos x="273" y="815"/>
                </a:cxn>
                <a:cxn ang="0">
                  <a:pos x="267" y="843"/>
                </a:cxn>
                <a:cxn ang="0">
                  <a:pos x="247" y="863"/>
                </a:cxn>
                <a:cxn ang="0">
                  <a:pos x="733" y="961"/>
                </a:cxn>
                <a:cxn ang="0">
                  <a:pos x="742" y="961"/>
                </a:cxn>
                <a:cxn ang="0">
                  <a:pos x="757" y="959"/>
                </a:cxn>
                <a:cxn ang="0">
                  <a:pos x="776" y="951"/>
                </a:cxn>
                <a:cxn ang="0">
                  <a:pos x="793" y="936"/>
                </a:cxn>
                <a:cxn ang="0">
                  <a:pos x="803" y="916"/>
                </a:cxn>
                <a:cxn ang="0">
                  <a:pos x="805" y="810"/>
                </a:cxn>
              </a:cxnLst>
              <a:rect l="0" t="0" r="r" b="b"/>
              <a:pathLst>
                <a:path w="805" h="961">
                  <a:moveTo>
                    <a:pt x="803" y="626"/>
                  </a:moveTo>
                  <a:lnTo>
                    <a:pt x="801" y="608"/>
                  </a:lnTo>
                  <a:lnTo>
                    <a:pt x="796" y="592"/>
                  </a:lnTo>
                  <a:lnTo>
                    <a:pt x="788" y="577"/>
                  </a:lnTo>
                  <a:lnTo>
                    <a:pt x="778" y="565"/>
                  </a:lnTo>
                  <a:lnTo>
                    <a:pt x="765" y="554"/>
                  </a:lnTo>
                  <a:lnTo>
                    <a:pt x="750" y="545"/>
                  </a:lnTo>
                  <a:lnTo>
                    <a:pt x="735" y="540"/>
                  </a:lnTo>
                  <a:lnTo>
                    <a:pt x="717" y="539"/>
                  </a:lnTo>
                  <a:lnTo>
                    <a:pt x="518" y="540"/>
                  </a:lnTo>
                  <a:lnTo>
                    <a:pt x="510" y="539"/>
                  </a:lnTo>
                  <a:lnTo>
                    <a:pt x="502" y="535"/>
                  </a:lnTo>
                  <a:lnTo>
                    <a:pt x="495" y="529"/>
                  </a:lnTo>
                  <a:lnTo>
                    <a:pt x="488" y="520"/>
                  </a:lnTo>
                  <a:lnTo>
                    <a:pt x="487" y="517"/>
                  </a:lnTo>
                  <a:lnTo>
                    <a:pt x="487" y="514"/>
                  </a:lnTo>
                  <a:lnTo>
                    <a:pt x="485" y="509"/>
                  </a:lnTo>
                  <a:lnTo>
                    <a:pt x="485" y="506"/>
                  </a:lnTo>
                  <a:lnTo>
                    <a:pt x="488" y="492"/>
                  </a:lnTo>
                  <a:lnTo>
                    <a:pt x="495" y="481"/>
                  </a:lnTo>
                  <a:lnTo>
                    <a:pt x="507" y="474"/>
                  </a:lnTo>
                  <a:lnTo>
                    <a:pt x="520" y="472"/>
                  </a:lnTo>
                  <a:lnTo>
                    <a:pt x="550" y="472"/>
                  </a:lnTo>
                  <a:lnTo>
                    <a:pt x="576" y="469"/>
                  </a:lnTo>
                  <a:lnTo>
                    <a:pt x="599" y="466"/>
                  </a:lnTo>
                  <a:lnTo>
                    <a:pt x="618" y="459"/>
                  </a:lnTo>
                  <a:lnTo>
                    <a:pt x="632" y="453"/>
                  </a:lnTo>
                  <a:lnTo>
                    <a:pt x="644" y="443"/>
                  </a:lnTo>
                  <a:lnTo>
                    <a:pt x="654" y="431"/>
                  </a:lnTo>
                  <a:lnTo>
                    <a:pt x="661" y="418"/>
                  </a:lnTo>
                  <a:lnTo>
                    <a:pt x="666" y="400"/>
                  </a:lnTo>
                  <a:lnTo>
                    <a:pt x="669" y="376"/>
                  </a:lnTo>
                  <a:lnTo>
                    <a:pt x="671" y="351"/>
                  </a:lnTo>
                  <a:lnTo>
                    <a:pt x="671" y="323"/>
                  </a:lnTo>
                  <a:lnTo>
                    <a:pt x="672" y="207"/>
                  </a:lnTo>
                  <a:lnTo>
                    <a:pt x="671" y="187"/>
                  </a:lnTo>
                  <a:lnTo>
                    <a:pt x="669" y="169"/>
                  </a:lnTo>
                  <a:lnTo>
                    <a:pt x="664" y="149"/>
                  </a:lnTo>
                  <a:lnTo>
                    <a:pt x="657" y="133"/>
                  </a:lnTo>
                  <a:lnTo>
                    <a:pt x="649" y="115"/>
                  </a:lnTo>
                  <a:lnTo>
                    <a:pt x="641" y="100"/>
                  </a:lnTo>
                  <a:lnTo>
                    <a:pt x="631" y="85"/>
                  </a:lnTo>
                  <a:lnTo>
                    <a:pt x="619" y="70"/>
                  </a:lnTo>
                  <a:lnTo>
                    <a:pt x="604" y="55"/>
                  </a:lnTo>
                  <a:lnTo>
                    <a:pt x="588" y="42"/>
                  </a:lnTo>
                  <a:lnTo>
                    <a:pt x="570" y="30"/>
                  </a:lnTo>
                  <a:lnTo>
                    <a:pt x="551" y="20"/>
                  </a:lnTo>
                  <a:lnTo>
                    <a:pt x="531" y="12"/>
                  </a:lnTo>
                  <a:lnTo>
                    <a:pt x="510" y="5"/>
                  </a:lnTo>
                  <a:lnTo>
                    <a:pt x="488" y="2"/>
                  </a:lnTo>
                  <a:lnTo>
                    <a:pt x="465" y="0"/>
                  </a:lnTo>
                  <a:lnTo>
                    <a:pt x="424" y="5"/>
                  </a:lnTo>
                  <a:lnTo>
                    <a:pt x="386" y="17"/>
                  </a:lnTo>
                  <a:lnTo>
                    <a:pt x="349" y="35"/>
                  </a:lnTo>
                  <a:lnTo>
                    <a:pt x="320" y="62"/>
                  </a:lnTo>
                  <a:lnTo>
                    <a:pt x="295" y="91"/>
                  </a:lnTo>
                  <a:lnTo>
                    <a:pt x="277" y="126"/>
                  </a:lnTo>
                  <a:lnTo>
                    <a:pt x="263" y="166"/>
                  </a:lnTo>
                  <a:lnTo>
                    <a:pt x="260" y="207"/>
                  </a:lnTo>
                  <a:lnTo>
                    <a:pt x="260" y="539"/>
                  </a:lnTo>
                  <a:lnTo>
                    <a:pt x="258" y="552"/>
                  </a:lnTo>
                  <a:lnTo>
                    <a:pt x="255" y="563"/>
                  </a:lnTo>
                  <a:lnTo>
                    <a:pt x="250" y="575"/>
                  </a:lnTo>
                  <a:lnTo>
                    <a:pt x="242" y="583"/>
                  </a:lnTo>
                  <a:lnTo>
                    <a:pt x="232" y="592"/>
                  </a:lnTo>
                  <a:lnTo>
                    <a:pt x="222" y="598"/>
                  </a:lnTo>
                  <a:lnTo>
                    <a:pt x="210" y="602"/>
                  </a:lnTo>
                  <a:lnTo>
                    <a:pt x="197" y="603"/>
                  </a:lnTo>
                  <a:lnTo>
                    <a:pt x="61" y="605"/>
                  </a:lnTo>
                  <a:lnTo>
                    <a:pt x="53" y="605"/>
                  </a:lnTo>
                  <a:lnTo>
                    <a:pt x="45" y="607"/>
                  </a:lnTo>
                  <a:lnTo>
                    <a:pt x="37" y="608"/>
                  </a:lnTo>
                  <a:lnTo>
                    <a:pt x="28" y="612"/>
                  </a:lnTo>
                  <a:lnTo>
                    <a:pt x="20" y="615"/>
                  </a:lnTo>
                  <a:lnTo>
                    <a:pt x="13" y="618"/>
                  </a:lnTo>
                  <a:lnTo>
                    <a:pt x="7" y="623"/>
                  </a:lnTo>
                  <a:lnTo>
                    <a:pt x="0" y="630"/>
                  </a:lnTo>
                  <a:lnTo>
                    <a:pt x="5" y="636"/>
                  </a:lnTo>
                  <a:lnTo>
                    <a:pt x="10" y="641"/>
                  </a:lnTo>
                  <a:lnTo>
                    <a:pt x="17" y="646"/>
                  </a:lnTo>
                  <a:lnTo>
                    <a:pt x="23" y="650"/>
                  </a:lnTo>
                  <a:lnTo>
                    <a:pt x="30" y="653"/>
                  </a:lnTo>
                  <a:lnTo>
                    <a:pt x="38" y="656"/>
                  </a:lnTo>
                  <a:lnTo>
                    <a:pt x="45" y="658"/>
                  </a:lnTo>
                  <a:lnTo>
                    <a:pt x="53" y="658"/>
                  </a:lnTo>
                  <a:lnTo>
                    <a:pt x="187" y="658"/>
                  </a:lnTo>
                  <a:lnTo>
                    <a:pt x="205" y="660"/>
                  </a:lnTo>
                  <a:lnTo>
                    <a:pt x="222" y="665"/>
                  </a:lnTo>
                  <a:lnTo>
                    <a:pt x="237" y="673"/>
                  </a:lnTo>
                  <a:lnTo>
                    <a:pt x="248" y="684"/>
                  </a:lnTo>
                  <a:lnTo>
                    <a:pt x="260" y="696"/>
                  </a:lnTo>
                  <a:lnTo>
                    <a:pt x="268" y="711"/>
                  </a:lnTo>
                  <a:lnTo>
                    <a:pt x="273" y="727"/>
                  </a:lnTo>
                  <a:lnTo>
                    <a:pt x="275" y="746"/>
                  </a:lnTo>
                  <a:lnTo>
                    <a:pt x="275" y="814"/>
                  </a:lnTo>
                  <a:lnTo>
                    <a:pt x="273" y="815"/>
                  </a:lnTo>
                  <a:lnTo>
                    <a:pt x="272" y="830"/>
                  </a:lnTo>
                  <a:lnTo>
                    <a:pt x="267" y="843"/>
                  </a:lnTo>
                  <a:lnTo>
                    <a:pt x="258" y="855"/>
                  </a:lnTo>
                  <a:lnTo>
                    <a:pt x="247" y="863"/>
                  </a:lnTo>
                  <a:lnTo>
                    <a:pt x="730" y="959"/>
                  </a:lnTo>
                  <a:lnTo>
                    <a:pt x="733" y="961"/>
                  </a:lnTo>
                  <a:lnTo>
                    <a:pt x="738" y="961"/>
                  </a:lnTo>
                  <a:lnTo>
                    <a:pt x="742" y="961"/>
                  </a:lnTo>
                  <a:lnTo>
                    <a:pt x="745" y="961"/>
                  </a:lnTo>
                  <a:lnTo>
                    <a:pt x="757" y="959"/>
                  </a:lnTo>
                  <a:lnTo>
                    <a:pt x="768" y="956"/>
                  </a:lnTo>
                  <a:lnTo>
                    <a:pt x="776" y="951"/>
                  </a:lnTo>
                  <a:lnTo>
                    <a:pt x="786" y="944"/>
                  </a:lnTo>
                  <a:lnTo>
                    <a:pt x="793" y="936"/>
                  </a:lnTo>
                  <a:lnTo>
                    <a:pt x="800" y="926"/>
                  </a:lnTo>
                  <a:lnTo>
                    <a:pt x="803" y="916"/>
                  </a:lnTo>
                  <a:lnTo>
                    <a:pt x="805" y="905"/>
                  </a:lnTo>
                  <a:lnTo>
                    <a:pt x="805" y="810"/>
                  </a:lnTo>
                  <a:lnTo>
                    <a:pt x="803" y="626"/>
                  </a:lnTo>
                  <a:close/>
                </a:path>
              </a:pathLst>
            </a:custGeom>
            <a:solidFill>
              <a:schemeClr val="tx1">
                <a:lumMod val="10000"/>
                <a:lumOff val="9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725" name="Freeform 5"/>
            <p:cNvSpPr>
              <a:spLocks/>
            </p:cNvSpPr>
            <p:nvPr/>
          </p:nvSpPr>
          <p:spPr bwMode="auto">
            <a:xfrm>
              <a:off x="2265" y="1880"/>
              <a:ext cx="803" cy="879"/>
            </a:xfrm>
            <a:custGeom>
              <a:avLst/>
              <a:gdLst/>
              <a:ahLst/>
              <a:cxnLst>
                <a:cxn ang="0">
                  <a:pos x="531" y="706"/>
                </a:cxn>
                <a:cxn ang="0">
                  <a:pos x="533" y="619"/>
                </a:cxn>
                <a:cxn ang="0">
                  <a:pos x="546" y="588"/>
                </a:cxn>
                <a:cxn ang="0">
                  <a:pos x="551" y="566"/>
                </a:cxn>
                <a:cxn ang="0">
                  <a:pos x="546" y="548"/>
                </a:cxn>
                <a:cxn ang="0">
                  <a:pos x="546" y="207"/>
                </a:cxn>
                <a:cxn ang="0">
                  <a:pos x="535" y="139"/>
                </a:cxn>
                <a:cxn ang="0">
                  <a:pos x="501" y="79"/>
                </a:cxn>
                <a:cxn ang="0">
                  <a:pos x="453" y="35"/>
                </a:cxn>
                <a:cxn ang="0">
                  <a:pos x="392" y="7"/>
                </a:cxn>
                <a:cxn ang="0">
                  <a:pos x="379" y="5"/>
                </a:cxn>
                <a:cxn ang="0">
                  <a:pos x="366" y="2"/>
                </a:cxn>
                <a:cxn ang="0">
                  <a:pos x="352" y="0"/>
                </a:cxn>
                <a:cxn ang="0">
                  <a:pos x="339" y="0"/>
                </a:cxn>
                <a:cxn ang="0">
                  <a:pos x="326" y="0"/>
                </a:cxn>
                <a:cxn ang="0">
                  <a:pos x="311" y="2"/>
                </a:cxn>
                <a:cxn ang="0">
                  <a:pos x="263" y="15"/>
                </a:cxn>
                <a:cxn ang="0">
                  <a:pos x="218" y="40"/>
                </a:cxn>
                <a:cxn ang="0">
                  <a:pos x="184" y="73"/>
                </a:cxn>
                <a:cxn ang="0">
                  <a:pos x="155" y="114"/>
                </a:cxn>
                <a:cxn ang="0">
                  <a:pos x="141" y="159"/>
                </a:cxn>
                <a:cxn ang="0">
                  <a:pos x="134" y="207"/>
                </a:cxn>
                <a:cxn ang="0">
                  <a:pos x="134" y="349"/>
                </a:cxn>
                <a:cxn ang="0">
                  <a:pos x="139" y="396"/>
                </a:cxn>
                <a:cxn ang="0">
                  <a:pos x="152" y="431"/>
                </a:cxn>
                <a:cxn ang="0">
                  <a:pos x="177" y="454"/>
                </a:cxn>
                <a:cxn ang="0">
                  <a:pos x="205" y="464"/>
                </a:cxn>
                <a:cxn ang="0">
                  <a:pos x="223" y="469"/>
                </a:cxn>
                <a:cxn ang="0">
                  <a:pos x="247" y="470"/>
                </a:cxn>
                <a:cxn ang="0">
                  <a:pos x="271" y="472"/>
                </a:cxn>
                <a:cxn ang="0">
                  <a:pos x="300" y="474"/>
                </a:cxn>
                <a:cxn ang="0">
                  <a:pos x="316" y="492"/>
                </a:cxn>
                <a:cxn ang="0">
                  <a:pos x="316" y="518"/>
                </a:cxn>
                <a:cxn ang="0">
                  <a:pos x="300" y="535"/>
                </a:cxn>
                <a:cxn ang="0">
                  <a:pos x="89" y="538"/>
                </a:cxn>
                <a:cxn ang="0">
                  <a:pos x="71" y="540"/>
                </a:cxn>
                <a:cxn ang="0">
                  <a:pos x="55" y="545"/>
                </a:cxn>
                <a:cxn ang="0">
                  <a:pos x="40" y="553"/>
                </a:cxn>
                <a:cxn ang="0">
                  <a:pos x="26" y="565"/>
                </a:cxn>
                <a:cxn ang="0">
                  <a:pos x="8" y="591"/>
                </a:cxn>
                <a:cxn ang="0">
                  <a:pos x="2" y="624"/>
                </a:cxn>
                <a:cxn ang="0">
                  <a:pos x="2" y="835"/>
                </a:cxn>
                <a:cxn ang="0">
                  <a:pos x="11" y="855"/>
                </a:cxn>
                <a:cxn ang="0">
                  <a:pos x="28" y="870"/>
                </a:cxn>
                <a:cxn ang="0">
                  <a:pos x="50" y="878"/>
                </a:cxn>
                <a:cxn ang="0">
                  <a:pos x="64" y="879"/>
                </a:cxn>
                <a:cxn ang="0">
                  <a:pos x="73" y="878"/>
                </a:cxn>
                <a:cxn ang="0">
                  <a:pos x="341" y="855"/>
                </a:cxn>
                <a:cxn ang="0">
                  <a:pos x="785" y="817"/>
                </a:cxn>
                <a:cxn ang="0">
                  <a:pos x="798" y="812"/>
                </a:cxn>
                <a:cxn ang="0">
                  <a:pos x="583" y="764"/>
                </a:cxn>
                <a:cxn ang="0">
                  <a:pos x="563" y="757"/>
                </a:cxn>
                <a:cxn ang="0">
                  <a:pos x="546" y="744"/>
                </a:cxn>
                <a:cxn ang="0">
                  <a:pos x="535" y="727"/>
                </a:cxn>
                <a:cxn ang="0">
                  <a:pos x="531" y="706"/>
                </a:cxn>
              </a:cxnLst>
              <a:rect l="0" t="0" r="r" b="b"/>
              <a:pathLst>
                <a:path w="803" h="879">
                  <a:moveTo>
                    <a:pt x="531" y="706"/>
                  </a:moveTo>
                  <a:lnTo>
                    <a:pt x="531" y="706"/>
                  </a:lnTo>
                  <a:lnTo>
                    <a:pt x="531" y="636"/>
                  </a:lnTo>
                  <a:lnTo>
                    <a:pt x="533" y="619"/>
                  </a:lnTo>
                  <a:lnTo>
                    <a:pt x="538" y="603"/>
                  </a:lnTo>
                  <a:lnTo>
                    <a:pt x="546" y="588"/>
                  </a:lnTo>
                  <a:lnTo>
                    <a:pt x="556" y="575"/>
                  </a:lnTo>
                  <a:lnTo>
                    <a:pt x="551" y="566"/>
                  </a:lnTo>
                  <a:lnTo>
                    <a:pt x="549" y="558"/>
                  </a:lnTo>
                  <a:lnTo>
                    <a:pt x="546" y="548"/>
                  </a:lnTo>
                  <a:lnTo>
                    <a:pt x="546" y="538"/>
                  </a:lnTo>
                  <a:lnTo>
                    <a:pt x="546" y="207"/>
                  </a:lnTo>
                  <a:lnTo>
                    <a:pt x="543" y="172"/>
                  </a:lnTo>
                  <a:lnTo>
                    <a:pt x="535" y="139"/>
                  </a:lnTo>
                  <a:lnTo>
                    <a:pt x="521" y="108"/>
                  </a:lnTo>
                  <a:lnTo>
                    <a:pt x="501" y="79"/>
                  </a:lnTo>
                  <a:lnTo>
                    <a:pt x="480" y="55"/>
                  </a:lnTo>
                  <a:lnTo>
                    <a:pt x="453" y="35"/>
                  </a:lnTo>
                  <a:lnTo>
                    <a:pt x="424" y="18"/>
                  </a:lnTo>
                  <a:lnTo>
                    <a:pt x="392" y="7"/>
                  </a:lnTo>
                  <a:lnTo>
                    <a:pt x="386" y="5"/>
                  </a:lnTo>
                  <a:lnTo>
                    <a:pt x="379" y="5"/>
                  </a:lnTo>
                  <a:lnTo>
                    <a:pt x="372" y="3"/>
                  </a:lnTo>
                  <a:lnTo>
                    <a:pt x="366" y="2"/>
                  </a:lnTo>
                  <a:lnTo>
                    <a:pt x="359" y="2"/>
                  </a:lnTo>
                  <a:lnTo>
                    <a:pt x="352" y="0"/>
                  </a:lnTo>
                  <a:lnTo>
                    <a:pt x="346" y="0"/>
                  </a:lnTo>
                  <a:lnTo>
                    <a:pt x="339" y="0"/>
                  </a:lnTo>
                  <a:lnTo>
                    <a:pt x="333" y="0"/>
                  </a:lnTo>
                  <a:lnTo>
                    <a:pt x="326" y="0"/>
                  </a:lnTo>
                  <a:lnTo>
                    <a:pt x="318" y="2"/>
                  </a:lnTo>
                  <a:lnTo>
                    <a:pt x="311" y="2"/>
                  </a:lnTo>
                  <a:lnTo>
                    <a:pt x="286" y="7"/>
                  </a:lnTo>
                  <a:lnTo>
                    <a:pt x="263" y="15"/>
                  </a:lnTo>
                  <a:lnTo>
                    <a:pt x="240" y="26"/>
                  </a:lnTo>
                  <a:lnTo>
                    <a:pt x="218" y="40"/>
                  </a:lnTo>
                  <a:lnTo>
                    <a:pt x="200" y="55"/>
                  </a:lnTo>
                  <a:lnTo>
                    <a:pt x="184" y="73"/>
                  </a:lnTo>
                  <a:lnTo>
                    <a:pt x="169" y="93"/>
                  </a:lnTo>
                  <a:lnTo>
                    <a:pt x="155" y="114"/>
                  </a:lnTo>
                  <a:lnTo>
                    <a:pt x="147" y="136"/>
                  </a:lnTo>
                  <a:lnTo>
                    <a:pt x="141" y="159"/>
                  </a:lnTo>
                  <a:lnTo>
                    <a:pt x="136" y="182"/>
                  </a:lnTo>
                  <a:lnTo>
                    <a:pt x="134" y="207"/>
                  </a:lnTo>
                  <a:lnTo>
                    <a:pt x="134" y="321"/>
                  </a:lnTo>
                  <a:lnTo>
                    <a:pt x="134" y="349"/>
                  </a:lnTo>
                  <a:lnTo>
                    <a:pt x="136" y="374"/>
                  </a:lnTo>
                  <a:lnTo>
                    <a:pt x="139" y="396"/>
                  </a:lnTo>
                  <a:lnTo>
                    <a:pt x="144" y="414"/>
                  </a:lnTo>
                  <a:lnTo>
                    <a:pt x="152" y="431"/>
                  </a:lnTo>
                  <a:lnTo>
                    <a:pt x="162" y="444"/>
                  </a:lnTo>
                  <a:lnTo>
                    <a:pt x="177" y="454"/>
                  </a:lnTo>
                  <a:lnTo>
                    <a:pt x="197" y="462"/>
                  </a:lnTo>
                  <a:lnTo>
                    <a:pt x="205" y="464"/>
                  </a:lnTo>
                  <a:lnTo>
                    <a:pt x="215" y="467"/>
                  </a:lnTo>
                  <a:lnTo>
                    <a:pt x="223" y="469"/>
                  </a:lnTo>
                  <a:lnTo>
                    <a:pt x="235" y="469"/>
                  </a:lnTo>
                  <a:lnTo>
                    <a:pt x="247" y="470"/>
                  </a:lnTo>
                  <a:lnTo>
                    <a:pt x="258" y="472"/>
                  </a:lnTo>
                  <a:lnTo>
                    <a:pt x="271" y="472"/>
                  </a:lnTo>
                  <a:lnTo>
                    <a:pt x="286" y="472"/>
                  </a:lnTo>
                  <a:lnTo>
                    <a:pt x="300" y="474"/>
                  </a:lnTo>
                  <a:lnTo>
                    <a:pt x="309" y="480"/>
                  </a:lnTo>
                  <a:lnTo>
                    <a:pt x="316" y="492"/>
                  </a:lnTo>
                  <a:lnTo>
                    <a:pt x="319" y="505"/>
                  </a:lnTo>
                  <a:lnTo>
                    <a:pt x="316" y="518"/>
                  </a:lnTo>
                  <a:lnTo>
                    <a:pt x="309" y="528"/>
                  </a:lnTo>
                  <a:lnTo>
                    <a:pt x="300" y="535"/>
                  </a:lnTo>
                  <a:lnTo>
                    <a:pt x="286" y="538"/>
                  </a:lnTo>
                  <a:lnTo>
                    <a:pt x="89" y="538"/>
                  </a:lnTo>
                  <a:lnTo>
                    <a:pt x="79" y="538"/>
                  </a:lnTo>
                  <a:lnTo>
                    <a:pt x="71" y="540"/>
                  </a:lnTo>
                  <a:lnTo>
                    <a:pt x="63" y="542"/>
                  </a:lnTo>
                  <a:lnTo>
                    <a:pt x="55" y="545"/>
                  </a:lnTo>
                  <a:lnTo>
                    <a:pt x="46" y="550"/>
                  </a:lnTo>
                  <a:lnTo>
                    <a:pt x="40" y="553"/>
                  </a:lnTo>
                  <a:lnTo>
                    <a:pt x="33" y="558"/>
                  </a:lnTo>
                  <a:lnTo>
                    <a:pt x="26" y="565"/>
                  </a:lnTo>
                  <a:lnTo>
                    <a:pt x="16" y="578"/>
                  </a:lnTo>
                  <a:lnTo>
                    <a:pt x="8" y="591"/>
                  </a:lnTo>
                  <a:lnTo>
                    <a:pt x="3" y="608"/>
                  </a:lnTo>
                  <a:lnTo>
                    <a:pt x="2" y="624"/>
                  </a:lnTo>
                  <a:lnTo>
                    <a:pt x="0" y="823"/>
                  </a:lnTo>
                  <a:lnTo>
                    <a:pt x="2" y="835"/>
                  </a:lnTo>
                  <a:lnTo>
                    <a:pt x="7" y="845"/>
                  </a:lnTo>
                  <a:lnTo>
                    <a:pt x="11" y="855"/>
                  </a:lnTo>
                  <a:lnTo>
                    <a:pt x="20" y="863"/>
                  </a:lnTo>
                  <a:lnTo>
                    <a:pt x="28" y="870"/>
                  </a:lnTo>
                  <a:lnTo>
                    <a:pt x="38" y="875"/>
                  </a:lnTo>
                  <a:lnTo>
                    <a:pt x="50" y="878"/>
                  </a:lnTo>
                  <a:lnTo>
                    <a:pt x="61" y="879"/>
                  </a:lnTo>
                  <a:lnTo>
                    <a:pt x="64" y="879"/>
                  </a:lnTo>
                  <a:lnTo>
                    <a:pt x="69" y="878"/>
                  </a:lnTo>
                  <a:lnTo>
                    <a:pt x="73" y="878"/>
                  </a:lnTo>
                  <a:lnTo>
                    <a:pt x="76" y="878"/>
                  </a:lnTo>
                  <a:lnTo>
                    <a:pt x="341" y="855"/>
                  </a:lnTo>
                  <a:lnTo>
                    <a:pt x="778" y="818"/>
                  </a:lnTo>
                  <a:lnTo>
                    <a:pt x="785" y="817"/>
                  </a:lnTo>
                  <a:lnTo>
                    <a:pt x="791" y="815"/>
                  </a:lnTo>
                  <a:lnTo>
                    <a:pt x="798" y="812"/>
                  </a:lnTo>
                  <a:lnTo>
                    <a:pt x="803" y="808"/>
                  </a:lnTo>
                  <a:lnTo>
                    <a:pt x="583" y="764"/>
                  </a:lnTo>
                  <a:lnTo>
                    <a:pt x="573" y="762"/>
                  </a:lnTo>
                  <a:lnTo>
                    <a:pt x="563" y="757"/>
                  </a:lnTo>
                  <a:lnTo>
                    <a:pt x="554" y="752"/>
                  </a:lnTo>
                  <a:lnTo>
                    <a:pt x="546" y="744"/>
                  </a:lnTo>
                  <a:lnTo>
                    <a:pt x="540" y="735"/>
                  </a:lnTo>
                  <a:lnTo>
                    <a:pt x="535" y="727"/>
                  </a:lnTo>
                  <a:lnTo>
                    <a:pt x="533" y="717"/>
                  </a:lnTo>
                  <a:lnTo>
                    <a:pt x="531" y="706"/>
                  </a:lnTo>
                  <a:close/>
                </a:path>
              </a:pathLst>
            </a:custGeom>
            <a:solidFill>
              <a:srgbClr val="00206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726" name="Freeform 6"/>
            <p:cNvSpPr>
              <a:spLocks/>
            </p:cNvSpPr>
            <p:nvPr/>
          </p:nvSpPr>
          <p:spPr bwMode="auto">
            <a:xfrm>
              <a:off x="2796" y="2455"/>
              <a:ext cx="300" cy="233"/>
            </a:xfrm>
            <a:custGeom>
              <a:avLst/>
              <a:gdLst/>
              <a:ahLst/>
              <a:cxnLst>
                <a:cxn ang="0">
                  <a:pos x="298" y="185"/>
                </a:cxn>
                <a:cxn ang="0">
                  <a:pos x="300" y="184"/>
                </a:cxn>
                <a:cxn ang="0">
                  <a:pos x="300" y="116"/>
                </a:cxn>
                <a:cxn ang="0">
                  <a:pos x="298" y="97"/>
                </a:cxn>
                <a:cxn ang="0">
                  <a:pos x="293" y="81"/>
                </a:cxn>
                <a:cxn ang="0">
                  <a:pos x="285" y="66"/>
                </a:cxn>
                <a:cxn ang="0">
                  <a:pos x="273" y="54"/>
                </a:cxn>
                <a:cxn ang="0">
                  <a:pos x="262" y="43"/>
                </a:cxn>
                <a:cxn ang="0">
                  <a:pos x="247" y="35"/>
                </a:cxn>
                <a:cxn ang="0">
                  <a:pos x="230" y="30"/>
                </a:cxn>
                <a:cxn ang="0">
                  <a:pos x="212" y="28"/>
                </a:cxn>
                <a:cxn ang="0">
                  <a:pos x="78" y="28"/>
                </a:cxn>
                <a:cxn ang="0">
                  <a:pos x="70" y="28"/>
                </a:cxn>
                <a:cxn ang="0">
                  <a:pos x="63" y="26"/>
                </a:cxn>
                <a:cxn ang="0">
                  <a:pos x="55" y="23"/>
                </a:cxn>
                <a:cxn ang="0">
                  <a:pos x="48" y="20"/>
                </a:cxn>
                <a:cxn ang="0">
                  <a:pos x="42" y="16"/>
                </a:cxn>
                <a:cxn ang="0">
                  <a:pos x="35" y="11"/>
                </a:cxn>
                <a:cxn ang="0">
                  <a:pos x="30" y="6"/>
                </a:cxn>
                <a:cxn ang="0">
                  <a:pos x="25" y="0"/>
                </a:cxn>
                <a:cxn ang="0">
                  <a:pos x="15" y="13"/>
                </a:cxn>
                <a:cxn ang="0">
                  <a:pos x="7" y="28"/>
                </a:cxn>
                <a:cxn ang="0">
                  <a:pos x="2" y="44"/>
                </a:cxn>
                <a:cxn ang="0">
                  <a:pos x="0" y="61"/>
                </a:cxn>
                <a:cxn ang="0">
                  <a:pos x="0" y="131"/>
                </a:cxn>
                <a:cxn ang="0">
                  <a:pos x="0" y="131"/>
                </a:cxn>
                <a:cxn ang="0">
                  <a:pos x="2" y="142"/>
                </a:cxn>
                <a:cxn ang="0">
                  <a:pos x="4" y="152"/>
                </a:cxn>
                <a:cxn ang="0">
                  <a:pos x="9" y="160"/>
                </a:cxn>
                <a:cxn ang="0">
                  <a:pos x="15" y="169"/>
                </a:cxn>
                <a:cxn ang="0">
                  <a:pos x="23" y="177"/>
                </a:cxn>
                <a:cxn ang="0">
                  <a:pos x="32" y="182"/>
                </a:cxn>
                <a:cxn ang="0">
                  <a:pos x="42" y="187"/>
                </a:cxn>
                <a:cxn ang="0">
                  <a:pos x="52" y="189"/>
                </a:cxn>
                <a:cxn ang="0">
                  <a:pos x="272" y="233"/>
                </a:cxn>
                <a:cxn ang="0">
                  <a:pos x="283" y="225"/>
                </a:cxn>
                <a:cxn ang="0">
                  <a:pos x="292" y="213"/>
                </a:cxn>
                <a:cxn ang="0">
                  <a:pos x="297" y="200"/>
                </a:cxn>
                <a:cxn ang="0">
                  <a:pos x="298" y="185"/>
                </a:cxn>
              </a:cxnLst>
              <a:rect l="0" t="0" r="r" b="b"/>
              <a:pathLst>
                <a:path w="300" h="233">
                  <a:moveTo>
                    <a:pt x="298" y="185"/>
                  </a:moveTo>
                  <a:lnTo>
                    <a:pt x="300" y="184"/>
                  </a:lnTo>
                  <a:lnTo>
                    <a:pt x="300" y="116"/>
                  </a:lnTo>
                  <a:lnTo>
                    <a:pt x="298" y="97"/>
                  </a:lnTo>
                  <a:lnTo>
                    <a:pt x="293" y="81"/>
                  </a:lnTo>
                  <a:lnTo>
                    <a:pt x="285" y="66"/>
                  </a:lnTo>
                  <a:lnTo>
                    <a:pt x="273" y="54"/>
                  </a:lnTo>
                  <a:lnTo>
                    <a:pt x="262" y="43"/>
                  </a:lnTo>
                  <a:lnTo>
                    <a:pt x="247" y="35"/>
                  </a:lnTo>
                  <a:lnTo>
                    <a:pt x="230" y="30"/>
                  </a:lnTo>
                  <a:lnTo>
                    <a:pt x="212" y="28"/>
                  </a:lnTo>
                  <a:lnTo>
                    <a:pt x="78" y="28"/>
                  </a:lnTo>
                  <a:lnTo>
                    <a:pt x="70" y="28"/>
                  </a:lnTo>
                  <a:lnTo>
                    <a:pt x="63" y="26"/>
                  </a:lnTo>
                  <a:lnTo>
                    <a:pt x="55" y="23"/>
                  </a:lnTo>
                  <a:lnTo>
                    <a:pt x="48" y="20"/>
                  </a:lnTo>
                  <a:lnTo>
                    <a:pt x="42" y="16"/>
                  </a:lnTo>
                  <a:lnTo>
                    <a:pt x="35" y="11"/>
                  </a:lnTo>
                  <a:lnTo>
                    <a:pt x="30" y="6"/>
                  </a:lnTo>
                  <a:lnTo>
                    <a:pt x="25" y="0"/>
                  </a:lnTo>
                  <a:lnTo>
                    <a:pt x="15" y="13"/>
                  </a:lnTo>
                  <a:lnTo>
                    <a:pt x="7" y="28"/>
                  </a:lnTo>
                  <a:lnTo>
                    <a:pt x="2" y="44"/>
                  </a:lnTo>
                  <a:lnTo>
                    <a:pt x="0" y="61"/>
                  </a:lnTo>
                  <a:lnTo>
                    <a:pt x="0" y="131"/>
                  </a:lnTo>
                  <a:lnTo>
                    <a:pt x="0" y="131"/>
                  </a:lnTo>
                  <a:lnTo>
                    <a:pt x="2" y="142"/>
                  </a:lnTo>
                  <a:lnTo>
                    <a:pt x="4" y="152"/>
                  </a:lnTo>
                  <a:lnTo>
                    <a:pt x="9" y="160"/>
                  </a:lnTo>
                  <a:lnTo>
                    <a:pt x="15" y="169"/>
                  </a:lnTo>
                  <a:lnTo>
                    <a:pt x="23" y="177"/>
                  </a:lnTo>
                  <a:lnTo>
                    <a:pt x="32" y="182"/>
                  </a:lnTo>
                  <a:lnTo>
                    <a:pt x="42" y="187"/>
                  </a:lnTo>
                  <a:lnTo>
                    <a:pt x="52" y="189"/>
                  </a:lnTo>
                  <a:lnTo>
                    <a:pt x="272" y="233"/>
                  </a:lnTo>
                  <a:lnTo>
                    <a:pt x="283" y="225"/>
                  </a:lnTo>
                  <a:lnTo>
                    <a:pt x="292" y="213"/>
                  </a:lnTo>
                  <a:lnTo>
                    <a:pt x="297" y="200"/>
                  </a:lnTo>
                  <a:lnTo>
                    <a:pt x="298" y="185"/>
                  </a:lnTo>
                  <a:close/>
                </a:path>
              </a:pathLst>
            </a:custGeom>
            <a:solidFill>
              <a:srgbClr val="3F9E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727" name="Freeform 7"/>
            <p:cNvSpPr>
              <a:spLocks/>
            </p:cNvSpPr>
            <p:nvPr/>
          </p:nvSpPr>
          <p:spPr bwMode="auto">
            <a:xfrm>
              <a:off x="2190" y="1862"/>
              <a:ext cx="116" cy="114"/>
            </a:xfrm>
            <a:custGeom>
              <a:avLst/>
              <a:gdLst/>
              <a:ahLst/>
              <a:cxnLst>
                <a:cxn ang="0">
                  <a:pos x="32" y="6"/>
                </a:cxn>
                <a:cxn ang="0">
                  <a:pos x="14" y="21"/>
                </a:cxn>
                <a:cxn ang="0">
                  <a:pos x="4" y="40"/>
                </a:cxn>
                <a:cxn ang="0">
                  <a:pos x="0" y="63"/>
                </a:cxn>
                <a:cxn ang="0">
                  <a:pos x="7" y="84"/>
                </a:cxn>
                <a:cxn ang="0">
                  <a:pos x="14" y="94"/>
                </a:cxn>
                <a:cxn ang="0">
                  <a:pos x="22" y="102"/>
                </a:cxn>
                <a:cxn ang="0">
                  <a:pos x="32" y="107"/>
                </a:cxn>
                <a:cxn ang="0">
                  <a:pos x="42" y="112"/>
                </a:cxn>
                <a:cxn ang="0">
                  <a:pos x="53" y="114"/>
                </a:cxn>
                <a:cxn ang="0">
                  <a:pos x="65" y="114"/>
                </a:cxn>
                <a:cxn ang="0">
                  <a:pos x="75" y="112"/>
                </a:cxn>
                <a:cxn ang="0">
                  <a:pos x="86" y="107"/>
                </a:cxn>
                <a:cxn ang="0">
                  <a:pos x="105" y="93"/>
                </a:cxn>
                <a:cxn ang="0">
                  <a:pos x="115" y="73"/>
                </a:cxn>
                <a:cxn ang="0">
                  <a:pos x="116" y="51"/>
                </a:cxn>
                <a:cxn ang="0">
                  <a:pos x="110" y="30"/>
                </a:cxn>
                <a:cxn ang="0">
                  <a:pos x="103" y="20"/>
                </a:cxn>
                <a:cxn ang="0">
                  <a:pos x="95" y="11"/>
                </a:cxn>
                <a:cxn ang="0">
                  <a:pos x="86" y="6"/>
                </a:cxn>
                <a:cxn ang="0">
                  <a:pos x="77" y="1"/>
                </a:cxn>
                <a:cxn ang="0">
                  <a:pos x="65" y="0"/>
                </a:cxn>
                <a:cxn ang="0">
                  <a:pos x="53" y="0"/>
                </a:cxn>
                <a:cxn ang="0">
                  <a:pos x="43" y="1"/>
                </a:cxn>
                <a:cxn ang="0">
                  <a:pos x="32" y="6"/>
                </a:cxn>
              </a:cxnLst>
              <a:rect l="0" t="0" r="r" b="b"/>
              <a:pathLst>
                <a:path w="116" h="114">
                  <a:moveTo>
                    <a:pt x="32" y="6"/>
                  </a:moveTo>
                  <a:lnTo>
                    <a:pt x="14" y="21"/>
                  </a:lnTo>
                  <a:lnTo>
                    <a:pt x="4" y="40"/>
                  </a:lnTo>
                  <a:lnTo>
                    <a:pt x="0" y="63"/>
                  </a:lnTo>
                  <a:lnTo>
                    <a:pt x="7" y="84"/>
                  </a:lnTo>
                  <a:lnTo>
                    <a:pt x="14" y="94"/>
                  </a:lnTo>
                  <a:lnTo>
                    <a:pt x="22" y="102"/>
                  </a:lnTo>
                  <a:lnTo>
                    <a:pt x="32" y="107"/>
                  </a:lnTo>
                  <a:lnTo>
                    <a:pt x="42" y="112"/>
                  </a:lnTo>
                  <a:lnTo>
                    <a:pt x="53" y="114"/>
                  </a:lnTo>
                  <a:lnTo>
                    <a:pt x="65" y="114"/>
                  </a:lnTo>
                  <a:lnTo>
                    <a:pt x="75" y="112"/>
                  </a:lnTo>
                  <a:lnTo>
                    <a:pt x="86" y="107"/>
                  </a:lnTo>
                  <a:lnTo>
                    <a:pt x="105" y="93"/>
                  </a:lnTo>
                  <a:lnTo>
                    <a:pt x="115" y="73"/>
                  </a:lnTo>
                  <a:lnTo>
                    <a:pt x="116" y="51"/>
                  </a:lnTo>
                  <a:lnTo>
                    <a:pt x="110" y="30"/>
                  </a:lnTo>
                  <a:lnTo>
                    <a:pt x="103" y="20"/>
                  </a:lnTo>
                  <a:lnTo>
                    <a:pt x="95" y="11"/>
                  </a:lnTo>
                  <a:lnTo>
                    <a:pt x="86" y="6"/>
                  </a:lnTo>
                  <a:lnTo>
                    <a:pt x="77" y="1"/>
                  </a:lnTo>
                  <a:lnTo>
                    <a:pt x="65" y="0"/>
                  </a:lnTo>
                  <a:lnTo>
                    <a:pt x="53" y="0"/>
                  </a:lnTo>
                  <a:lnTo>
                    <a:pt x="43" y="1"/>
                  </a:lnTo>
                  <a:lnTo>
                    <a:pt x="32" y="6"/>
                  </a:lnTo>
                  <a:close/>
                </a:path>
              </a:pathLst>
            </a:custGeom>
            <a:solidFill>
              <a:schemeClr val="accent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728" name="Freeform 8"/>
            <p:cNvSpPr>
              <a:spLocks/>
            </p:cNvSpPr>
            <p:nvPr/>
          </p:nvSpPr>
          <p:spPr bwMode="auto">
            <a:xfrm>
              <a:off x="2228" y="2004"/>
              <a:ext cx="73" cy="73"/>
            </a:xfrm>
            <a:custGeom>
              <a:avLst/>
              <a:gdLst/>
              <a:ahLst/>
              <a:cxnLst>
                <a:cxn ang="0">
                  <a:pos x="20" y="5"/>
                </a:cxn>
                <a:cxn ang="0">
                  <a:pos x="9" y="13"/>
                </a:cxn>
                <a:cxn ang="0">
                  <a:pos x="2" y="25"/>
                </a:cxn>
                <a:cxn ang="0">
                  <a:pos x="0" y="40"/>
                </a:cxn>
                <a:cxn ang="0">
                  <a:pos x="5" y="53"/>
                </a:cxn>
                <a:cxn ang="0">
                  <a:pos x="10" y="60"/>
                </a:cxn>
                <a:cxn ang="0">
                  <a:pos x="15" y="65"/>
                </a:cxn>
                <a:cxn ang="0">
                  <a:pos x="20" y="68"/>
                </a:cxn>
                <a:cxn ang="0">
                  <a:pos x="27" y="71"/>
                </a:cxn>
                <a:cxn ang="0">
                  <a:pos x="34" y="73"/>
                </a:cxn>
                <a:cxn ang="0">
                  <a:pos x="42" y="73"/>
                </a:cxn>
                <a:cxn ang="0">
                  <a:pos x="48" y="71"/>
                </a:cxn>
                <a:cxn ang="0">
                  <a:pos x="55" y="68"/>
                </a:cxn>
                <a:cxn ang="0">
                  <a:pos x="65" y="58"/>
                </a:cxn>
                <a:cxn ang="0">
                  <a:pos x="72" y="47"/>
                </a:cxn>
                <a:cxn ang="0">
                  <a:pos x="73" y="33"/>
                </a:cxn>
                <a:cxn ang="0">
                  <a:pos x="70" y="20"/>
                </a:cxn>
                <a:cxn ang="0">
                  <a:pos x="65" y="13"/>
                </a:cxn>
                <a:cxn ang="0">
                  <a:pos x="60" y="8"/>
                </a:cxn>
                <a:cxn ang="0">
                  <a:pos x="55" y="5"/>
                </a:cxn>
                <a:cxn ang="0">
                  <a:pos x="48" y="2"/>
                </a:cxn>
                <a:cxn ang="0">
                  <a:pos x="42" y="0"/>
                </a:cxn>
                <a:cxn ang="0">
                  <a:pos x="34" y="0"/>
                </a:cxn>
                <a:cxn ang="0">
                  <a:pos x="27" y="2"/>
                </a:cxn>
                <a:cxn ang="0">
                  <a:pos x="20" y="5"/>
                </a:cxn>
              </a:cxnLst>
              <a:rect l="0" t="0" r="r" b="b"/>
              <a:pathLst>
                <a:path w="73" h="73">
                  <a:moveTo>
                    <a:pt x="20" y="5"/>
                  </a:moveTo>
                  <a:lnTo>
                    <a:pt x="9" y="13"/>
                  </a:lnTo>
                  <a:lnTo>
                    <a:pt x="2" y="25"/>
                  </a:lnTo>
                  <a:lnTo>
                    <a:pt x="0" y="40"/>
                  </a:lnTo>
                  <a:lnTo>
                    <a:pt x="5" y="53"/>
                  </a:lnTo>
                  <a:lnTo>
                    <a:pt x="10" y="60"/>
                  </a:lnTo>
                  <a:lnTo>
                    <a:pt x="15" y="65"/>
                  </a:lnTo>
                  <a:lnTo>
                    <a:pt x="20" y="68"/>
                  </a:lnTo>
                  <a:lnTo>
                    <a:pt x="27" y="71"/>
                  </a:lnTo>
                  <a:lnTo>
                    <a:pt x="34" y="73"/>
                  </a:lnTo>
                  <a:lnTo>
                    <a:pt x="42" y="73"/>
                  </a:lnTo>
                  <a:lnTo>
                    <a:pt x="48" y="71"/>
                  </a:lnTo>
                  <a:lnTo>
                    <a:pt x="55" y="68"/>
                  </a:lnTo>
                  <a:lnTo>
                    <a:pt x="65" y="58"/>
                  </a:lnTo>
                  <a:lnTo>
                    <a:pt x="72" y="47"/>
                  </a:lnTo>
                  <a:lnTo>
                    <a:pt x="73" y="33"/>
                  </a:lnTo>
                  <a:lnTo>
                    <a:pt x="70" y="20"/>
                  </a:lnTo>
                  <a:lnTo>
                    <a:pt x="65" y="13"/>
                  </a:lnTo>
                  <a:lnTo>
                    <a:pt x="60" y="8"/>
                  </a:lnTo>
                  <a:lnTo>
                    <a:pt x="55" y="5"/>
                  </a:lnTo>
                  <a:lnTo>
                    <a:pt x="48" y="2"/>
                  </a:lnTo>
                  <a:lnTo>
                    <a:pt x="42" y="0"/>
                  </a:lnTo>
                  <a:lnTo>
                    <a:pt x="34" y="0"/>
                  </a:lnTo>
                  <a:lnTo>
                    <a:pt x="27" y="2"/>
                  </a:lnTo>
                  <a:lnTo>
                    <a:pt x="20" y="5"/>
                  </a:lnTo>
                  <a:close/>
                </a:path>
              </a:pathLst>
            </a:custGeom>
            <a:solidFill>
              <a:schemeClr val="accent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729" name="Freeform 9"/>
            <p:cNvSpPr>
              <a:spLocks/>
            </p:cNvSpPr>
            <p:nvPr/>
          </p:nvSpPr>
          <p:spPr bwMode="auto">
            <a:xfrm>
              <a:off x="2326" y="2064"/>
              <a:ext cx="42" cy="43"/>
            </a:xfrm>
            <a:custGeom>
              <a:avLst/>
              <a:gdLst/>
              <a:ahLst/>
              <a:cxnLst>
                <a:cxn ang="0">
                  <a:pos x="10" y="1"/>
                </a:cxn>
                <a:cxn ang="0">
                  <a:pos x="3" y="8"/>
                </a:cxn>
                <a:cxn ang="0">
                  <a:pos x="0" y="15"/>
                </a:cxn>
                <a:cxn ang="0">
                  <a:pos x="0" y="23"/>
                </a:cxn>
                <a:cxn ang="0">
                  <a:pos x="2" y="31"/>
                </a:cxn>
                <a:cxn ang="0">
                  <a:pos x="7" y="38"/>
                </a:cxn>
                <a:cxn ang="0">
                  <a:pos x="15" y="41"/>
                </a:cxn>
                <a:cxn ang="0">
                  <a:pos x="23" y="43"/>
                </a:cxn>
                <a:cxn ang="0">
                  <a:pos x="32" y="40"/>
                </a:cxn>
                <a:cxn ang="0">
                  <a:pos x="38" y="35"/>
                </a:cxn>
                <a:cxn ang="0">
                  <a:pos x="42" y="28"/>
                </a:cxn>
                <a:cxn ang="0">
                  <a:pos x="42" y="20"/>
                </a:cxn>
                <a:cxn ang="0">
                  <a:pos x="40" y="11"/>
                </a:cxn>
                <a:cxn ang="0">
                  <a:pos x="35" y="5"/>
                </a:cxn>
                <a:cxn ang="0">
                  <a:pos x="28" y="0"/>
                </a:cxn>
                <a:cxn ang="0">
                  <a:pos x="18" y="0"/>
                </a:cxn>
                <a:cxn ang="0">
                  <a:pos x="10" y="1"/>
                </a:cxn>
              </a:cxnLst>
              <a:rect l="0" t="0" r="r" b="b"/>
              <a:pathLst>
                <a:path w="42" h="43">
                  <a:moveTo>
                    <a:pt x="10" y="1"/>
                  </a:moveTo>
                  <a:lnTo>
                    <a:pt x="3" y="8"/>
                  </a:lnTo>
                  <a:lnTo>
                    <a:pt x="0" y="15"/>
                  </a:lnTo>
                  <a:lnTo>
                    <a:pt x="0" y="23"/>
                  </a:lnTo>
                  <a:lnTo>
                    <a:pt x="2" y="31"/>
                  </a:lnTo>
                  <a:lnTo>
                    <a:pt x="7" y="38"/>
                  </a:lnTo>
                  <a:lnTo>
                    <a:pt x="15" y="41"/>
                  </a:lnTo>
                  <a:lnTo>
                    <a:pt x="23" y="43"/>
                  </a:lnTo>
                  <a:lnTo>
                    <a:pt x="32" y="40"/>
                  </a:lnTo>
                  <a:lnTo>
                    <a:pt x="38" y="35"/>
                  </a:lnTo>
                  <a:lnTo>
                    <a:pt x="42" y="28"/>
                  </a:lnTo>
                  <a:lnTo>
                    <a:pt x="42" y="20"/>
                  </a:lnTo>
                  <a:lnTo>
                    <a:pt x="40" y="11"/>
                  </a:lnTo>
                  <a:lnTo>
                    <a:pt x="35" y="5"/>
                  </a:lnTo>
                  <a:lnTo>
                    <a:pt x="28" y="0"/>
                  </a:lnTo>
                  <a:lnTo>
                    <a:pt x="18" y="0"/>
                  </a:lnTo>
                  <a:lnTo>
                    <a:pt x="10" y="1"/>
                  </a:lnTo>
                  <a:close/>
                </a:path>
              </a:pathLst>
            </a:custGeom>
            <a:solidFill>
              <a:schemeClr val="accent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730" name="Freeform 10"/>
            <p:cNvSpPr>
              <a:spLocks/>
            </p:cNvSpPr>
            <p:nvPr/>
          </p:nvSpPr>
          <p:spPr bwMode="auto">
            <a:xfrm>
              <a:off x="3591" y="1787"/>
              <a:ext cx="114" cy="116"/>
            </a:xfrm>
            <a:custGeom>
              <a:avLst/>
              <a:gdLst/>
              <a:ahLst/>
              <a:cxnLst>
                <a:cxn ang="0">
                  <a:pos x="84" y="7"/>
                </a:cxn>
                <a:cxn ang="0">
                  <a:pos x="102" y="22"/>
                </a:cxn>
                <a:cxn ang="0">
                  <a:pos x="112" y="40"/>
                </a:cxn>
                <a:cxn ang="0">
                  <a:pos x="114" y="63"/>
                </a:cxn>
                <a:cxn ang="0">
                  <a:pos x="107" y="85"/>
                </a:cxn>
                <a:cxn ang="0">
                  <a:pos x="101" y="95"/>
                </a:cxn>
                <a:cxn ang="0">
                  <a:pos x="93" y="103"/>
                </a:cxn>
                <a:cxn ang="0">
                  <a:pos x="84" y="110"/>
                </a:cxn>
                <a:cxn ang="0">
                  <a:pos x="74" y="113"/>
                </a:cxn>
                <a:cxn ang="0">
                  <a:pos x="63" y="116"/>
                </a:cxn>
                <a:cxn ang="0">
                  <a:pos x="51" y="116"/>
                </a:cxn>
                <a:cxn ang="0">
                  <a:pos x="41" y="115"/>
                </a:cxn>
                <a:cxn ang="0">
                  <a:pos x="30" y="110"/>
                </a:cxn>
                <a:cxn ang="0">
                  <a:pos x="11" y="95"/>
                </a:cxn>
                <a:cxn ang="0">
                  <a:pos x="1" y="75"/>
                </a:cxn>
                <a:cxn ang="0">
                  <a:pos x="0" y="53"/>
                </a:cxn>
                <a:cxn ang="0">
                  <a:pos x="6" y="32"/>
                </a:cxn>
                <a:cxn ang="0">
                  <a:pos x="13" y="22"/>
                </a:cxn>
                <a:cxn ang="0">
                  <a:pos x="21" y="13"/>
                </a:cxn>
                <a:cxn ang="0">
                  <a:pos x="30" y="7"/>
                </a:cxn>
                <a:cxn ang="0">
                  <a:pos x="41" y="4"/>
                </a:cxn>
                <a:cxn ang="0">
                  <a:pos x="51" y="0"/>
                </a:cxn>
                <a:cxn ang="0">
                  <a:pos x="63" y="0"/>
                </a:cxn>
                <a:cxn ang="0">
                  <a:pos x="73" y="2"/>
                </a:cxn>
                <a:cxn ang="0">
                  <a:pos x="84" y="7"/>
                </a:cxn>
              </a:cxnLst>
              <a:rect l="0" t="0" r="r" b="b"/>
              <a:pathLst>
                <a:path w="114" h="116">
                  <a:moveTo>
                    <a:pt x="84" y="7"/>
                  </a:moveTo>
                  <a:lnTo>
                    <a:pt x="102" y="22"/>
                  </a:lnTo>
                  <a:lnTo>
                    <a:pt x="112" y="40"/>
                  </a:lnTo>
                  <a:lnTo>
                    <a:pt x="114" y="63"/>
                  </a:lnTo>
                  <a:lnTo>
                    <a:pt x="107" y="85"/>
                  </a:lnTo>
                  <a:lnTo>
                    <a:pt x="101" y="95"/>
                  </a:lnTo>
                  <a:lnTo>
                    <a:pt x="93" y="103"/>
                  </a:lnTo>
                  <a:lnTo>
                    <a:pt x="84" y="110"/>
                  </a:lnTo>
                  <a:lnTo>
                    <a:pt x="74" y="113"/>
                  </a:lnTo>
                  <a:lnTo>
                    <a:pt x="63" y="116"/>
                  </a:lnTo>
                  <a:lnTo>
                    <a:pt x="51" y="116"/>
                  </a:lnTo>
                  <a:lnTo>
                    <a:pt x="41" y="115"/>
                  </a:lnTo>
                  <a:lnTo>
                    <a:pt x="30" y="110"/>
                  </a:lnTo>
                  <a:lnTo>
                    <a:pt x="11" y="95"/>
                  </a:lnTo>
                  <a:lnTo>
                    <a:pt x="1" y="75"/>
                  </a:lnTo>
                  <a:lnTo>
                    <a:pt x="0" y="53"/>
                  </a:lnTo>
                  <a:lnTo>
                    <a:pt x="6" y="32"/>
                  </a:lnTo>
                  <a:lnTo>
                    <a:pt x="13" y="22"/>
                  </a:lnTo>
                  <a:lnTo>
                    <a:pt x="21" y="13"/>
                  </a:lnTo>
                  <a:lnTo>
                    <a:pt x="30" y="7"/>
                  </a:lnTo>
                  <a:lnTo>
                    <a:pt x="41" y="4"/>
                  </a:lnTo>
                  <a:lnTo>
                    <a:pt x="51" y="0"/>
                  </a:lnTo>
                  <a:lnTo>
                    <a:pt x="63" y="0"/>
                  </a:lnTo>
                  <a:lnTo>
                    <a:pt x="73" y="2"/>
                  </a:lnTo>
                  <a:lnTo>
                    <a:pt x="84" y="7"/>
                  </a:lnTo>
                  <a:close/>
                </a:path>
              </a:pathLst>
            </a:custGeom>
            <a:solidFill>
              <a:schemeClr val="accent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731" name="Freeform 11"/>
            <p:cNvSpPr>
              <a:spLocks/>
            </p:cNvSpPr>
            <p:nvPr/>
          </p:nvSpPr>
          <p:spPr bwMode="auto">
            <a:xfrm>
              <a:off x="3594" y="1930"/>
              <a:ext cx="73" cy="73"/>
            </a:xfrm>
            <a:custGeom>
              <a:avLst/>
              <a:gdLst/>
              <a:ahLst/>
              <a:cxnLst>
                <a:cxn ang="0">
                  <a:pos x="53" y="5"/>
                </a:cxn>
                <a:cxn ang="0">
                  <a:pos x="65" y="15"/>
                </a:cxn>
                <a:cxn ang="0">
                  <a:pos x="71" y="26"/>
                </a:cxn>
                <a:cxn ang="0">
                  <a:pos x="73" y="39"/>
                </a:cxn>
                <a:cxn ang="0">
                  <a:pos x="68" y="53"/>
                </a:cxn>
                <a:cxn ang="0">
                  <a:pos x="60" y="64"/>
                </a:cxn>
                <a:cxn ang="0">
                  <a:pos x="48" y="71"/>
                </a:cxn>
                <a:cxn ang="0">
                  <a:pos x="33" y="73"/>
                </a:cxn>
                <a:cxn ang="0">
                  <a:pos x="20" y="68"/>
                </a:cxn>
                <a:cxn ang="0">
                  <a:pos x="8" y="59"/>
                </a:cxn>
                <a:cxn ang="0">
                  <a:pos x="2" y="48"/>
                </a:cxn>
                <a:cxn ang="0">
                  <a:pos x="0" y="33"/>
                </a:cxn>
                <a:cxn ang="0">
                  <a:pos x="5" y="20"/>
                </a:cxn>
                <a:cxn ang="0">
                  <a:pos x="15" y="8"/>
                </a:cxn>
                <a:cxn ang="0">
                  <a:pos x="27" y="1"/>
                </a:cxn>
                <a:cxn ang="0">
                  <a:pos x="40" y="0"/>
                </a:cxn>
                <a:cxn ang="0">
                  <a:pos x="53" y="5"/>
                </a:cxn>
              </a:cxnLst>
              <a:rect l="0" t="0" r="r" b="b"/>
              <a:pathLst>
                <a:path w="73" h="73">
                  <a:moveTo>
                    <a:pt x="53" y="5"/>
                  </a:moveTo>
                  <a:lnTo>
                    <a:pt x="65" y="15"/>
                  </a:lnTo>
                  <a:lnTo>
                    <a:pt x="71" y="26"/>
                  </a:lnTo>
                  <a:lnTo>
                    <a:pt x="73" y="39"/>
                  </a:lnTo>
                  <a:lnTo>
                    <a:pt x="68" y="53"/>
                  </a:lnTo>
                  <a:lnTo>
                    <a:pt x="60" y="64"/>
                  </a:lnTo>
                  <a:lnTo>
                    <a:pt x="48" y="71"/>
                  </a:lnTo>
                  <a:lnTo>
                    <a:pt x="33" y="73"/>
                  </a:lnTo>
                  <a:lnTo>
                    <a:pt x="20" y="68"/>
                  </a:lnTo>
                  <a:lnTo>
                    <a:pt x="8" y="59"/>
                  </a:lnTo>
                  <a:lnTo>
                    <a:pt x="2" y="48"/>
                  </a:lnTo>
                  <a:lnTo>
                    <a:pt x="0" y="33"/>
                  </a:lnTo>
                  <a:lnTo>
                    <a:pt x="5" y="20"/>
                  </a:lnTo>
                  <a:lnTo>
                    <a:pt x="15" y="8"/>
                  </a:lnTo>
                  <a:lnTo>
                    <a:pt x="27" y="1"/>
                  </a:lnTo>
                  <a:lnTo>
                    <a:pt x="40" y="0"/>
                  </a:lnTo>
                  <a:lnTo>
                    <a:pt x="53" y="5"/>
                  </a:lnTo>
                  <a:close/>
                </a:path>
              </a:pathLst>
            </a:custGeom>
            <a:solidFill>
              <a:schemeClr val="accent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732" name="Freeform 12"/>
            <p:cNvSpPr>
              <a:spLocks/>
            </p:cNvSpPr>
            <p:nvPr/>
          </p:nvSpPr>
          <p:spPr bwMode="auto">
            <a:xfrm>
              <a:off x="3528" y="1989"/>
              <a:ext cx="43" cy="43"/>
            </a:xfrm>
            <a:custGeom>
              <a:avLst/>
              <a:gdLst/>
              <a:ahLst/>
              <a:cxnLst>
                <a:cxn ang="0">
                  <a:pos x="31" y="4"/>
                </a:cxn>
                <a:cxn ang="0">
                  <a:pos x="38" y="9"/>
                </a:cxn>
                <a:cxn ang="0">
                  <a:pos x="43" y="15"/>
                </a:cxn>
                <a:cxn ang="0">
                  <a:pos x="43" y="23"/>
                </a:cxn>
                <a:cxn ang="0">
                  <a:pos x="41" y="32"/>
                </a:cxn>
                <a:cxn ang="0">
                  <a:pos x="35" y="38"/>
                </a:cxn>
                <a:cxn ang="0">
                  <a:pos x="28" y="43"/>
                </a:cxn>
                <a:cxn ang="0">
                  <a:pos x="20" y="43"/>
                </a:cxn>
                <a:cxn ang="0">
                  <a:pos x="12" y="42"/>
                </a:cxn>
                <a:cxn ang="0">
                  <a:pos x="5" y="35"/>
                </a:cxn>
                <a:cxn ang="0">
                  <a:pos x="2" y="28"/>
                </a:cxn>
                <a:cxn ang="0">
                  <a:pos x="0" y="20"/>
                </a:cxn>
                <a:cxn ang="0">
                  <a:pos x="3" y="12"/>
                </a:cxn>
                <a:cxn ang="0">
                  <a:pos x="8" y="5"/>
                </a:cxn>
                <a:cxn ang="0">
                  <a:pos x="15" y="2"/>
                </a:cxn>
                <a:cxn ang="0">
                  <a:pos x="23" y="0"/>
                </a:cxn>
                <a:cxn ang="0">
                  <a:pos x="31" y="4"/>
                </a:cxn>
              </a:cxnLst>
              <a:rect l="0" t="0" r="r" b="b"/>
              <a:pathLst>
                <a:path w="43" h="43">
                  <a:moveTo>
                    <a:pt x="31" y="4"/>
                  </a:moveTo>
                  <a:lnTo>
                    <a:pt x="38" y="9"/>
                  </a:lnTo>
                  <a:lnTo>
                    <a:pt x="43" y="15"/>
                  </a:lnTo>
                  <a:lnTo>
                    <a:pt x="43" y="23"/>
                  </a:lnTo>
                  <a:lnTo>
                    <a:pt x="41" y="32"/>
                  </a:lnTo>
                  <a:lnTo>
                    <a:pt x="35" y="38"/>
                  </a:lnTo>
                  <a:lnTo>
                    <a:pt x="28" y="43"/>
                  </a:lnTo>
                  <a:lnTo>
                    <a:pt x="20" y="43"/>
                  </a:lnTo>
                  <a:lnTo>
                    <a:pt x="12" y="42"/>
                  </a:lnTo>
                  <a:lnTo>
                    <a:pt x="5" y="35"/>
                  </a:lnTo>
                  <a:lnTo>
                    <a:pt x="2" y="28"/>
                  </a:lnTo>
                  <a:lnTo>
                    <a:pt x="0" y="20"/>
                  </a:lnTo>
                  <a:lnTo>
                    <a:pt x="3" y="12"/>
                  </a:lnTo>
                  <a:lnTo>
                    <a:pt x="8" y="5"/>
                  </a:lnTo>
                  <a:lnTo>
                    <a:pt x="15" y="2"/>
                  </a:lnTo>
                  <a:lnTo>
                    <a:pt x="23" y="0"/>
                  </a:lnTo>
                  <a:lnTo>
                    <a:pt x="31" y="4"/>
                  </a:lnTo>
                  <a:close/>
                </a:path>
              </a:pathLst>
            </a:custGeom>
            <a:solidFill>
              <a:schemeClr val="accent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733" name="Freeform 13"/>
            <p:cNvSpPr>
              <a:spLocks/>
            </p:cNvSpPr>
            <p:nvPr/>
          </p:nvSpPr>
          <p:spPr bwMode="auto">
            <a:xfrm>
              <a:off x="2970" y="1398"/>
              <a:ext cx="793" cy="404"/>
            </a:xfrm>
            <a:custGeom>
              <a:avLst/>
              <a:gdLst/>
              <a:ahLst/>
              <a:cxnLst>
                <a:cxn ang="0">
                  <a:pos x="435" y="402"/>
                </a:cxn>
                <a:cxn ang="0">
                  <a:pos x="513" y="396"/>
                </a:cxn>
                <a:cxn ang="0">
                  <a:pos x="584" y="379"/>
                </a:cxn>
                <a:cxn ang="0">
                  <a:pos x="647" y="358"/>
                </a:cxn>
                <a:cxn ang="0">
                  <a:pos x="702" y="331"/>
                </a:cxn>
                <a:cxn ang="0">
                  <a:pos x="745" y="298"/>
                </a:cxn>
                <a:cxn ang="0">
                  <a:pos x="775" y="263"/>
                </a:cxn>
                <a:cxn ang="0">
                  <a:pos x="791" y="224"/>
                </a:cxn>
                <a:cxn ang="0">
                  <a:pos x="791" y="182"/>
                </a:cxn>
                <a:cxn ang="0">
                  <a:pos x="775" y="142"/>
                </a:cxn>
                <a:cxn ang="0">
                  <a:pos x="745" y="106"/>
                </a:cxn>
                <a:cxn ang="0">
                  <a:pos x="702" y="75"/>
                </a:cxn>
                <a:cxn ang="0">
                  <a:pos x="647" y="46"/>
                </a:cxn>
                <a:cxn ang="0">
                  <a:pos x="584" y="25"/>
                </a:cxn>
                <a:cxn ang="0">
                  <a:pos x="513" y="10"/>
                </a:cxn>
                <a:cxn ang="0">
                  <a:pos x="435" y="2"/>
                </a:cxn>
                <a:cxn ang="0">
                  <a:pos x="356" y="2"/>
                </a:cxn>
                <a:cxn ang="0">
                  <a:pos x="278" y="10"/>
                </a:cxn>
                <a:cxn ang="0">
                  <a:pos x="207" y="25"/>
                </a:cxn>
                <a:cxn ang="0">
                  <a:pos x="144" y="46"/>
                </a:cxn>
                <a:cxn ang="0">
                  <a:pos x="91" y="75"/>
                </a:cxn>
                <a:cxn ang="0">
                  <a:pos x="48" y="106"/>
                </a:cxn>
                <a:cxn ang="0">
                  <a:pos x="18" y="142"/>
                </a:cxn>
                <a:cxn ang="0">
                  <a:pos x="2" y="182"/>
                </a:cxn>
                <a:cxn ang="0">
                  <a:pos x="2" y="224"/>
                </a:cxn>
                <a:cxn ang="0">
                  <a:pos x="18" y="263"/>
                </a:cxn>
                <a:cxn ang="0">
                  <a:pos x="48" y="298"/>
                </a:cxn>
                <a:cxn ang="0">
                  <a:pos x="91" y="331"/>
                </a:cxn>
                <a:cxn ang="0">
                  <a:pos x="144" y="358"/>
                </a:cxn>
                <a:cxn ang="0">
                  <a:pos x="207" y="379"/>
                </a:cxn>
                <a:cxn ang="0">
                  <a:pos x="278" y="396"/>
                </a:cxn>
                <a:cxn ang="0">
                  <a:pos x="356" y="402"/>
                </a:cxn>
              </a:cxnLst>
              <a:rect l="0" t="0" r="r" b="b"/>
              <a:pathLst>
                <a:path w="793" h="404">
                  <a:moveTo>
                    <a:pt x="396" y="404"/>
                  </a:moveTo>
                  <a:lnTo>
                    <a:pt x="435" y="402"/>
                  </a:lnTo>
                  <a:lnTo>
                    <a:pt x="475" y="401"/>
                  </a:lnTo>
                  <a:lnTo>
                    <a:pt x="513" y="396"/>
                  </a:lnTo>
                  <a:lnTo>
                    <a:pt x="550" y="388"/>
                  </a:lnTo>
                  <a:lnTo>
                    <a:pt x="584" y="379"/>
                  </a:lnTo>
                  <a:lnTo>
                    <a:pt x="618" y="369"/>
                  </a:lnTo>
                  <a:lnTo>
                    <a:pt x="647" y="358"/>
                  </a:lnTo>
                  <a:lnTo>
                    <a:pt x="677" y="345"/>
                  </a:lnTo>
                  <a:lnTo>
                    <a:pt x="702" y="331"/>
                  </a:lnTo>
                  <a:lnTo>
                    <a:pt x="725" y="315"/>
                  </a:lnTo>
                  <a:lnTo>
                    <a:pt x="745" y="298"/>
                  </a:lnTo>
                  <a:lnTo>
                    <a:pt x="762" y="282"/>
                  </a:lnTo>
                  <a:lnTo>
                    <a:pt x="775" y="263"/>
                  </a:lnTo>
                  <a:lnTo>
                    <a:pt x="785" y="243"/>
                  </a:lnTo>
                  <a:lnTo>
                    <a:pt x="791" y="224"/>
                  </a:lnTo>
                  <a:lnTo>
                    <a:pt x="793" y="202"/>
                  </a:lnTo>
                  <a:lnTo>
                    <a:pt x="791" y="182"/>
                  </a:lnTo>
                  <a:lnTo>
                    <a:pt x="785" y="162"/>
                  </a:lnTo>
                  <a:lnTo>
                    <a:pt x="775" y="142"/>
                  </a:lnTo>
                  <a:lnTo>
                    <a:pt x="762" y="124"/>
                  </a:lnTo>
                  <a:lnTo>
                    <a:pt x="745" y="106"/>
                  </a:lnTo>
                  <a:lnTo>
                    <a:pt x="725" y="89"/>
                  </a:lnTo>
                  <a:lnTo>
                    <a:pt x="702" y="75"/>
                  </a:lnTo>
                  <a:lnTo>
                    <a:pt x="677" y="60"/>
                  </a:lnTo>
                  <a:lnTo>
                    <a:pt x="647" y="46"/>
                  </a:lnTo>
                  <a:lnTo>
                    <a:pt x="618" y="35"/>
                  </a:lnTo>
                  <a:lnTo>
                    <a:pt x="584" y="25"/>
                  </a:lnTo>
                  <a:lnTo>
                    <a:pt x="550" y="17"/>
                  </a:lnTo>
                  <a:lnTo>
                    <a:pt x="513" y="10"/>
                  </a:lnTo>
                  <a:lnTo>
                    <a:pt x="475" y="3"/>
                  </a:lnTo>
                  <a:lnTo>
                    <a:pt x="435" y="2"/>
                  </a:lnTo>
                  <a:lnTo>
                    <a:pt x="396" y="0"/>
                  </a:lnTo>
                  <a:lnTo>
                    <a:pt x="356" y="2"/>
                  </a:lnTo>
                  <a:lnTo>
                    <a:pt x="316" y="3"/>
                  </a:lnTo>
                  <a:lnTo>
                    <a:pt x="278" y="10"/>
                  </a:lnTo>
                  <a:lnTo>
                    <a:pt x="242" y="17"/>
                  </a:lnTo>
                  <a:lnTo>
                    <a:pt x="207" y="25"/>
                  </a:lnTo>
                  <a:lnTo>
                    <a:pt x="174" y="35"/>
                  </a:lnTo>
                  <a:lnTo>
                    <a:pt x="144" y="46"/>
                  </a:lnTo>
                  <a:lnTo>
                    <a:pt x="116" y="60"/>
                  </a:lnTo>
                  <a:lnTo>
                    <a:pt x="91" y="75"/>
                  </a:lnTo>
                  <a:lnTo>
                    <a:pt x="68" y="89"/>
                  </a:lnTo>
                  <a:lnTo>
                    <a:pt x="48" y="106"/>
                  </a:lnTo>
                  <a:lnTo>
                    <a:pt x="32" y="124"/>
                  </a:lnTo>
                  <a:lnTo>
                    <a:pt x="18" y="142"/>
                  </a:lnTo>
                  <a:lnTo>
                    <a:pt x="8" y="162"/>
                  </a:lnTo>
                  <a:lnTo>
                    <a:pt x="2" y="182"/>
                  </a:lnTo>
                  <a:lnTo>
                    <a:pt x="0" y="202"/>
                  </a:lnTo>
                  <a:lnTo>
                    <a:pt x="2" y="224"/>
                  </a:lnTo>
                  <a:lnTo>
                    <a:pt x="8" y="243"/>
                  </a:lnTo>
                  <a:lnTo>
                    <a:pt x="18" y="263"/>
                  </a:lnTo>
                  <a:lnTo>
                    <a:pt x="32" y="282"/>
                  </a:lnTo>
                  <a:lnTo>
                    <a:pt x="48" y="298"/>
                  </a:lnTo>
                  <a:lnTo>
                    <a:pt x="68" y="315"/>
                  </a:lnTo>
                  <a:lnTo>
                    <a:pt x="91" y="331"/>
                  </a:lnTo>
                  <a:lnTo>
                    <a:pt x="116" y="345"/>
                  </a:lnTo>
                  <a:lnTo>
                    <a:pt x="144" y="358"/>
                  </a:lnTo>
                  <a:lnTo>
                    <a:pt x="174" y="369"/>
                  </a:lnTo>
                  <a:lnTo>
                    <a:pt x="207" y="379"/>
                  </a:lnTo>
                  <a:lnTo>
                    <a:pt x="242" y="388"/>
                  </a:lnTo>
                  <a:lnTo>
                    <a:pt x="278" y="396"/>
                  </a:lnTo>
                  <a:lnTo>
                    <a:pt x="316" y="401"/>
                  </a:lnTo>
                  <a:lnTo>
                    <a:pt x="356" y="402"/>
                  </a:lnTo>
                  <a:lnTo>
                    <a:pt x="396" y="404"/>
                  </a:lnTo>
                  <a:close/>
                </a:path>
              </a:pathLst>
            </a:custGeom>
            <a:solidFill>
              <a:schemeClr val="tx1">
                <a:lumMod val="10000"/>
                <a:lumOff val="9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734" name="Freeform 14"/>
            <p:cNvSpPr>
              <a:spLocks/>
            </p:cNvSpPr>
            <p:nvPr/>
          </p:nvSpPr>
          <p:spPr bwMode="auto">
            <a:xfrm>
              <a:off x="3377" y="1489"/>
              <a:ext cx="207" cy="207"/>
            </a:xfrm>
            <a:custGeom>
              <a:avLst/>
              <a:gdLst/>
              <a:ahLst/>
              <a:cxnLst>
                <a:cxn ang="0">
                  <a:pos x="0" y="103"/>
                </a:cxn>
                <a:cxn ang="0">
                  <a:pos x="2" y="123"/>
                </a:cxn>
                <a:cxn ang="0">
                  <a:pos x="7" y="141"/>
                </a:cxn>
                <a:cxn ang="0">
                  <a:pos x="15" y="159"/>
                </a:cxn>
                <a:cxn ang="0">
                  <a:pos x="27" y="176"/>
                </a:cxn>
                <a:cxn ang="0">
                  <a:pos x="35" y="184"/>
                </a:cxn>
                <a:cxn ang="0">
                  <a:pos x="43" y="189"/>
                </a:cxn>
                <a:cxn ang="0">
                  <a:pos x="52" y="196"/>
                </a:cxn>
                <a:cxn ang="0">
                  <a:pos x="60" y="199"/>
                </a:cxn>
                <a:cxn ang="0">
                  <a:pos x="70" y="202"/>
                </a:cxn>
                <a:cxn ang="0">
                  <a:pos x="80" y="205"/>
                </a:cxn>
                <a:cxn ang="0">
                  <a:pos x="91" y="207"/>
                </a:cxn>
                <a:cxn ang="0">
                  <a:pos x="103" y="207"/>
                </a:cxn>
                <a:cxn ang="0">
                  <a:pos x="115" y="207"/>
                </a:cxn>
                <a:cxn ang="0">
                  <a:pos x="126" y="205"/>
                </a:cxn>
                <a:cxn ang="0">
                  <a:pos x="136" y="202"/>
                </a:cxn>
                <a:cxn ang="0">
                  <a:pos x="146" y="199"/>
                </a:cxn>
                <a:cxn ang="0">
                  <a:pos x="156" y="194"/>
                </a:cxn>
                <a:cxn ang="0">
                  <a:pos x="164" y="189"/>
                </a:cxn>
                <a:cxn ang="0">
                  <a:pos x="172" y="182"/>
                </a:cxn>
                <a:cxn ang="0">
                  <a:pos x="181" y="174"/>
                </a:cxn>
                <a:cxn ang="0">
                  <a:pos x="192" y="157"/>
                </a:cxn>
                <a:cxn ang="0">
                  <a:pos x="201" y="141"/>
                </a:cxn>
                <a:cxn ang="0">
                  <a:pos x="206" y="123"/>
                </a:cxn>
                <a:cxn ang="0">
                  <a:pos x="207" y="103"/>
                </a:cxn>
                <a:cxn ang="0">
                  <a:pos x="206" y="85"/>
                </a:cxn>
                <a:cxn ang="0">
                  <a:pos x="201" y="66"/>
                </a:cxn>
                <a:cxn ang="0">
                  <a:pos x="194" y="50"/>
                </a:cxn>
                <a:cxn ang="0">
                  <a:pos x="182" y="35"/>
                </a:cxn>
                <a:cxn ang="0">
                  <a:pos x="174" y="27"/>
                </a:cxn>
                <a:cxn ang="0">
                  <a:pos x="166" y="20"/>
                </a:cxn>
                <a:cxn ang="0">
                  <a:pos x="158" y="13"/>
                </a:cxn>
                <a:cxn ang="0">
                  <a:pos x="148" y="8"/>
                </a:cxn>
                <a:cxn ang="0">
                  <a:pos x="138" y="5"/>
                </a:cxn>
                <a:cxn ang="0">
                  <a:pos x="126" y="2"/>
                </a:cxn>
                <a:cxn ang="0">
                  <a:pos x="115" y="0"/>
                </a:cxn>
                <a:cxn ang="0">
                  <a:pos x="103" y="0"/>
                </a:cxn>
                <a:cxn ang="0">
                  <a:pos x="93" y="0"/>
                </a:cxn>
                <a:cxn ang="0">
                  <a:pos x="83" y="2"/>
                </a:cxn>
                <a:cxn ang="0">
                  <a:pos x="73" y="3"/>
                </a:cxn>
                <a:cxn ang="0">
                  <a:pos x="65" y="7"/>
                </a:cxn>
                <a:cxn ang="0">
                  <a:pos x="55" y="12"/>
                </a:cxn>
                <a:cxn ang="0">
                  <a:pos x="47" y="17"/>
                </a:cxn>
                <a:cxn ang="0">
                  <a:pos x="38" y="22"/>
                </a:cxn>
                <a:cxn ang="0">
                  <a:pos x="30" y="28"/>
                </a:cxn>
                <a:cxn ang="0">
                  <a:pos x="17" y="45"/>
                </a:cxn>
                <a:cxn ang="0">
                  <a:pos x="9" y="61"/>
                </a:cxn>
                <a:cxn ang="0">
                  <a:pos x="2" y="81"/>
                </a:cxn>
                <a:cxn ang="0">
                  <a:pos x="0" y="103"/>
                </a:cxn>
              </a:cxnLst>
              <a:rect l="0" t="0" r="r" b="b"/>
              <a:pathLst>
                <a:path w="207" h="207">
                  <a:moveTo>
                    <a:pt x="0" y="103"/>
                  </a:moveTo>
                  <a:lnTo>
                    <a:pt x="2" y="123"/>
                  </a:lnTo>
                  <a:lnTo>
                    <a:pt x="7" y="141"/>
                  </a:lnTo>
                  <a:lnTo>
                    <a:pt x="15" y="159"/>
                  </a:lnTo>
                  <a:lnTo>
                    <a:pt x="27" y="176"/>
                  </a:lnTo>
                  <a:lnTo>
                    <a:pt x="35" y="184"/>
                  </a:lnTo>
                  <a:lnTo>
                    <a:pt x="43" y="189"/>
                  </a:lnTo>
                  <a:lnTo>
                    <a:pt x="52" y="196"/>
                  </a:lnTo>
                  <a:lnTo>
                    <a:pt x="60" y="199"/>
                  </a:lnTo>
                  <a:lnTo>
                    <a:pt x="70" y="202"/>
                  </a:lnTo>
                  <a:lnTo>
                    <a:pt x="80" y="205"/>
                  </a:lnTo>
                  <a:lnTo>
                    <a:pt x="91" y="207"/>
                  </a:lnTo>
                  <a:lnTo>
                    <a:pt x="103" y="207"/>
                  </a:lnTo>
                  <a:lnTo>
                    <a:pt x="115" y="207"/>
                  </a:lnTo>
                  <a:lnTo>
                    <a:pt x="126" y="205"/>
                  </a:lnTo>
                  <a:lnTo>
                    <a:pt x="136" y="202"/>
                  </a:lnTo>
                  <a:lnTo>
                    <a:pt x="146" y="199"/>
                  </a:lnTo>
                  <a:lnTo>
                    <a:pt x="156" y="194"/>
                  </a:lnTo>
                  <a:lnTo>
                    <a:pt x="164" y="189"/>
                  </a:lnTo>
                  <a:lnTo>
                    <a:pt x="172" y="182"/>
                  </a:lnTo>
                  <a:lnTo>
                    <a:pt x="181" y="174"/>
                  </a:lnTo>
                  <a:lnTo>
                    <a:pt x="192" y="157"/>
                  </a:lnTo>
                  <a:lnTo>
                    <a:pt x="201" y="141"/>
                  </a:lnTo>
                  <a:lnTo>
                    <a:pt x="206" y="123"/>
                  </a:lnTo>
                  <a:lnTo>
                    <a:pt x="207" y="103"/>
                  </a:lnTo>
                  <a:lnTo>
                    <a:pt x="206" y="85"/>
                  </a:lnTo>
                  <a:lnTo>
                    <a:pt x="201" y="66"/>
                  </a:lnTo>
                  <a:lnTo>
                    <a:pt x="194" y="50"/>
                  </a:lnTo>
                  <a:lnTo>
                    <a:pt x="182" y="35"/>
                  </a:lnTo>
                  <a:lnTo>
                    <a:pt x="174" y="27"/>
                  </a:lnTo>
                  <a:lnTo>
                    <a:pt x="166" y="20"/>
                  </a:lnTo>
                  <a:lnTo>
                    <a:pt x="158" y="13"/>
                  </a:lnTo>
                  <a:lnTo>
                    <a:pt x="148" y="8"/>
                  </a:lnTo>
                  <a:lnTo>
                    <a:pt x="138" y="5"/>
                  </a:lnTo>
                  <a:lnTo>
                    <a:pt x="126" y="2"/>
                  </a:lnTo>
                  <a:lnTo>
                    <a:pt x="115" y="0"/>
                  </a:lnTo>
                  <a:lnTo>
                    <a:pt x="103" y="0"/>
                  </a:lnTo>
                  <a:lnTo>
                    <a:pt x="93" y="0"/>
                  </a:lnTo>
                  <a:lnTo>
                    <a:pt x="83" y="2"/>
                  </a:lnTo>
                  <a:lnTo>
                    <a:pt x="73" y="3"/>
                  </a:lnTo>
                  <a:lnTo>
                    <a:pt x="65" y="7"/>
                  </a:lnTo>
                  <a:lnTo>
                    <a:pt x="55" y="12"/>
                  </a:lnTo>
                  <a:lnTo>
                    <a:pt x="47" y="17"/>
                  </a:lnTo>
                  <a:lnTo>
                    <a:pt x="38" y="22"/>
                  </a:lnTo>
                  <a:lnTo>
                    <a:pt x="30" y="28"/>
                  </a:lnTo>
                  <a:lnTo>
                    <a:pt x="17" y="45"/>
                  </a:lnTo>
                  <a:lnTo>
                    <a:pt x="9" y="61"/>
                  </a:lnTo>
                  <a:lnTo>
                    <a:pt x="2" y="81"/>
                  </a:lnTo>
                  <a:lnTo>
                    <a:pt x="0" y="103"/>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735" name="Freeform 15"/>
            <p:cNvSpPr>
              <a:spLocks/>
            </p:cNvSpPr>
            <p:nvPr/>
          </p:nvSpPr>
          <p:spPr bwMode="auto">
            <a:xfrm>
              <a:off x="2053" y="1454"/>
              <a:ext cx="793" cy="404"/>
            </a:xfrm>
            <a:custGeom>
              <a:avLst/>
              <a:gdLst/>
              <a:ahLst/>
              <a:cxnLst>
                <a:cxn ang="0">
                  <a:pos x="358" y="2"/>
                </a:cxn>
                <a:cxn ang="0">
                  <a:pos x="280" y="10"/>
                </a:cxn>
                <a:cxn ang="0">
                  <a:pos x="209" y="25"/>
                </a:cxn>
                <a:cxn ang="0">
                  <a:pos x="146" y="47"/>
                </a:cxn>
                <a:cxn ang="0">
                  <a:pos x="91" y="75"/>
                </a:cxn>
                <a:cxn ang="0">
                  <a:pos x="48" y="106"/>
                </a:cxn>
                <a:cxn ang="0">
                  <a:pos x="18" y="143"/>
                </a:cxn>
                <a:cxn ang="0">
                  <a:pos x="2" y="183"/>
                </a:cxn>
                <a:cxn ang="0">
                  <a:pos x="2" y="222"/>
                </a:cxn>
                <a:cxn ang="0">
                  <a:pos x="18" y="262"/>
                </a:cxn>
                <a:cxn ang="0">
                  <a:pos x="48" y="298"/>
                </a:cxn>
                <a:cxn ang="0">
                  <a:pos x="91" y="330"/>
                </a:cxn>
                <a:cxn ang="0">
                  <a:pos x="146" y="358"/>
                </a:cxn>
                <a:cxn ang="0">
                  <a:pos x="209" y="380"/>
                </a:cxn>
                <a:cxn ang="0">
                  <a:pos x="280" y="395"/>
                </a:cxn>
                <a:cxn ang="0">
                  <a:pos x="358" y="403"/>
                </a:cxn>
                <a:cxn ang="0">
                  <a:pos x="437" y="403"/>
                </a:cxn>
                <a:cxn ang="0">
                  <a:pos x="515" y="395"/>
                </a:cxn>
                <a:cxn ang="0">
                  <a:pos x="586" y="380"/>
                </a:cxn>
                <a:cxn ang="0">
                  <a:pos x="649" y="358"/>
                </a:cxn>
                <a:cxn ang="0">
                  <a:pos x="702" y="330"/>
                </a:cxn>
                <a:cxn ang="0">
                  <a:pos x="745" y="298"/>
                </a:cxn>
                <a:cxn ang="0">
                  <a:pos x="775" y="262"/>
                </a:cxn>
                <a:cxn ang="0">
                  <a:pos x="791" y="222"/>
                </a:cxn>
                <a:cxn ang="0">
                  <a:pos x="791" y="183"/>
                </a:cxn>
                <a:cxn ang="0">
                  <a:pos x="775" y="143"/>
                </a:cxn>
                <a:cxn ang="0">
                  <a:pos x="745" y="106"/>
                </a:cxn>
                <a:cxn ang="0">
                  <a:pos x="702" y="75"/>
                </a:cxn>
                <a:cxn ang="0">
                  <a:pos x="649" y="47"/>
                </a:cxn>
                <a:cxn ang="0">
                  <a:pos x="586" y="25"/>
                </a:cxn>
                <a:cxn ang="0">
                  <a:pos x="515" y="10"/>
                </a:cxn>
                <a:cxn ang="0">
                  <a:pos x="437" y="2"/>
                </a:cxn>
              </a:cxnLst>
              <a:rect l="0" t="0" r="r" b="b"/>
              <a:pathLst>
                <a:path w="793" h="404">
                  <a:moveTo>
                    <a:pt x="397" y="0"/>
                  </a:moveTo>
                  <a:lnTo>
                    <a:pt x="358" y="2"/>
                  </a:lnTo>
                  <a:lnTo>
                    <a:pt x="318" y="4"/>
                  </a:lnTo>
                  <a:lnTo>
                    <a:pt x="280" y="10"/>
                  </a:lnTo>
                  <a:lnTo>
                    <a:pt x="243" y="17"/>
                  </a:lnTo>
                  <a:lnTo>
                    <a:pt x="209" y="25"/>
                  </a:lnTo>
                  <a:lnTo>
                    <a:pt x="175" y="35"/>
                  </a:lnTo>
                  <a:lnTo>
                    <a:pt x="146" y="47"/>
                  </a:lnTo>
                  <a:lnTo>
                    <a:pt x="118" y="60"/>
                  </a:lnTo>
                  <a:lnTo>
                    <a:pt x="91" y="75"/>
                  </a:lnTo>
                  <a:lnTo>
                    <a:pt x="68" y="90"/>
                  </a:lnTo>
                  <a:lnTo>
                    <a:pt x="48" y="106"/>
                  </a:lnTo>
                  <a:lnTo>
                    <a:pt x="31" y="125"/>
                  </a:lnTo>
                  <a:lnTo>
                    <a:pt x="18" y="143"/>
                  </a:lnTo>
                  <a:lnTo>
                    <a:pt x="8" y="163"/>
                  </a:lnTo>
                  <a:lnTo>
                    <a:pt x="2" y="183"/>
                  </a:lnTo>
                  <a:lnTo>
                    <a:pt x="0" y="202"/>
                  </a:lnTo>
                  <a:lnTo>
                    <a:pt x="2" y="222"/>
                  </a:lnTo>
                  <a:lnTo>
                    <a:pt x="8" y="242"/>
                  </a:lnTo>
                  <a:lnTo>
                    <a:pt x="18" y="262"/>
                  </a:lnTo>
                  <a:lnTo>
                    <a:pt x="31" y="280"/>
                  </a:lnTo>
                  <a:lnTo>
                    <a:pt x="48" y="298"/>
                  </a:lnTo>
                  <a:lnTo>
                    <a:pt x="68" y="315"/>
                  </a:lnTo>
                  <a:lnTo>
                    <a:pt x="91" y="330"/>
                  </a:lnTo>
                  <a:lnTo>
                    <a:pt x="118" y="345"/>
                  </a:lnTo>
                  <a:lnTo>
                    <a:pt x="146" y="358"/>
                  </a:lnTo>
                  <a:lnTo>
                    <a:pt x="175" y="370"/>
                  </a:lnTo>
                  <a:lnTo>
                    <a:pt x="209" y="380"/>
                  </a:lnTo>
                  <a:lnTo>
                    <a:pt x="243" y="388"/>
                  </a:lnTo>
                  <a:lnTo>
                    <a:pt x="280" y="395"/>
                  </a:lnTo>
                  <a:lnTo>
                    <a:pt x="318" y="401"/>
                  </a:lnTo>
                  <a:lnTo>
                    <a:pt x="358" y="403"/>
                  </a:lnTo>
                  <a:lnTo>
                    <a:pt x="397" y="404"/>
                  </a:lnTo>
                  <a:lnTo>
                    <a:pt x="437" y="403"/>
                  </a:lnTo>
                  <a:lnTo>
                    <a:pt x="477" y="401"/>
                  </a:lnTo>
                  <a:lnTo>
                    <a:pt x="515" y="395"/>
                  </a:lnTo>
                  <a:lnTo>
                    <a:pt x="551" y="388"/>
                  </a:lnTo>
                  <a:lnTo>
                    <a:pt x="586" y="380"/>
                  </a:lnTo>
                  <a:lnTo>
                    <a:pt x="619" y="370"/>
                  </a:lnTo>
                  <a:lnTo>
                    <a:pt x="649" y="358"/>
                  </a:lnTo>
                  <a:lnTo>
                    <a:pt x="677" y="345"/>
                  </a:lnTo>
                  <a:lnTo>
                    <a:pt x="702" y="330"/>
                  </a:lnTo>
                  <a:lnTo>
                    <a:pt x="725" y="315"/>
                  </a:lnTo>
                  <a:lnTo>
                    <a:pt x="745" y="298"/>
                  </a:lnTo>
                  <a:lnTo>
                    <a:pt x="761" y="280"/>
                  </a:lnTo>
                  <a:lnTo>
                    <a:pt x="775" y="262"/>
                  </a:lnTo>
                  <a:lnTo>
                    <a:pt x="785" y="242"/>
                  </a:lnTo>
                  <a:lnTo>
                    <a:pt x="791" y="222"/>
                  </a:lnTo>
                  <a:lnTo>
                    <a:pt x="793" y="202"/>
                  </a:lnTo>
                  <a:lnTo>
                    <a:pt x="791" y="183"/>
                  </a:lnTo>
                  <a:lnTo>
                    <a:pt x="785" y="163"/>
                  </a:lnTo>
                  <a:lnTo>
                    <a:pt x="775" y="143"/>
                  </a:lnTo>
                  <a:lnTo>
                    <a:pt x="761" y="125"/>
                  </a:lnTo>
                  <a:lnTo>
                    <a:pt x="745" y="106"/>
                  </a:lnTo>
                  <a:lnTo>
                    <a:pt x="725" y="90"/>
                  </a:lnTo>
                  <a:lnTo>
                    <a:pt x="702" y="75"/>
                  </a:lnTo>
                  <a:lnTo>
                    <a:pt x="677" y="60"/>
                  </a:lnTo>
                  <a:lnTo>
                    <a:pt x="649" y="47"/>
                  </a:lnTo>
                  <a:lnTo>
                    <a:pt x="619" y="35"/>
                  </a:lnTo>
                  <a:lnTo>
                    <a:pt x="586" y="25"/>
                  </a:lnTo>
                  <a:lnTo>
                    <a:pt x="551" y="17"/>
                  </a:lnTo>
                  <a:lnTo>
                    <a:pt x="515" y="10"/>
                  </a:lnTo>
                  <a:lnTo>
                    <a:pt x="477" y="4"/>
                  </a:lnTo>
                  <a:lnTo>
                    <a:pt x="437" y="2"/>
                  </a:lnTo>
                  <a:lnTo>
                    <a:pt x="397" y="0"/>
                  </a:lnTo>
                  <a:close/>
                </a:path>
              </a:pathLst>
            </a:custGeom>
            <a:solidFill>
              <a:srgbClr val="00206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736" name="Freeform 16"/>
            <p:cNvSpPr>
              <a:spLocks/>
            </p:cNvSpPr>
            <p:nvPr/>
          </p:nvSpPr>
          <p:spPr bwMode="auto">
            <a:xfrm>
              <a:off x="2156" y="1559"/>
              <a:ext cx="207" cy="200"/>
            </a:xfrm>
            <a:custGeom>
              <a:avLst/>
              <a:gdLst/>
              <a:ahLst/>
              <a:cxnLst>
                <a:cxn ang="0">
                  <a:pos x="198" y="16"/>
                </a:cxn>
                <a:cxn ang="0">
                  <a:pos x="187" y="21"/>
                </a:cxn>
                <a:cxn ang="0">
                  <a:pos x="178" y="29"/>
                </a:cxn>
                <a:cxn ang="0">
                  <a:pos x="167" y="44"/>
                </a:cxn>
                <a:cxn ang="0">
                  <a:pos x="157" y="61"/>
                </a:cxn>
                <a:cxn ang="0">
                  <a:pos x="140" y="89"/>
                </a:cxn>
                <a:cxn ang="0">
                  <a:pos x="127" y="174"/>
                </a:cxn>
                <a:cxn ang="0">
                  <a:pos x="129" y="180"/>
                </a:cxn>
                <a:cxn ang="0">
                  <a:pos x="132" y="184"/>
                </a:cxn>
                <a:cxn ang="0">
                  <a:pos x="142" y="184"/>
                </a:cxn>
                <a:cxn ang="0">
                  <a:pos x="159" y="185"/>
                </a:cxn>
                <a:cxn ang="0">
                  <a:pos x="48" y="200"/>
                </a:cxn>
                <a:cxn ang="0">
                  <a:pos x="58" y="185"/>
                </a:cxn>
                <a:cxn ang="0">
                  <a:pos x="71" y="184"/>
                </a:cxn>
                <a:cxn ang="0">
                  <a:pos x="76" y="182"/>
                </a:cxn>
                <a:cxn ang="0">
                  <a:pos x="79" y="177"/>
                </a:cxn>
                <a:cxn ang="0">
                  <a:pos x="79" y="116"/>
                </a:cxn>
                <a:cxn ang="0">
                  <a:pos x="23" y="25"/>
                </a:cxn>
                <a:cxn ang="0">
                  <a:pos x="18" y="20"/>
                </a:cxn>
                <a:cxn ang="0">
                  <a:pos x="11" y="16"/>
                </a:cxn>
                <a:cxn ang="0">
                  <a:pos x="5" y="15"/>
                </a:cxn>
                <a:cxn ang="0">
                  <a:pos x="0" y="0"/>
                </a:cxn>
                <a:cxn ang="0">
                  <a:pos x="99" y="15"/>
                </a:cxn>
                <a:cxn ang="0">
                  <a:pos x="92" y="15"/>
                </a:cxn>
                <a:cxn ang="0">
                  <a:pos x="89" y="16"/>
                </a:cxn>
                <a:cxn ang="0">
                  <a:pos x="87" y="16"/>
                </a:cxn>
                <a:cxn ang="0">
                  <a:pos x="84" y="16"/>
                </a:cxn>
                <a:cxn ang="0">
                  <a:pos x="82" y="16"/>
                </a:cxn>
                <a:cxn ang="0">
                  <a:pos x="81" y="18"/>
                </a:cxn>
                <a:cxn ang="0">
                  <a:pos x="79" y="20"/>
                </a:cxn>
                <a:cxn ang="0">
                  <a:pos x="79" y="21"/>
                </a:cxn>
                <a:cxn ang="0">
                  <a:pos x="79" y="23"/>
                </a:cxn>
                <a:cxn ang="0">
                  <a:pos x="79" y="25"/>
                </a:cxn>
                <a:cxn ang="0">
                  <a:pos x="79" y="25"/>
                </a:cxn>
                <a:cxn ang="0">
                  <a:pos x="81" y="26"/>
                </a:cxn>
                <a:cxn ang="0">
                  <a:pos x="149" y="41"/>
                </a:cxn>
                <a:cxn ang="0">
                  <a:pos x="150" y="38"/>
                </a:cxn>
                <a:cxn ang="0">
                  <a:pos x="152" y="34"/>
                </a:cxn>
                <a:cxn ang="0">
                  <a:pos x="152" y="31"/>
                </a:cxn>
                <a:cxn ang="0">
                  <a:pos x="152" y="29"/>
                </a:cxn>
                <a:cxn ang="0">
                  <a:pos x="150" y="23"/>
                </a:cxn>
                <a:cxn ang="0">
                  <a:pos x="144" y="18"/>
                </a:cxn>
                <a:cxn ang="0">
                  <a:pos x="137" y="16"/>
                </a:cxn>
                <a:cxn ang="0">
                  <a:pos x="125" y="15"/>
                </a:cxn>
                <a:cxn ang="0">
                  <a:pos x="207" y="0"/>
                </a:cxn>
              </a:cxnLst>
              <a:rect l="0" t="0" r="r" b="b"/>
              <a:pathLst>
                <a:path w="207" h="200">
                  <a:moveTo>
                    <a:pt x="207" y="15"/>
                  </a:moveTo>
                  <a:lnTo>
                    <a:pt x="198" y="16"/>
                  </a:lnTo>
                  <a:lnTo>
                    <a:pt x="193" y="18"/>
                  </a:lnTo>
                  <a:lnTo>
                    <a:pt x="187" y="21"/>
                  </a:lnTo>
                  <a:lnTo>
                    <a:pt x="183" y="25"/>
                  </a:lnTo>
                  <a:lnTo>
                    <a:pt x="178" y="29"/>
                  </a:lnTo>
                  <a:lnTo>
                    <a:pt x="173" y="36"/>
                  </a:lnTo>
                  <a:lnTo>
                    <a:pt x="167" y="44"/>
                  </a:lnTo>
                  <a:lnTo>
                    <a:pt x="160" y="56"/>
                  </a:lnTo>
                  <a:lnTo>
                    <a:pt x="157" y="61"/>
                  </a:lnTo>
                  <a:lnTo>
                    <a:pt x="150" y="71"/>
                  </a:lnTo>
                  <a:lnTo>
                    <a:pt x="140" y="89"/>
                  </a:lnTo>
                  <a:lnTo>
                    <a:pt x="127" y="112"/>
                  </a:lnTo>
                  <a:lnTo>
                    <a:pt x="127" y="174"/>
                  </a:lnTo>
                  <a:lnTo>
                    <a:pt x="127" y="177"/>
                  </a:lnTo>
                  <a:lnTo>
                    <a:pt x="129" y="180"/>
                  </a:lnTo>
                  <a:lnTo>
                    <a:pt x="130" y="182"/>
                  </a:lnTo>
                  <a:lnTo>
                    <a:pt x="132" y="184"/>
                  </a:lnTo>
                  <a:lnTo>
                    <a:pt x="135" y="184"/>
                  </a:lnTo>
                  <a:lnTo>
                    <a:pt x="142" y="184"/>
                  </a:lnTo>
                  <a:lnTo>
                    <a:pt x="149" y="185"/>
                  </a:lnTo>
                  <a:lnTo>
                    <a:pt x="159" y="185"/>
                  </a:lnTo>
                  <a:lnTo>
                    <a:pt x="159" y="200"/>
                  </a:lnTo>
                  <a:lnTo>
                    <a:pt x="48" y="200"/>
                  </a:lnTo>
                  <a:lnTo>
                    <a:pt x="48" y="185"/>
                  </a:lnTo>
                  <a:lnTo>
                    <a:pt x="58" y="185"/>
                  </a:lnTo>
                  <a:lnTo>
                    <a:pt x="66" y="184"/>
                  </a:lnTo>
                  <a:lnTo>
                    <a:pt x="71" y="184"/>
                  </a:lnTo>
                  <a:lnTo>
                    <a:pt x="74" y="184"/>
                  </a:lnTo>
                  <a:lnTo>
                    <a:pt x="76" y="182"/>
                  </a:lnTo>
                  <a:lnTo>
                    <a:pt x="77" y="180"/>
                  </a:lnTo>
                  <a:lnTo>
                    <a:pt x="79" y="177"/>
                  </a:lnTo>
                  <a:lnTo>
                    <a:pt x="79" y="172"/>
                  </a:lnTo>
                  <a:lnTo>
                    <a:pt x="79" y="116"/>
                  </a:lnTo>
                  <a:lnTo>
                    <a:pt x="26" y="29"/>
                  </a:lnTo>
                  <a:lnTo>
                    <a:pt x="23" y="25"/>
                  </a:lnTo>
                  <a:lnTo>
                    <a:pt x="19" y="21"/>
                  </a:lnTo>
                  <a:lnTo>
                    <a:pt x="18" y="20"/>
                  </a:lnTo>
                  <a:lnTo>
                    <a:pt x="15" y="18"/>
                  </a:lnTo>
                  <a:lnTo>
                    <a:pt x="11" y="16"/>
                  </a:lnTo>
                  <a:lnTo>
                    <a:pt x="8" y="16"/>
                  </a:lnTo>
                  <a:lnTo>
                    <a:pt x="5" y="15"/>
                  </a:lnTo>
                  <a:lnTo>
                    <a:pt x="0" y="15"/>
                  </a:lnTo>
                  <a:lnTo>
                    <a:pt x="0" y="0"/>
                  </a:lnTo>
                  <a:lnTo>
                    <a:pt x="99" y="0"/>
                  </a:lnTo>
                  <a:lnTo>
                    <a:pt x="99" y="15"/>
                  </a:lnTo>
                  <a:lnTo>
                    <a:pt x="96" y="15"/>
                  </a:lnTo>
                  <a:lnTo>
                    <a:pt x="92" y="15"/>
                  </a:lnTo>
                  <a:lnTo>
                    <a:pt x="91" y="15"/>
                  </a:lnTo>
                  <a:lnTo>
                    <a:pt x="89" y="16"/>
                  </a:lnTo>
                  <a:lnTo>
                    <a:pt x="87" y="16"/>
                  </a:lnTo>
                  <a:lnTo>
                    <a:pt x="87" y="16"/>
                  </a:lnTo>
                  <a:lnTo>
                    <a:pt x="86" y="16"/>
                  </a:lnTo>
                  <a:lnTo>
                    <a:pt x="84" y="16"/>
                  </a:lnTo>
                  <a:lnTo>
                    <a:pt x="82" y="16"/>
                  </a:lnTo>
                  <a:lnTo>
                    <a:pt x="82" y="16"/>
                  </a:lnTo>
                  <a:lnTo>
                    <a:pt x="81" y="16"/>
                  </a:lnTo>
                  <a:lnTo>
                    <a:pt x="81" y="18"/>
                  </a:lnTo>
                  <a:lnTo>
                    <a:pt x="79" y="18"/>
                  </a:lnTo>
                  <a:lnTo>
                    <a:pt x="79" y="20"/>
                  </a:lnTo>
                  <a:lnTo>
                    <a:pt x="79" y="20"/>
                  </a:lnTo>
                  <a:lnTo>
                    <a:pt x="79" y="21"/>
                  </a:lnTo>
                  <a:lnTo>
                    <a:pt x="79" y="23"/>
                  </a:lnTo>
                  <a:lnTo>
                    <a:pt x="79" y="23"/>
                  </a:lnTo>
                  <a:lnTo>
                    <a:pt x="79" y="23"/>
                  </a:lnTo>
                  <a:lnTo>
                    <a:pt x="79" y="25"/>
                  </a:lnTo>
                  <a:lnTo>
                    <a:pt x="79" y="25"/>
                  </a:lnTo>
                  <a:lnTo>
                    <a:pt x="79" y="25"/>
                  </a:lnTo>
                  <a:lnTo>
                    <a:pt x="79" y="26"/>
                  </a:lnTo>
                  <a:lnTo>
                    <a:pt x="81" y="26"/>
                  </a:lnTo>
                  <a:lnTo>
                    <a:pt x="120" y="91"/>
                  </a:lnTo>
                  <a:lnTo>
                    <a:pt x="149" y="41"/>
                  </a:lnTo>
                  <a:lnTo>
                    <a:pt x="150" y="39"/>
                  </a:lnTo>
                  <a:lnTo>
                    <a:pt x="150" y="38"/>
                  </a:lnTo>
                  <a:lnTo>
                    <a:pt x="150" y="36"/>
                  </a:lnTo>
                  <a:lnTo>
                    <a:pt x="152" y="34"/>
                  </a:lnTo>
                  <a:lnTo>
                    <a:pt x="152" y="33"/>
                  </a:lnTo>
                  <a:lnTo>
                    <a:pt x="152" y="31"/>
                  </a:lnTo>
                  <a:lnTo>
                    <a:pt x="152" y="31"/>
                  </a:lnTo>
                  <a:lnTo>
                    <a:pt x="152" y="29"/>
                  </a:lnTo>
                  <a:lnTo>
                    <a:pt x="152" y="26"/>
                  </a:lnTo>
                  <a:lnTo>
                    <a:pt x="150" y="23"/>
                  </a:lnTo>
                  <a:lnTo>
                    <a:pt x="147" y="20"/>
                  </a:lnTo>
                  <a:lnTo>
                    <a:pt x="144" y="18"/>
                  </a:lnTo>
                  <a:lnTo>
                    <a:pt x="140" y="16"/>
                  </a:lnTo>
                  <a:lnTo>
                    <a:pt x="137" y="16"/>
                  </a:lnTo>
                  <a:lnTo>
                    <a:pt x="132" y="16"/>
                  </a:lnTo>
                  <a:lnTo>
                    <a:pt x="125" y="15"/>
                  </a:lnTo>
                  <a:lnTo>
                    <a:pt x="125" y="0"/>
                  </a:lnTo>
                  <a:lnTo>
                    <a:pt x="207" y="0"/>
                  </a:lnTo>
                  <a:lnTo>
                    <a:pt x="207" y="1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n>
                  <a:solidFill>
                    <a:schemeClr val="tx1"/>
                  </a:solidFill>
                </a:ln>
              </a:endParaRPr>
            </a:p>
          </p:txBody>
        </p:sp>
        <p:sp>
          <p:nvSpPr>
            <p:cNvPr id="30737" name="Freeform 17"/>
            <p:cNvSpPr>
              <a:spLocks/>
            </p:cNvSpPr>
            <p:nvPr/>
          </p:nvSpPr>
          <p:spPr bwMode="auto">
            <a:xfrm>
              <a:off x="2363" y="1559"/>
              <a:ext cx="190" cy="200"/>
            </a:xfrm>
            <a:custGeom>
              <a:avLst/>
              <a:gdLst/>
              <a:ahLst/>
              <a:cxnLst>
                <a:cxn ang="0">
                  <a:pos x="0" y="200"/>
                </a:cxn>
                <a:cxn ang="0">
                  <a:pos x="8" y="185"/>
                </a:cxn>
                <a:cxn ang="0">
                  <a:pos x="21" y="185"/>
                </a:cxn>
                <a:cxn ang="0">
                  <a:pos x="26" y="182"/>
                </a:cxn>
                <a:cxn ang="0">
                  <a:pos x="29" y="177"/>
                </a:cxn>
                <a:cxn ang="0">
                  <a:pos x="29" y="26"/>
                </a:cxn>
                <a:cxn ang="0">
                  <a:pos x="28" y="20"/>
                </a:cxn>
                <a:cxn ang="0">
                  <a:pos x="24" y="16"/>
                </a:cxn>
                <a:cxn ang="0">
                  <a:pos x="16" y="15"/>
                </a:cxn>
                <a:cxn ang="0">
                  <a:pos x="0" y="15"/>
                </a:cxn>
                <a:cxn ang="0">
                  <a:pos x="185" y="0"/>
                </a:cxn>
                <a:cxn ang="0">
                  <a:pos x="173" y="73"/>
                </a:cxn>
                <a:cxn ang="0">
                  <a:pos x="162" y="44"/>
                </a:cxn>
                <a:cxn ang="0">
                  <a:pos x="147" y="26"/>
                </a:cxn>
                <a:cxn ang="0">
                  <a:pos x="129" y="18"/>
                </a:cxn>
                <a:cxn ang="0">
                  <a:pos x="105" y="15"/>
                </a:cxn>
                <a:cxn ang="0">
                  <a:pos x="92" y="16"/>
                </a:cxn>
                <a:cxn ang="0">
                  <a:pos x="84" y="18"/>
                </a:cxn>
                <a:cxn ang="0">
                  <a:pos x="81" y="25"/>
                </a:cxn>
                <a:cxn ang="0">
                  <a:pos x="79" y="34"/>
                </a:cxn>
                <a:cxn ang="0">
                  <a:pos x="81" y="89"/>
                </a:cxn>
                <a:cxn ang="0">
                  <a:pos x="81" y="89"/>
                </a:cxn>
                <a:cxn ang="0">
                  <a:pos x="82" y="89"/>
                </a:cxn>
                <a:cxn ang="0">
                  <a:pos x="82" y="89"/>
                </a:cxn>
                <a:cxn ang="0">
                  <a:pos x="94" y="87"/>
                </a:cxn>
                <a:cxn ang="0">
                  <a:pos x="109" y="81"/>
                </a:cxn>
                <a:cxn ang="0">
                  <a:pos x="115" y="69"/>
                </a:cxn>
                <a:cxn ang="0">
                  <a:pos x="120" y="58"/>
                </a:cxn>
                <a:cxn ang="0">
                  <a:pos x="135" y="51"/>
                </a:cxn>
                <a:cxn ang="0">
                  <a:pos x="122" y="147"/>
                </a:cxn>
                <a:cxn ang="0">
                  <a:pos x="117" y="126"/>
                </a:cxn>
                <a:cxn ang="0">
                  <a:pos x="109" y="112"/>
                </a:cxn>
                <a:cxn ang="0">
                  <a:pos x="96" y="106"/>
                </a:cxn>
                <a:cxn ang="0">
                  <a:pos x="79" y="104"/>
                </a:cxn>
                <a:cxn ang="0">
                  <a:pos x="79" y="174"/>
                </a:cxn>
                <a:cxn ang="0">
                  <a:pos x="82" y="180"/>
                </a:cxn>
                <a:cxn ang="0">
                  <a:pos x="87" y="184"/>
                </a:cxn>
                <a:cxn ang="0">
                  <a:pos x="99" y="185"/>
                </a:cxn>
                <a:cxn ang="0">
                  <a:pos x="115" y="185"/>
                </a:cxn>
                <a:cxn ang="0">
                  <a:pos x="130" y="182"/>
                </a:cxn>
                <a:cxn ang="0">
                  <a:pos x="144" y="179"/>
                </a:cxn>
                <a:cxn ang="0">
                  <a:pos x="154" y="170"/>
                </a:cxn>
                <a:cxn ang="0">
                  <a:pos x="162" y="160"/>
                </a:cxn>
                <a:cxn ang="0">
                  <a:pos x="172" y="139"/>
                </a:cxn>
                <a:cxn ang="0">
                  <a:pos x="190" y="127"/>
                </a:cxn>
              </a:cxnLst>
              <a:rect l="0" t="0" r="r" b="b"/>
              <a:pathLst>
                <a:path w="190" h="200">
                  <a:moveTo>
                    <a:pt x="187" y="200"/>
                  </a:moveTo>
                  <a:lnTo>
                    <a:pt x="0" y="200"/>
                  </a:lnTo>
                  <a:lnTo>
                    <a:pt x="0" y="185"/>
                  </a:lnTo>
                  <a:lnTo>
                    <a:pt x="8" y="185"/>
                  </a:lnTo>
                  <a:lnTo>
                    <a:pt x="16" y="185"/>
                  </a:lnTo>
                  <a:lnTo>
                    <a:pt x="21" y="185"/>
                  </a:lnTo>
                  <a:lnTo>
                    <a:pt x="24" y="184"/>
                  </a:lnTo>
                  <a:lnTo>
                    <a:pt x="26" y="182"/>
                  </a:lnTo>
                  <a:lnTo>
                    <a:pt x="28" y="180"/>
                  </a:lnTo>
                  <a:lnTo>
                    <a:pt x="29" y="177"/>
                  </a:lnTo>
                  <a:lnTo>
                    <a:pt x="29" y="172"/>
                  </a:lnTo>
                  <a:lnTo>
                    <a:pt x="29" y="26"/>
                  </a:lnTo>
                  <a:lnTo>
                    <a:pt x="29" y="23"/>
                  </a:lnTo>
                  <a:lnTo>
                    <a:pt x="28" y="20"/>
                  </a:lnTo>
                  <a:lnTo>
                    <a:pt x="26" y="18"/>
                  </a:lnTo>
                  <a:lnTo>
                    <a:pt x="24" y="16"/>
                  </a:lnTo>
                  <a:lnTo>
                    <a:pt x="21" y="16"/>
                  </a:lnTo>
                  <a:lnTo>
                    <a:pt x="16" y="15"/>
                  </a:lnTo>
                  <a:lnTo>
                    <a:pt x="8" y="15"/>
                  </a:lnTo>
                  <a:lnTo>
                    <a:pt x="0" y="15"/>
                  </a:lnTo>
                  <a:lnTo>
                    <a:pt x="0" y="0"/>
                  </a:lnTo>
                  <a:lnTo>
                    <a:pt x="185" y="0"/>
                  </a:lnTo>
                  <a:lnTo>
                    <a:pt x="187" y="73"/>
                  </a:lnTo>
                  <a:lnTo>
                    <a:pt x="173" y="73"/>
                  </a:lnTo>
                  <a:lnTo>
                    <a:pt x="168" y="56"/>
                  </a:lnTo>
                  <a:lnTo>
                    <a:pt x="162" y="44"/>
                  </a:lnTo>
                  <a:lnTo>
                    <a:pt x="155" y="34"/>
                  </a:lnTo>
                  <a:lnTo>
                    <a:pt x="147" y="26"/>
                  </a:lnTo>
                  <a:lnTo>
                    <a:pt x="139" y="21"/>
                  </a:lnTo>
                  <a:lnTo>
                    <a:pt x="129" y="18"/>
                  </a:lnTo>
                  <a:lnTo>
                    <a:pt x="117" y="15"/>
                  </a:lnTo>
                  <a:lnTo>
                    <a:pt x="105" y="15"/>
                  </a:lnTo>
                  <a:lnTo>
                    <a:pt x="99" y="15"/>
                  </a:lnTo>
                  <a:lnTo>
                    <a:pt x="92" y="16"/>
                  </a:lnTo>
                  <a:lnTo>
                    <a:pt x="87" y="16"/>
                  </a:lnTo>
                  <a:lnTo>
                    <a:pt x="84" y="18"/>
                  </a:lnTo>
                  <a:lnTo>
                    <a:pt x="82" y="21"/>
                  </a:lnTo>
                  <a:lnTo>
                    <a:pt x="81" y="25"/>
                  </a:lnTo>
                  <a:lnTo>
                    <a:pt x="79" y="29"/>
                  </a:lnTo>
                  <a:lnTo>
                    <a:pt x="79" y="34"/>
                  </a:lnTo>
                  <a:lnTo>
                    <a:pt x="79" y="89"/>
                  </a:lnTo>
                  <a:lnTo>
                    <a:pt x="81" y="89"/>
                  </a:lnTo>
                  <a:lnTo>
                    <a:pt x="81" y="89"/>
                  </a:lnTo>
                  <a:lnTo>
                    <a:pt x="81" y="89"/>
                  </a:lnTo>
                  <a:lnTo>
                    <a:pt x="82" y="89"/>
                  </a:lnTo>
                  <a:lnTo>
                    <a:pt x="82" y="89"/>
                  </a:lnTo>
                  <a:lnTo>
                    <a:pt x="82" y="89"/>
                  </a:lnTo>
                  <a:lnTo>
                    <a:pt x="82" y="89"/>
                  </a:lnTo>
                  <a:lnTo>
                    <a:pt x="84" y="89"/>
                  </a:lnTo>
                  <a:lnTo>
                    <a:pt x="94" y="87"/>
                  </a:lnTo>
                  <a:lnTo>
                    <a:pt x="102" y="86"/>
                  </a:lnTo>
                  <a:lnTo>
                    <a:pt x="109" y="81"/>
                  </a:lnTo>
                  <a:lnTo>
                    <a:pt x="114" y="74"/>
                  </a:lnTo>
                  <a:lnTo>
                    <a:pt x="115" y="69"/>
                  </a:lnTo>
                  <a:lnTo>
                    <a:pt x="119" y="64"/>
                  </a:lnTo>
                  <a:lnTo>
                    <a:pt x="120" y="58"/>
                  </a:lnTo>
                  <a:lnTo>
                    <a:pt x="122" y="51"/>
                  </a:lnTo>
                  <a:lnTo>
                    <a:pt x="135" y="51"/>
                  </a:lnTo>
                  <a:lnTo>
                    <a:pt x="135" y="145"/>
                  </a:lnTo>
                  <a:lnTo>
                    <a:pt x="122" y="147"/>
                  </a:lnTo>
                  <a:lnTo>
                    <a:pt x="120" y="135"/>
                  </a:lnTo>
                  <a:lnTo>
                    <a:pt x="117" y="126"/>
                  </a:lnTo>
                  <a:lnTo>
                    <a:pt x="114" y="117"/>
                  </a:lnTo>
                  <a:lnTo>
                    <a:pt x="109" y="112"/>
                  </a:lnTo>
                  <a:lnTo>
                    <a:pt x="102" y="109"/>
                  </a:lnTo>
                  <a:lnTo>
                    <a:pt x="96" y="106"/>
                  </a:lnTo>
                  <a:lnTo>
                    <a:pt x="87" y="104"/>
                  </a:lnTo>
                  <a:lnTo>
                    <a:pt x="79" y="104"/>
                  </a:lnTo>
                  <a:lnTo>
                    <a:pt x="79" y="169"/>
                  </a:lnTo>
                  <a:lnTo>
                    <a:pt x="79" y="174"/>
                  </a:lnTo>
                  <a:lnTo>
                    <a:pt x="81" y="177"/>
                  </a:lnTo>
                  <a:lnTo>
                    <a:pt x="82" y="180"/>
                  </a:lnTo>
                  <a:lnTo>
                    <a:pt x="84" y="182"/>
                  </a:lnTo>
                  <a:lnTo>
                    <a:pt x="87" y="184"/>
                  </a:lnTo>
                  <a:lnTo>
                    <a:pt x="92" y="184"/>
                  </a:lnTo>
                  <a:lnTo>
                    <a:pt x="99" y="185"/>
                  </a:lnTo>
                  <a:lnTo>
                    <a:pt x="107" y="185"/>
                  </a:lnTo>
                  <a:lnTo>
                    <a:pt x="115" y="185"/>
                  </a:lnTo>
                  <a:lnTo>
                    <a:pt x="124" y="184"/>
                  </a:lnTo>
                  <a:lnTo>
                    <a:pt x="130" y="182"/>
                  </a:lnTo>
                  <a:lnTo>
                    <a:pt x="137" y="180"/>
                  </a:lnTo>
                  <a:lnTo>
                    <a:pt x="144" y="179"/>
                  </a:lnTo>
                  <a:lnTo>
                    <a:pt x="149" y="175"/>
                  </a:lnTo>
                  <a:lnTo>
                    <a:pt x="154" y="170"/>
                  </a:lnTo>
                  <a:lnTo>
                    <a:pt x="157" y="167"/>
                  </a:lnTo>
                  <a:lnTo>
                    <a:pt x="162" y="160"/>
                  </a:lnTo>
                  <a:lnTo>
                    <a:pt x="167" y="150"/>
                  </a:lnTo>
                  <a:lnTo>
                    <a:pt x="172" y="139"/>
                  </a:lnTo>
                  <a:lnTo>
                    <a:pt x="177" y="126"/>
                  </a:lnTo>
                  <a:lnTo>
                    <a:pt x="190" y="127"/>
                  </a:lnTo>
                  <a:lnTo>
                    <a:pt x="187" y="20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0738" name="Freeform 18"/>
            <p:cNvSpPr>
              <a:spLocks/>
            </p:cNvSpPr>
            <p:nvPr/>
          </p:nvSpPr>
          <p:spPr bwMode="auto">
            <a:xfrm>
              <a:off x="2581" y="1555"/>
              <a:ext cx="161" cy="207"/>
            </a:xfrm>
            <a:custGeom>
              <a:avLst/>
              <a:gdLst/>
              <a:ahLst/>
              <a:cxnLst>
                <a:cxn ang="0">
                  <a:pos x="136" y="194"/>
                </a:cxn>
                <a:cxn ang="0">
                  <a:pos x="124" y="201"/>
                </a:cxn>
                <a:cxn ang="0">
                  <a:pos x="111" y="206"/>
                </a:cxn>
                <a:cxn ang="0">
                  <a:pos x="96" y="207"/>
                </a:cxn>
                <a:cxn ang="0">
                  <a:pos x="81" y="207"/>
                </a:cxn>
                <a:cxn ang="0">
                  <a:pos x="66" y="206"/>
                </a:cxn>
                <a:cxn ang="0">
                  <a:pos x="51" y="201"/>
                </a:cxn>
                <a:cxn ang="0">
                  <a:pos x="38" y="194"/>
                </a:cxn>
                <a:cxn ang="0">
                  <a:pos x="15" y="206"/>
                </a:cxn>
                <a:cxn ang="0">
                  <a:pos x="0" y="128"/>
                </a:cxn>
                <a:cxn ang="0">
                  <a:pos x="18" y="141"/>
                </a:cxn>
                <a:cxn ang="0">
                  <a:pos x="33" y="164"/>
                </a:cxn>
                <a:cxn ang="0">
                  <a:pos x="53" y="183"/>
                </a:cxn>
                <a:cxn ang="0">
                  <a:pos x="75" y="191"/>
                </a:cxn>
                <a:cxn ang="0">
                  <a:pos x="96" y="192"/>
                </a:cxn>
                <a:cxn ang="0">
                  <a:pos x="109" y="188"/>
                </a:cxn>
                <a:cxn ang="0">
                  <a:pos x="121" y="179"/>
                </a:cxn>
                <a:cxn ang="0">
                  <a:pos x="126" y="169"/>
                </a:cxn>
                <a:cxn ang="0">
                  <a:pos x="128" y="154"/>
                </a:cxn>
                <a:cxn ang="0">
                  <a:pos x="121" y="143"/>
                </a:cxn>
                <a:cxn ang="0">
                  <a:pos x="113" y="138"/>
                </a:cxn>
                <a:cxn ang="0">
                  <a:pos x="101" y="133"/>
                </a:cxn>
                <a:cxn ang="0">
                  <a:pos x="75" y="128"/>
                </a:cxn>
                <a:cxn ang="0">
                  <a:pos x="50" y="121"/>
                </a:cxn>
                <a:cxn ang="0">
                  <a:pos x="30" y="113"/>
                </a:cxn>
                <a:cxn ang="0">
                  <a:pos x="8" y="91"/>
                </a:cxn>
                <a:cxn ang="0">
                  <a:pos x="0" y="62"/>
                </a:cxn>
                <a:cxn ang="0">
                  <a:pos x="5" y="37"/>
                </a:cxn>
                <a:cxn ang="0">
                  <a:pos x="20" y="17"/>
                </a:cxn>
                <a:cxn ang="0">
                  <a:pos x="32" y="9"/>
                </a:cxn>
                <a:cxn ang="0">
                  <a:pos x="43" y="4"/>
                </a:cxn>
                <a:cxn ang="0">
                  <a:pos x="58" y="2"/>
                </a:cxn>
                <a:cxn ang="0">
                  <a:pos x="73" y="0"/>
                </a:cxn>
                <a:cxn ang="0">
                  <a:pos x="88" y="2"/>
                </a:cxn>
                <a:cxn ang="0">
                  <a:pos x="103" y="5"/>
                </a:cxn>
                <a:cxn ang="0">
                  <a:pos x="111" y="9"/>
                </a:cxn>
                <a:cxn ang="0">
                  <a:pos x="121" y="15"/>
                </a:cxn>
                <a:cxn ang="0">
                  <a:pos x="147" y="2"/>
                </a:cxn>
                <a:cxn ang="0">
                  <a:pos x="137" y="75"/>
                </a:cxn>
                <a:cxn ang="0">
                  <a:pos x="124" y="47"/>
                </a:cxn>
                <a:cxn ang="0">
                  <a:pos x="108" y="29"/>
                </a:cxn>
                <a:cxn ang="0">
                  <a:pos x="89" y="19"/>
                </a:cxn>
                <a:cxn ang="0">
                  <a:pos x="70" y="15"/>
                </a:cxn>
                <a:cxn ang="0">
                  <a:pos x="55" y="17"/>
                </a:cxn>
                <a:cxn ang="0">
                  <a:pos x="43" y="22"/>
                </a:cxn>
                <a:cxn ang="0">
                  <a:pos x="35" y="32"/>
                </a:cxn>
                <a:cxn ang="0">
                  <a:pos x="32" y="43"/>
                </a:cxn>
                <a:cxn ang="0">
                  <a:pos x="35" y="55"/>
                </a:cxn>
                <a:cxn ang="0">
                  <a:pos x="43" y="63"/>
                </a:cxn>
                <a:cxn ang="0">
                  <a:pos x="51" y="67"/>
                </a:cxn>
                <a:cxn ang="0">
                  <a:pos x="63" y="70"/>
                </a:cxn>
                <a:cxn ang="0">
                  <a:pos x="94" y="78"/>
                </a:cxn>
                <a:cxn ang="0">
                  <a:pos x="109" y="82"/>
                </a:cxn>
                <a:cxn ang="0">
                  <a:pos x="121" y="86"/>
                </a:cxn>
                <a:cxn ang="0">
                  <a:pos x="131" y="91"/>
                </a:cxn>
                <a:cxn ang="0">
                  <a:pos x="147" y="103"/>
                </a:cxn>
                <a:cxn ang="0">
                  <a:pos x="159" y="128"/>
                </a:cxn>
                <a:cxn ang="0">
                  <a:pos x="159" y="156"/>
                </a:cxn>
                <a:cxn ang="0">
                  <a:pos x="149" y="179"/>
                </a:cxn>
              </a:cxnLst>
              <a:rect l="0" t="0" r="r" b="b"/>
              <a:pathLst>
                <a:path w="161" h="207">
                  <a:moveTo>
                    <a:pt x="141" y="189"/>
                  </a:moveTo>
                  <a:lnTo>
                    <a:pt x="136" y="194"/>
                  </a:lnTo>
                  <a:lnTo>
                    <a:pt x="129" y="197"/>
                  </a:lnTo>
                  <a:lnTo>
                    <a:pt x="124" y="201"/>
                  </a:lnTo>
                  <a:lnTo>
                    <a:pt x="118" y="202"/>
                  </a:lnTo>
                  <a:lnTo>
                    <a:pt x="111" y="206"/>
                  </a:lnTo>
                  <a:lnTo>
                    <a:pt x="104" y="206"/>
                  </a:lnTo>
                  <a:lnTo>
                    <a:pt x="96" y="207"/>
                  </a:lnTo>
                  <a:lnTo>
                    <a:pt x="89" y="207"/>
                  </a:lnTo>
                  <a:lnTo>
                    <a:pt x="81" y="207"/>
                  </a:lnTo>
                  <a:lnTo>
                    <a:pt x="73" y="206"/>
                  </a:lnTo>
                  <a:lnTo>
                    <a:pt x="66" y="206"/>
                  </a:lnTo>
                  <a:lnTo>
                    <a:pt x="58" y="204"/>
                  </a:lnTo>
                  <a:lnTo>
                    <a:pt x="51" y="201"/>
                  </a:lnTo>
                  <a:lnTo>
                    <a:pt x="45" y="197"/>
                  </a:lnTo>
                  <a:lnTo>
                    <a:pt x="38" y="194"/>
                  </a:lnTo>
                  <a:lnTo>
                    <a:pt x="32" y="189"/>
                  </a:lnTo>
                  <a:lnTo>
                    <a:pt x="15" y="206"/>
                  </a:lnTo>
                  <a:lnTo>
                    <a:pt x="2" y="206"/>
                  </a:lnTo>
                  <a:lnTo>
                    <a:pt x="0" y="128"/>
                  </a:lnTo>
                  <a:lnTo>
                    <a:pt x="13" y="128"/>
                  </a:lnTo>
                  <a:lnTo>
                    <a:pt x="18" y="141"/>
                  </a:lnTo>
                  <a:lnTo>
                    <a:pt x="27" y="153"/>
                  </a:lnTo>
                  <a:lnTo>
                    <a:pt x="33" y="164"/>
                  </a:lnTo>
                  <a:lnTo>
                    <a:pt x="43" y="174"/>
                  </a:lnTo>
                  <a:lnTo>
                    <a:pt x="53" y="183"/>
                  </a:lnTo>
                  <a:lnTo>
                    <a:pt x="63" y="188"/>
                  </a:lnTo>
                  <a:lnTo>
                    <a:pt x="75" y="191"/>
                  </a:lnTo>
                  <a:lnTo>
                    <a:pt x="88" y="192"/>
                  </a:lnTo>
                  <a:lnTo>
                    <a:pt x="96" y="192"/>
                  </a:lnTo>
                  <a:lnTo>
                    <a:pt x="103" y="191"/>
                  </a:lnTo>
                  <a:lnTo>
                    <a:pt x="109" y="188"/>
                  </a:lnTo>
                  <a:lnTo>
                    <a:pt x="116" y="184"/>
                  </a:lnTo>
                  <a:lnTo>
                    <a:pt x="121" y="179"/>
                  </a:lnTo>
                  <a:lnTo>
                    <a:pt x="124" y="174"/>
                  </a:lnTo>
                  <a:lnTo>
                    <a:pt x="126" y="169"/>
                  </a:lnTo>
                  <a:lnTo>
                    <a:pt x="128" y="163"/>
                  </a:lnTo>
                  <a:lnTo>
                    <a:pt x="128" y="154"/>
                  </a:lnTo>
                  <a:lnTo>
                    <a:pt x="124" y="148"/>
                  </a:lnTo>
                  <a:lnTo>
                    <a:pt x="121" y="143"/>
                  </a:lnTo>
                  <a:lnTo>
                    <a:pt x="116" y="139"/>
                  </a:lnTo>
                  <a:lnTo>
                    <a:pt x="113" y="138"/>
                  </a:lnTo>
                  <a:lnTo>
                    <a:pt x="108" y="135"/>
                  </a:lnTo>
                  <a:lnTo>
                    <a:pt x="101" y="133"/>
                  </a:lnTo>
                  <a:lnTo>
                    <a:pt x="94" y="131"/>
                  </a:lnTo>
                  <a:lnTo>
                    <a:pt x="75" y="128"/>
                  </a:lnTo>
                  <a:lnTo>
                    <a:pt x="61" y="125"/>
                  </a:lnTo>
                  <a:lnTo>
                    <a:pt x="50" y="121"/>
                  </a:lnTo>
                  <a:lnTo>
                    <a:pt x="40" y="118"/>
                  </a:lnTo>
                  <a:lnTo>
                    <a:pt x="30" y="113"/>
                  </a:lnTo>
                  <a:lnTo>
                    <a:pt x="17" y="103"/>
                  </a:lnTo>
                  <a:lnTo>
                    <a:pt x="8" y="91"/>
                  </a:lnTo>
                  <a:lnTo>
                    <a:pt x="2" y="78"/>
                  </a:lnTo>
                  <a:lnTo>
                    <a:pt x="0" y="62"/>
                  </a:lnTo>
                  <a:lnTo>
                    <a:pt x="2" y="48"/>
                  </a:lnTo>
                  <a:lnTo>
                    <a:pt x="5" y="37"/>
                  </a:lnTo>
                  <a:lnTo>
                    <a:pt x="12" y="27"/>
                  </a:lnTo>
                  <a:lnTo>
                    <a:pt x="20" y="17"/>
                  </a:lnTo>
                  <a:lnTo>
                    <a:pt x="25" y="14"/>
                  </a:lnTo>
                  <a:lnTo>
                    <a:pt x="32" y="9"/>
                  </a:lnTo>
                  <a:lnTo>
                    <a:pt x="36" y="7"/>
                  </a:lnTo>
                  <a:lnTo>
                    <a:pt x="43" y="4"/>
                  </a:lnTo>
                  <a:lnTo>
                    <a:pt x="50" y="2"/>
                  </a:lnTo>
                  <a:lnTo>
                    <a:pt x="58" y="2"/>
                  </a:lnTo>
                  <a:lnTo>
                    <a:pt x="65" y="0"/>
                  </a:lnTo>
                  <a:lnTo>
                    <a:pt x="73" y="0"/>
                  </a:lnTo>
                  <a:lnTo>
                    <a:pt x="81" y="0"/>
                  </a:lnTo>
                  <a:lnTo>
                    <a:pt x="88" y="2"/>
                  </a:lnTo>
                  <a:lnTo>
                    <a:pt x="96" y="4"/>
                  </a:lnTo>
                  <a:lnTo>
                    <a:pt x="103" y="5"/>
                  </a:lnTo>
                  <a:lnTo>
                    <a:pt x="106" y="7"/>
                  </a:lnTo>
                  <a:lnTo>
                    <a:pt x="111" y="9"/>
                  </a:lnTo>
                  <a:lnTo>
                    <a:pt x="116" y="12"/>
                  </a:lnTo>
                  <a:lnTo>
                    <a:pt x="121" y="15"/>
                  </a:lnTo>
                  <a:lnTo>
                    <a:pt x="136" y="2"/>
                  </a:lnTo>
                  <a:lnTo>
                    <a:pt x="147" y="2"/>
                  </a:lnTo>
                  <a:lnTo>
                    <a:pt x="151" y="75"/>
                  </a:lnTo>
                  <a:lnTo>
                    <a:pt x="137" y="75"/>
                  </a:lnTo>
                  <a:lnTo>
                    <a:pt x="131" y="60"/>
                  </a:lnTo>
                  <a:lnTo>
                    <a:pt x="124" y="47"/>
                  </a:lnTo>
                  <a:lnTo>
                    <a:pt x="116" y="37"/>
                  </a:lnTo>
                  <a:lnTo>
                    <a:pt x="108" y="29"/>
                  </a:lnTo>
                  <a:lnTo>
                    <a:pt x="98" y="24"/>
                  </a:lnTo>
                  <a:lnTo>
                    <a:pt x="89" y="19"/>
                  </a:lnTo>
                  <a:lnTo>
                    <a:pt x="80" y="17"/>
                  </a:lnTo>
                  <a:lnTo>
                    <a:pt x="70" y="15"/>
                  </a:lnTo>
                  <a:lnTo>
                    <a:pt x="61" y="15"/>
                  </a:lnTo>
                  <a:lnTo>
                    <a:pt x="55" y="17"/>
                  </a:lnTo>
                  <a:lnTo>
                    <a:pt x="48" y="19"/>
                  </a:lnTo>
                  <a:lnTo>
                    <a:pt x="43" y="22"/>
                  </a:lnTo>
                  <a:lnTo>
                    <a:pt x="38" y="27"/>
                  </a:lnTo>
                  <a:lnTo>
                    <a:pt x="35" y="32"/>
                  </a:lnTo>
                  <a:lnTo>
                    <a:pt x="32" y="37"/>
                  </a:lnTo>
                  <a:lnTo>
                    <a:pt x="32" y="43"/>
                  </a:lnTo>
                  <a:lnTo>
                    <a:pt x="32" y="50"/>
                  </a:lnTo>
                  <a:lnTo>
                    <a:pt x="35" y="55"/>
                  </a:lnTo>
                  <a:lnTo>
                    <a:pt x="38" y="60"/>
                  </a:lnTo>
                  <a:lnTo>
                    <a:pt x="43" y="63"/>
                  </a:lnTo>
                  <a:lnTo>
                    <a:pt x="46" y="65"/>
                  </a:lnTo>
                  <a:lnTo>
                    <a:pt x="51" y="67"/>
                  </a:lnTo>
                  <a:lnTo>
                    <a:pt x="56" y="68"/>
                  </a:lnTo>
                  <a:lnTo>
                    <a:pt x="63" y="70"/>
                  </a:lnTo>
                  <a:lnTo>
                    <a:pt x="86" y="77"/>
                  </a:lnTo>
                  <a:lnTo>
                    <a:pt x="94" y="78"/>
                  </a:lnTo>
                  <a:lnTo>
                    <a:pt x="103" y="80"/>
                  </a:lnTo>
                  <a:lnTo>
                    <a:pt x="109" y="82"/>
                  </a:lnTo>
                  <a:lnTo>
                    <a:pt x="116" y="83"/>
                  </a:lnTo>
                  <a:lnTo>
                    <a:pt x="121" y="86"/>
                  </a:lnTo>
                  <a:lnTo>
                    <a:pt x="126" y="88"/>
                  </a:lnTo>
                  <a:lnTo>
                    <a:pt x="131" y="91"/>
                  </a:lnTo>
                  <a:lnTo>
                    <a:pt x="136" y="93"/>
                  </a:lnTo>
                  <a:lnTo>
                    <a:pt x="147" y="103"/>
                  </a:lnTo>
                  <a:lnTo>
                    <a:pt x="154" y="115"/>
                  </a:lnTo>
                  <a:lnTo>
                    <a:pt x="159" y="128"/>
                  </a:lnTo>
                  <a:lnTo>
                    <a:pt x="161" y="143"/>
                  </a:lnTo>
                  <a:lnTo>
                    <a:pt x="159" y="156"/>
                  </a:lnTo>
                  <a:lnTo>
                    <a:pt x="156" y="168"/>
                  </a:lnTo>
                  <a:lnTo>
                    <a:pt x="149" y="179"/>
                  </a:lnTo>
                  <a:lnTo>
                    <a:pt x="141" y="18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739" name="Freeform 19"/>
            <p:cNvSpPr>
              <a:spLocks/>
            </p:cNvSpPr>
            <p:nvPr/>
          </p:nvSpPr>
          <p:spPr bwMode="auto">
            <a:xfrm>
              <a:off x="3141" y="1492"/>
              <a:ext cx="226" cy="202"/>
            </a:xfrm>
            <a:custGeom>
              <a:avLst/>
              <a:gdLst/>
              <a:ahLst/>
              <a:cxnLst>
                <a:cxn ang="0">
                  <a:pos x="8" y="184"/>
                </a:cxn>
                <a:cxn ang="0">
                  <a:pos x="21" y="181"/>
                </a:cxn>
                <a:cxn ang="0">
                  <a:pos x="28" y="173"/>
                </a:cxn>
                <a:cxn ang="0">
                  <a:pos x="31" y="156"/>
                </a:cxn>
                <a:cxn ang="0">
                  <a:pos x="31" y="30"/>
                </a:cxn>
                <a:cxn ang="0">
                  <a:pos x="29" y="29"/>
                </a:cxn>
                <a:cxn ang="0">
                  <a:pos x="26" y="25"/>
                </a:cxn>
                <a:cxn ang="0">
                  <a:pos x="21" y="22"/>
                </a:cxn>
                <a:cxn ang="0">
                  <a:pos x="16" y="19"/>
                </a:cxn>
                <a:cxn ang="0">
                  <a:pos x="14" y="17"/>
                </a:cxn>
                <a:cxn ang="0">
                  <a:pos x="11" y="17"/>
                </a:cxn>
                <a:cxn ang="0">
                  <a:pos x="6" y="15"/>
                </a:cxn>
                <a:cxn ang="0">
                  <a:pos x="0" y="15"/>
                </a:cxn>
                <a:cxn ang="0">
                  <a:pos x="71" y="0"/>
                </a:cxn>
                <a:cxn ang="0">
                  <a:pos x="177" y="43"/>
                </a:cxn>
                <a:cxn ang="0">
                  <a:pos x="175" y="29"/>
                </a:cxn>
                <a:cxn ang="0">
                  <a:pos x="167" y="19"/>
                </a:cxn>
                <a:cxn ang="0">
                  <a:pos x="158" y="17"/>
                </a:cxn>
                <a:cxn ang="0">
                  <a:pos x="145" y="15"/>
                </a:cxn>
                <a:cxn ang="0">
                  <a:pos x="226" y="0"/>
                </a:cxn>
                <a:cxn ang="0">
                  <a:pos x="218" y="15"/>
                </a:cxn>
                <a:cxn ang="0">
                  <a:pos x="205" y="20"/>
                </a:cxn>
                <a:cxn ang="0">
                  <a:pos x="200" y="30"/>
                </a:cxn>
                <a:cxn ang="0">
                  <a:pos x="195" y="43"/>
                </a:cxn>
                <a:cxn ang="0">
                  <a:pos x="195" y="202"/>
                </a:cxn>
                <a:cxn ang="0">
                  <a:pos x="48" y="48"/>
                </a:cxn>
                <a:cxn ang="0">
                  <a:pos x="48" y="163"/>
                </a:cxn>
                <a:cxn ang="0">
                  <a:pos x="54" y="176"/>
                </a:cxn>
                <a:cxn ang="0">
                  <a:pos x="62" y="183"/>
                </a:cxn>
                <a:cxn ang="0">
                  <a:pos x="72" y="184"/>
                </a:cxn>
                <a:cxn ang="0">
                  <a:pos x="79" y="201"/>
                </a:cxn>
                <a:cxn ang="0">
                  <a:pos x="0" y="186"/>
                </a:cxn>
              </a:cxnLst>
              <a:rect l="0" t="0" r="r" b="b"/>
              <a:pathLst>
                <a:path w="226" h="202">
                  <a:moveTo>
                    <a:pt x="0" y="186"/>
                  </a:moveTo>
                  <a:lnTo>
                    <a:pt x="8" y="184"/>
                  </a:lnTo>
                  <a:lnTo>
                    <a:pt x="16" y="183"/>
                  </a:lnTo>
                  <a:lnTo>
                    <a:pt x="21" y="181"/>
                  </a:lnTo>
                  <a:lnTo>
                    <a:pt x="24" y="178"/>
                  </a:lnTo>
                  <a:lnTo>
                    <a:pt x="28" y="173"/>
                  </a:lnTo>
                  <a:lnTo>
                    <a:pt x="29" y="166"/>
                  </a:lnTo>
                  <a:lnTo>
                    <a:pt x="31" y="156"/>
                  </a:lnTo>
                  <a:lnTo>
                    <a:pt x="31" y="145"/>
                  </a:lnTo>
                  <a:lnTo>
                    <a:pt x="31" y="30"/>
                  </a:lnTo>
                  <a:lnTo>
                    <a:pt x="31" y="30"/>
                  </a:lnTo>
                  <a:lnTo>
                    <a:pt x="29" y="29"/>
                  </a:lnTo>
                  <a:lnTo>
                    <a:pt x="28" y="27"/>
                  </a:lnTo>
                  <a:lnTo>
                    <a:pt x="26" y="25"/>
                  </a:lnTo>
                  <a:lnTo>
                    <a:pt x="24" y="24"/>
                  </a:lnTo>
                  <a:lnTo>
                    <a:pt x="21" y="22"/>
                  </a:lnTo>
                  <a:lnTo>
                    <a:pt x="19" y="20"/>
                  </a:lnTo>
                  <a:lnTo>
                    <a:pt x="16" y="19"/>
                  </a:lnTo>
                  <a:lnTo>
                    <a:pt x="14" y="17"/>
                  </a:lnTo>
                  <a:lnTo>
                    <a:pt x="14" y="17"/>
                  </a:lnTo>
                  <a:lnTo>
                    <a:pt x="13" y="17"/>
                  </a:lnTo>
                  <a:lnTo>
                    <a:pt x="11" y="17"/>
                  </a:lnTo>
                  <a:lnTo>
                    <a:pt x="8" y="15"/>
                  </a:lnTo>
                  <a:lnTo>
                    <a:pt x="6" y="15"/>
                  </a:lnTo>
                  <a:lnTo>
                    <a:pt x="3" y="15"/>
                  </a:lnTo>
                  <a:lnTo>
                    <a:pt x="0" y="15"/>
                  </a:lnTo>
                  <a:lnTo>
                    <a:pt x="0" y="0"/>
                  </a:lnTo>
                  <a:lnTo>
                    <a:pt x="71" y="0"/>
                  </a:lnTo>
                  <a:lnTo>
                    <a:pt x="177" y="128"/>
                  </a:lnTo>
                  <a:lnTo>
                    <a:pt x="177" y="43"/>
                  </a:lnTo>
                  <a:lnTo>
                    <a:pt x="177" y="35"/>
                  </a:lnTo>
                  <a:lnTo>
                    <a:pt x="175" y="29"/>
                  </a:lnTo>
                  <a:lnTo>
                    <a:pt x="172" y="24"/>
                  </a:lnTo>
                  <a:lnTo>
                    <a:pt x="167" y="19"/>
                  </a:lnTo>
                  <a:lnTo>
                    <a:pt x="163" y="17"/>
                  </a:lnTo>
                  <a:lnTo>
                    <a:pt x="158" y="17"/>
                  </a:lnTo>
                  <a:lnTo>
                    <a:pt x="154" y="15"/>
                  </a:lnTo>
                  <a:lnTo>
                    <a:pt x="145" y="15"/>
                  </a:lnTo>
                  <a:lnTo>
                    <a:pt x="145" y="0"/>
                  </a:lnTo>
                  <a:lnTo>
                    <a:pt x="226" y="0"/>
                  </a:lnTo>
                  <a:lnTo>
                    <a:pt x="226" y="15"/>
                  </a:lnTo>
                  <a:lnTo>
                    <a:pt x="218" y="15"/>
                  </a:lnTo>
                  <a:lnTo>
                    <a:pt x="210" y="17"/>
                  </a:lnTo>
                  <a:lnTo>
                    <a:pt x="205" y="20"/>
                  </a:lnTo>
                  <a:lnTo>
                    <a:pt x="202" y="25"/>
                  </a:lnTo>
                  <a:lnTo>
                    <a:pt x="200" y="30"/>
                  </a:lnTo>
                  <a:lnTo>
                    <a:pt x="197" y="37"/>
                  </a:lnTo>
                  <a:lnTo>
                    <a:pt x="195" y="43"/>
                  </a:lnTo>
                  <a:lnTo>
                    <a:pt x="195" y="53"/>
                  </a:lnTo>
                  <a:lnTo>
                    <a:pt x="195" y="202"/>
                  </a:lnTo>
                  <a:lnTo>
                    <a:pt x="178" y="202"/>
                  </a:lnTo>
                  <a:lnTo>
                    <a:pt x="48" y="48"/>
                  </a:lnTo>
                  <a:lnTo>
                    <a:pt x="48" y="154"/>
                  </a:lnTo>
                  <a:lnTo>
                    <a:pt x="48" y="163"/>
                  </a:lnTo>
                  <a:lnTo>
                    <a:pt x="51" y="171"/>
                  </a:lnTo>
                  <a:lnTo>
                    <a:pt x="54" y="176"/>
                  </a:lnTo>
                  <a:lnTo>
                    <a:pt x="59" y="181"/>
                  </a:lnTo>
                  <a:lnTo>
                    <a:pt x="62" y="183"/>
                  </a:lnTo>
                  <a:lnTo>
                    <a:pt x="67" y="184"/>
                  </a:lnTo>
                  <a:lnTo>
                    <a:pt x="72" y="184"/>
                  </a:lnTo>
                  <a:lnTo>
                    <a:pt x="79" y="186"/>
                  </a:lnTo>
                  <a:lnTo>
                    <a:pt x="79" y="201"/>
                  </a:lnTo>
                  <a:lnTo>
                    <a:pt x="0" y="201"/>
                  </a:lnTo>
                  <a:lnTo>
                    <a:pt x="0" y="18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740" name="Freeform 20"/>
            <p:cNvSpPr>
              <a:spLocks/>
            </p:cNvSpPr>
            <p:nvPr/>
          </p:nvSpPr>
          <p:spPr bwMode="auto">
            <a:xfrm>
              <a:off x="3432" y="1504"/>
              <a:ext cx="98" cy="179"/>
            </a:xfrm>
            <a:custGeom>
              <a:avLst/>
              <a:gdLst/>
              <a:ahLst/>
              <a:cxnLst>
                <a:cxn ang="0">
                  <a:pos x="0" y="91"/>
                </a:cxn>
                <a:cxn ang="0">
                  <a:pos x="0" y="75"/>
                </a:cxn>
                <a:cxn ang="0">
                  <a:pos x="2" y="60"/>
                </a:cxn>
                <a:cxn ang="0">
                  <a:pos x="3" y="48"/>
                </a:cxn>
                <a:cxn ang="0">
                  <a:pos x="5" y="36"/>
                </a:cxn>
                <a:cxn ang="0">
                  <a:pos x="13" y="20"/>
                </a:cxn>
                <a:cxn ang="0">
                  <a:pos x="23" y="8"/>
                </a:cxn>
                <a:cxn ang="0">
                  <a:pos x="35" y="2"/>
                </a:cxn>
                <a:cxn ang="0">
                  <a:pos x="50" y="0"/>
                </a:cxn>
                <a:cxn ang="0">
                  <a:pos x="63" y="2"/>
                </a:cxn>
                <a:cxn ang="0">
                  <a:pos x="73" y="7"/>
                </a:cxn>
                <a:cxn ang="0">
                  <a:pos x="81" y="13"/>
                </a:cxn>
                <a:cxn ang="0">
                  <a:pos x="88" y="25"/>
                </a:cxn>
                <a:cxn ang="0">
                  <a:pos x="93" y="38"/>
                </a:cxn>
                <a:cxn ang="0">
                  <a:pos x="96" y="53"/>
                </a:cxn>
                <a:cxn ang="0">
                  <a:pos x="98" y="71"/>
                </a:cxn>
                <a:cxn ang="0">
                  <a:pos x="98" y="89"/>
                </a:cxn>
                <a:cxn ang="0">
                  <a:pos x="98" y="111"/>
                </a:cxn>
                <a:cxn ang="0">
                  <a:pos x="96" y="128"/>
                </a:cxn>
                <a:cxn ang="0">
                  <a:pos x="93" y="142"/>
                </a:cxn>
                <a:cxn ang="0">
                  <a:pos x="88" y="156"/>
                </a:cxn>
                <a:cxn ang="0">
                  <a:pos x="81" y="166"/>
                </a:cxn>
                <a:cxn ang="0">
                  <a:pos x="73" y="172"/>
                </a:cxn>
                <a:cxn ang="0">
                  <a:pos x="63" y="177"/>
                </a:cxn>
                <a:cxn ang="0">
                  <a:pos x="51" y="179"/>
                </a:cxn>
                <a:cxn ang="0">
                  <a:pos x="38" y="177"/>
                </a:cxn>
                <a:cxn ang="0">
                  <a:pos x="26" y="172"/>
                </a:cxn>
                <a:cxn ang="0">
                  <a:pos x="16" y="164"/>
                </a:cxn>
                <a:cxn ang="0">
                  <a:pos x="10" y="152"/>
                </a:cxn>
                <a:cxn ang="0">
                  <a:pos x="5" y="137"/>
                </a:cxn>
                <a:cxn ang="0">
                  <a:pos x="3" y="123"/>
                </a:cxn>
                <a:cxn ang="0">
                  <a:pos x="0" y="108"/>
                </a:cxn>
                <a:cxn ang="0">
                  <a:pos x="0" y="91"/>
                </a:cxn>
              </a:cxnLst>
              <a:rect l="0" t="0" r="r" b="b"/>
              <a:pathLst>
                <a:path w="98" h="179">
                  <a:moveTo>
                    <a:pt x="0" y="91"/>
                  </a:moveTo>
                  <a:lnTo>
                    <a:pt x="0" y="75"/>
                  </a:lnTo>
                  <a:lnTo>
                    <a:pt x="2" y="60"/>
                  </a:lnTo>
                  <a:lnTo>
                    <a:pt x="3" y="48"/>
                  </a:lnTo>
                  <a:lnTo>
                    <a:pt x="5" y="36"/>
                  </a:lnTo>
                  <a:lnTo>
                    <a:pt x="13" y="20"/>
                  </a:lnTo>
                  <a:lnTo>
                    <a:pt x="23" y="8"/>
                  </a:lnTo>
                  <a:lnTo>
                    <a:pt x="35" y="2"/>
                  </a:lnTo>
                  <a:lnTo>
                    <a:pt x="50" y="0"/>
                  </a:lnTo>
                  <a:lnTo>
                    <a:pt x="63" y="2"/>
                  </a:lnTo>
                  <a:lnTo>
                    <a:pt x="73" y="7"/>
                  </a:lnTo>
                  <a:lnTo>
                    <a:pt x="81" y="13"/>
                  </a:lnTo>
                  <a:lnTo>
                    <a:pt x="88" y="25"/>
                  </a:lnTo>
                  <a:lnTo>
                    <a:pt x="93" y="38"/>
                  </a:lnTo>
                  <a:lnTo>
                    <a:pt x="96" y="53"/>
                  </a:lnTo>
                  <a:lnTo>
                    <a:pt x="98" y="71"/>
                  </a:lnTo>
                  <a:lnTo>
                    <a:pt x="98" y="89"/>
                  </a:lnTo>
                  <a:lnTo>
                    <a:pt x="98" y="111"/>
                  </a:lnTo>
                  <a:lnTo>
                    <a:pt x="96" y="128"/>
                  </a:lnTo>
                  <a:lnTo>
                    <a:pt x="93" y="142"/>
                  </a:lnTo>
                  <a:lnTo>
                    <a:pt x="88" y="156"/>
                  </a:lnTo>
                  <a:lnTo>
                    <a:pt x="81" y="166"/>
                  </a:lnTo>
                  <a:lnTo>
                    <a:pt x="73" y="172"/>
                  </a:lnTo>
                  <a:lnTo>
                    <a:pt x="63" y="177"/>
                  </a:lnTo>
                  <a:lnTo>
                    <a:pt x="51" y="179"/>
                  </a:lnTo>
                  <a:lnTo>
                    <a:pt x="38" y="177"/>
                  </a:lnTo>
                  <a:lnTo>
                    <a:pt x="26" y="172"/>
                  </a:lnTo>
                  <a:lnTo>
                    <a:pt x="16" y="164"/>
                  </a:lnTo>
                  <a:lnTo>
                    <a:pt x="10" y="152"/>
                  </a:lnTo>
                  <a:lnTo>
                    <a:pt x="5" y="137"/>
                  </a:lnTo>
                  <a:lnTo>
                    <a:pt x="3" y="123"/>
                  </a:lnTo>
                  <a:lnTo>
                    <a:pt x="0" y="108"/>
                  </a:lnTo>
                  <a:lnTo>
                    <a:pt x="0" y="91"/>
                  </a:lnTo>
                  <a:close/>
                </a:path>
              </a:pathLst>
            </a:custGeom>
            <a:solidFill>
              <a:schemeClr val="tx2">
                <a:lumMod val="10000"/>
                <a:lumOff val="9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2" name="Slide Number Placeholder 41"/>
          <p:cNvSpPr>
            <a:spLocks noGrp="1"/>
          </p:cNvSpPr>
          <p:nvPr>
            <p:ph type="sldNum" sz="quarter" idx="12"/>
          </p:nvPr>
        </p:nvSpPr>
        <p:spPr/>
        <p:txBody>
          <a:bodyPr/>
          <a:lstStyle/>
          <a:p>
            <a:fld id="{D295FD85-0E9A-9A4B-AEA4-CF6493BFD0E6}" type="slidenum">
              <a:rPr lang="en-US" smtClean="0"/>
              <a:pPr/>
              <a:t>4</a:t>
            </a:fld>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6"/>
          <p:cNvSpPr>
            <a:spLocks noGrp="1" noChangeArrowheads="1"/>
          </p:cNvSpPr>
          <p:nvPr>
            <p:ph sz="half" idx="1"/>
          </p:nvPr>
        </p:nvSpPr>
        <p:spPr/>
        <p:txBody>
          <a:bodyPr>
            <a:normAutofit lnSpcReduction="10000"/>
          </a:bodyPr>
          <a:lstStyle/>
          <a:p>
            <a:pPr algn="ctr">
              <a:buNone/>
            </a:pPr>
            <a:r>
              <a:rPr lang="en-US" b="1" dirty="0" smtClean="0"/>
              <a:t>Retailer </a:t>
            </a:r>
          </a:p>
          <a:p>
            <a:pPr>
              <a:spcAft>
                <a:spcPts val="600"/>
              </a:spcAft>
            </a:pPr>
            <a:r>
              <a:rPr lang="en-US" dirty="0" smtClean="0"/>
              <a:t>Direct customer access</a:t>
            </a:r>
          </a:p>
          <a:p>
            <a:pPr>
              <a:spcAft>
                <a:spcPts val="600"/>
              </a:spcAft>
            </a:pPr>
            <a:r>
              <a:rPr lang="en-US" dirty="0" smtClean="0"/>
              <a:t>Direct access to data</a:t>
            </a:r>
          </a:p>
          <a:p>
            <a:pPr>
              <a:spcAft>
                <a:spcPts val="600"/>
              </a:spcAft>
            </a:pPr>
            <a:r>
              <a:rPr lang="en-US" dirty="0" smtClean="0"/>
              <a:t>Buying power</a:t>
            </a:r>
          </a:p>
          <a:p>
            <a:pPr>
              <a:spcAft>
                <a:spcPts val="600"/>
              </a:spcAft>
            </a:pPr>
            <a:r>
              <a:rPr lang="en-US" dirty="0" smtClean="0"/>
              <a:t>Does not trust supplier with information</a:t>
            </a:r>
          </a:p>
          <a:p>
            <a:pPr>
              <a:spcAft>
                <a:spcPts val="600"/>
              </a:spcAft>
            </a:pPr>
            <a:r>
              <a:rPr lang="en-US" dirty="0" smtClean="0"/>
              <a:t>Safety stock</a:t>
            </a:r>
          </a:p>
        </p:txBody>
      </p:sp>
      <p:sp>
        <p:nvSpPr>
          <p:cNvPr id="54276" name="Rectangle 7"/>
          <p:cNvSpPr>
            <a:spLocks noGrp="1" noChangeArrowheads="1"/>
          </p:cNvSpPr>
          <p:nvPr>
            <p:ph sz="half" idx="2"/>
          </p:nvPr>
        </p:nvSpPr>
        <p:spPr/>
        <p:txBody>
          <a:bodyPr>
            <a:normAutofit lnSpcReduction="10000"/>
          </a:bodyPr>
          <a:lstStyle/>
          <a:p>
            <a:pPr algn="ctr">
              <a:buNone/>
            </a:pPr>
            <a:r>
              <a:rPr lang="en-US" b="1" dirty="0" smtClean="0"/>
              <a:t>Manufacturer</a:t>
            </a:r>
          </a:p>
          <a:p>
            <a:pPr>
              <a:spcAft>
                <a:spcPts val="600"/>
              </a:spcAft>
            </a:pPr>
            <a:r>
              <a:rPr lang="en-US" dirty="0" smtClean="0"/>
              <a:t>Services many retailers</a:t>
            </a:r>
          </a:p>
          <a:p>
            <a:pPr>
              <a:spcAft>
                <a:spcPts val="600"/>
              </a:spcAft>
            </a:pPr>
            <a:r>
              <a:rPr lang="en-US" dirty="0" smtClean="0"/>
              <a:t>Indirect access to data</a:t>
            </a:r>
          </a:p>
          <a:p>
            <a:pPr>
              <a:spcAft>
                <a:spcPts val="600"/>
              </a:spcAft>
            </a:pPr>
            <a:r>
              <a:rPr lang="en-US" dirty="0" smtClean="0"/>
              <a:t>Needs retailers</a:t>
            </a:r>
          </a:p>
          <a:p>
            <a:pPr>
              <a:spcAft>
                <a:spcPts val="600"/>
              </a:spcAft>
            </a:pPr>
            <a:r>
              <a:rPr lang="en-US" dirty="0" smtClean="0"/>
              <a:t>Does not trust customer with information</a:t>
            </a:r>
          </a:p>
          <a:p>
            <a:pPr>
              <a:spcAft>
                <a:spcPts val="600"/>
              </a:spcAft>
            </a:pPr>
            <a:r>
              <a:rPr lang="en-US" dirty="0" smtClean="0"/>
              <a:t>Safety stock</a:t>
            </a:r>
          </a:p>
        </p:txBody>
      </p:sp>
      <p:sp>
        <p:nvSpPr>
          <p:cNvPr id="54274" name="Rectangle 5"/>
          <p:cNvSpPr>
            <a:spLocks noGrp="1" noChangeArrowheads="1"/>
          </p:cNvSpPr>
          <p:nvPr>
            <p:ph type="title"/>
          </p:nvPr>
        </p:nvSpPr>
        <p:spPr/>
        <p:txBody>
          <a:bodyPr/>
          <a:lstStyle/>
          <a:p>
            <a:r>
              <a:rPr lang="en-US" dirty="0" smtClean="0"/>
              <a:t>Traditional Adversarial Relationships</a:t>
            </a:r>
          </a:p>
        </p:txBody>
      </p:sp>
      <p:sp>
        <p:nvSpPr>
          <p:cNvPr id="5" name="Text Placeholder 4"/>
          <p:cNvSpPr>
            <a:spLocks noGrp="1"/>
          </p:cNvSpPr>
          <p:nvPr>
            <p:ph type="body" sz="quarter" idx="13"/>
          </p:nvPr>
        </p:nvSpPr>
        <p:spPr/>
        <p:txBody>
          <a:bodyPr/>
          <a:lstStyle/>
          <a:p>
            <a:r>
              <a:rPr lang="en-US" dirty="0" smtClean="0"/>
              <a:t>History</a:t>
            </a:r>
            <a:endParaRPr lang="en-US" dirty="0"/>
          </a:p>
        </p:txBody>
      </p:sp>
      <p:sp>
        <p:nvSpPr>
          <p:cNvPr id="6" name="Slide Number Placeholder 5"/>
          <p:cNvSpPr>
            <a:spLocks noGrp="1"/>
          </p:cNvSpPr>
          <p:nvPr>
            <p:ph type="sldNum" sz="quarter" idx="12"/>
          </p:nvPr>
        </p:nvSpPr>
        <p:spPr/>
        <p:txBody>
          <a:bodyPr/>
          <a:lstStyle/>
          <a:p>
            <a:fld id="{D295FD85-0E9A-9A4B-AEA4-CF6493BFD0E6}" type="slidenum">
              <a:rPr lang="en-US" smtClean="0"/>
              <a:pPr/>
              <a:t>5</a:t>
            </a:fld>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427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427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427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427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427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427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4276">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4276">
                                            <p:txEl>
                                              <p:pRg st="1" end="1"/>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54276">
                                            <p:txEl>
                                              <p:pRg st="2" end="2"/>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54276">
                                            <p:txEl>
                                              <p:pRg st="3" end="3"/>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54276">
                                            <p:txEl>
                                              <p:pRg st="4" end="4"/>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5427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mtClean="0"/>
              <a:t>Suppliers treated as part of extended corporate “family”  or “Keiretsu”</a:t>
            </a:r>
          </a:p>
          <a:p>
            <a:r>
              <a:rPr lang="en-US" smtClean="0"/>
              <a:t>Cooperation, leading to a long-term relationship, is more profitable than short –term “vendor bashing”</a:t>
            </a:r>
          </a:p>
          <a:p>
            <a:r>
              <a:rPr lang="en-US" smtClean="0"/>
              <a:t>Trust between supply chain partners is absolutely essential in building a strong supply chain </a:t>
            </a:r>
            <a:endParaRPr lang="en-US" dirty="0"/>
          </a:p>
        </p:txBody>
      </p:sp>
      <p:sp>
        <p:nvSpPr>
          <p:cNvPr id="3" name="Title 2"/>
          <p:cNvSpPr>
            <a:spLocks noGrp="1"/>
          </p:cNvSpPr>
          <p:nvPr>
            <p:ph type="title"/>
          </p:nvPr>
        </p:nvSpPr>
        <p:spPr/>
        <p:txBody>
          <a:bodyPr/>
          <a:lstStyle/>
          <a:p>
            <a:r>
              <a:rPr lang="en-US" dirty="0" smtClean="0"/>
              <a:t>Lessons From Japan</a:t>
            </a:r>
            <a:endParaRPr lang="en-US" dirty="0"/>
          </a:p>
        </p:txBody>
      </p:sp>
      <p:sp>
        <p:nvSpPr>
          <p:cNvPr id="4" name="Text Placeholder 3"/>
          <p:cNvSpPr>
            <a:spLocks noGrp="1"/>
          </p:cNvSpPr>
          <p:nvPr>
            <p:ph type="body" sz="quarter" idx="11"/>
          </p:nvPr>
        </p:nvSpPr>
        <p:spPr/>
        <p:txBody>
          <a:bodyPr/>
          <a:lstStyle/>
          <a:p>
            <a:r>
              <a:rPr lang="en-US" smtClean="0"/>
              <a:t>Collaboration</a:t>
            </a:r>
            <a:endParaRPr lang="en-US" dirty="0"/>
          </a:p>
        </p:txBody>
      </p:sp>
      <p:sp>
        <p:nvSpPr>
          <p:cNvPr id="5" name="Slide Number Placeholder 4"/>
          <p:cNvSpPr>
            <a:spLocks noGrp="1"/>
          </p:cNvSpPr>
          <p:nvPr>
            <p:ph type="sldNum" sz="quarter" idx="12"/>
          </p:nvPr>
        </p:nvSpPr>
        <p:spPr/>
        <p:txBody>
          <a:bodyPr/>
          <a:lstStyle/>
          <a:p>
            <a:fld id="{D295FD85-0E9A-9A4B-AEA4-CF6493BFD0E6}" type="slidenum">
              <a:rPr lang="en-US" smtClean="0"/>
              <a:pPr/>
              <a:t>6</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up)">
                                      <p:cBhvr>
                                        <p:cTn id="7" dur="1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up)">
                                      <p:cBhvr>
                                        <p:cTn id="12" dur="10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wipe(up)">
                                      <p:cBhvr>
                                        <p:cTn id="17" dur="10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idx="1"/>
          </p:nvPr>
        </p:nvGraphicFramePr>
        <p:xfrm>
          <a:off x="2733249" y="1037230"/>
          <a:ext cx="3347156" cy="18769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4"/>
          <p:cNvSpPr>
            <a:spLocks noGrp="1"/>
          </p:cNvSpPr>
          <p:nvPr>
            <p:ph type="title"/>
          </p:nvPr>
        </p:nvSpPr>
        <p:spPr/>
        <p:txBody>
          <a:bodyPr/>
          <a:lstStyle/>
          <a:p>
            <a:r>
              <a:rPr lang="en-US" dirty="0" smtClean="0"/>
              <a:t>Communication Between Partners</a:t>
            </a:r>
            <a:endParaRPr lang="en-US" dirty="0"/>
          </a:p>
        </p:txBody>
      </p:sp>
      <p:sp>
        <p:nvSpPr>
          <p:cNvPr id="7" name="Text Placeholder 6"/>
          <p:cNvSpPr>
            <a:spLocks noGrp="1"/>
          </p:cNvSpPr>
          <p:nvPr>
            <p:ph type="body" sz="quarter" idx="11"/>
          </p:nvPr>
        </p:nvSpPr>
        <p:spPr/>
        <p:txBody>
          <a:bodyPr/>
          <a:lstStyle/>
          <a:p>
            <a:r>
              <a:rPr lang="en-US" dirty="0" smtClean="0"/>
              <a:t>Collaboration</a:t>
            </a:r>
            <a:endParaRPr lang="en-US" dirty="0"/>
          </a:p>
        </p:txBody>
      </p:sp>
      <p:sp>
        <p:nvSpPr>
          <p:cNvPr id="10" name="Rectangle 9"/>
          <p:cNvSpPr/>
          <p:nvPr/>
        </p:nvSpPr>
        <p:spPr>
          <a:xfrm>
            <a:off x="7077456" y="1609344"/>
            <a:ext cx="1978784" cy="4645640"/>
          </a:xfrm>
          <a:prstGeom prst="rect">
            <a:avLst/>
          </a:prstGeom>
          <a:solidFill>
            <a:schemeClr val="accent2">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7260336" y="1792224"/>
            <a:ext cx="1609344" cy="4462760"/>
          </a:xfrm>
          <a:prstGeom prst="rect">
            <a:avLst/>
          </a:prstGeom>
          <a:noFill/>
        </p:spPr>
        <p:txBody>
          <a:bodyPr wrap="square" rtlCol="0">
            <a:spAutoFit/>
          </a:bodyPr>
          <a:lstStyle/>
          <a:p>
            <a:pPr algn="ctr">
              <a:spcAft>
                <a:spcPts val="2400"/>
              </a:spcAft>
            </a:pPr>
            <a:r>
              <a:rPr lang="en-US" b="1" i="1" u="sng" dirty="0" smtClean="0"/>
              <a:t>Customer</a:t>
            </a:r>
          </a:p>
          <a:p>
            <a:pPr algn="ctr">
              <a:spcAft>
                <a:spcPts val="2400"/>
              </a:spcAft>
            </a:pPr>
            <a:r>
              <a:rPr lang="en-US" b="1" dirty="0" smtClean="0"/>
              <a:t>Distribution</a:t>
            </a:r>
          </a:p>
          <a:p>
            <a:pPr algn="ctr">
              <a:spcAft>
                <a:spcPts val="2400"/>
              </a:spcAft>
            </a:pPr>
            <a:r>
              <a:rPr lang="en-US" b="1" dirty="0" smtClean="0"/>
              <a:t>Marketing</a:t>
            </a:r>
          </a:p>
          <a:p>
            <a:pPr algn="ctr">
              <a:spcAft>
                <a:spcPts val="2400"/>
              </a:spcAft>
            </a:pPr>
            <a:r>
              <a:rPr lang="en-US" b="1" dirty="0" smtClean="0"/>
              <a:t>Planning</a:t>
            </a:r>
          </a:p>
          <a:p>
            <a:pPr algn="ctr">
              <a:spcAft>
                <a:spcPts val="2400"/>
              </a:spcAft>
            </a:pPr>
            <a:r>
              <a:rPr lang="en-US" b="1" dirty="0" smtClean="0"/>
              <a:t>Operations </a:t>
            </a:r>
          </a:p>
          <a:p>
            <a:pPr algn="ctr">
              <a:spcAft>
                <a:spcPts val="2400"/>
              </a:spcAft>
            </a:pPr>
            <a:r>
              <a:rPr lang="en-US" b="1" dirty="0" smtClean="0"/>
              <a:t>Quality</a:t>
            </a:r>
          </a:p>
          <a:p>
            <a:pPr algn="ctr">
              <a:spcAft>
                <a:spcPts val="2400"/>
              </a:spcAft>
            </a:pPr>
            <a:r>
              <a:rPr lang="en-US" b="1" dirty="0" smtClean="0"/>
              <a:t>Finance</a:t>
            </a:r>
          </a:p>
          <a:p>
            <a:pPr algn="ctr">
              <a:spcAft>
                <a:spcPts val="2400"/>
              </a:spcAft>
            </a:pPr>
            <a:r>
              <a:rPr lang="en-US" b="1" dirty="0" smtClean="0"/>
              <a:t>MIS</a:t>
            </a:r>
            <a:endParaRPr lang="en-US" b="1" dirty="0"/>
          </a:p>
        </p:txBody>
      </p:sp>
      <p:sp>
        <p:nvSpPr>
          <p:cNvPr id="12" name="Rectangle 11"/>
          <p:cNvSpPr/>
          <p:nvPr/>
        </p:nvSpPr>
        <p:spPr>
          <a:xfrm>
            <a:off x="157232" y="1609344"/>
            <a:ext cx="1978784" cy="464564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xtBox 12"/>
          <p:cNvSpPr txBox="1"/>
          <p:nvPr/>
        </p:nvSpPr>
        <p:spPr>
          <a:xfrm>
            <a:off x="340112" y="1792224"/>
            <a:ext cx="1609344" cy="4462760"/>
          </a:xfrm>
          <a:prstGeom prst="rect">
            <a:avLst/>
          </a:prstGeom>
          <a:noFill/>
        </p:spPr>
        <p:txBody>
          <a:bodyPr wrap="square" rtlCol="0">
            <a:spAutoFit/>
          </a:bodyPr>
          <a:lstStyle/>
          <a:p>
            <a:pPr algn="ctr">
              <a:spcAft>
                <a:spcPts val="2400"/>
              </a:spcAft>
            </a:pPr>
            <a:r>
              <a:rPr lang="en-US" b="1" i="1" u="sng" dirty="0" smtClean="0">
                <a:solidFill>
                  <a:schemeClr val="bg2"/>
                </a:solidFill>
              </a:rPr>
              <a:t>Supplier</a:t>
            </a:r>
          </a:p>
          <a:p>
            <a:pPr algn="ctr">
              <a:spcAft>
                <a:spcPts val="2400"/>
              </a:spcAft>
            </a:pPr>
            <a:r>
              <a:rPr lang="en-US" b="1" dirty="0" smtClean="0">
                <a:solidFill>
                  <a:schemeClr val="bg2"/>
                </a:solidFill>
              </a:rPr>
              <a:t>Distribution</a:t>
            </a:r>
          </a:p>
          <a:p>
            <a:pPr algn="ctr">
              <a:spcAft>
                <a:spcPts val="2400"/>
              </a:spcAft>
            </a:pPr>
            <a:r>
              <a:rPr lang="en-US" b="1" dirty="0" smtClean="0">
                <a:solidFill>
                  <a:schemeClr val="bg2"/>
                </a:solidFill>
              </a:rPr>
              <a:t>Marketing</a:t>
            </a:r>
          </a:p>
          <a:p>
            <a:pPr algn="ctr">
              <a:spcAft>
                <a:spcPts val="2400"/>
              </a:spcAft>
            </a:pPr>
            <a:r>
              <a:rPr lang="en-US" b="1" dirty="0" smtClean="0">
                <a:solidFill>
                  <a:schemeClr val="bg2"/>
                </a:solidFill>
              </a:rPr>
              <a:t>Planning</a:t>
            </a:r>
          </a:p>
          <a:p>
            <a:pPr algn="ctr">
              <a:spcAft>
                <a:spcPts val="2400"/>
              </a:spcAft>
            </a:pPr>
            <a:r>
              <a:rPr lang="en-US" b="1" dirty="0" smtClean="0">
                <a:solidFill>
                  <a:schemeClr val="bg2"/>
                </a:solidFill>
              </a:rPr>
              <a:t>Operations </a:t>
            </a:r>
          </a:p>
          <a:p>
            <a:pPr algn="ctr">
              <a:spcAft>
                <a:spcPts val="2400"/>
              </a:spcAft>
            </a:pPr>
            <a:r>
              <a:rPr lang="en-US" b="1" dirty="0" smtClean="0">
                <a:solidFill>
                  <a:schemeClr val="bg2"/>
                </a:solidFill>
              </a:rPr>
              <a:t>Quality</a:t>
            </a:r>
          </a:p>
          <a:p>
            <a:pPr algn="ctr">
              <a:spcAft>
                <a:spcPts val="2400"/>
              </a:spcAft>
            </a:pPr>
            <a:r>
              <a:rPr lang="en-US" b="1" dirty="0" smtClean="0">
                <a:solidFill>
                  <a:schemeClr val="bg2"/>
                </a:solidFill>
              </a:rPr>
              <a:t>Finance</a:t>
            </a:r>
          </a:p>
          <a:p>
            <a:pPr algn="ctr">
              <a:spcAft>
                <a:spcPts val="2400"/>
              </a:spcAft>
            </a:pPr>
            <a:r>
              <a:rPr lang="en-US" b="1" dirty="0" smtClean="0">
                <a:solidFill>
                  <a:schemeClr val="bg2"/>
                </a:solidFill>
              </a:rPr>
              <a:t>MIS</a:t>
            </a:r>
            <a:endParaRPr lang="en-US" b="1" dirty="0">
              <a:solidFill>
                <a:schemeClr val="bg2"/>
              </a:solidFill>
            </a:endParaRPr>
          </a:p>
        </p:txBody>
      </p:sp>
      <p:cxnSp>
        <p:nvCxnSpPr>
          <p:cNvPr id="67" name="Elbow Connector 66"/>
          <p:cNvCxnSpPr/>
          <p:nvPr/>
        </p:nvCxnSpPr>
        <p:spPr>
          <a:xfrm>
            <a:off x="2136016" y="2606722"/>
            <a:ext cx="4941440" cy="13648"/>
          </a:xfrm>
          <a:prstGeom prst="straightConnector1">
            <a:avLst/>
          </a:prstGeom>
          <a:ln w="28575">
            <a:solidFill>
              <a:schemeClr val="tx1">
                <a:lumMod val="75000"/>
                <a:lumOff val="25000"/>
              </a:schemeClr>
            </a:solidFill>
            <a:prstDash val="dash"/>
          </a:ln>
          <a:effectLst/>
        </p:spPr>
        <p:style>
          <a:lnRef idx="2">
            <a:schemeClr val="accent1"/>
          </a:lnRef>
          <a:fillRef idx="0">
            <a:schemeClr val="accent1"/>
          </a:fillRef>
          <a:effectRef idx="1">
            <a:schemeClr val="accent1"/>
          </a:effectRef>
          <a:fontRef idx="minor">
            <a:schemeClr val="tx1"/>
          </a:fontRef>
        </p:style>
      </p:cxnSp>
      <p:cxnSp>
        <p:nvCxnSpPr>
          <p:cNvPr id="68" name="Elbow Connector 66"/>
          <p:cNvCxnSpPr/>
          <p:nvPr/>
        </p:nvCxnSpPr>
        <p:spPr>
          <a:xfrm>
            <a:off x="2136016" y="3152633"/>
            <a:ext cx="4941440" cy="13648"/>
          </a:xfrm>
          <a:prstGeom prst="straightConnector1">
            <a:avLst/>
          </a:prstGeom>
          <a:ln w="28575">
            <a:solidFill>
              <a:schemeClr val="tx1">
                <a:lumMod val="75000"/>
                <a:lumOff val="25000"/>
              </a:schemeClr>
            </a:solidFill>
            <a:prstDash val="dash"/>
          </a:ln>
          <a:effectLst/>
        </p:spPr>
        <p:style>
          <a:lnRef idx="2">
            <a:schemeClr val="accent1"/>
          </a:lnRef>
          <a:fillRef idx="0">
            <a:schemeClr val="accent1"/>
          </a:fillRef>
          <a:effectRef idx="1">
            <a:schemeClr val="accent1"/>
          </a:effectRef>
          <a:fontRef idx="minor">
            <a:schemeClr val="tx1"/>
          </a:fontRef>
        </p:style>
      </p:cxnSp>
      <p:cxnSp>
        <p:nvCxnSpPr>
          <p:cNvPr id="69" name="Elbow Connector 66"/>
          <p:cNvCxnSpPr/>
          <p:nvPr/>
        </p:nvCxnSpPr>
        <p:spPr>
          <a:xfrm>
            <a:off x="2136016" y="3712191"/>
            <a:ext cx="4941440" cy="13648"/>
          </a:xfrm>
          <a:prstGeom prst="straightConnector1">
            <a:avLst/>
          </a:prstGeom>
          <a:ln w="28575">
            <a:solidFill>
              <a:schemeClr val="tx1">
                <a:lumMod val="75000"/>
                <a:lumOff val="25000"/>
              </a:schemeClr>
            </a:solidFill>
            <a:prstDash val="dash"/>
          </a:ln>
          <a:effectLst/>
        </p:spPr>
        <p:style>
          <a:lnRef idx="2">
            <a:schemeClr val="accent1"/>
          </a:lnRef>
          <a:fillRef idx="0">
            <a:schemeClr val="accent1"/>
          </a:fillRef>
          <a:effectRef idx="1">
            <a:schemeClr val="accent1"/>
          </a:effectRef>
          <a:fontRef idx="minor">
            <a:schemeClr val="tx1"/>
          </a:fontRef>
        </p:style>
      </p:cxnSp>
      <p:cxnSp>
        <p:nvCxnSpPr>
          <p:cNvPr id="70" name="Elbow Connector 66"/>
          <p:cNvCxnSpPr/>
          <p:nvPr/>
        </p:nvCxnSpPr>
        <p:spPr>
          <a:xfrm>
            <a:off x="2136016" y="4271749"/>
            <a:ext cx="4941440" cy="13648"/>
          </a:xfrm>
          <a:prstGeom prst="straightConnector1">
            <a:avLst/>
          </a:prstGeom>
          <a:ln w="28575">
            <a:solidFill>
              <a:schemeClr val="tx1">
                <a:lumMod val="75000"/>
                <a:lumOff val="25000"/>
              </a:schemeClr>
            </a:solidFill>
            <a:prstDash val="dash"/>
          </a:ln>
          <a:effectLst/>
        </p:spPr>
        <p:style>
          <a:lnRef idx="2">
            <a:schemeClr val="accent1"/>
          </a:lnRef>
          <a:fillRef idx="0">
            <a:schemeClr val="accent1"/>
          </a:fillRef>
          <a:effectRef idx="1">
            <a:schemeClr val="accent1"/>
          </a:effectRef>
          <a:fontRef idx="minor">
            <a:schemeClr val="tx1"/>
          </a:fontRef>
        </p:style>
      </p:cxnSp>
      <p:cxnSp>
        <p:nvCxnSpPr>
          <p:cNvPr id="71" name="Elbow Connector 66"/>
          <p:cNvCxnSpPr/>
          <p:nvPr/>
        </p:nvCxnSpPr>
        <p:spPr>
          <a:xfrm>
            <a:off x="2136016" y="4899546"/>
            <a:ext cx="4941440" cy="13648"/>
          </a:xfrm>
          <a:prstGeom prst="straightConnector1">
            <a:avLst/>
          </a:prstGeom>
          <a:ln w="28575">
            <a:solidFill>
              <a:schemeClr val="tx1">
                <a:lumMod val="75000"/>
                <a:lumOff val="25000"/>
              </a:schemeClr>
            </a:solidFill>
            <a:prstDash val="dash"/>
          </a:ln>
          <a:effectLst/>
        </p:spPr>
        <p:style>
          <a:lnRef idx="2">
            <a:schemeClr val="accent1"/>
          </a:lnRef>
          <a:fillRef idx="0">
            <a:schemeClr val="accent1"/>
          </a:fillRef>
          <a:effectRef idx="1">
            <a:schemeClr val="accent1"/>
          </a:effectRef>
          <a:fontRef idx="minor">
            <a:schemeClr val="tx1"/>
          </a:fontRef>
        </p:style>
      </p:cxnSp>
      <p:cxnSp>
        <p:nvCxnSpPr>
          <p:cNvPr id="72" name="Elbow Connector 66"/>
          <p:cNvCxnSpPr/>
          <p:nvPr/>
        </p:nvCxnSpPr>
        <p:spPr>
          <a:xfrm>
            <a:off x="2136016" y="5445457"/>
            <a:ext cx="4941440" cy="13648"/>
          </a:xfrm>
          <a:prstGeom prst="straightConnector1">
            <a:avLst/>
          </a:prstGeom>
          <a:ln w="28575">
            <a:solidFill>
              <a:schemeClr val="tx1">
                <a:lumMod val="75000"/>
                <a:lumOff val="25000"/>
              </a:schemeClr>
            </a:solidFill>
            <a:prstDash val="dash"/>
          </a:ln>
          <a:effectLst/>
        </p:spPr>
        <p:style>
          <a:lnRef idx="2">
            <a:schemeClr val="accent1"/>
          </a:lnRef>
          <a:fillRef idx="0">
            <a:schemeClr val="accent1"/>
          </a:fillRef>
          <a:effectRef idx="1">
            <a:schemeClr val="accent1"/>
          </a:effectRef>
          <a:fontRef idx="minor">
            <a:schemeClr val="tx1"/>
          </a:fontRef>
        </p:style>
      </p:cxnSp>
      <p:cxnSp>
        <p:nvCxnSpPr>
          <p:cNvPr id="73" name="Elbow Connector 66"/>
          <p:cNvCxnSpPr/>
          <p:nvPr/>
        </p:nvCxnSpPr>
        <p:spPr>
          <a:xfrm>
            <a:off x="2136016" y="6045958"/>
            <a:ext cx="4941440" cy="13648"/>
          </a:xfrm>
          <a:prstGeom prst="straightConnector1">
            <a:avLst/>
          </a:prstGeom>
          <a:ln w="28575">
            <a:solidFill>
              <a:schemeClr val="tx1">
                <a:lumMod val="75000"/>
                <a:lumOff val="25000"/>
              </a:schemeClr>
            </a:solidFill>
            <a:prstDash val="dash"/>
          </a:ln>
          <a:effectLst/>
        </p:spPr>
        <p:style>
          <a:lnRef idx="2">
            <a:schemeClr val="accent1"/>
          </a:lnRef>
          <a:fillRef idx="0">
            <a:schemeClr val="accent1"/>
          </a:fillRef>
          <a:effectRef idx="1">
            <a:schemeClr val="accent1"/>
          </a:effectRef>
          <a:fontRef idx="minor">
            <a:schemeClr val="tx1"/>
          </a:fontRef>
        </p:style>
      </p:cxnSp>
      <p:pic>
        <p:nvPicPr>
          <p:cNvPr id="19460" name="Picture 4" descr="C:\Users\m3w\AppData\Local\Microsoft\Windows\Temporary Internet Files\Content.IE5\UKSYLD1X\MC900012844[1].wmf"/>
          <p:cNvPicPr>
            <a:picLocks noChangeAspect="1" noChangeArrowheads="1"/>
          </p:cNvPicPr>
          <p:nvPr/>
        </p:nvPicPr>
        <p:blipFill>
          <a:blip r:embed="rId8"/>
          <a:srcRect/>
          <a:stretch>
            <a:fillRect/>
          </a:stretch>
        </p:blipFill>
        <p:spPr bwMode="auto">
          <a:xfrm>
            <a:off x="2136016" y="3340280"/>
            <a:ext cx="4786623" cy="1572914"/>
          </a:xfrm>
          <a:prstGeom prst="rect">
            <a:avLst/>
          </a:prstGeom>
          <a:noFill/>
        </p:spPr>
      </p:pic>
      <p:sp>
        <p:nvSpPr>
          <p:cNvPr id="17" name="Slide Number Placeholder 16"/>
          <p:cNvSpPr>
            <a:spLocks noGrp="1"/>
          </p:cNvSpPr>
          <p:nvPr>
            <p:ph type="sldNum" sz="quarter" idx="12"/>
          </p:nvPr>
        </p:nvSpPr>
        <p:spPr/>
        <p:txBody>
          <a:bodyPr/>
          <a:lstStyle/>
          <a:p>
            <a:fld id="{D295FD85-0E9A-9A4B-AEA4-CF6493BFD0E6}" type="slidenum">
              <a:rPr lang="en-US" smtClean="0"/>
              <a:pPr/>
              <a:t>7</a:t>
            </a:fld>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a:xfrm>
            <a:off x="457200" y="598826"/>
            <a:ext cx="8229600" cy="716523"/>
          </a:xfrm>
          <a:noFill/>
          <a:ln/>
        </p:spPr>
        <p:txBody>
          <a:bodyPr lIns="0" tIns="0" rIns="0" bIns="0" anchor="ctr">
            <a:normAutofit/>
          </a:bodyPr>
          <a:lstStyle/>
          <a:p>
            <a:pPr algn="ctr">
              <a:lnSpc>
                <a:spcPct val="90000"/>
              </a:lnSpc>
            </a:pPr>
            <a:r>
              <a:rPr lang="en-US" sz="2800" dirty="0"/>
              <a:t>An </a:t>
            </a:r>
            <a:r>
              <a:rPr lang="en-US" sz="2800" dirty="0" smtClean="0"/>
              <a:t>Industry </a:t>
            </a:r>
            <a:r>
              <a:rPr lang="en-US" sz="2800" dirty="0"/>
              <a:t>Supply </a:t>
            </a:r>
            <a:r>
              <a:rPr lang="en-US" sz="2800" dirty="0" smtClean="0"/>
              <a:t>Chain Without Collaboration</a:t>
            </a:r>
            <a:endParaRPr lang="en-US" sz="2800" dirty="0"/>
          </a:p>
        </p:txBody>
      </p:sp>
      <p:sp>
        <p:nvSpPr>
          <p:cNvPr id="19" name="Text Placeholder 18"/>
          <p:cNvSpPr>
            <a:spLocks noGrp="1"/>
          </p:cNvSpPr>
          <p:nvPr>
            <p:ph type="body" sz="quarter" idx="13"/>
          </p:nvPr>
        </p:nvSpPr>
        <p:spPr/>
        <p:txBody>
          <a:bodyPr/>
          <a:lstStyle/>
          <a:p>
            <a:r>
              <a:rPr lang="en-US" dirty="0" smtClean="0"/>
              <a:t>Collaboration</a:t>
            </a:r>
            <a:endParaRPr lang="en-US" dirty="0"/>
          </a:p>
        </p:txBody>
      </p:sp>
      <p:graphicFrame>
        <p:nvGraphicFramePr>
          <p:cNvPr id="106597" name="Object 101"/>
          <p:cNvGraphicFramePr>
            <a:graphicFrameLocks noChangeAspect="1"/>
          </p:cNvGraphicFramePr>
          <p:nvPr/>
        </p:nvGraphicFramePr>
        <p:xfrm>
          <a:off x="531812" y="3610291"/>
          <a:ext cx="7259638" cy="2784475"/>
        </p:xfrm>
        <a:graphic>
          <a:graphicData uri="http://schemas.openxmlformats.org/presentationml/2006/ole">
            <p:oleObj spid="_x0000_s22530" name="Chart" r:id="rId5" imgW="7277167" imgH="3029020" progId="MSGraph.Chart.8">
              <p:embed followColorScheme="full"/>
            </p:oleObj>
          </a:graphicData>
        </a:graphic>
      </p:graphicFrame>
      <p:grpSp>
        <p:nvGrpSpPr>
          <p:cNvPr id="2" name="Group 114"/>
          <p:cNvGrpSpPr>
            <a:grpSpLocks/>
          </p:cNvGrpSpPr>
          <p:nvPr/>
        </p:nvGrpSpPr>
        <p:grpSpPr bwMode="auto">
          <a:xfrm>
            <a:off x="1856105" y="1497013"/>
            <a:ext cx="5484813" cy="685800"/>
            <a:chOff x="960" y="1272"/>
            <a:chExt cx="4704" cy="432"/>
          </a:xfrm>
        </p:grpSpPr>
        <p:sp>
          <p:nvSpPr>
            <p:cNvPr id="106611" name="AutoShape 115"/>
            <p:cNvSpPr>
              <a:spLocks noChangeArrowheads="1"/>
            </p:cNvSpPr>
            <p:nvPr/>
          </p:nvSpPr>
          <p:spPr bwMode="auto">
            <a:xfrm>
              <a:off x="960" y="1272"/>
              <a:ext cx="4704" cy="432"/>
            </a:xfrm>
            <a:prstGeom prst="rightArrow">
              <a:avLst>
                <a:gd name="adj1" fmla="val 62500"/>
                <a:gd name="adj2" fmla="val 194034"/>
              </a:avLst>
            </a:prstGeom>
            <a:solidFill>
              <a:srgbClr val="333399"/>
            </a:solidFill>
            <a:ln w="9525">
              <a:miter lim="800000"/>
              <a:headEnd/>
              <a:tailEnd/>
            </a:ln>
            <a:effectLst/>
            <a:scene3d>
              <a:camera prst="legacyObliqueTopRight"/>
              <a:lightRig rig="legacyFlat3" dir="b"/>
            </a:scene3d>
            <a:sp3d extrusionH="430200" prstMaterial="legacyMatte">
              <a:bevelT w="13500" h="13500" prst="angle"/>
              <a:bevelB w="13500" h="13500" prst="angle"/>
              <a:extrusionClr>
                <a:srgbClr val="333399"/>
              </a:extrusionClr>
            </a:sp3d>
          </p:spPr>
          <p:txBody>
            <a:bodyPr wrap="none" anchor="ctr">
              <a:flatTx/>
            </a:bodyPr>
            <a:lstStyle/>
            <a:p>
              <a:endParaRPr lang="en-US"/>
            </a:p>
          </p:txBody>
        </p:sp>
        <p:sp>
          <p:nvSpPr>
            <p:cNvPr id="106612" name="Rectangle 116"/>
            <p:cNvSpPr>
              <a:spLocks noChangeArrowheads="1"/>
            </p:cNvSpPr>
            <p:nvPr/>
          </p:nvSpPr>
          <p:spPr bwMode="auto">
            <a:xfrm>
              <a:off x="960" y="1344"/>
              <a:ext cx="3839" cy="250"/>
            </a:xfrm>
            <a:prstGeom prst="rect">
              <a:avLst/>
            </a:prstGeom>
            <a:noFill/>
            <a:ln w="9525">
              <a:noFill/>
              <a:miter lim="800000"/>
              <a:headEnd/>
              <a:tailEnd/>
            </a:ln>
            <a:effectLst/>
          </p:spPr>
          <p:txBody>
            <a:bodyPr lIns="92075" tIns="46038" rIns="92075" bIns="46038">
              <a:spAutoFit/>
            </a:bodyPr>
            <a:lstStyle/>
            <a:p>
              <a:pPr algn="ctr">
                <a:spcBef>
                  <a:spcPct val="50000"/>
                </a:spcBef>
              </a:pPr>
              <a:r>
                <a:rPr lang="en-US" sz="2000" b="1" dirty="0">
                  <a:solidFill>
                    <a:schemeClr val="bg1"/>
                  </a:solidFill>
                  <a:effectLst>
                    <a:outerShdw blurRad="38100" dist="38100" dir="2700000" algn="tl">
                      <a:srgbClr val="C0C0C0"/>
                    </a:outerShdw>
                  </a:effectLst>
                  <a:latin typeface="Verdana" pitchFamily="34" charset="0"/>
                </a:rPr>
                <a:t>Physical Supply Chain</a:t>
              </a:r>
            </a:p>
          </p:txBody>
        </p:sp>
      </p:grpSp>
      <p:sp>
        <p:nvSpPr>
          <p:cNvPr id="106613" name="Text Box 117"/>
          <p:cNvSpPr txBox="1">
            <a:spLocks noChangeArrowheads="1"/>
          </p:cNvSpPr>
          <p:nvPr/>
        </p:nvSpPr>
        <p:spPr bwMode="auto">
          <a:xfrm>
            <a:off x="1678008" y="4973638"/>
            <a:ext cx="1074738" cy="304800"/>
          </a:xfrm>
          <a:prstGeom prst="rect">
            <a:avLst/>
          </a:prstGeom>
          <a:noFill/>
          <a:ln w="9525">
            <a:noFill/>
            <a:miter lim="800000"/>
            <a:headEnd/>
            <a:tailEnd/>
          </a:ln>
          <a:effectLst/>
        </p:spPr>
        <p:txBody>
          <a:bodyPr>
            <a:spAutoFit/>
          </a:bodyPr>
          <a:lstStyle/>
          <a:p>
            <a:pPr algn="ctr">
              <a:spcBef>
                <a:spcPct val="50000"/>
              </a:spcBef>
            </a:pPr>
            <a:r>
              <a:rPr lang="en-US" sz="1400" b="1" dirty="0">
                <a:solidFill>
                  <a:schemeClr val="bg1"/>
                </a:solidFill>
                <a:latin typeface="Arial" pitchFamily="34" charset="0"/>
              </a:rPr>
              <a:t>Supplier</a:t>
            </a:r>
          </a:p>
        </p:txBody>
      </p:sp>
      <p:sp>
        <p:nvSpPr>
          <p:cNvPr id="106614" name="Text Box 118"/>
          <p:cNvSpPr txBox="1">
            <a:spLocks noChangeArrowheads="1"/>
          </p:cNvSpPr>
          <p:nvPr/>
        </p:nvSpPr>
        <p:spPr bwMode="auto">
          <a:xfrm>
            <a:off x="3503636" y="4975225"/>
            <a:ext cx="1436688" cy="304800"/>
          </a:xfrm>
          <a:prstGeom prst="rect">
            <a:avLst/>
          </a:prstGeom>
          <a:noFill/>
          <a:ln w="9525">
            <a:noFill/>
            <a:miter lim="800000"/>
            <a:headEnd/>
            <a:tailEnd/>
          </a:ln>
          <a:effectLst/>
        </p:spPr>
        <p:txBody>
          <a:bodyPr>
            <a:spAutoFit/>
          </a:bodyPr>
          <a:lstStyle/>
          <a:p>
            <a:pPr algn="ctr">
              <a:spcBef>
                <a:spcPct val="50000"/>
              </a:spcBef>
            </a:pPr>
            <a:r>
              <a:rPr lang="en-US" sz="1400" b="1" dirty="0">
                <a:solidFill>
                  <a:schemeClr val="bg1"/>
                </a:solidFill>
                <a:latin typeface="Arial" pitchFamily="34" charset="0"/>
              </a:rPr>
              <a:t>Manufacturer</a:t>
            </a:r>
          </a:p>
        </p:txBody>
      </p:sp>
      <p:sp>
        <p:nvSpPr>
          <p:cNvPr id="106615" name="Text Box 119"/>
          <p:cNvSpPr txBox="1">
            <a:spLocks noChangeArrowheads="1"/>
          </p:cNvSpPr>
          <p:nvPr/>
        </p:nvSpPr>
        <p:spPr bwMode="auto">
          <a:xfrm>
            <a:off x="5763033" y="4975225"/>
            <a:ext cx="1162050" cy="304800"/>
          </a:xfrm>
          <a:prstGeom prst="rect">
            <a:avLst/>
          </a:prstGeom>
          <a:noFill/>
          <a:ln w="9525">
            <a:noFill/>
            <a:miter lim="800000"/>
            <a:headEnd/>
            <a:tailEnd/>
          </a:ln>
          <a:effectLst/>
        </p:spPr>
        <p:txBody>
          <a:bodyPr>
            <a:spAutoFit/>
          </a:bodyPr>
          <a:lstStyle/>
          <a:p>
            <a:pPr algn="ctr">
              <a:spcBef>
                <a:spcPct val="50000"/>
              </a:spcBef>
            </a:pPr>
            <a:r>
              <a:rPr lang="en-US" sz="1400" b="1" dirty="0">
                <a:solidFill>
                  <a:schemeClr val="bg1"/>
                </a:solidFill>
                <a:latin typeface="Arial" pitchFamily="34" charset="0"/>
              </a:rPr>
              <a:t>Distributor</a:t>
            </a:r>
          </a:p>
        </p:txBody>
      </p:sp>
      <p:grpSp>
        <p:nvGrpSpPr>
          <p:cNvPr id="3" name="Group 127"/>
          <p:cNvGrpSpPr>
            <a:grpSpLocks/>
          </p:cNvGrpSpPr>
          <p:nvPr/>
        </p:nvGrpSpPr>
        <p:grpSpPr bwMode="auto">
          <a:xfrm>
            <a:off x="358775" y="2486580"/>
            <a:ext cx="8255000" cy="1639887"/>
            <a:chOff x="1064" y="1690"/>
            <a:chExt cx="4424" cy="718"/>
          </a:xfrm>
        </p:grpSpPr>
        <p:pic>
          <p:nvPicPr>
            <p:cNvPr id="106602" name="Picture 106" descr="b-top"/>
            <p:cNvPicPr>
              <a:picLocks noChangeAspect="1" noChangeArrowheads="1"/>
            </p:cNvPicPr>
            <p:nvPr/>
          </p:nvPicPr>
          <p:blipFill>
            <a:blip r:embed="rId6" cstate="print"/>
            <a:srcRect/>
            <a:stretch>
              <a:fillRect/>
            </a:stretch>
          </p:blipFill>
          <p:spPr bwMode="auto">
            <a:xfrm>
              <a:off x="1064" y="1690"/>
              <a:ext cx="4424" cy="492"/>
            </a:xfrm>
            <a:prstGeom prst="rect">
              <a:avLst/>
            </a:prstGeom>
            <a:noFill/>
          </p:spPr>
        </p:pic>
        <p:grpSp>
          <p:nvGrpSpPr>
            <p:cNvPr id="4" name="Group 120"/>
            <p:cNvGrpSpPr>
              <a:grpSpLocks/>
            </p:cNvGrpSpPr>
            <p:nvPr/>
          </p:nvGrpSpPr>
          <p:grpSpPr bwMode="auto">
            <a:xfrm>
              <a:off x="1100" y="2188"/>
              <a:ext cx="4373" cy="220"/>
              <a:chOff x="704" y="1803"/>
              <a:chExt cx="4373" cy="220"/>
            </a:xfrm>
          </p:grpSpPr>
          <p:sp>
            <p:nvSpPr>
              <p:cNvPr id="106617" name="Text Box 121"/>
              <p:cNvSpPr txBox="1">
                <a:spLocks noChangeArrowheads="1"/>
              </p:cNvSpPr>
              <p:nvPr/>
            </p:nvSpPr>
            <p:spPr bwMode="auto">
              <a:xfrm>
                <a:off x="704" y="1803"/>
                <a:ext cx="671" cy="220"/>
              </a:xfrm>
              <a:prstGeom prst="rect">
                <a:avLst/>
              </a:prstGeom>
              <a:noFill/>
              <a:ln w="9525">
                <a:noFill/>
                <a:miter lim="800000"/>
                <a:headEnd/>
                <a:tailEnd/>
              </a:ln>
              <a:effectLst/>
            </p:spPr>
            <p:txBody>
              <a:bodyPr wrap="none" lIns="92075" tIns="46038" rIns="92075" bIns="46038">
                <a:spAutoFit/>
              </a:bodyPr>
              <a:lstStyle/>
              <a:p>
                <a:pPr algn="ctr">
                  <a:lnSpc>
                    <a:spcPct val="70000"/>
                  </a:lnSpc>
                </a:pPr>
                <a:r>
                  <a:rPr kumimoji="1" lang="en-US" sz="1200" b="1">
                    <a:latin typeface="Verdana" pitchFamily="34" charset="0"/>
                  </a:rPr>
                  <a:t>Natural</a:t>
                </a:r>
                <a:br>
                  <a:rPr kumimoji="1" lang="en-US" sz="1200" b="1">
                    <a:latin typeface="Verdana" pitchFamily="34" charset="0"/>
                  </a:rPr>
                </a:br>
                <a:r>
                  <a:rPr kumimoji="1" lang="en-US" sz="1200" b="1">
                    <a:latin typeface="Verdana" pitchFamily="34" charset="0"/>
                  </a:rPr>
                  <a:t>Resources</a:t>
                </a:r>
              </a:p>
            </p:txBody>
          </p:sp>
          <p:sp>
            <p:nvSpPr>
              <p:cNvPr id="106618" name="Text Box 122"/>
              <p:cNvSpPr txBox="1">
                <a:spLocks noChangeArrowheads="1"/>
              </p:cNvSpPr>
              <p:nvPr/>
            </p:nvSpPr>
            <p:spPr bwMode="auto">
              <a:xfrm>
                <a:off x="1453" y="1843"/>
                <a:ext cx="621" cy="139"/>
              </a:xfrm>
              <a:prstGeom prst="rect">
                <a:avLst/>
              </a:prstGeom>
              <a:noFill/>
              <a:ln w="9525">
                <a:noFill/>
                <a:miter lim="800000"/>
                <a:headEnd/>
                <a:tailEnd/>
              </a:ln>
              <a:effectLst/>
            </p:spPr>
            <p:txBody>
              <a:bodyPr wrap="none" lIns="92075" tIns="46038" rIns="92075" bIns="46038">
                <a:spAutoFit/>
              </a:bodyPr>
              <a:lstStyle/>
              <a:p>
                <a:pPr algn="ctr">
                  <a:lnSpc>
                    <a:spcPct val="70000"/>
                  </a:lnSpc>
                </a:pPr>
                <a:r>
                  <a:rPr kumimoji="1" lang="en-US" sz="1200" b="1">
                    <a:latin typeface="Verdana" pitchFamily="34" charset="0"/>
                  </a:rPr>
                  <a:t>Suppliers</a:t>
                </a:r>
              </a:p>
            </p:txBody>
          </p:sp>
          <p:sp>
            <p:nvSpPr>
              <p:cNvPr id="106619" name="Text Box 123"/>
              <p:cNvSpPr txBox="1">
                <a:spLocks noChangeArrowheads="1"/>
              </p:cNvSpPr>
              <p:nvPr/>
            </p:nvSpPr>
            <p:spPr bwMode="auto">
              <a:xfrm>
                <a:off x="2155" y="1843"/>
                <a:ext cx="702" cy="139"/>
              </a:xfrm>
              <a:prstGeom prst="rect">
                <a:avLst/>
              </a:prstGeom>
              <a:noFill/>
              <a:ln w="9525">
                <a:noFill/>
                <a:miter lim="800000"/>
                <a:headEnd/>
                <a:tailEnd/>
              </a:ln>
              <a:effectLst/>
            </p:spPr>
            <p:txBody>
              <a:bodyPr wrap="none" lIns="92075" tIns="46038" rIns="92075" bIns="46038">
                <a:spAutoFit/>
              </a:bodyPr>
              <a:lstStyle/>
              <a:p>
                <a:pPr algn="ctr">
                  <a:lnSpc>
                    <a:spcPct val="70000"/>
                  </a:lnSpc>
                </a:pPr>
                <a:r>
                  <a:rPr kumimoji="1" lang="en-US" sz="1200" b="1">
                    <a:latin typeface="Verdana" pitchFamily="34" charset="0"/>
                  </a:rPr>
                  <a:t>Production</a:t>
                </a:r>
              </a:p>
            </p:txBody>
          </p:sp>
          <p:sp>
            <p:nvSpPr>
              <p:cNvPr id="106620" name="Text Box 124"/>
              <p:cNvSpPr txBox="1">
                <a:spLocks noChangeArrowheads="1"/>
              </p:cNvSpPr>
              <p:nvPr/>
            </p:nvSpPr>
            <p:spPr bwMode="auto">
              <a:xfrm>
                <a:off x="2862" y="1843"/>
                <a:ext cx="757" cy="139"/>
              </a:xfrm>
              <a:prstGeom prst="rect">
                <a:avLst/>
              </a:prstGeom>
              <a:noFill/>
              <a:ln w="9525">
                <a:noFill/>
                <a:miter lim="800000"/>
                <a:headEnd/>
                <a:tailEnd/>
              </a:ln>
              <a:effectLst/>
            </p:spPr>
            <p:txBody>
              <a:bodyPr wrap="none" lIns="92075" tIns="46038" rIns="92075" bIns="46038">
                <a:spAutoFit/>
              </a:bodyPr>
              <a:lstStyle/>
              <a:p>
                <a:pPr algn="ctr">
                  <a:lnSpc>
                    <a:spcPct val="70000"/>
                  </a:lnSpc>
                </a:pPr>
                <a:r>
                  <a:rPr kumimoji="1" lang="en-US" sz="1200" b="1">
                    <a:latin typeface="Verdana" pitchFamily="34" charset="0"/>
                  </a:rPr>
                  <a:t>Distribution</a:t>
                </a:r>
              </a:p>
            </p:txBody>
          </p:sp>
          <p:sp>
            <p:nvSpPr>
              <p:cNvPr id="106621" name="Text Box 125"/>
              <p:cNvSpPr txBox="1">
                <a:spLocks noChangeArrowheads="1"/>
              </p:cNvSpPr>
              <p:nvPr/>
            </p:nvSpPr>
            <p:spPr bwMode="auto">
              <a:xfrm>
                <a:off x="3758" y="1843"/>
                <a:ext cx="429" cy="139"/>
              </a:xfrm>
              <a:prstGeom prst="rect">
                <a:avLst/>
              </a:prstGeom>
              <a:noFill/>
              <a:ln w="9525">
                <a:noFill/>
                <a:miter lim="800000"/>
                <a:headEnd/>
                <a:tailEnd/>
              </a:ln>
              <a:effectLst/>
            </p:spPr>
            <p:txBody>
              <a:bodyPr wrap="none" lIns="92075" tIns="46038" rIns="92075" bIns="46038">
                <a:spAutoFit/>
              </a:bodyPr>
              <a:lstStyle/>
              <a:p>
                <a:pPr algn="ctr">
                  <a:lnSpc>
                    <a:spcPct val="70000"/>
                  </a:lnSpc>
                </a:pPr>
                <a:r>
                  <a:rPr kumimoji="1" lang="en-US" sz="1200" b="1">
                    <a:latin typeface="Verdana" pitchFamily="34" charset="0"/>
                  </a:rPr>
                  <a:t>Retail</a:t>
                </a:r>
              </a:p>
            </p:txBody>
          </p:sp>
          <p:sp>
            <p:nvSpPr>
              <p:cNvPr id="106622" name="Text Box 126"/>
              <p:cNvSpPr txBox="1">
                <a:spLocks noChangeArrowheads="1"/>
              </p:cNvSpPr>
              <p:nvPr/>
            </p:nvSpPr>
            <p:spPr bwMode="auto">
              <a:xfrm>
                <a:off x="4362" y="1843"/>
                <a:ext cx="715" cy="139"/>
              </a:xfrm>
              <a:prstGeom prst="rect">
                <a:avLst/>
              </a:prstGeom>
              <a:noFill/>
              <a:ln w="9525">
                <a:noFill/>
                <a:miter lim="800000"/>
                <a:headEnd/>
                <a:tailEnd/>
              </a:ln>
              <a:effectLst/>
            </p:spPr>
            <p:txBody>
              <a:bodyPr wrap="none" lIns="92075" tIns="46038" rIns="92075" bIns="46038">
                <a:spAutoFit/>
              </a:bodyPr>
              <a:lstStyle/>
              <a:p>
                <a:pPr algn="ctr">
                  <a:lnSpc>
                    <a:spcPct val="70000"/>
                  </a:lnSpc>
                </a:pPr>
                <a:r>
                  <a:rPr kumimoji="1" lang="en-US" sz="1200" b="1">
                    <a:latin typeface="Verdana" pitchFamily="34" charset="0"/>
                  </a:rPr>
                  <a:t>Consumers</a:t>
                </a:r>
              </a:p>
            </p:txBody>
          </p:sp>
        </p:grpSp>
      </p:grpSp>
      <p:sp>
        <p:nvSpPr>
          <p:cNvPr id="20" name="Slide Number Placeholder 19"/>
          <p:cNvSpPr>
            <a:spLocks noGrp="1"/>
          </p:cNvSpPr>
          <p:nvPr>
            <p:ph type="sldNum" sz="quarter" idx="12"/>
          </p:nvPr>
        </p:nvSpPr>
        <p:spPr/>
        <p:txBody>
          <a:bodyPr/>
          <a:lstStyle/>
          <a:p>
            <a:fld id="{D295FD85-0E9A-9A4B-AEA4-CF6493BFD0E6}" type="slidenum">
              <a:rPr lang="en-US" smtClean="0"/>
              <a:pPr/>
              <a:t>8</a:t>
            </a:fld>
            <a:endParaRPr lang="en-US"/>
          </a:p>
        </p:txBody>
      </p:sp>
    </p:spTree>
    <p:custDataLst>
      <p:tags r:id="rId2"/>
    </p:custDataLst>
  </p:cSld>
  <p:clrMapOvr>
    <a:masterClrMapping/>
  </p:clrMapOvr>
  <p:transition advTm="54256"/>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7" name="Rectangle 3"/>
          <p:cNvSpPr>
            <a:spLocks noGrp="1" noChangeArrowheads="1"/>
          </p:cNvSpPr>
          <p:nvPr>
            <p:ph type="title"/>
          </p:nvPr>
        </p:nvSpPr>
        <p:spPr>
          <a:noFill/>
          <a:ln/>
        </p:spPr>
        <p:txBody>
          <a:bodyPr lIns="0" tIns="0" rIns="0" bIns="0" anchor="b">
            <a:normAutofit fontScale="90000"/>
          </a:bodyPr>
          <a:lstStyle/>
          <a:p>
            <a:pPr>
              <a:lnSpc>
                <a:spcPct val="90000"/>
              </a:lnSpc>
            </a:pPr>
            <a:r>
              <a:rPr lang="en-US" dirty="0" smtClean="0"/>
              <a:t>An Industry Supply Chain with Collaboration</a:t>
            </a:r>
            <a:endParaRPr lang="en-US" i="1" dirty="0"/>
          </a:p>
        </p:txBody>
      </p:sp>
      <p:sp>
        <p:nvSpPr>
          <p:cNvPr id="22" name="Text Placeholder 21"/>
          <p:cNvSpPr>
            <a:spLocks noGrp="1"/>
          </p:cNvSpPr>
          <p:nvPr>
            <p:ph type="body" sz="quarter" idx="13"/>
          </p:nvPr>
        </p:nvSpPr>
        <p:spPr/>
        <p:txBody>
          <a:bodyPr/>
          <a:lstStyle/>
          <a:p>
            <a:r>
              <a:rPr lang="en-US" dirty="0" smtClean="0"/>
              <a:t>Collaboration</a:t>
            </a:r>
            <a:endParaRPr lang="en-US" dirty="0"/>
          </a:p>
        </p:txBody>
      </p:sp>
      <p:graphicFrame>
        <p:nvGraphicFramePr>
          <p:cNvPr id="108569" name="Object 25"/>
          <p:cNvGraphicFramePr>
            <a:graphicFrameLocks noChangeAspect="1"/>
          </p:cNvGraphicFramePr>
          <p:nvPr/>
        </p:nvGraphicFramePr>
        <p:xfrm>
          <a:off x="1558925" y="1315349"/>
          <a:ext cx="7259638" cy="2513701"/>
        </p:xfrm>
        <a:graphic>
          <a:graphicData uri="http://schemas.openxmlformats.org/presentationml/2006/ole">
            <p:oleObj spid="_x0000_s23554" name="Chart" r:id="rId5" imgW="7277167" imgH="3029020" progId="MSGraph.Chart.8">
              <p:embed followColorScheme="full"/>
            </p:oleObj>
          </a:graphicData>
        </a:graphic>
      </p:graphicFrame>
      <p:grpSp>
        <p:nvGrpSpPr>
          <p:cNvPr id="23" name="Group 22"/>
          <p:cNvGrpSpPr/>
          <p:nvPr/>
        </p:nvGrpSpPr>
        <p:grpSpPr>
          <a:xfrm>
            <a:off x="1689100" y="2832100"/>
            <a:ext cx="7023100" cy="2162981"/>
            <a:chOff x="1689100" y="2832100"/>
            <a:chExt cx="7023100" cy="1755775"/>
          </a:xfrm>
        </p:grpSpPr>
        <p:sp>
          <p:nvSpPr>
            <p:cNvPr id="108570" name="Text Box 26"/>
            <p:cNvSpPr txBox="1">
              <a:spLocks noChangeArrowheads="1"/>
            </p:cNvSpPr>
            <p:nvPr/>
          </p:nvSpPr>
          <p:spPr bwMode="auto">
            <a:xfrm>
              <a:off x="2587625" y="2832100"/>
              <a:ext cx="1074738" cy="304800"/>
            </a:xfrm>
            <a:prstGeom prst="rect">
              <a:avLst/>
            </a:prstGeom>
            <a:noFill/>
            <a:ln w="9525">
              <a:noFill/>
              <a:miter lim="800000"/>
              <a:headEnd/>
              <a:tailEnd/>
            </a:ln>
            <a:effectLst/>
          </p:spPr>
          <p:txBody>
            <a:bodyPr>
              <a:spAutoFit/>
            </a:bodyPr>
            <a:lstStyle/>
            <a:p>
              <a:pPr algn="ctr"/>
              <a:r>
                <a:rPr lang="en-US" sz="1400" b="1" dirty="0">
                  <a:solidFill>
                    <a:schemeClr val="bg1"/>
                  </a:solidFill>
                  <a:latin typeface="Arial" pitchFamily="34" charset="0"/>
                </a:rPr>
                <a:t>Supplier</a:t>
              </a:r>
            </a:p>
          </p:txBody>
        </p:sp>
        <p:sp>
          <p:nvSpPr>
            <p:cNvPr id="108571" name="Text Box 27"/>
            <p:cNvSpPr txBox="1">
              <a:spLocks noChangeArrowheads="1"/>
            </p:cNvSpPr>
            <p:nvPr/>
          </p:nvSpPr>
          <p:spPr bwMode="auto">
            <a:xfrm>
              <a:off x="4486275" y="2862263"/>
              <a:ext cx="1436688" cy="304800"/>
            </a:xfrm>
            <a:prstGeom prst="rect">
              <a:avLst/>
            </a:prstGeom>
            <a:noFill/>
            <a:ln w="9525">
              <a:noFill/>
              <a:miter lim="800000"/>
              <a:headEnd/>
              <a:tailEnd/>
            </a:ln>
            <a:effectLst/>
          </p:spPr>
          <p:txBody>
            <a:bodyPr>
              <a:spAutoFit/>
            </a:bodyPr>
            <a:lstStyle/>
            <a:p>
              <a:pPr algn="ctr"/>
              <a:r>
                <a:rPr lang="en-US" sz="1400" b="1">
                  <a:solidFill>
                    <a:schemeClr val="bg1"/>
                  </a:solidFill>
                  <a:latin typeface="Arial" pitchFamily="34" charset="0"/>
                </a:rPr>
                <a:t>Manufacturer</a:t>
              </a:r>
            </a:p>
          </p:txBody>
        </p:sp>
        <p:sp>
          <p:nvSpPr>
            <p:cNvPr id="108572" name="Text Box 28"/>
            <p:cNvSpPr txBox="1">
              <a:spLocks noChangeArrowheads="1"/>
            </p:cNvSpPr>
            <p:nvPr/>
          </p:nvSpPr>
          <p:spPr bwMode="auto">
            <a:xfrm>
              <a:off x="6629400" y="2860675"/>
              <a:ext cx="1162050" cy="304800"/>
            </a:xfrm>
            <a:prstGeom prst="rect">
              <a:avLst/>
            </a:prstGeom>
            <a:noFill/>
            <a:ln w="9525">
              <a:noFill/>
              <a:miter lim="800000"/>
              <a:headEnd/>
              <a:tailEnd/>
            </a:ln>
            <a:effectLst/>
          </p:spPr>
          <p:txBody>
            <a:bodyPr>
              <a:spAutoFit/>
            </a:bodyPr>
            <a:lstStyle/>
            <a:p>
              <a:pPr algn="ctr"/>
              <a:r>
                <a:rPr lang="en-US" sz="1400" b="1">
                  <a:solidFill>
                    <a:schemeClr val="bg1"/>
                  </a:solidFill>
                  <a:latin typeface="Arial" pitchFamily="34" charset="0"/>
                </a:rPr>
                <a:t>Distributor</a:t>
              </a:r>
            </a:p>
          </p:txBody>
        </p:sp>
        <p:grpSp>
          <p:nvGrpSpPr>
            <p:cNvPr id="2" name="Group 36"/>
            <p:cNvGrpSpPr>
              <a:grpSpLocks/>
            </p:cNvGrpSpPr>
            <p:nvPr/>
          </p:nvGrpSpPr>
          <p:grpSpPr bwMode="auto">
            <a:xfrm>
              <a:off x="1746250" y="3473450"/>
              <a:ext cx="6942138" cy="349250"/>
              <a:chOff x="704" y="1803"/>
              <a:chExt cx="4373" cy="220"/>
            </a:xfrm>
          </p:grpSpPr>
          <p:sp>
            <p:nvSpPr>
              <p:cNvPr id="108581" name="Text Box 37"/>
              <p:cNvSpPr txBox="1">
                <a:spLocks noChangeArrowheads="1"/>
              </p:cNvSpPr>
              <p:nvPr/>
            </p:nvSpPr>
            <p:spPr bwMode="auto">
              <a:xfrm>
                <a:off x="704" y="1803"/>
                <a:ext cx="671" cy="220"/>
              </a:xfrm>
              <a:prstGeom prst="rect">
                <a:avLst/>
              </a:prstGeom>
              <a:noFill/>
              <a:ln w="9525">
                <a:noFill/>
                <a:miter lim="800000"/>
                <a:headEnd/>
                <a:tailEnd/>
              </a:ln>
              <a:effectLst/>
            </p:spPr>
            <p:txBody>
              <a:bodyPr wrap="none" lIns="92075" tIns="46038" rIns="92075" bIns="46038">
                <a:spAutoFit/>
              </a:bodyPr>
              <a:lstStyle/>
              <a:p>
                <a:pPr algn="ctr">
                  <a:lnSpc>
                    <a:spcPct val="70000"/>
                  </a:lnSpc>
                </a:pPr>
                <a:r>
                  <a:rPr kumimoji="1" lang="en-US" sz="1200" b="1" dirty="0">
                    <a:latin typeface="Verdana" pitchFamily="34" charset="0"/>
                  </a:rPr>
                  <a:t>Natural</a:t>
                </a:r>
                <a:br>
                  <a:rPr kumimoji="1" lang="en-US" sz="1200" b="1" dirty="0">
                    <a:latin typeface="Verdana" pitchFamily="34" charset="0"/>
                  </a:rPr>
                </a:br>
                <a:r>
                  <a:rPr kumimoji="1" lang="en-US" sz="1200" b="1" dirty="0">
                    <a:latin typeface="Verdana" pitchFamily="34" charset="0"/>
                  </a:rPr>
                  <a:t>Resources</a:t>
                </a:r>
              </a:p>
            </p:txBody>
          </p:sp>
          <p:sp>
            <p:nvSpPr>
              <p:cNvPr id="108582" name="Text Box 38"/>
              <p:cNvSpPr txBox="1">
                <a:spLocks noChangeArrowheads="1"/>
              </p:cNvSpPr>
              <p:nvPr/>
            </p:nvSpPr>
            <p:spPr bwMode="auto">
              <a:xfrm>
                <a:off x="1453" y="1843"/>
                <a:ext cx="621" cy="139"/>
              </a:xfrm>
              <a:prstGeom prst="rect">
                <a:avLst/>
              </a:prstGeom>
              <a:noFill/>
              <a:ln w="9525">
                <a:noFill/>
                <a:miter lim="800000"/>
                <a:headEnd/>
                <a:tailEnd/>
              </a:ln>
              <a:effectLst/>
            </p:spPr>
            <p:txBody>
              <a:bodyPr wrap="none" lIns="92075" tIns="46038" rIns="92075" bIns="46038">
                <a:spAutoFit/>
              </a:bodyPr>
              <a:lstStyle/>
              <a:p>
                <a:pPr algn="ctr">
                  <a:lnSpc>
                    <a:spcPct val="70000"/>
                  </a:lnSpc>
                </a:pPr>
                <a:r>
                  <a:rPr kumimoji="1" lang="en-US" sz="1200" b="1">
                    <a:latin typeface="Verdana" pitchFamily="34" charset="0"/>
                  </a:rPr>
                  <a:t>Suppliers</a:t>
                </a:r>
              </a:p>
            </p:txBody>
          </p:sp>
          <p:sp>
            <p:nvSpPr>
              <p:cNvPr id="108583" name="Text Box 39"/>
              <p:cNvSpPr txBox="1">
                <a:spLocks noChangeArrowheads="1"/>
              </p:cNvSpPr>
              <p:nvPr/>
            </p:nvSpPr>
            <p:spPr bwMode="auto">
              <a:xfrm>
                <a:off x="2155" y="1843"/>
                <a:ext cx="702" cy="139"/>
              </a:xfrm>
              <a:prstGeom prst="rect">
                <a:avLst/>
              </a:prstGeom>
              <a:noFill/>
              <a:ln w="9525">
                <a:noFill/>
                <a:miter lim="800000"/>
                <a:headEnd/>
                <a:tailEnd/>
              </a:ln>
              <a:effectLst/>
            </p:spPr>
            <p:txBody>
              <a:bodyPr wrap="none" lIns="92075" tIns="46038" rIns="92075" bIns="46038">
                <a:spAutoFit/>
              </a:bodyPr>
              <a:lstStyle/>
              <a:p>
                <a:pPr algn="ctr">
                  <a:lnSpc>
                    <a:spcPct val="70000"/>
                  </a:lnSpc>
                </a:pPr>
                <a:r>
                  <a:rPr kumimoji="1" lang="en-US" sz="1200" b="1">
                    <a:latin typeface="Verdana" pitchFamily="34" charset="0"/>
                  </a:rPr>
                  <a:t>Production</a:t>
                </a:r>
              </a:p>
            </p:txBody>
          </p:sp>
          <p:sp>
            <p:nvSpPr>
              <p:cNvPr id="108584" name="Text Box 40"/>
              <p:cNvSpPr txBox="1">
                <a:spLocks noChangeArrowheads="1"/>
              </p:cNvSpPr>
              <p:nvPr/>
            </p:nvSpPr>
            <p:spPr bwMode="auto">
              <a:xfrm>
                <a:off x="2862" y="1843"/>
                <a:ext cx="757" cy="139"/>
              </a:xfrm>
              <a:prstGeom prst="rect">
                <a:avLst/>
              </a:prstGeom>
              <a:noFill/>
              <a:ln w="9525">
                <a:noFill/>
                <a:miter lim="800000"/>
                <a:headEnd/>
                <a:tailEnd/>
              </a:ln>
              <a:effectLst/>
            </p:spPr>
            <p:txBody>
              <a:bodyPr wrap="none" lIns="92075" tIns="46038" rIns="92075" bIns="46038">
                <a:spAutoFit/>
              </a:bodyPr>
              <a:lstStyle/>
              <a:p>
                <a:pPr algn="ctr">
                  <a:lnSpc>
                    <a:spcPct val="70000"/>
                  </a:lnSpc>
                </a:pPr>
                <a:r>
                  <a:rPr kumimoji="1" lang="en-US" sz="1200" b="1">
                    <a:latin typeface="Verdana" pitchFamily="34" charset="0"/>
                  </a:rPr>
                  <a:t>Distribution</a:t>
                </a:r>
              </a:p>
            </p:txBody>
          </p:sp>
          <p:sp>
            <p:nvSpPr>
              <p:cNvPr id="108585" name="Text Box 41"/>
              <p:cNvSpPr txBox="1">
                <a:spLocks noChangeArrowheads="1"/>
              </p:cNvSpPr>
              <p:nvPr/>
            </p:nvSpPr>
            <p:spPr bwMode="auto">
              <a:xfrm>
                <a:off x="3758" y="1843"/>
                <a:ext cx="429" cy="139"/>
              </a:xfrm>
              <a:prstGeom prst="rect">
                <a:avLst/>
              </a:prstGeom>
              <a:noFill/>
              <a:ln w="9525">
                <a:noFill/>
                <a:miter lim="800000"/>
                <a:headEnd/>
                <a:tailEnd/>
              </a:ln>
              <a:effectLst/>
            </p:spPr>
            <p:txBody>
              <a:bodyPr wrap="none" lIns="92075" tIns="46038" rIns="92075" bIns="46038">
                <a:spAutoFit/>
              </a:bodyPr>
              <a:lstStyle/>
              <a:p>
                <a:pPr algn="ctr">
                  <a:lnSpc>
                    <a:spcPct val="70000"/>
                  </a:lnSpc>
                </a:pPr>
                <a:r>
                  <a:rPr kumimoji="1" lang="en-US" sz="1200" b="1">
                    <a:latin typeface="Verdana" pitchFamily="34" charset="0"/>
                  </a:rPr>
                  <a:t>Retail</a:t>
                </a:r>
              </a:p>
            </p:txBody>
          </p:sp>
          <p:sp>
            <p:nvSpPr>
              <p:cNvPr id="108586" name="Text Box 42"/>
              <p:cNvSpPr txBox="1">
                <a:spLocks noChangeArrowheads="1"/>
              </p:cNvSpPr>
              <p:nvPr/>
            </p:nvSpPr>
            <p:spPr bwMode="auto">
              <a:xfrm>
                <a:off x="4362" y="1843"/>
                <a:ext cx="715" cy="139"/>
              </a:xfrm>
              <a:prstGeom prst="rect">
                <a:avLst/>
              </a:prstGeom>
              <a:noFill/>
              <a:ln w="9525">
                <a:noFill/>
                <a:miter lim="800000"/>
                <a:headEnd/>
                <a:tailEnd/>
              </a:ln>
              <a:effectLst/>
            </p:spPr>
            <p:txBody>
              <a:bodyPr wrap="none" lIns="92075" tIns="46038" rIns="92075" bIns="46038">
                <a:spAutoFit/>
              </a:bodyPr>
              <a:lstStyle/>
              <a:p>
                <a:pPr algn="ctr">
                  <a:lnSpc>
                    <a:spcPct val="70000"/>
                  </a:lnSpc>
                </a:pPr>
                <a:r>
                  <a:rPr kumimoji="1" lang="en-US" sz="1200" b="1">
                    <a:latin typeface="Verdana" pitchFamily="34" charset="0"/>
                  </a:rPr>
                  <a:t>Consumers</a:t>
                </a:r>
              </a:p>
            </p:txBody>
          </p:sp>
        </p:grpSp>
        <p:pic>
          <p:nvPicPr>
            <p:cNvPr id="108587" name="Picture 43" descr="b-bottom"/>
            <p:cNvPicPr>
              <a:picLocks noChangeAspect="1" noChangeArrowheads="1"/>
            </p:cNvPicPr>
            <p:nvPr/>
          </p:nvPicPr>
          <p:blipFill>
            <a:blip r:embed="rId6" cstate="print"/>
            <a:srcRect/>
            <a:stretch>
              <a:fillRect/>
            </a:stretch>
          </p:blipFill>
          <p:spPr bwMode="auto">
            <a:xfrm>
              <a:off x="1689100" y="3806825"/>
              <a:ext cx="7023100" cy="781050"/>
            </a:xfrm>
            <a:prstGeom prst="rect">
              <a:avLst/>
            </a:prstGeom>
            <a:noFill/>
          </p:spPr>
        </p:pic>
      </p:grpSp>
      <p:grpSp>
        <p:nvGrpSpPr>
          <p:cNvPr id="18" name="Group 10"/>
          <p:cNvGrpSpPr>
            <a:grpSpLocks/>
          </p:cNvGrpSpPr>
          <p:nvPr/>
        </p:nvGrpSpPr>
        <p:grpSpPr bwMode="auto">
          <a:xfrm>
            <a:off x="2308225" y="5247781"/>
            <a:ext cx="5483225" cy="723900"/>
            <a:chOff x="912" y="3264"/>
            <a:chExt cx="4704" cy="540"/>
          </a:xfrm>
        </p:grpSpPr>
        <p:sp>
          <p:nvSpPr>
            <p:cNvPr id="19" name="AutoShape 11"/>
            <p:cNvSpPr>
              <a:spLocks noChangeArrowheads="1"/>
            </p:cNvSpPr>
            <p:nvPr/>
          </p:nvSpPr>
          <p:spPr bwMode="auto">
            <a:xfrm>
              <a:off x="912" y="3264"/>
              <a:ext cx="4704" cy="540"/>
            </a:xfrm>
            <a:prstGeom prst="leftRightArrow">
              <a:avLst/>
            </a:prstGeom>
            <a:solidFill>
              <a:srgbClr val="A50021"/>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A50021"/>
              </a:extrusionClr>
            </a:sp3d>
          </p:spPr>
          <p:txBody>
            <a:bodyPr wrap="none" anchor="ctr">
              <a:flatTx/>
            </a:bodyPr>
            <a:lstStyle/>
            <a:p>
              <a:endParaRPr lang="en-US"/>
            </a:p>
          </p:txBody>
        </p:sp>
        <p:sp>
          <p:nvSpPr>
            <p:cNvPr id="20" name="Rectangle 12"/>
            <p:cNvSpPr>
              <a:spLocks noChangeArrowheads="1"/>
            </p:cNvSpPr>
            <p:nvPr/>
          </p:nvSpPr>
          <p:spPr bwMode="auto">
            <a:xfrm>
              <a:off x="1376" y="3356"/>
              <a:ext cx="3506" cy="307"/>
            </a:xfrm>
            <a:prstGeom prst="rect">
              <a:avLst/>
            </a:prstGeom>
            <a:noFill/>
            <a:ln w="9525">
              <a:noFill/>
              <a:miter lim="800000"/>
              <a:headEnd/>
              <a:tailEnd/>
            </a:ln>
            <a:effectLst/>
          </p:spPr>
          <p:txBody>
            <a:bodyPr lIns="92075" tIns="46038" rIns="92075" bIns="46038">
              <a:spAutoFit/>
            </a:bodyPr>
            <a:lstStyle/>
            <a:p>
              <a:pPr algn="ctr">
                <a:spcBef>
                  <a:spcPct val="50000"/>
                </a:spcBef>
                <a:defRPr/>
              </a:pPr>
              <a:r>
                <a:rPr lang="en-US" b="1" dirty="0">
                  <a:solidFill>
                    <a:schemeClr val="bg1"/>
                  </a:solidFill>
                  <a:effectLst>
                    <a:outerShdw blurRad="38100" dist="38100" dir="2700000" algn="tl">
                      <a:srgbClr val="C0C0C0"/>
                    </a:outerShdw>
                  </a:effectLst>
                </a:rPr>
                <a:t>Information Supply Chain</a:t>
              </a:r>
            </a:p>
          </p:txBody>
        </p:sp>
      </p:grpSp>
      <p:sp>
        <p:nvSpPr>
          <p:cNvPr id="21" name="Slide Number Placeholder 20"/>
          <p:cNvSpPr>
            <a:spLocks noGrp="1"/>
          </p:cNvSpPr>
          <p:nvPr>
            <p:ph type="sldNum" sz="quarter" idx="12"/>
          </p:nvPr>
        </p:nvSpPr>
        <p:spPr/>
        <p:txBody>
          <a:bodyPr/>
          <a:lstStyle/>
          <a:p>
            <a:fld id="{D295FD85-0E9A-9A4B-AEA4-CF6493BFD0E6}" type="slidenum">
              <a:rPr lang="en-US" smtClean="0"/>
              <a:pPr/>
              <a:t>9</a:t>
            </a:fld>
            <a:endParaRPr lang="en-US"/>
          </a:p>
        </p:txBody>
      </p:sp>
    </p:spTree>
    <p:custDataLst>
      <p:tags r:id="rId2"/>
    </p:custDataLst>
  </p:cSld>
  <p:clrMapOvr>
    <a:masterClrMapping/>
  </p:clrMapOvr>
  <p:transition advTm="2112"/>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33.6|58.8|10.8|28.9|162.2"/>
</p:tagLst>
</file>

<file path=ppt/tags/tag2.xml><?xml version="1.0" encoding="utf-8"?>
<p:tagLst xmlns:a="http://schemas.openxmlformats.org/drawingml/2006/main" xmlns:r="http://schemas.openxmlformats.org/officeDocument/2006/relationships" xmlns:p="http://schemas.openxmlformats.org/presentationml/2006/main">
  <p:tag name="TIMING" val="|7.5"/>
</p:tagLst>
</file>

<file path=ppt/tags/tag3.xml><?xml version="1.0" encoding="utf-8"?>
<p:tagLst xmlns:a="http://schemas.openxmlformats.org/drawingml/2006/main" xmlns:r="http://schemas.openxmlformats.org/officeDocument/2006/relationships" xmlns:p="http://schemas.openxmlformats.org/presentationml/2006/main">
  <p:tag name="TIMING" val="|152.9"/>
</p:tagLst>
</file>

<file path=ppt/theme/theme1.xml><?xml version="1.0" encoding="utf-8"?>
<a:theme xmlns:a="http://schemas.openxmlformats.org/drawingml/2006/main" name="QAD_Presentation_Template_2010">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6352</TotalTime>
  <Words>1211</Words>
  <Application>Microsoft Office PowerPoint</Application>
  <PresentationFormat>On-screen Show (4:3)</PresentationFormat>
  <Paragraphs>244</Paragraphs>
  <Slides>20</Slides>
  <Notes>20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20</vt:i4>
      </vt:variant>
    </vt:vector>
  </HeadingPairs>
  <TitlesOfParts>
    <vt:vector size="22" baseType="lpstr">
      <vt:lpstr>QAD_Presentation_Template_2010</vt:lpstr>
      <vt:lpstr>Chart</vt:lpstr>
      <vt:lpstr>QAD Value Chain Certification</vt:lpstr>
      <vt:lpstr>Supply Chain Evolution</vt:lpstr>
      <vt:lpstr>Control Led to Cooperation In Vertically Integrated Organizations</vt:lpstr>
      <vt:lpstr>Communication Between Adversaries </vt:lpstr>
      <vt:lpstr>Traditional Adversarial Relationships</vt:lpstr>
      <vt:lpstr>Lessons From Japan</vt:lpstr>
      <vt:lpstr>Communication Between Partners</vt:lpstr>
      <vt:lpstr>An Industry Supply Chain Without Collaboration</vt:lpstr>
      <vt:lpstr>An Industry Supply Chain with Collaboration</vt:lpstr>
      <vt:lpstr>The Ford Motor company of the early 1900’s was an example of:</vt:lpstr>
      <vt:lpstr>The Ford Motor company of the early 1900’s was an example of:</vt:lpstr>
      <vt:lpstr>To make up for the lack of information sharing, customers &amp; suppliers would each carry extra safety stock:</vt:lpstr>
      <vt:lpstr>To make up for the lack of information sharing, customers &amp; suppliers would each carry extra safety stock:</vt:lpstr>
      <vt:lpstr>The Bullwhip Effect</vt:lpstr>
      <vt:lpstr>Problems With Supply Chain Coordination</vt:lpstr>
      <vt:lpstr>The Bullwhip Effect</vt:lpstr>
      <vt:lpstr>Breaking the Bullwhip Effect</vt:lpstr>
      <vt:lpstr>The Keys to Collaboration</vt:lpstr>
      <vt:lpstr>According to the Bullwhip Effect, order variability would be greatest for the: </vt:lpstr>
      <vt:lpstr>According to the Bullwhip Effect, order variability would be greatest for the: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K Williams</dc:creator>
  <cp:lastModifiedBy>mdf</cp:lastModifiedBy>
  <cp:revision>158</cp:revision>
  <dcterms:created xsi:type="dcterms:W3CDTF">2011-01-24T18:28:33Z</dcterms:created>
  <dcterms:modified xsi:type="dcterms:W3CDTF">2012-02-17T18:09:00Z</dcterms:modified>
</cp:coreProperties>
</file>