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104.xml" ContentType="application/vnd.openxmlformats-officedocument.presentationml.tags+xml"/>
  <Override PartName="/ppt/tags/tag140.xml" ContentType="application/vnd.openxmlformats-officedocument.presentationml.tags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notesSlides/notesSlide16.xml" ContentType="application/vnd.openxmlformats-officedocument.presentationml.notes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notesSlides/notesSlide12.xml" ContentType="application/vnd.openxmlformats-officedocument.presentationml.notesSlide+xml"/>
  <Override PartName="/ppt/tags/tag81.xml" ContentType="application/vnd.openxmlformats-officedocument.presentationml.tags+xml"/>
  <Override PartName="/ppt/tags/tag109.xml" ContentType="application/vnd.openxmlformats-officedocument.presentationml.tags+xml"/>
  <Override PartName="/ppt/tags/tag138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notesSlides/notesSlide7.xml" ContentType="application/vnd.openxmlformats-officedocument.presentationml.notesSlide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tags/tag145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tags/tag105.xml" ContentType="application/vnd.openxmlformats-officedocument.presentationml.tags+xml"/>
  <Override PartName="/ppt/tags/tag134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tags/tag141.xml" ContentType="application/vnd.openxmlformats-officedocument.presentationml.tags+xml"/>
  <Override PartName="/ppt/presProps.xml" ContentType="application/vnd.openxmlformats-officedocument.presentationml.presProp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tags/tag130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notesSlides/notesSlide13.xml" ContentType="application/vnd.openxmlformats-officedocument.presentationml.notesSlide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notesSlides/notesSlide8.xml" ContentType="application/vnd.openxmlformats-officedocument.presentationml.notesSlide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notesSlides/notesSlide20.xml" ContentType="application/vnd.openxmlformats-officedocument.presentationml.notesSlide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ppt/tags/tag106.xml" ContentType="application/vnd.openxmlformats-officedocument.presentationml.tags+xml"/>
  <Override PartName="/ppt/tags/tag124.xml" ContentType="application/vnd.openxmlformats-officedocument.presentationml.tags+xml"/>
  <Override PartName="/ppt/tags/tag142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31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notesSlides/notesSlide14.xml" ContentType="application/vnd.openxmlformats-officedocument.presentationml.notesSlide+xml"/>
  <Override PartName="/ppt/tags/tag83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notesSlides/notesSlide9.xml" ContentType="application/vnd.openxmlformats-officedocument.presentationml.notesSlide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47.xml" ContentType="application/vnd.openxmlformats-officedocument.presentationml.tags+xml"/>
  <Override PartName="/ppt/notesSlides/notesSlide21.xml" ContentType="application/vnd.openxmlformats-officedocument.presentationml.notesSlide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notesSlides/notesSlide10.xml" ContentType="application/vnd.openxmlformats-officedocument.presentationml.notesSlide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143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103.xml" ContentType="application/vnd.openxmlformats-officedocument.presentationml.tags+xml"/>
  <Override PartName="/ppt/tags/tag132.xml" ContentType="application/vnd.openxmlformats-officedocument.presentationml.tags+xml"/>
  <Override PartName="/ppt/tags/tag150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notesSlides/notesSlide19.xml" ContentType="application/vnd.openxmlformats-officedocument.presentationml.notesSlide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notesSlides/notesSlide15.xml" ContentType="application/vnd.openxmlformats-officedocument.presentationml.notesSlide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s/slide20.xml" ContentType="application/vnd.openxmlformats-officedocument.presentationml.slide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notesSlides/notesSlide22.xml" ContentType="application/vnd.openxmlformats-officedocument.presentationml.notesSlide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notesSlides/notesSlide11.xml" ContentType="application/vnd.openxmlformats-officedocument.presentationml.notesSlide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22.xml" ContentType="application/vnd.openxmlformats-officedocument.presentationml.tags+xml"/>
  <Override PartName="/ppt/notesSlides/notesSlide6.xml" ContentType="application/vnd.openxmlformats-officedocument.presentationml.notesSlide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tags/tag122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ppt/tags/tag149.xml" ContentType="application/vnd.openxmlformats-officedocument.presentationml.tag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</p:sldMasterIdLst>
  <p:notesMasterIdLst>
    <p:notesMasterId r:id="rId24"/>
  </p:notesMasterIdLst>
  <p:sldIdLst>
    <p:sldId id="257" r:id="rId2"/>
    <p:sldId id="258" r:id="rId3"/>
    <p:sldId id="259" r:id="rId4"/>
    <p:sldId id="260" r:id="rId5"/>
    <p:sldId id="264" r:id="rId6"/>
    <p:sldId id="266" r:id="rId7"/>
    <p:sldId id="267" r:id="rId8"/>
    <p:sldId id="269" r:id="rId9"/>
    <p:sldId id="282" r:id="rId10"/>
    <p:sldId id="283" r:id="rId11"/>
    <p:sldId id="271" r:id="rId12"/>
    <p:sldId id="272" r:id="rId13"/>
    <p:sldId id="284" r:id="rId14"/>
    <p:sldId id="274" r:id="rId15"/>
    <p:sldId id="275" r:id="rId16"/>
    <p:sldId id="276" r:id="rId17"/>
    <p:sldId id="286" r:id="rId18"/>
    <p:sldId id="278" r:id="rId19"/>
    <p:sldId id="287" r:id="rId20"/>
    <p:sldId id="280" r:id="rId21"/>
    <p:sldId id="281" r:id="rId22"/>
    <p:sldId id="285" r:id="rId23"/>
  </p:sldIdLst>
  <p:sldSz cx="9144000" cy="6858000" type="screen4x3"/>
  <p:notesSz cx="7077075" cy="9363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692" autoAdjust="0"/>
  </p:normalViewPr>
  <p:slideViewPr>
    <p:cSldViewPr>
      <p:cViewPr varScale="1">
        <p:scale>
          <a:sx n="72" d="100"/>
          <a:sy n="72" d="100"/>
        </p:scale>
        <p:origin x="-14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00" d="100"/>
          <a:sy n="100" d="100"/>
        </p:scale>
        <p:origin x="-3372" y="66"/>
      </p:cViewPr>
      <p:guideLst>
        <p:guide orient="horz" pos="2949"/>
        <p:guide pos="222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0C59C277-B064-4259-AE68-E9D6BB3EEAAD}" type="datetimeFigureOut">
              <a:rPr lang="en-US" smtClean="0"/>
              <a:pPr/>
              <a:t>2/22/2012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6975" y="701675"/>
            <a:ext cx="4683125" cy="3511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936" tIns="46968" rIns="93936" bIns="4696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447461"/>
            <a:ext cx="5661660" cy="4213384"/>
          </a:xfrm>
          <a:prstGeom prst="rect">
            <a:avLst/>
          </a:prstGeom>
        </p:spPr>
        <p:txBody>
          <a:bodyPr vert="horz" lIns="93936" tIns="46968" rIns="93936" bIns="4696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8F936E65-A60E-4153-8F32-790FDB223766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207007E-89ED-4B66-8DAD-6A37CBC8952A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FEBFAF-4B5C-490F-8A3F-61C674047224}" type="slidenum">
              <a:rPr lang="en-US" smtClean="0"/>
              <a:pPr/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defTabSz="939363">
              <a:defRPr/>
            </a:pPr>
            <a:r>
              <a:rPr lang="en-US" dirty="0" smtClean="0"/>
              <a:t>There are eight different types of charts and graphs that you can display on the My Charts panel: Column, Stacked Column, Bar, Stacked Bar, Line, </a:t>
            </a:r>
            <a:r>
              <a:rPr lang="nb-NO" dirty="0" smtClean="0"/>
              <a:t>Pie, </a:t>
            </a:r>
            <a:r>
              <a:rPr lang="en-US" dirty="0" smtClean="0"/>
              <a:t>Doughnut, and Concentric Doughnut</a:t>
            </a:r>
          </a:p>
          <a:p>
            <a:pPr eaLnBrk="1" hangingPunct="1"/>
            <a:endParaRPr lang="en-US" dirty="0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FEFAFC-794E-4302-9806-BBC7560E17F4}" type="slidenum">
              <a:rPr lang="en-US" smtClean="0"/>
              <a:pPr/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8F88D47-86A5-47C7-B52D-05A10C43BA4A}" type="slidenum">
              <a:rPr lang="en-US" smtClean="0"/>
              <a:pPr/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8F88D47-86A5-47C7-B52D-05A10C43BA4A}" type="slidenum">
              <a:rPr lang="en-US" smtClean="0"/>
              <a:pPr/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D9D8FEB-F618-4384-B336-6CC6FEFCA584}" type="slidenum">
              <a:rPr lang="en-US" smtClean="0"/>
              <a:pPr/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EC27C61-B8D6-46D8-8B2A-4134326E3218}" type="slidenum">
              <a:rPr lang="en-US" smtClean="0"/>
              <a:pPr/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25575" indent="-125575">
              <a:spcBef>
                <a:spcPts val="616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System administrators can grant permission to use other Field Views and give you access to series attributes</a:t>
            </a:r>
          </a:p>
          <a:p>
            <a:pPr marL="125575" indent="-125575">
              <a:spcBef>
                <a:spcPts val="616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Field Views are extensive and show a lot of data that may need to be filtered further</a:t>
            </a:r>
          </a:p>
          <a:p>
            <a:pPr marL="125575" indent="-125575">
              <a:spcBef>
                <a:spcPts val="616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Creating a Field View allows you to define the exact data lines and attributes you want to focus on</a:t>
            </a:r>
          </a:p>
          <a:p>
            <a:pPr marL="125575" indent="-125575">
              <a:spcBef>
                <a:spcPts val="616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Use the check boxes in the </a:t>
            </a:r>
            <a:r>
              <a:rPr lang="en-US" b="1" dirty="0" smtClean="0"/>
              <a:t>Selected</a:t>
            </a:r>
            <a:r>
              <a:rPr lang="en-US" dirty="0" smtClean="0"/>
              <a:t> column to choose the fields to include in the view</a:t>
            </a:r>
          </a:p>
          <a:p>
            <a:pPr marL="125575" indent="-125575">
              <a:spcBef>
                <a:spcPts val="616"/>
              </a:spcBef>
            </a:pPr>
            <a:endParaRPr lang="en-US" dirty="0" smtClean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88D59B-D8B8-45B9-8F4E-2CDBCDAFABC2}" type="slidenum">
              <a:rPr lang="en-US" smtClean="0"/>
              <a:pPr/>
              <a:t>16</a:t>
            </a:fld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34841" indent="-234841">
              <a:buFont typeface="+mj-lt"/>
              <a:buAutoNum type="arabicPeriod" startAt="3"/>
            </a:pPr>
            <a:r>
              <a:rPr lang="en-US" b="0" dirty="0" smtClean="0"/>
              <a:t>Use the </a:t>
            </a:r>
            <a:r>
              <a:rPr lang="en-US" b="1" dirty="0" smtClean="0"/>
              <a:t>check boxes </a:t>
            </a:r>
            <a:r>
              <a:rPr lang="en-US" b="0" dirty="0" smtClean="0"/>
              <a:t>in the </a:t>
            </a:r>
            <a:r>
              <a:rPr lang="en-US" b="1" dirty="0" smtClean="0"/>
              <a:t>Selected</a:t>
            </a:r>
            <a:r>
              <a:rPr lang="en-US" b="0" dirty="0" smtClean="0"/>
              <a:t> column to choose the fields to include in the view.</a:t>
            </a:r>
          </a:p>
          <a:p>
            <a:pPr marL="234841" indent="-234841">
              <a:buFont typeface="+mj-lt"/>
              <a:buAutoNum type="arabicPeriod" startAt="3"/>
            </a:pPr>
            <a:r>
              <a:rPr lang="en-US" b="0" dirty="0" smtClean="0"/>
              <a:t>Enter a </a:t>
            </a:r>
            <a:r>
              <a:rPr lang="en-US" b="1" dirty="0" smtClean="0"/>
              <a:t>descriptive title </a:t>
            </a:r>
            <a:r>
              <a:rPr lang="en-US" b="0" dirty="0" smtClean="0"/>
              <a:t>for this new view in the </a:t>
            </a:r>
            <a:r>
              <a:rPr lang="en-US" b="1" dirty="0" smtClean="0"/>
              <a:t>Name field </a:t>
            </a:r>
            <a:r>
              <a:rPr lang="en-US" b="0" dirty="0" smtClean="0"/>
              <a:t>above the </a:t>
            </a:r>
            <a:r>
              <a:rPr lang="en-US" b="1" dirty="0" smtClean="0"/>
              <a:t>Field View Settings.</a:t>
            </a:r>
          </a:p>
          <a:p>
            <a:pPr marL="234841" indent="-234841">
              <a:buFont typeface="+mj-lt"/>
              <a:buAutoNum type="arabicPeriod" startAt="3"/>
            </a:pPr>
            <a:r>
              <a:rPr lang="en-US" b="0" dirty="0" smtClean="0"/>
              <a:t>Click the </a:t>
            </a:r>
            <a:r>
              <a:rPr lang="en-US" b="1" dirty="0" smtClean="0"/>
              <a:t>Save button.</a:t>
            </a:r>
          </a:p>
          <a:p>
            <a:pPr marL="234841" indent="-234841">
              <a:buFont typeface="Arial" pitchFamily="34" charset="0"/>
              <a:buChar char="•"/>
            </a:pPr>
            <a:r>
              <a:rPr lang="en-US" b="0" dirty="0" smtClean="0"/>
              <a:t>The new view is saved and added to the tree in the Field View List.</a:t>
            </a:r>
          </a:p>
          <a:p>
            <a:pPr marL="234841" indent="-234841">
              <a:buFont typeface="Arial" pitchFamily="34" charset="0"/>
              <a:buChar char="•"/>
            </a:pPr>
            <a:r>
              <a:rPr lang="en-US" b="0" dirty="0" smtClean="0"/>
              <a:t>The new view can now be selected from the Field View drop-down on the My View panel and applied to your data.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936E65-A60E-4153-8F32-790FDB223766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17420" indent="-117420">
              <a:spcBef>
                <a:spcPts val="616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System administrators can grant permission to use other Data Views and give you access to series attributes. </a:t>
            </a:r>
          </a:p>
          <a:p>
            <a:pPr marL="117420" indent="-117420">
              <a:spcBef>
                <a:spcPts val="616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Data Views are extensive and show a lot of data that may need to be filtered even further. </a:t>
            </a:r>
          </a:p>
          <a:p>
            <a:pPr marL="117420" indent="-117420">
              <a:spcBef>
                <a:spcPts val="616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Creating a Data View allows you to define the exact data lines and attributes you want to focus on.</a:t>
            </a:r>
          </a:p>
          <a:p>
            <a:pPr marL="117420" indent="-117420">
              <a:spcBef>
                <a:spcPts val="616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Use the check boxes in the </a:t>
            </a:r>
            <a:r>
              <a:rPr lang="en-US" b="1" dirty="0" smtClean="0"/>
              <a:t>Selected</a:t>
            </a:r>
            <a:r>
              <a:rPr lang="en-US" dirty="0" smtClean="0"/>
              <a:t> column to choose the fields to include in the view.</a:t>
            </a:r>
          </a:p>
          <a:p>
            <a:pPr marL="117420" indent="-117420"/>
            <a:endParaRPr lang="en-US" dirty="0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93884E7-57F7-401B-A546-12DB9E37E89F}" type="slidenum">
              <a:rPr lang="en-US" smtClean="0"/>
              <a:pPr/>
              <a:t>18</a:t>
            </a:fld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34841" indent="-234841">
              <a:buFont typeface="+mj-lt"/>
              <a:buAutoNum type="arabicPeriod" startAt="3"/>
            </a:pPr>
            <a:r>
              <a:rPr lang="en-US" b="0" dirty="0" smtClean="0"/>
              <a:t>Use the </a:t>
            </a:r>
            <a:r>
              <a:rPr lang="en-US" b="1" dirty="0" smtClean="0"/>
              <a:t>check boxes </a:t>
            </a:r>
            <a:r>
              <a:rPr lang="en-US" b="0" dirty="0" smtClean="0"/>
              <a:t>in the </a:t>
            </a:r>
            <a:r>
              <a:rPr lang="en-US" b="1" dirty="0" smtClean="0"/>
              <a:t>Selected</a:t>
            </a:r>
            <a:r>
              <a:rPr lang="en-US" b="0" dirty="0" smtClean="0"/>
              <a:t> column to choose the fields to include in the view.</a:t>
            </a:r>
          </a:p>
          <a:p>
            <a:pPr marL="234841" indent="-234841">
              <a:buFont typeface="+mj-lt"/>
              <a:buAutoNum type="arabicPeriod" startAt="3"/>
            </a:pPr>
            <a:r>
              <a:rPr lang="en-US" b="0" dirty="0" smtClean="0"/>
              <a:t> </a:t>
            </a:r>
            <a:r>
              <a:rPr lang="en-US" dirty="0" smtClean="0"/>
              <a:t>Use the check boxes in the </a:t>
            </a:r>
            <a:r>
              <a:rPr lang="en-US" b="1" dirty="0" smtClean="0"/>
              <a:t>Display Graph and Display Summery columns </a:t>
            </a:r>
            <a:r>
              <a:rPr lang="en-US" dirty="0" smtClean="0"/>
              <a:t>to indicate if the selected data lines will be available in the Graph and Summary sections.</a:t>
            </a:r>
            <a:endParaRPr lang="en-US" b="0" dirty="0" smtClean="0"/>
          </a:p>
          <a:p>
            <a:pPr marL="234841" indent="-234841">
              <a:buFont typeface="+mj-lt"/>
              <a:buAutoNum type="arabicPeriod" startAt="3"/>
            </a:pPr>
            <a:r>
              <a:rPr lang="en-US" b="0" dirty="0" smtClean="0"/>
              <a:t>Enter a </a:t>
            </a:r>
            <a:r>
              <a:rPr lang="en-US" b="1" dirty="0" smtClean="0"/>
              <a:t>descriptive title </a:t>
            </a:r>
            <a:r>
              <a:rPr lang="en-US" b="0" dirty="0" smtClean="0"/>
              <a:t>for this new view in the </a:t>
            </a:r>
            <a:r>
              <a:rPr lang="en-US" b="1" dirty="0" smtClean="0"/>
              <a:t>Name field </a:t>
            </a:r>
            <a:r>
              <a:rPr lang="en-US" b="0" dirty="0" smtClean="0"/>
              <a:t>above the </a:t>
            </a:r>
            <a:r>
              <a:rPr lang="en-US" b="1" dirty="0" smtClean="0"/>
              <a:t>Data View Settings.</a:t>
            </a:r>
          </a:p>
          <a:p>
            <a:pPr marL="234841" indent="-234841">
              <a:buFont typeface="+mj-lt"/>
              <a:buAutoNum type="arabicPeriod" startAt="3"/>
            </a:pPr>
            <a:r>
              <a:rPr lang="en-US" b="0" dirty="0" smtClean="0"/>
              <a:t>Click the </a:t>
            </a:r>
            <a:r>
              <a:rPr lang="en-US" b="1" dirty="0" smtClean="0"/>
              <a:t>Save button.</a:t>
            </a:r>
          </a:p>
          <a:p>
            <a:pPr marL="234841" indent="-234841">
              <a:buFont typeface="Arial" pitchFamily="34" charset="0"/>
              <a:buChar char="•"/>
            </a:pPr>
            <a:r>
              <a:rPr lang="en-US" b="0" dirty="0" smtClean="0"/>
              <a:t>The new view is saved and added to the tree in the Data View List.</a:t>
            </a:r>
          </a:p>
          <a:p>
            <a:pPr marL="234841" indent="-234841">
              <a:buFont typeface="Arial" pitchFamily="34" charset="0"/>
              <a:buChar char="•"/>
            </a:pPr>
            <a:r>
              <a:rPr lang="en-US" b="0" dirty="0" smtClean="0"/>
              <a:t>The new view can now be selected from the Data View drop-down on the My View panel and applied to your data.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936E65-A60E-4153-8F32-790FDB223766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CFDAF9-2B0A-4949-A5A0-F93E9DE85AC8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defTabSz="939363">
              <a:defRPr/>
            </a:pPr>
            <a:r>
              <a:rPr lang="en-US" dirty="0" smtClean="0"/>
              <a:t>Click the </a:t>
            </a:r>
            <a:r>
              <a:rPr lang="en-US" b="1" dirty="0" smtClean="0"/>
              <a:t>Create</a:t>
            </a:r>
            <a:r>
              <a:rPr lang="en-US" dirty="0" smtClean="0"/>
              <a:t> button to display the filter criteria fields below the drop-down and buttons</a:t>
            </a:r>
          </a:p>
          <a:p>
            <a:pPr eaLnBrk="1" hangingPunct="1"/>
            <a:endParaRPr lang="en-US" dirty="0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E53487-5E6A-43B4-BC6F-16ED21382606}" type="slidenum">
              <a:rPr lang="en-US" smtClean="0"/>
              <a:pPr/>
              <a:t>20</a:t>
            </a:fld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5CE02AE-98DD-4FC7-BCAC-AE7DC2D7C525}" type="slidenum">
              <a:rPr lang="en-US" smtClean="0"/>
              <a:pPr/>
              <a:t>21</a:t>
            </a:fld>
            <a:endParaRPr 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0CFDAF9-2B0A-4949-A5A0-F93E9DE85AC8}" type="slidenum">
              <a:rPr lang="en-US" smtClean="0"/>
              <a:pPr/>
              <a:t>22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941704-682B-4184-A991-6401BE5EE3F9}" type="slidenum">
              <a:rPr lang="en-US" smtClean="0"/>
              <a:pPr/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My Tasks vs. All – use this to display all tasks or only your tasks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Current </a:t>
            </a:r>
            <a:r>
              <a:rPr lang="en-US" dirty="0" err="1" smtClean="0"/>
              <a:t>vs</a:t>
            </a:r>
            <a:r>
              <a:rPr lang="en-US" dirty="0" smtClean="0"/>
              <a:t> All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Current will show tasks and process that are due for this cycle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All will show all tasks and processes that a user can see regardless of cycle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Workflow List Field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Process is the group of one or more tasks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Task is the task description for the user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User Name is the user the task is assigned to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Cycle is the period the task is due 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Action – Actions the user needs to take</a:t>
            </a:r>
          </a:p>
          <a:p>
            <a:pPr lvl="2">
              <a:buFont typeface="Arial" pitchFamily="34" charset="0"/>
              <a:buChar char="•"/>
            </a:pPr>
            <a:r>
              <a:rPr lang="en-US" dirty="0" smtClean="0"/>
              <a:t>Options are: Reports, Shortcuts, Exceptions, None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Deadline – specific date when the task is due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Status – The user will assign the status of the task from the Home Page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Select – Use this check box to select the rows for “Change Status”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1B6375-19F1-4272-8AB8-DFFC40E82301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3" name="Slide Image Placeholder 12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72869" indent="-172869" eaLnBrk="0" hangingPunct="0">
              <a:spcBef>
                <a:spcPts val="616"/>
              </a:spcBef>
              <a:buFontTx/>
              <a:buChar char="•"/>
            </a:pPr>
            <a:r>
              <a:rPr lang="en-US" b="1" dirty="0" smtClean="0"/>
              <a:t>View</a:t>
            </a:r>
            <a:r>
              <a:rPr lang="en-US" dirty="0" smtClean="0"/>
              <a:t> – Run the report and view the results</a:t>
            </a:r>
          </a:p>
          <a:p>
            <a:pPr marL="172869" indent="-172869" eaLnBrk="0" hangingPunct="0">
              <a:spcBef>
                <a:spcPts val="616"/>
              </a:spcBef>
              <a:buFontTx/>
              <a:buChar char="•"/>
            </a:pPr>
            <a:r>
              <a:rPr lang="en-US" b="1" dirty="0" smtClean="0"/>
              <a:t>Create</a:t>
            </a:r>
            <a:r>
              <a:rPr lang="en-US" dirty="0" smtClean="0"/>
              <a:t> – Define a new report </a:t>
            </a:r>
          </a:p>
          <a:p>
            <a:pPr marL="172869" indent="-172869" eaLnBrk="0" hangingPunct="0">
              <a:spcBef>
                <a:spcPts val="616"/>
              </a:spcBef>
              <a:buFontTx/>
              <a:buChar char="•"/>
            </a:pPr>
            <a:r>
              <a:rPr lang="en-US" b="1" dirty="0" smtClean="0"/>
              <a:t>Edit</a:t>
            </a:r>
            <a:r>
              <a:rPr lang="en-US" dirty="0" smtClean="0"/>
              <a:t> – Edit an existing report     </a:t>
            </a:r>
          </a:p>
          <a:p>
            <a:pPr marL="172869" indent="-172869" eaLnBrk="0" hangingPunct="0">
              <a:spcBef>
                <a:spcPts val="616"/>
              </a:spcBef>
              <a:buFontTx/>
              <a:buChar char="•"/>
            </a:pPr>
            <a:r>
              <a:rPr lang="en-US" b="1" dirty="0" smtClean="0"/>
              <a:t>Delete</a:t>
            </a:r>
            <a:r>
              <a:rPr lang="en-US" dirty="0" smtClean="0"/>
              <a:t> – Delete a report</a:t>
            </a:r>
          </a:p>
          <a:p>
            <a:pPr eaLnBrk="1" hangingPunct="1"/>
            <a:endParaRPr lang="en-US" dirty="0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F31622-5729-4301-8C18-854D9707D09F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EF6EE85-1049-4A14-8D9D-8EDC2387873F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88BF9AE-64FE-4950-8AFA-39378FA865FB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FEBFAF-4B5C-490F-8A3F-61C674047224}" type="slidenum">
              <a:rPr lang="en-US" smtClean="0"/>
              <a:pPr/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AFEBFAF-4B5C-490F-8A3F-61C674047224}" type="slidenum">
              <a:rPr lang="en-US" smtClean="0"/>
              <a:pPr/>
              <a:t>9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>
          <a:xfrm>
            <a:off x="6922640" y="6460255"/>
            <a:ext cx="2133600" cy="365125"/>
          </a:xfrm>
          <a:prstGeom prst="rect">
            <a:avLst/>
          </a:prstGeom>
        </p:spPr>
        <p:txBody>
          <a:bodyPr/>
          <a:lstStyle/>
          <a:p>
            <a:fld id="{8C3B8136-4C30-44A3-8988-A709AD5C0C3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914400"/>
            <a:ext cx="4038600" cy="540173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0" y="914400"/>
            <a:ext cx="4038600" cy="540173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457200" y="152400"/>
            <a:ext cx="8229600" cy="716523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DM-MS-</a:t>
            </a:r>
            <a:endParaRPr lang="en-US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457200" y="152400"/>
            <a:ext cx="8229600" cy="71652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14401"/>
            <a:ext cx="8229600" cy="5393106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DM-MS-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664" r:id="rId10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55.xml"/><Relationship Id="rId7" Type="http://schemas.openxmlformats.org/officeDocument/2006/relationships/notesSlide" Target="../notesSlides/notesSlide10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57.xml"/><Relationship Id="rId4" Type="http://schemas.openxmlformats.org/officeDocument/2006/relationships/tags" Target="../tags/tag5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60.xml"/><Relationship Id="rId7" Type="http://schemas.openxmlformats.org/officeDocument/2006/relationships/notesSlide" Target="../notesSlides/notesSlide11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62.xml"/><Relationship Id="rId4" Type="http://schemas.openxmlformats.org/officeDocument/2006/relationships/tags" Target="../tags/tag6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3" Type="http://schemas.openxmlformats.org/officeDocument/2006/relationships/tags" Target="../tags/tag65.xml"/><Relationship Id="rId7" Type="http://schemas.openxmlformats.org/officeDocument/2006/relationships/slideLayout" Target="../slideLayouts/slideLayout3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tags" Target="../tags/tag68.xml"/><Relationship Id="rId5" Type="http://schemas.openxmlformats.org/officeDocument/2006/relationships/tags" Target="../tags/tag67.xml"/><Relationship Id="rId4" Type="http://schemas.openxmlformats.org/officeDocument/2006/relationships/tags" Target="../tags/tag66.xml"/><Relationship Id="rId9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71.xml"/><Relationship Id="rId7" Type="http://schemas.openxmlformats.org/officeDocument/2006/relationships/notesSlide" Target="../notesSlides/notesSlide13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73.xml"/><Relationship Id="rId4" Type="http://schemas.openxmlformats.org/officeDocument/2006/relationships/tags" Target="../tags/tag7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3" Type="http://schemas.openxmlformats.org/officeDocument/2006/relationships/tags" Target="../tags/tag76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tags" Target="../tags/tag79.xml"/><Relationship Id="rId5" Type="http://schemas.openxmlformats.org/officeDocument/2006/relationships/tags" Target="../tags/tag78.xml"/><Relationship Id="rId4" Type="http://schemas.openxmlformats.org/officeDocument/2006/relationships/tags" Target="../tags/tag77.xml"/><Relationship Id="rId9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82.xml"/><Relationship Id="rId7" Type="http://schemas.openxmlformats.org/officeDocument/2006/relationships/image" Target="../media/image12.png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3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86.xml"/><Relationship Id="rId7" Type="http://schemas.openxmlformats.org/officeDocument/2006/relationships/notesSlide" Target="../notesSlides/notesSlide16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88.xml"/><Relationship Id="rId4" Type="http://schemas.openxmlformats.org/officeDocument/2006/relationships/tags" Target="../tags/tag8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96.xml"/><Relationship Id="rId13" Type="http://schemas.openxmlformats.org/officeDocument/2006/relationships/tags" Target="../tags/tag101.xml"/><Relationship Id="rId18" Type="http://schemas.openxmlformats.org/officeDocument/2006/relationships/tags" Target="../tags/tag106.xml"/><Relationship Id="rId3" Type="http://schemas.openxmlformats.org/officeDocument/2006/relationships/tags" Target="../tags/tag91.xml"/><Relationship Id="rId21" Type="http://schemas.openxmlformats.org/officeDocument/2006/relationships/notesSlide" Target="../notesSlides/notesSlide17.xml"/><Relationship Id="rId7" Type="http://schemas.openxmlformats.org/officeDocument/2006/relationships/tags" Target="../tags/tag95.xml"/><Relationship Id="rId12" Type="http://schemas.openxmlformats.org/officeDocument/2006/relationships/tags" Target="../tags/tag100.xml"/><Relationship Id="rId17" Type="http://schemas.openxmlformats.org/officeDocument/2006/relationships/tags" Target="../tags/tag105.xml"/><Relationship Id="rId2" Type="http://schemas.openxmlformats.org/officeDocument/2006/relationships/tags" Target="../tags/tag90.xml"/><Relationship Id="rId16" Type="http://schemas.openxmlformats.org/officeDocument/2006/relationships/tags" Target="../tags/tag104.xml"/><Relationship Id="rId20" Type="http://schemas.openxmlformats.org/officeDocument/2006/relationships/slideLayout" Target="../slideLayouts/slideLayout2.xml"/><Relationship Id="rId1" Type="http://schemas.openxmlformats.org/officeDocument/2006/relationships/tags" Target="../tags/tag89.xml"/><Relationship Id="rId6" Type="http://schemas.openxmlformats.org/officeDocument/2006/relationships/tags" Target="../tags/tag94.xml"/><Relationship Id="rId11" Type="http://schemas.openxmlformats.org/officeDocument/2006/relationships/tags" Target="../tags/tag99.xml"/><Relationship Id="rId5" Type="http://schemas.openxmlformats.org/officeDocument/2006/relationships/tags" Target="../tags/tag93.xml"/><Relationship Id="rId15" Type="http://schemas.openxmlformats.org/officeDocument/2006/relationships/tags" Target="../tags/tag103.xml"/><Relationship Id="rId10" Type="http://schemas.openxmlformats.org/officeDocument/2006/relationships/tags" Target="../tags/tag98.xml"/><Relationship Id="rId19" Type="http://schemas.openxmlformats.org/officeDocument/2006/relationships/tags" Target="../tags/tag107.xml"/><Relationship Id="rId4" Type="http://schemas.openxmlformats.org/officeDocument/2006/relationships/tags" Target="../tags/tag92.xml"/><Relationship Id="rId9" Type="http://schemas.openxmlformats.org/officeDocument/2006/relationships/tags" Target="../tags/tag97.xml"/><Relationship Id="rId14" Type="http://schemas.openxmlformats.org/officeDocument/2006/relationships/tags" Target="../tags/tag102.xml"/><Relationship Id="rId22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tags" Target="../tags/tag110.xml"/><Relationship Id="rId7" Type="http://schemas.openxmlformats.org/officeDocument/2006/relationships/notesSlide" Target="../notesSlides/notesSlide18.xml"/><Relationship Id="rId2" Type="http://schemas.openxmlformats.org/officeDocument/2006/relationships/tags" Target="../tags/tag109.xml"/><Relationship Id="rId1" Type="http://schemas.openxmlformats.org/officeDocument/2006/relationships/tags" Target="../tags/tag108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12.xml"/><Relationship Id="rId4" Type="http://schemas.openxmlformats.org/officeDocument/2006/relationships/tags" Target="../tags/tag11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tags" Target="../tags/tag120.xml"/><Relationship Id="rId13" Type="http://schemas.openxmlformats.org/officeDocument/2006/relationships/tags" Target="../tags/tag125.xml"/><Relationship Id="rId18" Type="http://schemas.openxmlformats.org/officeDocument/2006/relationships/tags" Target="../tags/tag130.xml"/><Relationship Id="rId3" Type="http://schemas.openxmlformats.org/officeDocument/2006/relationships/tags" Target="../tags/tag115.xml"/><Relationship Id="rId21" Type="http://schemas.openxmlformats.org/officeDocument/2006/relationships/tags" Target="../tags/tag133.xml"/><Relationship Id="rId7" Type="http://schemas.openxmlformats.org/officeDocument/2006/relationships/tags" Target="../tags/tag119.xml"/><Relationship Id="rId12" Type="http://schemas.openxmlformats.org/officeDocument/2006/relationships/tags" Target="../tags/tag124.xml"/><Relationship Id="rId17" Type="http://schemas.openxmlformats.org/officeDocument/2006/relationships/tags" Target="../tags/tag129.xml"/><Relationship Id="rId25" Type="http://schemas.openxmlformats.org/officeDocument/2006/relationships/image" Target="../media/image16.png"/><Relationship Id="rId2" Type="http://schemas.openxmlformats.org/officeDocument/2006/relationships/tags" Target="../tags/tag114.xml"/><Relationship Id="rId16" Type="http://schemas.openxmlformats.org/officeDocument/2006/relationships/tags" Target="../tags/tag128.xml"/><Relationship Id="rId20" Type="http://schemas.openxmlformats.org/officeDocument/2006/relationships/tags" Target="../tags/tag132.xml"/><Relationship Id="rId1" Type="http://schemas.openxmlformats.org/officeDocument/2006/relationships/tags" Target="../tags/tag113.xml"/><Relationship Id="rId6" Type="http://schemas.openxmlformats.org/officeDocument/2006/relationships/tags" Target="../tags/tag118.xml"/><Relationship Id="rId11" Type="http://schemas.openxmlformats.org/officeDocument/2006/relationships/tags" Target="../tags/tag123.xml"/><Relationship Id="rId24" Type="http://schemas.openxmlformats.org/officeDocument/2006/relationships/notesSlide" Target="../notesSlides/notesSlide19.xml"/><Relationship Id="rId5" Type="http://schemas.openxmlformats.org/officeDocument/2006/relationships/tags" Target="../tags/tag117.xml"/><Relationship Id="rId15" Type="http://schemas.openxmlformats.org/officeDocument/2006/relationships/tags" Target="../tags/tag127.xml"/><Relationship Id="rId23" Type="http://schemas.openxmlformats.org/officeDocument/2006/relationships/slideLayout" Target="../slideLayouts/slideLayout2.xml"/><Relationship Id="rId10" Type="http://schemas.openxmlformats.org/officeDocument/2006/relationships/tags" Target="../tags/tag122.xml"/><Relationship Id="rId19" Type="http://schemas.openxmlformats.org/officeDocument/2006/relationships/tags" Target="../tags/tag131.xml"/><Relationship Id="rId4" Type="http://schemas.openxmlformats.org/officeDocument/2006/relationships/tags" Target="../tags/tag116.xml"/><Relationship Id="rId9" Type="http://schemas.openxmlformats.org/officeDocument/2006/relationships/tags" Target="../tags/tag121.xml"/><Relationship Id="rId14" Type="http://schemas.openxmlformats.org/officeDocument/2006/relationships/tags" Target="../tags/tag126.xml"/><Relationship Id="rId22" Type="http://schemas.openxmlformats.org/officeDocument/2006/relationships/tags" Target="../tags/tag13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37.xml"/><Relationship Id="rId7" Type="http://schemas.openxmlformats.org/officeDocument/2006/relationships/tags" Target="../tags/tag141.xml"/><Relationship Id="rId2" Type="http://schemas.openxmlformats.org/officeDocument/2006/relationships/tags" Target="../tags/tag136.xml"/><Relationship Id="rId1" Type="http://schemas.openxmlformats.org/officeDocument/2006/relationships/tags" Target="../tags/tag135.xml"/><Relationship Id="rId6" Type="http://schemas.openxmlformats.org/officeDocument/2006/relationships/tags" Target="../tags/tag140.xml"/><Relationship Id="rId5" Type="http://schemas.openxmlformats.org/officeDocument/2006/relationships/tags" Target="../tags/tag139.xml"/><Relationship Id="rId10" Type="http://schemas.openxmlformats.org/officeDocument/2006/relationships/image" Target="../media/image17.png"/><Relationship Id="rId4" Type="http://schemas.openxmlformats.org/officeDocument/2006/relationships/tags" Target="../tags/tag138.xml"/><Relationship Id="rId9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1.xml"/><Relationship Id="rId3" Type="http://schemas.openxmlformats.org/officeDocument/2006/relationships/tags" Target="../tags/tag144.xml"/><Relationship Id="rId7" Type="http://schemas.openxmlformats.org/officeDocument/2006/relationships/slideLayout" Target="../slideLayouts/slideLayout3.xml"/><Relationship Id="rId2" Type="http://schemas.openxmlformats.org/officeDocument/2006/relationships/tags" Target="../tags/tag143.xml"/><Relationship Id="rId1" Type="http://schemas.openxmlformats.org/officeDocument/2006/relationships/tags" Target="../tags/tag142.xml"/><Relationship Id="rId6" Type="http://schemas.openxmlformats.org/officeDocument/2006/relationships/tags" Target="../tags/tag147.xml"/><Relationship Id="rId5" Type="http://schemas.openxmlformats.org/officeDocument/2006/relationships/tags" Target="../tags/tag146.xml"/><Relationship Id="rId4" Type="http://schemas.openxmlformats.org/officeDocument/2006/relationships/tags" Target="../tags/tag145.xml"/><Relationship Id="rId9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150.xml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10" Type="http://schemas.openxmlformats.org/officeDocument/2006/relationships/image" Target="../media/image3.png"/><Relationship Id="rId4" Type="http://schemas.openxmlformats.org/officeDocument/2006/relationships/tags" Target="../tags/tag17.xml"/><Relationship Id="rId9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23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3" Type="http://schemas.openxmlformats.org/officeDocument/2006/relationships/tags" Target="../tags/tag28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9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4.xml"/><Relationship Id="rId7" Type="http://schemas.openxmlformats.org/officeDocument/2006/relationships/notesSlide" Target="../notesSlides/notesSlide6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6.xml"/><Relationship Id="rId4" Type="http://schemas.openxmlformats.org/officeDocument/2006/relationships/tags" Target="../tags/tag3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39.xml"/><Relationship Id="rId7" Type="http://schemas.openxmlformats.org/officeDocument/2006/relationships/notesSlide" Target="../notesSlides/notesSlide7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41.xml"/><Relationship Id="rId4" Type="http://schemas.openxmlformats.org/officeDocument/2006/relationships/tags" Target="../tags/tag40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3" Type="http://schemas.openxmlformats.org/officeDocument/2006/relationships/tags" Target="../tags/tag44.xml"/><Relationship Id="rId7" Type="http://schemas.openxmlformats.org/officeDocument/2006/relationships/slideLayout" Target="../slideLayouts/slideLayout3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9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50.xml"/><Relationship Id="rId7" Type="http://schemas.openxmlformats.org/officeDocument/2006/relationships/notesSlide" Target="../notesSlides/notesSlide9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52.xml"/><Relationship Id="rId4" Type="http://schemas.openxmlformats.org/officeDocument/2006/relationships/tags" Target="../tags/tag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My Settings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sz="quarter" idx="10"/>
            <p:custDataLst>
              <p:tags r:id="rId3"/>
            </p:custDataLst>
          </p:nvPr>
        </p:nvSpPr>
        <p:spPr>
          <a:xfrm>
            <a:off x="457200" y="1417638"/>
            <a:ext cx="8229600" cy="868362"/>
          </a:xfrm>
        </p:spPr>
        <p:txBody>
          <a:bodyPr/>
          <a:lstStyle/>
          <a:p>
            <a:r>
              <a:rPr lang="en-US" dirty="0" smtClean="0"/>
              <a:t>Mark K. Williams, CFPIM, CSCP 					</a:t>
            </a:r>
          </a:p>
          <a:p>
            <a:r>
              <a:rPr lang="en-US" dirty="0" smtClean="0"/>
              <a:t>QAD Supply Chain Solutions Center</a:t>
            </a:r>
          </a:p>
          <a:p>
            <a:pPr eaLnBrk="1" hangingPunct="1"/>
            <a:endParaRPr lang="en-US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Demand Management Certification Program – Planning Portal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/>
        <p:txBody>
          <a:bodyPr>
            <a:normAutofit fontScale="77500" lnSpcReduction="20000"/>
          </a:bodyPr>
          <a:lstStyle/>
          <a:p>
            <a:pPr marL="233363" indent="-233363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The </a:t>
            </a:r>
            <a:r>
              <a:rPr lang="en-US" b="1" dirty="0" smtClean="0"/>
              <a:t>Reason Code List </a:t>
            </a:r>
            <a:r>
              <a:rPr lang="en-US" dirty="0" smtClean="0"/>
              <a:t>allows you to view notes that were entered for a specific reason.</a:t>
            </a:r>
          </a:p>
          <a:p>
            <a:pPr marL="233363" indent="-233363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Possible options are New Business, Promotion, Other, Default, and Inventory</a:t>
            </a:r>
          </a:p>
          <a:p>
            <a:pPr marL="233363" indent="-233363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Only notes assigned the selected Reason Codes will display in the My Notes section of the Home Page</a:t>
            </a:r>
          </a:p>
          <a:p>
            <a:pPr marL="233363" indent="-233363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The Reason Codes are configured in PP Admin and is selected from the drop-down list on the Editor Tab when the note is being created</a:t>
            </a:r>
          </a:p>
        </p:txBody>
      </p:sp>
      <p:pic>
        <p:nvPicPr>
          <p:cNvPr id="11" name="Picture 2"/>
          <p:cNvPicPr>
            <a:picLocks noGrp="1" noChangeAspect="1" noChangeArrowheads="1"/>
          </p:cNvPicPr>
          <p:nvPr>
            <p:ph sz="half" idx="2"/>
            <p:custDataLst>
              <p:tags r:id="rId3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0" y="1447800"/>
            <a:ext cx="4401146" cy="4056289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itle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My Notes Tab</a:t>
            </a:r>
            <a:endParaRPr lang="en-US" dirty="0"/>
          </a:p>
        </p:txBody>
      </p:sp>
      <p:sp>
        <p:nvSpPr>
          <p:cNvPr id="12" name="Rectangle 11"/>
          <p:cNvSpPr/>
          <p:nvPr>
            <p:custDataLst>
              <p:tags r:id="rId5"/>
            </p:custDataLst>
          </p:nvPr>
        </p:nvSpPr>
        <p:spPr>
          <a:xfrm>
            <a:off x="4572000" y="3886200"/>
            <a:ext cx="838200" cy="228600"/>
          </a:xfrm>
          <a:prstGeom prst="rect">
            <a:avLst/>
          </a:prstGeom>
          <a:noFill/>
          <a:ln w="2222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DM-MS-100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9" name="Picture 3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6080" y="2261316"/>
            <a:ext cx="8741444" cy="388143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Content Placeholder 7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z="2600" dirty="0" smtClean="0"/>
              <a:t>The My Charts tab is used to configure the different types of graphical representations of the data you can display on the Home Page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My Charts Tab</a:t>
            </a:r>
            <a:endParaRPr lang="en-US" dirty="0"/>
          </a:p>
        </p:txBody>
      </p:sp>
      <p:sp>
        <p:nvSpPr>
          <p:cNvPr id="11" name="Rectangle 10"/>
          <p:cNvSpPr/>
          <p:nvPr>
            <p:custDataLst>
              <p:tags r:id="rId5"/>
            </p:custDataLst>
          </p:nvPr>
        </p:nvSpPr>
        <p:spPr>
          <a:xfrm>
            <a:off x="5525037" y="2730321"/>
            <a:ext cx="609600" cy="228600"/>
          </a:xfrm>
          <a:prstGeom prst="rect">
            <a:avLst/>
          </a:prstGeom>
          <a:noFill/>
          <a:ln w="2222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DM-MS-110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/>
        <p:txBody>
          <a:bodyPr>
            <a:normAutofit fontScale="85000" lnSpcReduction="10000"/>
          </a:bodyPr>
          <a:lstStyle/>
          <a:p>
            <a:pPr marL="233363" indent="-233363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In the </a:t>
            </a:r>
            <a:r>
              <a:rPr lang="en-US" b="1" dirty="0" smtClean="0"/>
              <a:t>Opinion Lines </a:t>
            </a:r>
            <a:r>
              <a:rPr lang="en-US" dirty="0" smtClean="0"/>
              <a:t>section, use the check boxes to select the lines you want to use to generate the charts</a:t>
            </a:r>
          </a:p>
          <a:p>
            <a:pPr marL="233363" indent="-233363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In the </a:t>
            </a:r>
            <a:r>
              <a:rPr lang="en-US" b="1" dirty="0" smtClean="0"/>
              <a:t>Date Range </a:t>
            </a:r>
            <a:r>
              <a:rPr lang="en-US" dirty="0" smtClean="0"/>
              <a:t>field, set the time frame for the data used to generate the chart</a:t>
            </a:r>
          </a:p>
          <a:p>
            <a:pPr marL="633413" lvl="1" indent="-233363">
              <a:spcBef>
                <a:spcPts val="1200"/>
              </a:spcBef>
              <a:defRPr/>
            </a:pPr>
            <a:r>
              <a:rPr lang="en-US" dirty="0" smtClean="0"/>
              <a:t>Choose either a </a:t>
            </a:r>
            <a:r>
              <a:rPr lang="en-US" b="1" dirty="0" smtClean="0"/>
              <a:t>Fixed</a:t>
            </a:r>
            <a:r>
              <a:rPr lang="en-US" dirty="0" smtClean="0"/>
              <a:t> range (specific start and end dates) or a </a:t>
            </a:r>
            <a:r>
              <a:rPr lang="en-US" b="1" dirty="0" smtClean="0"/>
              <a:t>Sliding </a:t>
            </a:r>
            <a:r>
              <a:rPr lang="en-US" dirty="0" smtClean="0"/>
              <a:t>range (for example, a six month range that varies based on the current date)</a:t>
            </a:r>
          </a:p>
        </p:txBody>
      </p:sp>
      <p:pic>
        <p:nvPicPr>
          <p:cNvPr id="11" name="Picture 4"/>
          <p:cNvPicPr>
            <a:picLocks noGrp="1" noChangeAspect="1" noChangeArrowheads="1"/>
          </p:cNvPicPr>
          <p:nvPr>
            <p:ph sz="half" idx="2"/>
            <p:custDataLst>
              <p:tags r:id="rId3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21921" y="1219200"/>
            <a:ext cx="4469679" cy="4419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itle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My Charts Tab</a:t>
            </a:r>
            <a:endParaRPr lang="en-US" dirty="0"/>
          </a:p>
        </p:txBody>
      </p:sp>
      <p:sp>
        <p:nvSpPr>
          <p:cNvPr id="12" name="Rectangle 11"/>
          <p:cNvSpPr/>
          <p:nvPr>
            <p:custDataLst>
              <p:tags r:id="rId5"/>
            </p:custDataLst>
          </p:nvPr>
        </p:nvSpPr>
        <p:spPr>
          <a:xfrm>
            <a:off x="4572000" y="2286000"/>
            <a:ext cx="4343400" cy="1447800"/>
          </a:xfrm>
          <a:prstGeom prst="rect">
            <a:avLst/>
          </a:prstGeom>
          <a:noFill/>
          <a:ln w="2222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>
            <p:custDataLst>
              <p:tags r:id="rId6"/>
            </p:custDataLst>
          </p:nvPr>
        </p:nvSpPr>
        <p:spPr>
          <a:xfrm>
            <a:off x="4572000" y="3810000"/>
            <a:ext cx="4343400" cy="990600"/>
          </a:xfrm>
          <a:prstGeom prst="rect">
            <a:avLst/>
          </a:prstGeom>
          <a:noFill/>
          <a:ln w="2222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DM-MS-120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/>
        <p:txBody>
          <a:bodyPr>
            <a:normAutofit fontScale="77500" lnSpcReduction="20000"/>
          </a:bodyPr>
          <a:lstStyle/>
          <a:p>
            <a:pPr marL="233363" indent="-233363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Use the </a:t>
            </a:r>
            <a:r>
              <a:rPr lang="en-US" b="1" dirty="0" smtClean="0"/>
              <a:t>Group By </a:t>
            </a:r>
            <a:r>
              <a:rPr lang="en-US" dirty="0" smtClean="0"/>
              <a:t>radio buttons to indicate whether the data is sorted based on either the Series Attribute or the time Period</a:t>
            </a:r>
          </a:p>
          <a:p>
            <a:pPr marL="233363" indent="-233363">
              <a:spcBef>
                <a:spcPts val="1200"/>
              </a:spcBef>
              <a:defRPr/>
            </a:pPr>
            <a:r>
              <a:rPr lang="en-US" dirty="0" smtClean="0"/>
              <a:t>The </a:t>
            </a:r>
            <a:r>
              <a:rPr lang="en-US" b="1" dirty="0" smtClean="0"/>
              <a:t>Series Attribute </a:t>
            </a:r>
            <a:r>
              <a:rPr lang="en-US" dirty="0" smtClean="0"/>
              <a:t>drop-down allows you to choose a specific attribute to group by</a:t>
            </a:r>
          </a:p>
          <a:p>
            <a:pPr marL="633413" lvl="1" indent="-233363">
              <a:spcBef>
                <a:spcPts val="1200"/>
              </a:spcBef>
              <a:defRPr/>
            </a:pPr>
            <a:r>
              <a:rPr lang="en-US" dirty="0" smtClean="0"/>
              <a:t>This field is only active if the Series Attribute option is selected in the Group By field</a:t>
            </a:r>
          </a:p>
          <a:p>
            <a:pPr marL="233363" indent="-233363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The </a:t>
            </a:r>
            <a:r>
              <a:rPr lang="en-US" b="1" dirty="0" smtClean="0"/>
              <a:t>Default View </a:t>
            </a:r>
            <a:r>
              <a:rPr lang="en-US" dirty="0" smtClean="0"/>
              <a:t>drop-down is used to apply a custom view to the data when creating the chart</a:t>
            </a:r>
            <a:endParaRPr lang="en-US" dirty="0"/>
          </a:p>
        </p:txBody>
      </p:sp>
      <p:pic>
        <p:nvPicPr>
          <p:cNvPr id="11" name="Picture 4"/>
          <p:cNvPicPr>
            <a:picLocks noGrp="1" noChangeAspect="1" noChangeArrowheads="1"/>
          </p:cNvPicPr>
          <p:nvPr>
            <p:ph sz="half" idx="2"/>
            <p:custDataLst>
              <p:tags r:id="rId3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21921" y="1219200"/>
            <a:ext cx="4469679" cy="4419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itle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My Charts Tab</a:t>
            </a:r>
            <a:endParaRPr lang="en-US" dirty="0"/>
          </a:p>
        </p:txBody>
      </p:sp>
      <p:sp>
        <p:nvSpPr>
          <p:cNvPr id="13" name="Rectangle 12"/>
          <p:cNvSpPr/>
          <p:nvPr>
            <p:custDataLst>
              <p:tags r:id="rId5"/>
            </p:custDataLst>
          </p:nvPr>
        </p:nvSpPr>
        <p:spPr>
          <a:xfrm>
            <a:off x="4572000" y="4800600"/>
            <a:ext cx="4343400" cy="838200"/>
          </a:xfrm>
          <a:prstGeom prst="rect">
            <a:avLst/>
          </a:prstGeom>
          <a:noFill/>
          <a:ln w="2222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DM-MS-130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1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38199" y="3682284"/>
            <a:ext cx="7696201" cy="260642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Content Placeholder 8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pPr marL="233363" indent="-233363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2400" dirty="0" smtClean="0"/>
              <a:t>Click the </a:t>
            </a:r>
            <a:r>
              <a:rPr lang="en-US" sz="2400" b="1" dirty="0" smtClean="0"/>
              <a:t>Save</a:t>
            </a:r>
            <a:r>
              <a:rPr lang="en-US" sz="2400" dirty="0" smtClean="0"/>
              <a:t> button to save the chart and add it to the Chart List at the left</a:t>
            </a:r>
          </a:p>
          <a:p>
            <a:pPr marL="233363" indent="-233363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2400" dirty="0" smtClean="0"/>
              <a:t>Click the </a:t>
            </a:r>
            <a:r>
              <a:rPr lang="en-US" sz="2400" b="1" dirty="0" smtClean="0"/>
              <a:t>Preview</a:t>
            </a:r>
            <a:r>
              <a:rPr lang="en-US" sz="2400" dirty="0" smtClean="0"/>
              <a:t> button in the Chart Settings section to preview the chart in a separate browser window</a:t>
            </a:r>
          </a:p>
          <a:p>
            <a:pPr marL="233363" indent="-233363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2400" dirty="0" smtClean="0"/>
              <a:t>Once a chart has been saved, it can be selected from the drop-down list in the My Charts panel of the Home Page</a:t>
            </a:r>
          </a:p>
          <a:p>
            <a:endParaRPr lang="en-US" sz="2400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My Charts Tab </a:t>
            </a:r>
            <a:endParaRPr lang="en-US" dirty="0"/>
          </a:p>
        </p:txBody>
      </p:sp>
      <p:sp>
        <p:nvSpPr>
          <p:cNvPr id="10" name="Rectangle 9"/>
          <p:cNvSpPr/>
          <p:nvPr>
            <p:custDataLst>
              <p:tags r:id="rId5"/>
            </p:custDataLst>
          </p:nvPr>
        </p:nvSpPr>
        <p:spPr>
          <a:xfrm>
            <a:off x="6934200" y="3682284"/>
            <a:ext cx="609600" cy="228600"/>
          </a:xfrm>
          <a:prstGeom prst="rect">
            <a:avLst/>
          </a:prstGeom>
          <a:noFill/>
          <a:ln w="2222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>
            <p:custDataLst>
              <p:tags r:id="rId6"/>
            </p:custDataLst>
          </p:nvPr>
        </p:nvSpPr>
        <p:spPr>
          <a:xfrm>
            <a:off x="6019800" y="3682284"/>
            <a:ext cx="609600" cy="228600"/>
          </a:xfrm>
          <a:prstGeom prst="rect">
            <a:avLst/>
          </a:prstGeom>
          <a:noFill/>
          <a:ln w="2222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DM-MS-140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The </a:t>
            </a:r>
            <a:r>
              <a:rPr lang="en-US" sz="2400" b="1" dirty="0" smtClean="0"/>
              <a:t>My Shortcuts </a:t>
            </a:r>
            <a:r>
              <a:rPr lang="en-US" sz="2400" dirty="0" smtClean="0"/>
              <a:t>panel is used manage shortcuts</a:t>
            </a:r>
          </a:p>
          <a:p>
            <a:r>
              <a:rPr lang="en-US" sz="2400" dirty="0" smtClean="0"/>
              <a:t>This is the </a:t>
            </a:r>
            <a:r>
              <a:rPr lang="en-US" sz="2400" b="1" dirty="0" smtClean="0"/>
              <a:t>only place </a:t>
            </a:r>
            <a:r>
              <a:rPr lang="en-US" sz="2400" dirty="0" smtClean="0"/>
              <a:t>to </a:t>
            </a:r>
            <a:r>
              <a:rPr lang="en-US" sz="2400" b="1" dirty="0" smtClean="0"/>
              <a:t>delete</a:t>
            </a:r>
            <a:r>
              <a:rPr lang="en-US" sz="2400" dirty="0" smtClean="0"/>
              <a:t> a shortcut</a:t>
            </a:r>
          </a:p>
          <a:p>
            <a:r>
              <a:rPr lang="en-US" sz="2400" dirty="0" smtClean="0"/>
              <a:t>Other than the delete option, this view is the same as the My Shortcut Editor on the Home Page</a:t>
            </a:r>
          </a:p>
          <a:p>
            <a:endParaRPr lang="en-US" sz="24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My Shortcuts Tab</a:t>
            </a:r>
            <a:endParaRPr lang="en-US" dirty="0"/>
          </a:p>
        </p:txBody>
      </p:sp>
      <p:pic>
        <p:nvPicPr>
          <p:cNvPr id="20485" name="Picture 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14400" y="2582940"/>
            <a:ext cx="7513638" cy="370653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DM-MS-150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9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14400" y="3657600"/>
            <a:ext cx="7353300" cy="26606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Content Placeholder 7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The </a:t>
            </a:r>
            <a:r>
              <a:rPr lang="en-US" sz="2400" b="1" dirty="0" smtClean="0"/>
              <a:t>Field View </a:t>
            </a:r>
            <a:r>
              <a:rPr lang="en-US" sz="2400" dirty="0" smtClean="0"/>
              <a:t>tab displays the settings for any current views to which you have access</a:t>
            </a:r>
          </a:p>
          <a:p>
            <a:r>
              <a:rPr lang="en-US" sz="2400" dirty="0" smtClean="0"/>
              <a:t>You can also use this tab to create your own custom </a:t>
            </a:r>
            <a:r>
              <a:rPr lang="en-US" sz="2400" b="1" dirty="0" smtClean="0"/>
              <a:t>Field Views</a:t>
            </a:r>
          </a:p>
          <a:p>
            <a:r>
              <a:rPr lang="en-US" sz="2400" dirty="0" smtClean="0"/>
              <a:t>These custom views will display in the </a:t>
            </a:r>
            <a:r>
              <a:rPr lang="en-US" sz="2400" b="1" dirty="0" smtClean="0"/>
              <a:t>Field View drop-down </a:t>
            </a:r>
            <a:r>
              <a:rPr lang="en-US" sz="2400" dirty="0" smtClean="0"/>
              <a:t>of the </a:t>
            </a:r>
            <a:r>
              <a:rPr lang="en-US" sz="2400" b="1" dirty="0" smtClean="0"/>
              <a:t>My View </a:t>
            </a:r>
            <a:r>
              <a:rPr lang="en-US" sz="2400" dirty="0" smtClean="0"/>
              <a:t>panel and can be used to filter your data</a:t>
            </a:r>
          </a:p>
          <a:p>
            <a:endParaRPr lang="en-US" sz="24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Field View Tab</a:t>
            </a:r>
            <a:endParaRPr lang="en-US" dirty="0"/>
          </a:p>
        </p:txBody>
      </p:sp>
      <p:sp>
        <p:nvSpPr>
          <p:cNvPr id="11" name="Rectangle 10"/>
          <p:cNvSpPr/>
          <p:nvPr>
            <p:custDataLst>
              <p:tags r:id="rId5"/>
            </p:custDataLst>
          </p:nvPr>
        </p:nvSpPr>
        <p:spPr>
          <a:xfrm>
            <a:off x="914400" y="4343400"/>
            <a:ext cx="685800" cy="152400"/>
          </a:xfrm>
          <a:prstGeom prst="rect">
            <a:avLst/>
          </a:prstGeom>
          <a:noFill/>
          <a:ln w="2222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DM-MS-160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600" dirty="0" smtClean="0"/>
              <a:t>Select an existing view from the </a:t>
            </a:r>
            <a:r>
              <a:rPr lang="en-US" sz="2600" b="1" dirty="0" smtClean="0"/>
              <a:t>Field View List </a:t>
            </a:r>
            <a:r>
              <a:rPr lang="en-US" sz="2600" dirty="0" smtClean="0"/>
              <a:t>panel at the left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600" dirty="0" smtClean="0"/>
              <a:t>The </a:t>
            </a:r>
            <a:r>
              <a:rPr lang="en-US" sz="2600" b="1" dirty="0" smtClean="0"/>
              <a:t>Field View Settings </a:t>
            </a:r>
            <a:r>
              <a:rPr lang="en-US" sz="2600" dirty="0" smtClean="0"/>
              <a:t>panel to the right displays the list of available fields to use</a:t>
            </a:r>
          </a:p>
          <a:p>
            <a:endParaRPr lang="en-US" sz="26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Create a Field View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369195" y="2628364"/>
            <a:ext cx="8438388" cy="370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Rectangle 5"/>
          <p:cNvSpPr/>
          <p:nvPr>
            <p:custDataLst>
              <p:tags r:id="rId5"/>
            </p:custDataLst>
          </p:nvPr>
        </p:nvSpPr>
        <p:spPr>
          <a:xfrm>
            <a:off x="369195" y="3519290"/>
            <a:ext cx="821436" cy="224028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>
            <p:custDataLst>
              <p:tags r:id="rId6"/>
            </p:custDataLst>
          </p:nvPr>
        </p:nvSpPr>
        <p:spPr>
          <a:xfrm>
            <a:off x="2161419" y="3519290"/>
            <a:ext cx="1045464" cy="224028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>
            <p:custDataLst>
              <p:tags r:id="rId7"/>
            </p:custDataLst>
          </p:nvPr>
        </p:nvSpPr>
        <p:spPr>
          <a:xfrm>
            <a:off x="7463415" y="3519290"/>
            <a:ext cx="597408" cy="224028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>
            <p:custDataLst>
              <p:tags r:id="rId8"/>
            </p:custDataLst>
          </p:nvPr>
        </p:nvSpPr>
        <p:spPr>
          <a:xfrm>
            <a:off x="4999107" y="3519290"/>
            <a:ext cx="2389632" cy="224028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>
            <p:custDataLst>
              <p:tags r:id="rId9"/>
            </p:custDataLst>
          </p:nvPr>
        </p:nvSpPr>
        <p:spPr>
          <a:xfrm>
            <a:off x="2161419" y="3743318"/>
            <a:ext cx="522732" cy="1045464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>
            <p:custDataLst>
              <p:tags r:id="rId10"/>
            </p:custDataLst>
          </p:nvPr>
        </p:nvSpPr>
        <p:spPr>
          <a:xfrm>
            <a:off x="518547" y="4415402"/>
            <a:ext cx="298704" cy="361945"/>
          </a:xfrm>
          <a:prstGeom prst="rect">
            <a:avLst/>
          </a:prstGeom>
          <a:noFill/>
          <a:ln w="28575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1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>
            <p:custDataLst>
              <p:tags r:id="rId11"/>
            </p:custDataLst>
          </p:nvPr>
        </p:nvSpPr>
        <p:spPr>
          <a:xfrm>
            <a:off x="3430911" y="2772530"/>
            <a:ext cx="298704" cy="361945"/>
          </a:xfrm>
          <a:prstGeom prst="rect">
            <a:avLst/>
          </a:prstGeom>
          <a:noFill/>
          <a:ln w="28575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2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>
            <p:custDataLst>
              <p:tags r:id="rId12"/>
            </p:custDataLst>
          </p:nvPr>
        </p:nvSpPr>
        <p:spPr>
          <a:xfrm>
            <a:off x="1414659" y="4863458"/>
            <a:ext cx="298704" cy="3619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3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>
            <p:custDataLst>
              <p:tags r:id="rId13"/>
            </p:custDataLst>
          </p:nvPr>
        </p:nvSpPr>
        <p:spPr>
          <a:xfrm>
            <a:off x="5073783" y="2697854"/>
            <a:ext cx="298704" cy="361945"/>
          </a:xfrm>
          <a:prstGeom prst="rect">
            <a:avLst/>
          </a:prstGeom>
          <a:noFill/>
          <a:ln w="28575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4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>
            <p:custDataLst>
              <p:tags r:id="rId14"/>
            </p:custDataLst>
          </p:nvPr>
        </p:nvSpPr>
        <p:spPr>
          <a:xfrm>
            <a:off x="7388739" y="2697854"/>
            <a:ext cx="298704" cy="361945"/>
          </a:xfrm>
          <a:prstGeom prst="rect">
            <a:avLst/>
          </a:prstGeom>
          <a:noFill/>
          <a:ln w="28575">
            <a:noFill/>
          </a:ln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5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19" name="Straight Arrow Connector 18"/>
          <p:cNvCxnSpPr/>
          <p:nvPr>
            <p:custDataLst>
              <p:tags r:id="rId15"/>
            </p:custDataLst>
          </p:nvPr>
        </p:nvCxnSpPr>
        <p:spPr>
          <a:xfrm flipV="1">
            <a:off x="667899" y="3817994"/>
            <a:ext cx="0" cy="52273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>
            <p:custDataLst>
              <p:tags r:id="rId16"/>
            </p:custDataLst>
          </p:nvPr>
        </p:nvCxnSpPr>
        <p:spPr>
          <a:xfrm flipV="1">
            <a:off x="1638687" y="4788782"/>
            <a:ext cx="448056" cy="22402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>
            <p:custDataLst>
              <p:tags r:id="rId17"/>
            </p:custDataLst>
          </p:nvPr>
        </p:nvCxnSpPr>
        <p:spPr>
          <a:xfrm flipH="1">
            <a:off x="3206883" y="3071234"/>
            <a:ext cx="298704" cy="38481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16" idx="2"/>
          </p:cNvCxnSpPr>
          <p:nvPr>
            <p:custDataLst>
              <p:tags r:id="rId18"/>
            </p:custDataLst>
          </p:nvPr>
        </p:nvCxnSpPr>
        <p:spPr>
          <a:xfrm>
            <a:off x="5223135" y="3059799"/>
            <a:ext cx="0" cy="38481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stCxn id="17" idx="2"/>
          </p:cNvCxnSpPr>
          <p:nvPr>
            <p:custDataLst>
              <p:tags r:id="rId19"/>
            </p:custDataLst>
          </p:nvPr>
        </p:nvCxnSpPr>
        <p:spPr>
          <a:xfrm>
            <a:off x="7538091" y="3059799"/>
            <a:ext cx="0" cy="38481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Footer Placeholder 2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DM-MS-170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7" name="Picture 3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00447" y="3683358"/>
            <a:ext cx="7346950" cy="26606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Content Placeholder 7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The </a:t>
            </a:r>
            <a:r>
              <a:rPr lang="en-US" sz="2400" b="1" dirty="0" smtClean="0"/>
              <a:t>Data View </a:t>
            </a:r>
            <a:r>
              <a:rPr lang="en-US" sz="2400" dirty="0" smtClean="0"/>
              <a:t>tab displays the settings for any current views to which you have access</a:t>
            </a:r>
          </a:p>
          <a:p>
            <a:r>
              <a:rPr lang="en-US" sz="2400" dirty="0" smtClean="0"/>
              <a:t>You can also use this tab to create your own custom </a:t>
            </a:r>
            <a:r>
              <a:rPr lang="en-US" sz="2400" b="1" dirty="0" smtClean="0"/>
              <a:t>Data Views</a:t>
            </a:r>
          </a:p>
          <a:p>
            <a:r>
              <a:rPr lang="en-US" sz="2400" dirty="0" smtClean="0"/>
              <a:t>These custom views will display in the </a:t>
            </a:r>
            <a:r>
              <a:rPr lang="en-US" sz="2400" b="1" dirty="0" smtClean="0"/>
              <a:t>Data View drop-down</a:t>
            </a:r>
            <a:r>
              <a:rPr lang="en-US" sz="2400" dirty="0" smtClean="0"/>
              <a:t> of the </a:t>
            </a:r>
            <a:r>
              <a:rPr lang="en-US" sz="2400" b="1" dirty="0" smtClean="0"/>
              <a:t>My View panel </a:t>
            </a:r>
            <a:r>
              <a:rPr lang="en-US" sz="2400" dirty="0" smtClean="0"/>
              <a:t>and can be used to filter your data</a:t>
            </a:r>
          </a:p>
          <a:p>
            <a:endParaRPr lang="en-US" sz="24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Data View Tab</a:t>
            </a:r>
            <a:endParaRPr lang="en-US" dirty="0"/>
          </a:p>
        </p:txBody>
      </p:sp>
      <p:sp>
        <p:nvSpPr>
          <p:cNvPr id="11" name="Rectangle 10"/>
          <p:cNvSpPr/>
          <p:nvPr>
            <p:custDataLst>
              <p:tags r:id="rId5"/>
            </p:custDataLst>
          </p:nvPr>
        </p:nvSpPr>
        <p:spPr>
          <a:xfrm>
            <a:off x="6920247" y="4216758"/>
            <a:ext cx="609600" cy="152400"/>
          </a:xfrm>
          <a:prstGeom prst="rect">
            <a:avLst/>
          </a:prstGeom>
          <a:noFill/>
          <a:ln w="2222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DM-MS-180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304800" y="2743200"/>
            <a:ext cx="8238139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Select an existing view from the </a:t>
            </a:r>
            <a:r>
              <a:rPr lang="en-US" b="1" dirty="0" err="1" smtClean="0"/>
              <a:t>DataView</a:t>
            </a:r>
            <a:r>
              <a:rPr lang="en-US" b="1" dirty="0" smtClean="0"/>
              <a:t> List </a:t>
            </a:r>
            <a:r>
              <a:rPr lang="en-US" dirty="0" smtClean="0"/>
              <a:t>panel at the left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The </a:t>
            </a:r>
            <a:r>
              <a:rPr lang="en-US" b="1" dirty="0" err="1" smtClean="0"/>
              <a:t>DataView</a:t>
            </a:r>
            <a:r>
              <a:rPr lang="en-US" b="1" dirty="0" smtClean="0"/>
              <a:t> Settings </a:t>
            </a:r>
            <a:r>
              <a:rPr lang="en-US" dirty="0" smtClean="0"/>
              <a:t>panel to the right displays the list of available fields to use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Create a Data View</a:t>
            </a:r>
            <a:endParaRPr lang="en-US" dirty="0"/>
          </a:p>
        </p:txBody>
      </p:sp>
      <p:sp>
        <p:nvSpPr>
          <p:cNvPr id="6" name="Rectangle 5"/>
          <p:cNvSpPr/>
          <p:nvPr>
            <p:custDataLst>
              <p:tags r:id="rId5"/>
            </p:custDataLst>
          </p:nvPr>
        </p:nvSpPr>
        <p:spPr>
          <a:xfrm>
            <a:off x="304800" y="3505200"/>
            <a:ext cx="838200" cy="22860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>
            <p:custDataLst>
              <p:tags r:id="rId6"/>
            </p:custDataLst>
          </p:nvPr>
        </p:nvSpPr>
        <p:spPr>
          <a:xfrm>
            <a:off x="2057400" y="3505200"/>
            <a:ext cx="1066800" cy="22860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>
            <p:custDataLst>
              <p:tags r:id="rId7"/>
            </p:custDataLst>
          </p:nvPr>
        </p:nvSpPr>
        <p:spPr>
          <a:xfrm>
            <a:off x="7391400" y="3505200"/>
            <a:ext cx="304800" cy="22860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>
            <p:custDataLst>
              <p:tags r:id="rId8"/>
            </p:custDataLst>
          </p:nvPr>
        </p:nvSpPr>
        <p:spPr>
          <a:xfrm>
            <a:off x="4876800" y="3505200"/>
            <a:ext cx="2286000" cy="22860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>
            <p:custDataLst>
              <p:tags r:id="rId9"/>
            </p:custDataLst>
          </p:nvPr>
        </p:nvSpPr>
        <p:spPr>
          <a:xfrm>
            <a:off x="2057400" y="3733800"/>
            <a:ext cx="533400" cy="129540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>
            <p:custDataLst>
              <p:tags r:id="rId10"/>
            </p:custDataLst>
          </p:nvPr>
        </p:nvSpPr>
        <p:spPr>
          <a:xfrm>
            <a:off x="457200" y="4419600"/>
            <a:ext cx="30480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1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>
            <p:custDataLst>
              <p:tags r:id="rId11"/>
            </p:custDataLst>
          </p:nvPr>
        </p:nvSpPr>
        <p:spPr>
          <a:xfrm>
            <a:off x="3429000" y="27432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2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>
            <p:custDataLst>
              <p:tags r:id="rId12"/>
            </p:custDataLst>
          </p:nvPr>
        </p:nvSpPr>
        <p:spPr>
          <a:xfrm>
            <a:off x="1295400" y="4953000"/>
            <a:ext cx="30480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3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>
            <p:custDataLst>
              <p:tags r:id="rId13"/>
            </p:custDataLst>
          </p:nvPr>
        </p:nvSpPr>
        <p:spPr>
          <a:xfrm>
            <a:off x="5105400" y="26670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5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7" name="TextBox 16"/>
          <p:cNvSpPr txBox="1"/>
          <p:nvPr>
            <p:custDataLst>
              <p:tags r:id="rId14"/>
            </p:custDataLst>
          </p:nvPr>
        </p:nvSpPr>
        <p:spPr>
          <a:xfrm>
            <a:off x="7467600" y="26670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6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19" name="Straight Arrow Connector 18"/>
          <p:cNvCxnSpPr/>
          <p:nvPr>
            <p:custDataLst>
              <p:tags r:id="rId15"/>
            </p:custDataLst>
          </p:nvPr>
        </p:nvCxnSpPr>
        <p:spPr>
          <a:xfrm flipV="1">
            <a:off x="609600" y="3810000"/>
            <a:ext cx="0" cy="5334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>
            <p:custDataLst>
              <p:tags r:id="rId16"/>
            </p:custDataLst>
          </p:nvPr>
        </p:nvCxnSpPr>
        <p:spPr>
          <a:xfrm flipV="1">
            <a:off x="1524000" y="4876800"/>
            <a:ext cx="457200" cy="2286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>
            <p:custDataLst>
              <p:tags r:id="rId17"/>
            </p:custDataLst>
          </p:nvPr>
        </p:nvCxnSpPr>
        <p:spPr>
          <a:xfrm flipH="1">
            <a:off x="3200400" y="3048000"/>
            <a:ext cx="304800" cy="39266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16" idx="2"/>
          </p:cNvCxnSpPr>
          <p:nvPr>
            <p:custDataLst>
              <p:tags r:id="rId18"/>
            </p:custDataLst>
          </p:nvPr>
        </p:nvCxnSpPr>
        <p:spPr>
          <a:xfrm>
            <a:off x="5257800" y="3036332"/>
            <a:ext cx="0" cy="39266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stCxn id="17" idx="2"/>
          </p:cNvCxnSpPr>
          <p:nvPr>
            <p:custDataLst>
              <p:tags r:id="rId19"/>
            </p:custDataLst>
          </p:nvPr>
        </p:nvCxnSpPr>
        <p:spPr>
          <a:xfrm>
            <a:off x="7620000" y="3036332"/>
            <a:ext cx="0" cy="39266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>
            <p:custDataLst>
              <p:tags r:id="rId20"/>
            </p:custDataLst>
          </p:nvPr>
        </p:nvSpPr>
        <p:spPr>
          <a:xfrm>
            <a:off x="6629400" y="3733800"/>
            <a:ext cx="1905000" cy="129540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/>
          <p:cNvSpPr txBox="1"/>
          <p:nvPr>
            <p:custDataLst>
              <p:tags r:id="rId21"/>
            </p:custDataLst>
          </p:nvPr>
        </p:nvSpPr>
        <p:spPr>
          <a:xfrm>
            <a:off x="7239000" y="57912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4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24" name="Straight Arrow Connector 23"/>
          <p:cNvCxnSpPr/>
          <p:nvPr>
            <p:custDataLst>
              <p:tags r:id="rId22"/>
            </p:custDataLst>
          </p:nvPr>
        </p:nvCxnSpPr>
        <p:spPr>
          <a:xfrm flipV="1">
            <a:off x="7391400" y="5105400"/>
            <a:ext cx="0" cy="6858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Footer Placeholder 2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DM-MS-190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21" grpId="0" animBg="1"/>
      <p:bldP spid="2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lnSpcReduction="10000"/>
          </a:bodyPr>
          <a:lstStyle/>
          <a:p>
            <a:pPr eaLnBrk="0" hangingPunct="0">
              <a:lnSpc>
                <a:spcPct val="105000"/>
              </a:lnSpc>
              <a:spcBef>
                <a:spcPts val="600"/>
              </a:spcBef>
              <a:buFontTx/>
              <a:buChar char="•"/>
            </a:pPr>
            <a:r>
              <a:rPr lang="en-US" dirty="0" smtClean="0"/>
              <a:t>The </a:t>
            </a:r>
            <a:r>
              <a:rPr lang="en-US" b="1" dirty="0" smtClean="0"/>
              <a:t>My Settings </a:t>
            </a:r>
            <a:r>
              <a:rPr lang="en-US" dirty="0" smtClean="0"/>
              <a:t>section of Planning Portal (PP) allows you to personalize the interface with your own default selections</a:t>
            </a:r>
          </a:p>
          <a:p>
            <a:pPr eaLnBrk="0" hangingPunct="0">
              <a:lnSpc>
                <a:spcPct val="105000"/>
              </a:lnSpc>
              <a:spcBef>
                <a:spcPts val="600"/>
              </a:spcBef>
              <a:buFontTx/>
              <a:buChar char="•"/>
            </a:pPr>
            <a:r>
              <a:rPr lang="en-US" dirty="0" smtClean="0"/>
              <a:t>These settings will be applied automatically each time your User ID is used to log in to the system</a:t>
            </a:r>
          </a:p>
          <a:p>
            <a:pPr eaLnBrk="0" hangingPunct="0">
              <a:lnSpc>
                <a:spcPct val="105000"/>
              </a:lnSpc>
              <a:spcBef>
                <a:spcPts val="600"/>
              </a:spcBef>
              <a:buFontTx/>
              <a:buChar char="•"/>
            </a:pPr>
            <a:r>
              <a:rPr lang="en-US" dirty="0" smtClean="0"/>
              <a:t>Each tab allows you to customize a different portion of the PP and will prevent you from having to manually apply these settings each time you access the system</a:t>
            </a:r>
          </a:p>
          <a:p>
            <a:pPr eaLnBrk="0" hangingPunct="0">
              <a:lnSpc>
                <a:spcPct val="105000"/>
              </a:lnSpc>
              <a:spcBef>
                <a:spcPts val="600"/>
              </a:spcBef>
              <a:buFontTx/>
              <a:buChar char="•"/>
            </a:pPr>
            <a:r>
              <a:rPr lang="en-US" dirty="0" smtClean="0"/>
              <a:t>The </a:t>
            </a:r>
            <a:r>
              <a:rPr lang="en-US" b="1" dirty="0" smtClean="0"/>
              <a:t>Home Page </a:t>
            </a:r>
            <a:r>
              <a:rPr lang="en-US" dirty="0" smtClean="0"/>
              <a:t>tab will always display first by default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My Settings - Overview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DM-MS-020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7200" y="1066800"/>
            <a:ext cx="84582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33363" indent="-233363" algn="l">
              <a:spcBef>
                <a:spcPts val="1200"/>
              </a:spcBef>
              <a:buFont typeface="Arial" pitchFamily="34" charset="0"/>
              <a:buChar char="•"/>
              <a:defRPr/>
            </a:pPr>
            <a:endParaRPr lang="en-US" sz="2000" dirty="0"/>
          </a:p>
        </p:txBody>
      </p:sp>
      <p:pic>
        <p:nvPicPr>
          <p:cNvPr id="25605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28782" y="3012746"/>
            <a:ext cx="8686618" cy="331185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Content Placeholder 8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/>
          <a:lstStyle/>
          <a:p>
            <a:pPr marL="233363" indent="-233363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sz="2400" dirty="0" smtClean="0"/>
              <a:t>The </a:t>
            </a:r>
            <a:r>
              <a:rPr lang="en-US" sz="2400" b="1" dirty="0" smtClean="0"/>
              <a:t>Filter tab </a:t>
            </a:r>
            <a:r>
              <a:rPr lang="en-US" sz="2400" dirty="0" smtClean="0"/>
              <a:t>allows you access to view, create, edit or delete filters that can be applied to your data</a:t>
            </a:r>
          </a:p>
          <a:p>
            <a:pPr marL="233363" indent="-233363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sz="2400" dirty="0" smtClean="0"/>
              <a:t>Once created, these filters can be selected in the </a:t>
            </a:r>
            <a:r>
              <a:rPr lang="en-US" sz="2400" b="1" dirty="0" smtClean="0"/>
              <a:t>My Views </a:t>
            </a:r>
            <a:r>
              <a:rPr lang="en-US" sz="2400" dirty="0" smtClean="0"/>
              <a:t>section, allowing you to apply these filters without having to repeatedly enter the criteria</a:t>
            </a:r>
          </a:p>
          <a:p>
            <a:pPr marL="233363" indent="-233363">
              <a:spcBef>
                <a:spcPts val="1200"/>
              </a:spcBef>
              <a:buFont typeface="Arial" pitchFamily="34" charset="0"/>
              <a:buChar char="•"/>
              <a:defRPr/>
            </a:pPr>
            <a:endParaRPr lang="en-US" dirty="0" smtClean="0"/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 dirty="0" smtClean="0"/>
              <a:t>Filter Tab</a:t>
            </a:r>
            <a:endParaRPr lang="en-US" dirty="0"/>
          </a:p>
        </p:txBody>
      </p:sp>
      <p:sp>
        <p:nvSpPr>
          <p:cNvPr id="7" name="Rectangle 6"/>
          <p:cNvSpPr/>
          <p:nvPr>
            <p:custDataLst>
              <p:tags r:id="rId6"/>
            </p:custDataLst>
          </p:nvPr>
        </p:nvSpPr>
        <p:spPr>
          <a:xfrm>
            <a:off x="8077200" y="3657600"/>
            <a:ext cx="609600" cy="22860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>
            <p:custDataLst>
              <p:tags r:id="rId7"/>
            </p:custDataLst>
          </p:nvPr>
        </p:nvSpPr>
        <p:spPr>
          <a:xfrm>
            <a:off x="2005884" y="4343400"/>
            <a:ext cx="609600" cy="30480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DM-MS-200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/>
        <p:txBody>
          <a:bodyPr>
            <a:normAutofit fontScale="85000" lnSpcReduction="20000"/>
          </a:bodyPr>
          <a:lstStyle/>
          <a:p>
            <a:pPr marL="233363" indent="-233363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Click the </a:t>
            </a:r>
            <a:r>
              <a:rPr lang="en-US" b="1" dirty="0" smtClean="0"/>
              <a:t>Create</a:t>
            </a:r>
            <a:r>
              <a:rPr lang="en-US" dirty="0" smtClean="0"/>
              <a:t> button to display the filter criteria fields below the drop-down and buttons</a:t>
            </a:r>
          </a:p>
          <a:p>
            <a:pPr marL="233363" indent="-233363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Use the fields in the </a:t>
            </a:r>
            <a:r>
              <a:rPr lang="en-US" b="1" dirty="0" smtClean="0"/>
              <a:t>Definition</a:t>
            </a:r>
            <a:r>
              <a:rPr lang="en-US" dirty="0" smtClean="0"/>
              <a:t> section to select the criteria for this filter</a:t>
            </a:r>
          </a:p>
          <a:p>
            <a:pPr marL="233363" indent="-233363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The available options in these fields are configured by the System Administrator</a:t>
            </a:r>
          </a:p>
          <a:p>
            <a:pPr marL="233363" indent="-233363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Click </a:t>
            </a:r>
            <a:r>
              <a:rPr lang="en-US" b="1" dirty="0" smtClean="0"/>
              <a:t>Save</a:t>
            </a:r>
            <a:r>
              <a:rPr lang="en-US" dirty="0" smtClean="0"/>
              <a:t> to save the filter or click </a:t>
            </a:r>
            <a:r>
              <a:rPr lang="en-US" b="1" dirty="0" smtClean="0"/>
              <a:t>Submit</a:t>
            </a:r>
            <a:r>
              <a:rPr lang="en-US" dirty="0" smtClean="0"/>
              <a:t> to execute without saving</a:t>
            </a:r>
          </a:p>
        </p:txBody>
      </p:sp>
      <p:pic>
        <p:nvPicPr>
          <p:cNvPr id="11" name="Picture 2"/>
          <p:cNvPicPr>
            <a:picLocks noGrp="1" noChangeAspect="1" noChangeArrowheads="1"/>
          </p:cNvPicPr>
          <p:nvPr>
            <p:ph sz="half" idx="2"/>
            <p:custDataLst>
              <p:tags r:id="rId3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48199" y="990600"/>
            <a:ext cx="4373955" cy="49530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itle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Filter Tab</a:t>
            </a:r>
            <a:br>
              <a:rPr lang="en-US" smtClean="0"/>
            </a:br>
            <a:endParaRPr lang="en-US" dirty="0"/>
          </a:p>
        </p:txBody>
      </p:sp>
      <p:sp>
        <p:nvSpPr>
          <p:cNvPr id="6" name="Rectangle 5"/>
          <p:cNvSpPr/>
          <p:nvPr>
            <p:custDataLst>
              <p:tags r:id="rId5"/>
            </p:custDataLst>
          </p:nvPr>
        </p:nvSpPr>
        <p:spPr>
          <a:xfrm>
            <a:off x="5715000" y="5486400"/>
            <a:ext cx="609600" cy="22860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>
            <p:custDataLst>
              <p:tags r:id="rId6"/>
            </p:custDataLst>
          </p:nvPr>
        </p:nvSpPr>
        <p:spPr>
          <a:xfrm>
            <a:off x="7162800" y="5486400"/>
            <a:ext cx="609600" cy="22860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DM-MS-210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lnSpcReduction="10000"/>
          </a:bodyPr>
          <a:lstStyle/>
          <a:p>
            <a:pPr eaLnBrk="0" hangingPunct="0">
              <a:lnSpc>
                <a:spcPct val="105000"/>
              </a:lnSpc>
              <a:spcBef>
                <a:spcPts val="600"/>
              </a:spcBef>
              <a:buFontTx/>
              <a:buChar char="•"/>
            </a:pPr>
            <a:r>
              <a:rPr lang="en-US" dirty="0" smtClean="0"/>
              <a:t>The </a:t>
            </a:r>
            <a:r>
              <a:rPr lang="en-US" b="1" dirty="0" smtClean="0"/>
              <a:t>My Settings </a:t>
            </a:r>
            <a:r>
              <a:rPr lang="en-US" dirty="0" smtClean="0"/>
              <a:t>section of Planning Portal (PP) allows you to personalize the interface with your own default selections</a:t>
            </a:r>
          </a:p>
          <a:p>
            <a:pPr eaLnBrk="0" hangingPunct="0">
              <a:lnSpc>
                <a:spcPct val="105000"/>
              </a:lnSpc>
              <a:spcBef>
                <a:spcPts val="600"/>
              </a:spcBef>
              <a:buFontTx/>
              <a:buChar char="•"/>
            </a:pPr>
            <a:r>
              <a:rPr lang="en-US" dirty="0" smtClean="0"/>
              <a:t>These settings will be applied automatically each time your User ID is used to log in to the system</a:t>
            </a:r>
          </a:p>
          <a:p>
            <a:pPr eaLnBrk="0" hangingPunct="0">
              <a:lnSpc>
                <a:spcPct val="105000"/>
              </a:lnSpc>
              <a:spcBef>
                <a:spcPts val="600"/>
              </a:spcBef>
              <a:buFontTx/>
              <a:buChar char="•"/>
            </a:pPr>
            <a:r>
              <a:rPr lang="en-US" dirty="0" smtClean="0"/>
              <a:t>Each tab allows you to customize a different portion of the PP and will prevent you from having to manually apply these settings each time you access the system</a:t>
            </a:r>
          </a:p>
          <a:p>
            <a:pPr eaLnBrk="0" hangingPunct="0">
              <a:lnSpc>
                <a:spcPct val="105000"/>
              </a:lnSpc>
              <a:spcBef>
                <a:spcPts val="600"/>
              </a:spcBef>
              <a:buFontTx/>
              <a:buChar char="•"/>
            </a:pPr>
            <a:r>
              <a:rPr lang="en-US" dirty="0" smtClean="0"/>
              <a:t>The </a:t>
            </a:r>
            <a:r>
              <a:rPr lang="en-US" b="1" dirty="0" smtClean="0"/>
              <a:t>Home Page </a:t>
            </a:r>
            <a:r>
              <a:rPr lang="en-US" dirty="0" smtClean="0"/>
              <a:t>tab will always display first by default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My Settings – Review 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DM-MS-220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sz="2600" dirty="0" smtClean="0"/>
              <a:t>The </a:t>
            </a:r>
            <a:r>
              <a:rPr lang="en-US" sz="2600" b="1" dirty="0" smtClean="0"/>
              <a:t>Home Page </a:t>
            </a:r>
            <a:r>
              <a:rPr lang="en-US" sz="2600" dirty="0" smtClean="0"/>
              <a:t>tab allows you select which panels are displayed by default when logging into PP</a:t>
            </a:r>
          </a:p>
          <a:p>
            <a:r>
              <a:rPr lang="en-US" sz="2600" dirty="0" smtClean="0"/>
              <a:t>Use the check boxes to select which panels to display and click </a:t>
            </a:r>
            <a:r>
              <a:rPr lang="en-US" sz="2600" b="1" dirty="0" smtClean="0"/>
              <a:t>Save</a:t>
            </a:r>
            <a:endParaRPr lang="en-US" sz="2600" dirty="0" smtClean="0"/>
          </a:p>
          <a:p>
            <a:r>
              <a:rPr lang="en-US" sz="2600" dirty="0" smtClean="0"/>
              <a:t>You will still be able to click the bars on the Home Page to add or remove panels</a:t>
            </a:r>
          </a:p>
          <a:p>
            <a:endParaRPr lang="en-US" sz="26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Home Page Tab</a:t>
            </a:r>
            <a:endParaRPr lang="en-US" dirty="0"/>
          </a:p>
        </p:txBody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632746" y="3896932"/>
            <a:ext cx="7876970" cy="2400300"/>
            <a:chOff x="258462" y="4038600"/>
            <a:chExt cx="8752188" cy="2667000"/>
          </a:xfrm>
        </p:grpSpPr>
        <p:pic>
          <p:nvPicPr>
            <p:cNvPr id="4101" name="Picture 6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258462" y="4038600"/>
              <a:ext cx="8752188" cy="2654300"/>
            </a:xfrm>
            <a:prstGeom prst="rect">
              <a:avLst/>
            </a:prstGeom>
            <a:noFill/>
            <a:ln w="3175">
              <a:solidFill>
                <a:schemeClr val="bg2">
                  <a:lumMod val="75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Rectangle 6"/>
            <p:cNvSpPr/>
            <p:nvPr>
              <p:custDataLst>
                <p:tags r:id="rId5"/>
              </p:custDataLst>
            </p:nvPr>
          </p:nvSpPr>
          <p:spPr>
            <a:xfrm>
              <a:off x="381000" y="4114800"/>
              <a:ext cx="609600" cy="152400"/>
            </a:xfrm>
            <a:prstGeom prst="rect">
              <a:avLst/>
            </a:prstGeom>
            <a:noFill/>
            <a:ln w="3175">
              <a:solidFill>
                <a:schemeClr val="bg2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>
              <p:custDataLst>
                <p:tags r:id="rId6"/>
              </p:custDataLst>
            </p:nvPr>
          </p:nvSpPr>
          <p:spPr>
            <a:xfrm>
              <a:off x="304800" y="4876800"/>
              <a:ext cx="1219200" cy="1828800"/>
            </a:xfrm>
            <a:prstGeom prst="rect">
              <a:avLst/>
            </a:prstGeom>
            <a:noFill/>
            <a:ln w="3175">
              <a:solidFill>
                <a:schemeClr val="bg2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>
              <p:custDataLst>
                <p:tags r:id="rId7"/>
              </p:custDataLst>
            </p:nvPr>
          </p:nvSpPr>
          <p:spPr>
            <a:xfrm>
              <a:off x="8458200" y="4495800"/>
              <a:ext cx="533400" cy="304800"/>
            </a:xfrm>
            <a:prstGeom prst="rect">
              <a:avLst/>
            </a:prstGeom>
            <a:noFill/>
            <a:ln w="3175">
              <a:solidFill>
                <a:schemeClr val="bg2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DM-MS-030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914400"/>
            <a:ext cx="3352800" cy="5401733"/>
          </a:xfrm>
        </p:spPr>
        <p:txBody>
          <a:bodyPr>
            <a:normAutofit fontScale="92500" lnSpcReduction="20000"/>
          </a:bodyPr>
          <a:lstStyle/>
          <a:p>
            <a:pPr eaLnBrk="0" hangingPunct="0">
              <a:lnSpc>
                <a:spcPct val="105000"/>
              </a:lnSpc>
              <a:spcBef>
                <a:spcPts val="1200"/>
              </a:spcBef>
              <a:buFontTx/>
              <a:buChar char="•"/>
            </a:pPr>
            <a:r>
              <a:rPr lang="en-US" dirty="0" smtClean="0"/>
              <a:t>The </a:t>
            </a:r>
            <a:r>
              <a:rPr lang="en-US" b="1" dirty="0" smtClean="0"/>
              <a:t>My Workflow </a:t>
            </a:r>
            <a:r>
              <a:rPr lang="en-US" dirty="0" smtClean="0"/>
              <a:t>tab is used to show which columns will show up in the Workflow on the Home Page.</a:t>
            </a:r>
          </a:p>
          <a:p>
            <a:pPr eaLnBrk="0" hangingPunct="0">
              <a:lnSpc>
                <a:spcPct val="105000"/>
              </a:lnSpc>
              <a:spcBef>
                <a:spcPts val="1200"/>
              </a:spcBef>
              <a:buFontTx/>
              <a:buChar char="•"/>
            </a:pPr>
            <a:r>
              <a:rPr lang="en-US" b="1" dirty="0" smtClean="0"/>
              <a:t>Workflow</a:t>
            </a:r>
            <a:r>
              <a:rPr lang="en-US" dirty="0" smtClean="0"/>
              <a:t> allows the user to update status and see important tasks that they need to accomplish. </a:t>
            </a:r>
          </a:p>
          <a:p>
            <a:endParaRPr lang="en-US" dirty="0"/>
          </a:p>
        </p:txBody>
      </p:sp>
      <p:pic>
        <p:nvPicPr>
          <p:cNvPr id="15" name="Picture 6"/>
          <p:cNvPicPr>
            <a:picLocks noGrp="1" noChangeAspect="1" noChangeArrowheads="1"/>
          </p:cNvPicPr>
          <p:nvPr>
            <p:ph sz="half" idx="2"/>
            <p:custDataLst>
              <p:tags r:id="rId3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38600" y="990600"/>
            <a:ext cx="4968814" cy="48245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itle 8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My Workflow Tab</a:t>
            </a:r>
            <a:endParaRPr lang="en-US" dirty="0"/>
          </a:p>
        </p:txBody>
      </p:sp>
      <p:sp>
        <p:nvSpPr>
          <p:cNvPr id="6" name="Rectangle 5"/>
          <p:cNvSpPr/>
          <p:nvPr>
            <p:custDataLst>
              <p:tags r:id="rId5"/>
            </p:custDataLst>
          </p:nvPr>
        </p:nvSpPr>
        <p:spPr>
          <a:xfrm>
            <a:off x="5181600" y="1371600"/>
            <a:ext cx="762000" cy="228600"/>
          </a:xfrm>
          <a:prstGeom prst="rect">
            <a:avLst/>
          </a:prstGeom>
          <a:noFill/>
          <a:ln w="2222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DM-MS-040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eaLnBrk="0" hangingPunct="0">
              <a:lnSpc>
                <a:spcPct val="105000"/>
              </a:lnSpc>
              <a:spcBef>
                <a:spcPts val="1200"/>
              </a:spcBef>
              <a:buFontTx/>
              <a:buChar char="•"/>
            </a:pPr>
            <a:r>
              <a:rPr lang="en-US" dirty="0" smtClean="0"/>
              <a:t>The </a:t>
            </a:r>
            <a:r>
              <a:rPr lang="en-US" b="1" dirty="0" smtClean="0"/>
              <a:t>My Reports </a:t>
            </a:r>
            <a:r>
              <a:rPr lang="en-US" dirty="0" smtClean="0"/>
              <a:t>tab is where users can create reports</a:t>
            </a:r>
          </a:p>
          <a:p>
            <a:pPr lvl="1" eaLnBrk="0" hangingPunct="0">
              <a:lnSpc>
                <a:spcPct val="105000"/>
              </a:lnSpc>
              <a:spcBef>
                <a:spcPts val="1200"/>
              </a:spcBef>
              <a:buFontTx/>
              <a:buChar char="•"/>
            </a:pPr>
            <a:r>
              <a:rPr lang="en-US" dirty="0" smtClean="0"/>
              <a:t>Reports are to allow users to see there data in different units of measure and/or different levels of details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My Reports Tab</a:t>
            </a:r>
            <a:endParaRPr lang="en-US" dirty="0"/>
          </a:p>
        </p:txBody>
      </p:sp>
      <p:grpSp>
        <p:nvGrpSpPr>
          <p:cNvPr id="6" name="Group 5"/>
          <p:cNvGrpSpPr/>
          <p:nvPr>
            <p:custDataLst>
              <p:tags r:id="rId4"/>
            </p:custDataLst>
          </p:nvPr>
        </p:nvGrpSpPr>
        <p:grpSpPr>
          <a:xfrm>
            <a:off x="196327" y="3511456"/>
            <a:ext cx="8795273" cy="2123858"/>
            <a:chOff x="196327" y="3305392"/>
            <a:chExt cx="8795273" cy="212385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9221" name="Picture 6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96327" y="3305392"/>
              <a:ext cx="8795273" cy="2123858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</p:pic>
        <p:sp>
          <p:nvSpPr>
            <p:cNvPr id="9" name="Rectangle 8"/>
            <p:cNvSpPr/>
            <p:nvPr>
              <p:custDataLst>
                <p:tags r:id="rId6"/>
              </p:custDataLst>
            </p:nvPr>
          </p:nvSpPr>
          <p:spPr>
            <a:xfrm>
              <a:off x="6553200" y="3733800"/>
              <a:ext cx="838200" cy="228600"/>
            </a:xfrm>
            <a:prstGeom prst="rect">
              <a:avLst/>
            </a:prstGeom>
            <a:noFill/>
            <a:ln w="22225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DM-MS-050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eaLnBrk="0" hangingPunct="0">
              <a:lnSpc>
                <a:spcPct val="105000"/>
              </a:lnSpc>
              <a:spcBef>
                <a:spcPts val="600"/>
              </a:spcBef>
              <a:buFontTx/>
              <a:buChar char="•"/>
            </a:pPr>
            <a:r>
              <a:rPr lang="en-US" sz="2400" dirty="0" smtClean="0"/>
              <a:t>The </a:t>
            </a:r>
            <a:r>
              <a:rPr lang="en-US" sz="2400" b="1" dirty="0" smtClean="0"/>
              <a:t>My Notes </a:t>
            </a:r>
            <a:r>
              <a:rPr lang="en-US" sz="2400" dirty="0" smtClean="0"/>
              <a:t>tab is used to indicate the types of notes displayed on the Home Page in the </a:t>
            </a:r>
            <a:r>
              <a:rPr lang="en-US" sz="2400" b="1" dirty="0" smtClean="0"/>
              <a:t>My Notes </a:t>
            </a:r>
            <a:r>
              <a:rPr lang="en-US" sz="2400" dirty="0" smtClean="0"/>
              <a:t>panel</a:t>
            </a:r>
          </a:p>
          <a:p>
            <a:pPr eaLnBrk="0" hangingPunct="0">
              <a:lnSpc>
                <a:spcPct val="105000"/>
              </a:lnSpc>
              <a:spcBef>
                <a:spcPts val="600"/>
              </a:spcBef>
              <a:buFontTx/>
              <a:buChar char="•"/>
            </a:pPr>
            <a:r>
              <a:rPr lang="en-US" sz="2400" dirty="0" smtClean="0"/>
              <a:t>You change settings to indicate that you want to view notes created by specific users, at a specific level, or during a specific time frame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My Notes Tab</a:t>
            </a:r>
            <a:endParaRPr lang="en-US" dirty="0"/>
          </a:p>
        </p:txBody>
      </p:sp>
      <p:pic>
        <p:nvPicPr>
          <p:cNvPr id="11269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47800" y="3352800"/>
            <a:ext cx="6308725" cy="290353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Rectangle 5"/>
          <p:cNvSpPr/>
          <p:nvPr>
            <p:custDataLst>
              <p:tags r:id="rId5"/>
            </p:custDataLst>
          </p:nvPr>
        </p:nvSpPr>
        <p:spPr>
          <a:xfrm>
            <a:off x="3657600" y="3810000"/>
            <a:ext cx="381000" cy="152400"/>
          </a:xfrm>
          <a:prstGeom prst="rect">
            <a:avLst/>
          </a:prstGeom>
          <a:noFill/>
          <a:ln w="2222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DM-MS-060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/>
        <p:txBody>
          <a:bodyPr>
            <a:normAutofit fontScale="92500" lnSpcReduction="20000"/>
          </a:bodyPr>
          <a:lstStyle/>
          <a:p>
            <a:pPr eaLnBrk="0" hangingPunct="0">
              <a:lnSpc>
                <a:spcPct val="105000"/>
              </a:lnSpc>
              <a:spcBef>
                <a:spcPts val="1200"/>
              </a:spcBef>
              <a:buFontTx/>
              <a:buChar char="•"/>
            </a:pPr>
            <a:r>
              <a:rPr lang="en-US" dirty="0" smtClean="0"/>
              <a:t>The left-hand panel displays the </a:t>
            </a:r>
            <a:r>
              <a:rPr lang="en-US" b="1" dirty="0" smtClean="0"/>
              <a:t>User Permissions </a:t>
            </a:r>
            <a:r>
              <a:rPr lang="en-US" dirty="0" smtClean="0"/>
              <a:t>section where you can select which users’ notes you want to see</a:t>
            </a:r>
          </a:p>
          <a:p>
            <a:pPr eaLnBrk="0" hangingPunct="0">
              <a:lnSpc>
                <a:spcPct val="105000"/>
              </a:lnSpc>
              <a:spcBef>
                <a:spcPts val="1200"/>
              </a:spcBef>
              <a:buFontTx/>
              <a:buChar char="•"/>
            </a:pPr>
            <a:r>
              <a:rPr lang="en-US" dirty="0" smtClean="0"/>
              <a:t>Use the check boxes in the </a:t>
            </a:r>
            <a:r>
              <a:rPr lang="en-US" b="1" dirty="0" smtClean="0"/>
              <a:t>Selected</a:t>
            </a:r>
            <a:r>
              <a:rPr lang="en-US" dirty="0" smtClean="0"/>
              <a:t> column to indicate the individual users who created the notes that will be displayed on your Home Page</a:t>
            </a:r>
          </a:p>
          <a:p>
            <a:endParaRPr lang="en-US" dirty="0"/>
          </a:p>
        </p:txBody>
      </p:sp>
      <p:pic>
        <p:nvPicPr>
          <p:cNvPr id="11" name="Picture 2"/>
          <p:cNvPicPr>
            <a:picLocks noGrp="1" noChangeAspect="1" noChangeArrowheads="1"/>
          </p:cNvPicPr>
          <p:nvPr>
            <p:ph sz="half" idx="2"/>
            <p:custDataLst>
              <p:tags r:id="rId3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48200" y="1337259"/>
            <a:ext cx="4247254" cy="416813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itle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My Notes Tab</a:t>
            </a:r>
            <a:endParaRPr lang="en-US" dirty="0"/>
          </a:p>
        </p:txBody>
      </p:sp>
      <p:sp>
        <p:nvSpPr>
          <p:cNvPr id="12" name="Rectangle 11"/>
          <p:cNvSpPr/>
          <p:nvPr>
            <p:custDataLst>
              <p:tags r:id="rId5"/>
            </p:custDataLst>
          </p:nvPr>
        </p:nvSpPr>
        <p:spPr>
          <a:xfrm>
            <a:off x="4648200" y="1642059"/>
            <a:ext cx="3886200" cy="1524000"/>
          </a:xfrm>
          <a:prstGeom prst="rect">
            <a:avLst/>
          </a:prstGeom>
          <a:noFill/>
          <a:ln w="2222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DM-MS-070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/>
        <p:txBody>
          <a:bodyPr>
            <a:normAutofit fontScale="85000" lnSpcReduction="20000"/>
          </a:bodyPr>
          <a:lstStyle/>
          <a:p>
            <a:pPr eaLnBrk="0" hangingPunct="0">
              <a:lnSpc>
                <a:spcPct val="105000"/>
              </a:lnSpc>
              <a:spcBef>
                <a:spcPts val="1200"/>
              </a:spcBef>
              <a:buFontTx/>
              <a:buChar char="•"/>
            </a:pPr>
            <a:r>
              <a:rPr lang="en-US" dirty="0" smtClean="0"/>
              <a:t>Use the criteria in the right-hand panel to indicate the specific types of notes you want to display</a:t>
            </a:r>
          </a:p>
          <a:p>
            <a:pPr eaLnBrk="0" hangingPunct="0">
              <a:lnSpc>
                <a:spcPct val="105000"/>
              </a:lnSpc>
              <a:spcBef>
                <a:spcPts val="1200"/>
              </a:spcBef>
              <a:buFontTx/>
              <a:buChar char="•"/>
            </a:pPr>
            <a:r>
              <a:rPr lang="en-US" dirty="0" smtClean="0"/>
              <a:t>The check boxes at the top of the section indicate if you want to </a:t>
            </a:r>
            <a:r>
              <a:rPr lang="en-US" b="1" dirty="0" smtClean="0"/>
              <a:t>view notes </a:t>
            </a:r>
            <a:r>
              <a:rPr lang="en-US" dirty="0" smtClean="0"/>
              <a:t>entered at the </a:t>
            </a:r>
            <a:r>
              <a:rPr lang="en-US" b="1" dirty="0" smtClean="0"/>
              <a:t>Series or Observation </a:t>
            </a:r>
            <a:r>
              <a:rPr lang="en-US" dirty="0" smtClean="0"/>
              <a:t>level, and if </a:t>
            </a:r>
            <a:r>
              <a:rPr lang="en-US" b="1" dirty="0" smtClean="0"/>
              <a:t>Event Notes </a:t>
            </a:r>
            <a:r>
              <a:rPr lang="en-US" dirty="0" smtClean="0"/>
              <a:t>should be shown</a:t>
            </a:r>
          </a:p>
          <a:p>
            <a:pPr eaLnBrk="0" hangingPunct="0">
              <a:lnSpc>
                <a:spcPct val="105000"/>
              </a:lnSpc>
              <a:spcBef>
                <a:spcPts val="1200"/>
              </a:spcBef>
              <a:buFontTx/>
              <a:buChar char="•"/>
            </a:pPr>
            <a:r>
              <a:rPr lang="en-US" b="1" dirty="0" smtClean="0"/>
              <a:t>Multiple check boxes can be selected </a:t>
            </a:r>
            <a:r>
              <a:rPr lang="en-US" dirty="0" smtClean="0"/>
              <a:t>simultaneously</a:t>
            </a:r>
            <a:endParaRPr lang="en-US" dirty="0"/>
          </a:p>
        </p:txBody>
      </p:sp>
      <p:pic>
        <p:nvPicPr>
          <p:cNvPr id="11" name="Picture 2"/>
          <p:cNvPicPr>
            <a:picLocks noGrp="1" noChangeAspect="1" noChangeArrowheads="1"/>
          </p:cNvPicPr>
          <p:nvPr>
            <p:ph sz="half" idx="2"/>
            <p:custDataLst>
              <p:tags r:id="rId3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572000" y="1430111"/>
            <a:ext cx="4401146" cy="4056289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itle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My Notes Tab</a:t>
            </a:r>
            <a:endParaRPr lang="en-US" dirty="0"/>
          </a:p>
        </p:txBody>
      </p:sp>
      <p:sp>
        <p:nvSpPr>
          <p:cNvPr id="12" name="Rectangle 11"/>
          <p:cNvSpPr/>
          <p:nvPr>
            <p:custDataLst>
              <p:tags r:id="rId5"/>
            </p:custDataLst>
          </p:nvPr>
        </p:nvSpPr>
        <p:spPr>
          <a:xfrm>
            <a:off x="4572000" y="1811111"/>
            <a:ext cx="990600" cy="762000"/>
          </a:xfrm>
          <a:prstGeom prst="rect">
            <a:avLst/>
          </a:prstGeom>
          <a:noFill/>
          <a:ln w="2222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>
            <p:custDataLst>
              <p:tags r:id="rId6"/>
            </p:custDataLst>
          </p:nvPr>
        </p:nvSpPr>
        <p:spPr>
          <a:xfrm>
            <a:off x="4572000" y="4173311"/>
            <a:ext cx="838200" cy="1219200"/>
          </a:xfrm>
          <a:prstGeom prst="rect">
            <a:avLst/>
          </a:prstGeom>
          <a:noFill/>
          <a:ln w="2222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DM-MS-080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/>
        <p:txBody>
          <a:bodyPr>
            <a:normAutofit fontScale="70000" lnSpcReduction="20000"/>
          </a:bodyPr>
          <a:lstStyle/>
          <a:p>
            <a:pPr>
              <a:spcBef>
                <a:spcPts val="1200"/>
              </a:spcBef>
              <a:defRPr/>
            </a:pPr>
            <a:r>
              <a:rPr lang="en-US" dirty="0" smtClean="0"/>
              <a:t>In the Time Range section, select a date range and only notes entered during the specified time frame will display: </a:t>
            </a:r>
          </a:p>
          <a:p>
            <a:pPr marL="457200" indent="-223838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b="1" dirty="0" smtClean="0"/>
              <a:t>Sliding:</a:t>
            </a:r>
            <a:r>
              <a:rPr lang="en-US" dirty="0" smtClean="0"/>
              <a:t> A set time frame such as Today, Yesterday, Last Week, or Last Month</a:t>
            </a:r>
          </a:p>
          <a:p>
            <a:pPr marL="857250" lvl="1" indent="-223838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The dates covered by these time frames will always be re-calculated for the current date</a:t>
            </a:r>
          </a:p>
          <a:p>
            <a:pPr marL="457200" indent="-223838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b="1" dirty="0" smtClean="0"/>
              <a:t>Fixed:</a:t>
            </a:r>
            <a:r>
              <a:rPr lang="en-US" dirty="0" smtClean="0"/>
              <a:t> Indicate the start and end dates for the range in  MM/DD/YYYY format</a:t>
            </a:r>
          </a:p>
          <a:p>
            <a:pPr marL="457200" indent="-223838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b="1" dirty="0" smtClean="0"/>
              <a:t>None:</a:t>
            </a:r>
            <a:r>
              <a:rPr lang="en-US" dirty="0" smtClean="0"/>
              <a:t> Include all notes regardless of when they were created</a:t>
            </a:r>
          </a:p>
          <a:p>
            <a:endParaRPr lang="en-US" dirty="0"/>
          </a:p>
        </p:txBody>
      </p:sp>
      <p:pic>
        <p:nvPicPr>
          <p:cNvPr id="11" name="Picture 2"/>
          <p:cNvPicPr>
            <a:picLocks noGrp="1" noChangeAspect="1" noChangeArrowheads="1"/>
          </p:cNvPicPr>
          <p:nvPr>
            <p:ph sz="half" idx="2"/>
            <p:custDataLst>
              <p:tags r:id="rId3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000" y="1430111"/>
            <a:ext cx="4401146" cy="4056289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itle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My Notes Tab</a:t>
            </a:r>
            <a:endParaRPr lang="en-US" dirty="0"/>
          </a:p>
        </p:txBody>
      </p:sp>
      <p:sp>
        <p:nvSpPr>
          <p:cNvPr id="12" name="Rectangle 11"/>
          <p:cNvSpPr/>
          <p:nvPr>
            <p:custDataLst>
              <p:tags r:id="rId5"/>
            </p:custDataLst>
          </p:nvPr>
        </p:nvSpPr>
        <p:spPr>
          <a:xfrm>
            <a:off x="4570926" y="2573111"/>
            <a:ext cx="2971800" cy="1371600"/>
          </a:xfrm>
          <a:prstGeom prst="rect">
            <a:avLst/>
          </a:prstGeom>
          <a:noFill/>
          <a:ln w="2222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DM-MS-090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KAtuslLaQUFydi70AfqDZ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ICgIanCAhAwAiQcCGLkUS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o0Jx7ZDheI37sWUJBf1wF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Aq9g9u2JRzUwylh8v8k8h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WW208rBBmHu2pinQP9evR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dWoyssJTbx3ouce8lB7fd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1vVYKEibTMksJ6CAY9Rtv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Z1NbCHNDnBf0USCtH4AZE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32t8vLCXnJG5wUbz2Bofo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dIbKYvsNSwiHXLHtb21qe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bjX9QBMxCdOcZ6hgjTVGC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QUuqd2M1UPkvR2JroKyIf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eCyscTvvsLKucCSEp95QGb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j21VqLDe6nWnbhibSk6GV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3htufnB1hzu9etGRRAcoq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nDABs3xGDxQ3ATn4mBYB7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1OEAAgZbOjVUKGtYGseVux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kPmIh71ZBoSlOLWLM7vAR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PCWWwpfTUDE92xLRfsyfa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MOWqSzqleYuHomofdkLTU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Q7nAnwUaPXgSYjuV206k3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2ejQul5ikEJVLOzW2IZKO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Taysnjqx9PQ058hx2y5wC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55T5aDfdfk0VB0KnwlTMI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83xFm5Ynlj1ll9h1XMRNu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5LIqEuFqFh3h1vUHXkzLt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YJN8g1AiFP6eXLWVqtIVE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i38L6gPwdJqzMZCweEPmC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bMx8L1T53yRerKZuUkt8C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NoYXiUe45i74SldXuNC8F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HyySwKJuSuBNZ99OIZRZs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7nSEhWPFvuHUGqpqnukBq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s4l4NG5CgGp8qb0StMEcY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64sJohCmER8vUOjc89ATd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mPg4uXeGHxaPa3fB0WzfF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vy0equ1xWeEkXhB4hOZU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0VgcygDvC5U5zUJaR8l7U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QzQ2B4RLTiZWx4XeVKUrB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qSHHl7WRyUD64HlwFzEQc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5DmEdDcActii9XkTIJP1K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o3zTTjxvBbway46h0RVKcc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6RNuzhkHdDKp6kOVanyZH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oVQwepRpjWvbllIwj05Ng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dRhpyGHSiKzdifGWhgqqz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KLeuunOFNavyYqtjWPn2t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8lzvdcde6dedYzUroJndgI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iHEuNWRn0VXJmUYYNXOXf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6f1TaJiIt0EiXZIxzV88S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6neG2pWbiPWauZZG0ikv0U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SDiSIzohjSBDynd5O7YVS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XO9IlGIbSwyV3wzoLMAJX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YK8dC0x6C3xrYD6GX8t0q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iHEuNWRn0VXJmUYYNXOXf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cRG1PZmgQZ8axrv8yivvz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ih8uKKpXVytOyUkDNMScZr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55T5aDfdfk0VB0KnwlTMI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PeseRDqdmSVSRmqNl2Nyk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mPg4uXeGHxaPa3fB0WzfF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ewEmhcqGZz2IJaaoMBrti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iC0y9pn0CYUo41xE5sCO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qYXgutyLrdIK7xvCL3rGu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J5NKWd22BNX0KJSu05le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QD1iepddSpv86yKwAFtkH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JdITXR2ohJ3hpBa0czeUb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0OMOJrwUIAp2udSGFiidEx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TSgzc7zileUnHqU3lMfLd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vzsR2OuaRd13YJhD8P6q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NRiOYZfoGJvplAXiqjE3x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qYXgutyLrdIK7xvCL3rGu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lRcVe25937vSN0OrJMeqyD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SDGcYN6Efk2pftrvr71AQ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5Xa0f41xVODq2p0SzICS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iyECraNhlIFjmA13ga0d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rM5AR7Wv2iJhm2VqIiHe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Iz2hl0QQoNzPkWx4q8tjg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lefHZtdjLcblLuHM9hROF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7hUddYju96iIqgiMPq0Y1L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C9xq3gvQxzJ4Uj89fRoz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yMSQDRMRK4nF4wj35eqhz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7JAjAKcHWmKqI4LO02wuB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qYXgutyLrdIK7xvCL3rGu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twgMwIKr0dfuOmxZqaLBAh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2AoVbn1N9zzgogG6rIAfd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KHaq0cM1JaLOBNeWqDYkV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uAR0LOiRvy3ihfjslRIx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6lspKX4bpbIqzy8vSSu3n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Fm4525fqkoOLhxlj6Si5A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tWsVeQZQcqbbyfcSYut1TP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KnRPTVxIAU09ik3RTKsjO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BWiONnqRPWNyHYnIeDegI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hpmlmcUvXiN4CGecckTCN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L7e0feYxCgMG6rtxykN5W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leImCHy8qcfnEe6lWGwqF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Z9Ow2r3O9NkKcu2tMD3IYa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iWANIFLyPHX4M0iTBhZuP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OOY6HRvgubTrhuJQl7cbM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BWiONnqRPWNyHYnIeDegI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qINfqdn7zw1OWLLPYSmRn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pAr6334fqaHIvSZteybH8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oxYH8XVQHK9s6bDTHw0ngo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2Y4w7Li68YcSjdNkaj3k5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BWiONnqRPWNyHYnIeDegI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6dgTPvEOGFpYxt1wWiWk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wDyMFToREOlcRQgdVNskh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aCPGfzCff4bDl0n5N082yj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4r818aIAb6caNzUD1BHyv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d4LF6gWPwuWvM22E7qle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DkCbfIm8SIrZad7lAKtUq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tkFjjDnKnLNnHDk3PKpO0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ot9DTSYHUswSHkH8nFoeT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ZFHxGbsl2pC5hWklK8wBC7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WIt6WtaEl6a3W81CPtaaN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Nm6BlremBlR9qJmdMis8i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siwMEsmOvbFixqaMWuxf7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HDoz6LQU3IiXfbA9PHhwA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nDABs3xGDxQ3ATn4mBYB7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X0AbZbMEPXBOIfKYuiMnn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jcctTACSJItKjYqC5V3Oq5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WIt6WtaEl6a3W81CPtaaN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Nm6BlremBlR9qJmdMis8i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siwMEsmOvbFixqaMWuxf7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nDABs3xGDxQ3ATn4mBYB7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1fJrKsfZvXGRYNevLw233s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GCyd17hIlDqoxeKS8opW6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eRDD5RibeKRgsZou0Tth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7cAHMLlGyZRqD0qtRK2OA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nDABs3xGDxQ3ATn4mBYB7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RO7Y4PVDlgaRXI39FunmK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I1aOFJxRkocWbFdg8zqSH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aqjam3f5OJ6US2rYbRJmEX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6A1GqReYUG5KfKrELyTcV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znxq4nJ8lico0Ov7MtgBp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y6krFOI7cs9WSQ30ubwpw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aKabsnGgRXIz5i7A5cKq9X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RihwKtuRqhzwNs9UUtShp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jfyLG8HHIcEeVtXaeGg0z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FyIfDyIU69HYgWooWSUmn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nDABs3xGDxQ3ATn4mBYB7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4ryIub13tyFQ9xEGlW3ZZ9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oz6hjQCpGbcjvERAhsLXB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CEPc02shU4t6HAl5jetds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W0faFXk5tj7QqRUYzySjP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CP36LtFmBeSEnBktXiDbo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nj9kDtfEPBP2109ThYByt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d3cJLQhbAgbAsJWqPc7Wo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PlAjj31EzQz7567TIonE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QqyqXQ9pqxRWdR9rwd9VG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0kEQjVtIyJggv9LT6avaq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g8TgKhS9v5SvqeM6xdVHY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GWm0GD7YpwUZ4vX2bcQoe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1780</TotalTime>
  <Words>1796</Words>
  <Application>Microsoft Office PowerPoint</Application>
  <PresentationFormat>On-screen Show (4:3)</PresentationFormat>
  <Paragraphs>180</Paragraphs>
  <Slides>22</Slides>
  <Notes>22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QAD 2010 Template</vt:lpstr>
      <vt:lpstr>My Settings</vt:lpstr>
      <vt:lpstr>My Settings - Overview</vt:lpstr>
      <vt:lpstr>Home Page Tab</vt:lpstr>
      <vt:lpstr>My Workflow Tab</vt:lpstr>
      <vt:lpstr>My Reports Tab</vt:lpstr>
      <vt:lpstr>My Notes Tab</vt:lpstr>
      <vt:lpstr>My Notes Tab</vt:lpstr>
      <vt:lpstr>My Notes Tab</vt:lpstr>
      <vt:lpstr>My Notes Tab</vt:lpstr>
      <vt:lpstr>My Notes Tab</vt:lpstr>
      <vt:lpstr>My Charts Tab</vt:lpstr>
      <vt:lpstr>My Charts Tab</vt:lpstr>
      <vt:lpstr>My Charts Tab</vt:lpstr>
      <vt:lpstr>My Charts Tab </vt:lpstr>
      <vt:lpstr>My Shortcuts Tab</vt:lpstr>
      <vt:lpstr>Field View Tab</vt:lpstr>
      <vt:lpstr>Create a Field View</vt:lpstr>
      <vt:lpstr>Data View Tab</vt:lpstr>
      <vt:lpstr>Create a Data View</vt:lpstr>
      <vt:lpstr>Filter Tab</vt:lpstr>
      <vt:lpstr>Filter Tab </vt:lpstr>
      <vt:lpstr>My Settings – Review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Planning Portal</dc:title>
  <dc:creator>Mark K Williams</dc:creator>
  <cp:lastModifiedBy>mdf</cp:lastModifiedBy>
  <cp:revision>210</cp:revision>
  <dcterms:created xsi:type="dcterms:W3CDTF">2011-07-27T10:13:59Z</dcterms:created>
  <dcterms:modified xsi:type="dcterms:W3CDTF">2012-02-22T23:32:40Z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1wIGaPwOP96cAj6Ao6871CXW2lDEw2vveLRnVFNxa4qU</vt:lpwstr>
  </property>
  <property fmtid="{D5CDD505-2E9C-101B-9397-08002B2CF9AE}" pid="4" name="Google.Documents.RevisionId">
    <vt:lpwstr>02954853675079002885</vt:lpwstr>
  </property>
  <property fmtid="{D5CDD505-2E9C-101B-9397-08002B2CF9AE}" pid="5" name="Google.Documents.PreviousRevisionId">
    <vt:lpwstr>15165852256133576983</vt:lpwstr>
  </property>
  <property fmtid="{D5CDD505-2E9C-101B-9397-08002B2CF9AE}" pid="6" name="Google.Documents.PluginVersion">
    <vt:lpwstr>2.0.2662.553</vt:lpwstr>
  </property>
  <property fmtid="{D5CDD505-2E9C-101B-9397-08002B2CF9AE}" pid="7" name="Google.Documents.MergeIncapabilityFlags">
    <vt:i4>0</vt:i4>
  </property>
</Properties>
</file>