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notesSlides/notesSlide13.xml" ContentType="application/vnd.openxmlformats-officedocument.presentationml.notesSlide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44.xml" ContentType="application/vnd.openxmlformats-officedocument.presentationml.tags+xml"/>
  <Override PartName="/ppt/notesSlides/notesSlide11.xml" ContentType="application/vnd.openxmlformats-officedocument.presentationml.notesSlide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notesSlides/notesSlide14.xml" ContentType="application/vnd.openxmlformats-officedocument.presentationml.notesSlide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tags/tag99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tags/tag9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24"/>
  </p:notesMasterIdLst>
  <p:sldIdLst>
    <p:sldId id="257" r:id="rId2"/>
    <p:sldId id="286" r:id="rId3"/>
    <p:sldId id="258" r:id="rId4"/>
    <p:sldId id="259" r:id="rId5"/>
    <p:sldId id="278" r:id="rId6"/>
    <p:sldId id="261" r:id="rId7"/>
    <p:sldId id="262" r:id="rId8"/>
    <p:sldId id="263" r:id="rId9"/>
    <p:sldId id="264" r:id="rId10"/>
    <p:sldId id="265" r:id="rId11"/>
    <p:sldId id="266" r:id="rId12"/>
    <p:sldId id="288" r:id="rId13"/>
    <p:sldId id="269" r:id="rId14"/>
    <p:sldId id="279" r:id="rId15"/>
    <p:sldId id="280" r:id="rId16"/>
    <p:sldId id="281" r:id="rId17"/>
    <p:sldId id="282" r:id="rId18"/>
    <p:sldId id="283" r:id="rId19"/>
    <p:sldId id="284" r:id="rId20"/>
    <p:sldId id="285" r:id="rId21"/>
    <p:sldId id="277" r:id="rId22"/>
    <p:sldId id="287" r:id="rId23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78" autoAdjust="0"/>
    <p:restoredTop sz="89269" autoAdjust="0"/>
  </p:normalViewPr>
  <p:slideViewPr>
    <p:cSldViewPr>
      <p:cViewPr>
        <p:scale>
          <a:sx n="70" d="100"/>
          <a:sy n="70" d="100"/>
        </p:scale>
        <p:origin x="-172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0" d="100"/>
          <a:sy n="120" d="100"/>
        </p:scale>
        <p:origin x="-114" y="174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D6E1EA56-BDEE-438B-B0C2-14D78D25FB9D}" type="datetimeFigureOut">
              <a:rPr lang="en-US" smtClean="0"/>
              <a:pPr/>
              <a:t>2/22/2012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E9B33B0-6889-456B-B780-68316F6D48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Planning Portal Home Page</a:t>
            </a:r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945D51-E92F-474F-94C4-C259C2D89031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3818" indent="-53818">
              <a:buFont typeface="Arial" pitchFamily="34" charset="0"/>
              <a:buChar char="•"/>
            </a:pPr>
            <a:r>
              <a:rPr lang="en-US" dirty="0" smtClean="0"/>
              <a:t>Exceptions are created in the My Settings portion of Planning Portal.</a:t>
            </a:r>
          </a:p>
          <a:p>
            <a:pPr marL="53818" indent="-53818">
              <a:buFont typeface="Arial" pitchFamily="34" charset="0"/>
              <a:buChar char="•"/>
            </a:pPr>
            <a:r>
              <a:rPr lang="en-US" dirty="0" smtClean="0"/>
              <a:t>Click the “Refresh” link in the Refresh Exception column to apply the exception in the selected view.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19765B5-8EE1-4E9D-8FA6-A4B2D009BA00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39734" indent="-239734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If the user only has one chart created, it will display in the My Charts panel twice</a:t>
            </a:r>
          </a:p>
          <a:p>
            <a:pPr marL="239734" indent="-239734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criteria and settings for these charts can be selected in the </a:t>
            </a:r>
            <a:r>
              <a:rPr lang="en-US" b="1" dirty="0" smtClean="0"/>
              <a:t>My Settings </a:t>
            </a:r>
            <a:r>
              <a:rPr lang="en-US" dirty="0" smtClean="0"/>
              <a:t>portion of Planning Portal</a:t>
            </a:r>
          </a:p>
          <a:p>
            <a:pPr eaLnBrk="1" hangingPunct="1"/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9B33B0-6889-456B-B780-68316F6D480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5575" indent="-125575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endParaRPr lang="en-US" dirty="0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r>
              <a:rPr lang="en-US" dirty="0" smtClean="0"/>
              <a:t>Data Views are assigned by your administrator and can be created on the My Settings page. 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20682" indent="-120682">
              <a:buFont typeface="Arial" pitchFamily="34" charset="0"/>
              <a:buChar char="•"/>
              <a:defRPr/>
            </a:pPr>
            <a:r>
              <a:rPr lang="en-US" dirty="0" smtClean="0"/>
              <a:t>Data Views are assigned by your administrator and can be created on the My Settings page. </a:t>
            </a:r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55772ED-1DE1-4F3A-AA3D-1A9F60045413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The Home Page can be customized using the buttons on the left to indicate the panels to display. Selected panels display in orange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7AA0575-D68B-4238-99A0-A8C3BE465974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F6BD52C-CAA7-4DA9-96A0-EBDB45791463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EF05E5-4341-44A3-8AF3-E09A77C12642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0EF05E5-4341-44A3-8AF3-E09A77C12642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159" indent="-114159">
              <a:buFont typeface="Arial" pitchFamily="34" charset="0"/>
              <a:buChar char="•"/>
            </a:pPr>
            <a:r>
              <a:rPr lang="en-US" dirty="0" smtClean="0"/>
              <a:t>If all the available users cannot be viewed in the panel, click the linked number in the bottom right corner of the panel to view the next page.</a:t>
            </a:r>
          </a:p>
          <a:p>
            <a:pPr marL="114159" indent="-114159">
              <a:buFont typeface="Arial" pitchFamily="34" charset="0"/>
              <a:buChar char="•"/>
            </a:pPr>
            <a:r>
              <a:rPr lang="en-US" dirty="0" smtClean="0"/>
              <a:t>The toolbar also shows the status for the current user. The status options available and permissions to view other users’ status are configured in the Planning Portal Admin tool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8F4F6D-0F89-4CEA-B49C-C23816FEFE1F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Add any comments and click the Save icon next to the drop-down. The status is updated and displays on the My Workflow panel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5A9D6D-9417-4092-A89C-61F578D3DD3A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9734" indent="-239734">
              <a:spcBef>
                <a:spcPts val="1233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drop-downs to change the Aggregate report criteria.</a:t>
            </a:r>
          </a:p>
          <a:p>
            <a:pPr marL="239734" indent="-239734">
              <a:spcBef>
                <a:spcPts val="246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Click the “Show” link in the </a:t>
            </a:r>
            <a:r>
              <a:rPr lang="en-US" b="1" dirty="0" smtClean="0"/>
              <a:t>Link Report </a:t>
            </a:r>
            <a:r>
              <a:rPr lang="en-US" dirty="0" smtClean="0"/>
              <a:t>column to generate and view the report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5CAF37D-52F6-4DC4-976D-8380C285C4F5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28AFB7-C523-4E08-A938-616074B2E78E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61972" indent="-61972">
              <a:buFont typeface="Arial" pitchFamily="34" charset="0"/>
              <a:buChar char="•"/>
            </a:pPr>
            <a:r>
              <a:rPr lang="en-US" dirty="0" smtClean="0"/>
              <a:t>Shortcuts are created using My Views portion of the Home Page</a:t>
            </a:r>
          </a:p>
          <a:p>
            <a:pPr marL="61972" indent="-61972">
              <a:buFont typeface="Arial" pitchFamily="34" charset="0"/>
              <a:buChar char="•"/>
            </a:pPr>
            <a:r>
              <a:rPr lang="en-US" dirty="0" smtClean="0"/>
              <a:t>Click the “Go” link in the Load column to run the shortcut and display the data in the selected view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A167BF-5FD8-4EE9-A867-AB1341AD5E71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010400" y="6638544"/>
            <a:ext cx="21336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DM-HP-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7" Type="http://schemas.openxmlformats.org/officeDocument/2006/relationships/image" Target="../media/image9.png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image" Target="../media/image10.png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image" Target="../media/image12.png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5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5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61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Relationship Id="rId9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67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10" Type="http://schemas.openxmlformats.org/officeDocument/2006/relationships/image" Target="../media/image12.png"/><Relationship Id="rId4" Type="http://schemas.openxmlformats.org/officeDocument/2006/relationships/tags" Target="../tags/tag73.xml"/><Relationship Id="rId9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79.xml"/><Relationship Id="rId7" Type="http://schemas.openxmlformats.org/officeDocument/2006/relationships/tags" Target="../tags/tag83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tags" Target="../tags/tag82.xml"/><Relationship Id="rId5" Type="http://schemas.openxmlformats.org/officeDocument/2006/relationships/tags" Target="../tags/tag81.xml"/><Relationship Id="rId10" Type="http://schemas.openxmlformats.org/officeDocument/2006/relationships/image" Target="../media/image12.png"/><Relationship Id="rId4" Type="http://schemas.openxmlformats.org/officeDocument/2006/relationships/tags" Target="../tags/tag80.xml"/><Relationship Id="rId9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86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9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92.xml"/><Relationship Id="rId7" Type="http://schemas.openxmlformats.org/officeDocument/2006/relationships/tags" Target="../tags/tag96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10" Type="http://schemas.openxmlformats.org/officeDocument/2006/relationships/image" Target="../media/image12.png"/><Relationship Id="rId4" Type="http://schemas.openxmlformats.org/officeDocument/2006/relationships/tags" Target="../tags/tag93.xml"/><Relationship Id="rId9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99.xml"/><Relationship Id="rId7" Type="http://schemas.openxmlformats.org/officeDocument/2006/relationships/image" Target="../media/image13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4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7" Type="http://schemas.openxmlformats.org/officeDocument/2006/relationships/image" Target="../media/image4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4" Type="http://schemas.openxmlformats.org/officeDocument/2006/relationships/tags" Target="../tags/tag27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2.xml"/><Relationship Id="rId7" Type="http://schemas.openxmlformats.org/officeDocument/2006/relationships/image" Target="../media/image7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3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5" Type="http://schemas.openxmlformats.org/officeDocument/2006/relationships/tags" Target="../tags/tag38.xml"/><Relationship Id="rId4" Type="http://schemas.openxmlformats.org/officeDocument/2006/relationships/tags" Target="../tags/tag37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Home Page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My Shortcuts </a:t>
            </a:r>
            <a:r>
              <a:rPr lang="en-US" sz="2600" dirty="0" smtClean="0"/>
              <a:t>panel displays saved groups of settings that can be  used for specific data scenarios that you may view frequently</a:t>
            </a:r>
          </a:p>
          <a:p>
            <a:r>
              <a:rPr lang="en-US" sz="2600" dirty="0" smtClean="0"/>
              <a:t>A shortcut allows you to select criteria such as scenario, field view, and date range, and then save this combination of settings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Shortcuts</a:t>
            </a:r>
            <a:endParaRPr lang="en-US" dirty="0"/>
          </a:p>
        </p:txBody>
      </p:sp>
      <p:pic>
        <p:nvPicPr>
          <p:cNvPr id="10245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 r="47919"/>
          <a:stretch>
            <a:fillRect/>
          </a:stretch>
        </p:blipFill>
        <p:spPr bwMode="auto">
          <a:xfrm>
            <a:off x="1295400" y="3565840"/>
            <a:ext cx="6562252" cy="258360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My Exceptions </a:t>
            </a:r>
            <a:r>
              <a:rPr lang="en-US" dirty="0" smtClean="0"/>
              <a:t>panel displays a list of exceptions available to the current user</a:t>
            </a:r>
          </a:p>
          <a:p>
            <a:r>
              <a:rPr lang="en-US" dirty="0" smtClean="0"/>
              <a:t>Exceptions enable users to select items based on the numerical information stored in </a:t>
            </a:r>
            <a:r>
              <a:rPr lang="en-US" b="1" dirty="0" smtClean="0"/>
              <a:t>Observations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Exceptions</a:t>
            </a:r>
            <a:endParaRPr lang="en-US" dirty="0"/>
          </a:p>
        </p:txBody>
      </p:sp>
      <p:pic>
        <p:nvPicPr>
          <p:cNvPr id="1126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3052" y="3429000"/>
            <a:ext cx="8878548" cy="2590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My Charts </a:t>
            </a:r>
            <a:r>
              <a:rPr lang="en-US" sz="2400" dirty="0" smtClean="0"/>
              <a:t>panel allows you to view a graphical representation of the data in a variety of formats</a:t>
            </a:r>
          </a:p>
          <a:p>
            <a:r>
              <a:rPr lang="en-US" sz="2400" dirty="0" smtClean="0"/>
              <a:t>Two charts can be displayed in this panel at a time, and the drop-down menus above each chart allow you to select which charts are displayed </a:t>
            </a: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Home Page – My Charts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DM-HP-120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207" y="2859196"/>
            <a:ext cx="7627143" cy="345619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85000" lnSpcReduction="20000"/>
          </a:bodyPr>
          <a:lstStyle/>
          <a:p>
            <a:pPr marL="112713" indent="-112713"/>
            <a:r>
              <a:rPr lang="en-US" b="1" dirty="0" smtClean="0"/>
              <a:t>My Shortcut Editor </a:t>
            </a:r>
            <a:r>
              <a:rPr lang="en-US" dirty="0" smtClean="0"/>
              <a:t>displays options that allow you to configure settings that define how data is displayed on screen</a:t>
            </a:r>
          </a:p>
          <a:p>
            <a:pPr marL="112713" indent="-112713"/>
            <a:r>
              <a:rPr lang="en-US" dirty="0" smtClean="0"/>
              <a:t>The </a:t>
            </a:r>
            <a:r>
              <a:rPr lang="en-US" b="1" dirty="0" smtClean="0"/>
              <a:t>My View </a:t>
            </a:r>
            <a:r>
              <a:rPr lang="en-US" dirty="0" smtClean="0"/>
              <a:t>panel can be accessed from the </a:t>
            </a:r>
            <a:r>
              <a:rPr lang="en-US" b="1" dirty="0" smtClean="0"/>
              <a:t>Home Page, Detail View, Summary View, and Classic View screens</a:t>
            </a:r>
          </a:p>
          <a:p>
            <a:pPr marL="52388" indent="-52388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The criteria in </a:t>
            </a:r>
            <a:r>
              <a:rPr lang="en-US" b="1" dirty="0" smtClean="0"/>
              <a:t>My Shortcut Editor</a:t>
            </a:r>
            <a:r>
              <a:rPr lang="en-US" dirty="0" smtClean="0"/>
              <a:t> can be populated in the My Settings section</a:t>
            </a:r>
          </a:p>
          <a:p>
            <a:pPr marL="52388" indent="-52388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Some options in the </a:t>
            </a:r>
            <a:r>
              <a:rPr lang="en-US" b="1" dirty="0" smtClean="0"/>
              <a:t>My Shortcut Editor </a:t>
            </a:r>
            <a:r>
              <a:rPr lang="en-US" dirty="0" smtClean="0"/>
              <a:t>panel are assigned by your Administrator</a:t>
            </a: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>
          <a:xfrm>
            <a:off x="5281612" y="748377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Editor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92500" lnSpcReduction="20000"/>
          </a:bodyPr>
          <a:lstStyle/>
          <a:p>
            <a:pPr marL="122238" indent="-122238">
              <a:buFont typeface="Arial" pitchFamily="34" charset="0"/>
              <a:buChar char="•"/>
              <a:defRPr/>
            </a:pPr>
            <a:r>
              <a:rPr lang="en-US" b="1" dirty="0" smtClean="0"/>
              <a:t>Shortcut - </a:t>
            </a:r>
            <a:r>
              <a:rPr lang="en-US" dirty="0" smtClean="0"/>
              <a:t>Indicates the current </a:t>
            </a:r>
            <a:r>
              <a:rPr lang="en-US" dirty="0" smtClean="0"/>
              <a:t>shortcut</a:t>
            </a:r>
          </a:p>
          <a:p>
            <a:pPr marL="522288" lvl="1" indent="-122238">
              <a:buFont typeface="Arial" pitchFamily="34" charset="0"/>
              <a:buChar char="•"/>
              <a:defRPr/>
            </a:pPr>
            <a:r>
              <a:rPr lang="en-US" dirty="0" smtClean="0"/>
              <a:t>Click </a:t>
            </a:r>
            <a:r>
              <a:rPr lang="en-US" dirty="0" smtClean="0"/>
              <a:t>the </a:t>
            </a:r>
            <a:r>
              <a:rPr lang="en-US" b="1" dirty="0" smtClean="0"/>
              <a:t>Save As </a:t>
            </a:r>
            <a:r>
              <a:rPr lang="en-US" dirty="0" smtClean="0"/>
              <a:t>button to save the settings as a new shortcut</a:t>
            </a:r>
          </a:p>
          <a:p>
            <a:pPr marL="122238" indent="-122238">
              <a:buFont typeface="Arial" pitchFamily="34" charset="0"/>
              <a:buChar char="•"/>
              <a:defRPr/>
            </a:pPr>
            <a:r>
              <a:rPr lang="en-US" b="1" dirty="0" smtClean="0"/>
              <a:t>Type - </a:t>
            </a:r>
            <a:r>
              <a:rPr lang="en-US" dirty="0" smtClean="0"/>
              <a:t>You can view the data in three </a:t>
            </a:r>
            <a:r>
              <a:rPr lang="en-US" dirty="0" smtClean="0"/>
              <a:t>views </a:t>
            </a:r>
            <a:endParaRPr lang="en-US" dirty="0" smtClean="0"/>
          </a:p>
          <a:p>
            <a:pPr marL="233363" lvl="1" indent="-115888">
              <a:buFont typeface="Arial" pitchFamily="34" charset="0"/>
              <a:buChar char="•"/>
              <a:defRPr/>
            </a:pPr>
            <a:r>
              <a:rPr lang="en-US" b="1" dirty="0" smtClean="0"/>
              <a:t>Detail - </a:t>
            </a:r>
            <a:r>
              <a:rPr lang="en-US" dirty="0" smtClean="0"/>
              <a:t>This is the best view when using hierarchies, it displays the tree view, graph and data all within the same screen</a:t>
            </a:r>
          </a:p>
          <a:p>
            <a:pPr marL="233363" lvl="1" indent="-115888">
              <a:buFont typeface="Arial" pitchFamily="34" charset="0"/>
              <a:buChar char="•"/>
              <a:defRPr/>
            </a:pPr>
            <a:r>
              <a:rPr lang="en-US" b="1" dirty="0" smtClean="0"/>
              <a:t>Summary - </a:t>
            </a:r>
            <a:r>
              <a:rPr lang="en-US" dirty="0" smtClean="0"/>
              <a:t>This view is helpful when trying to make numerous changes to your series</a:t>
            </a: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5281612" y="734729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334000" y="1469408"/>
            <a:ext cx="5334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334000" y="1774208"/>
            <a:ext cx="5334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92500" lnSpcReduction="20000"/>
          </a:bodyPr>
          <a:lstStyle/>
          <a:p>
            <a:pPr marL="117475" indent="-117475">
              <a:buFont typeface="Arial" pitchFamily="34" charset="0"/>
              <a:buChar char="•"/>
              <a:defRPr/>
            </a:pPr>
            <a:r>
              <a:rPr lang="en-US" b="1" dirty="0" smtClean="0"/>
              <a:t>Filter - </a:t>
            </a:r>
            <a:r>
              <a:rPr lang="en-US" dirty="0" smtClean="0"/>
              <a:t>Select the filter (optional) to apply to this </a:t>
            </a:r>
            <a:r>
              <a:rPr lang="en-US" dirty="0" smtClean="0"/>
              <a:t>view</a:t>
            </a:r>
          </a:p>
          <a:p>
            <a:pPr marL="517525" lvl="1" indent="-117475">
              <a:buFont typeface="Arial" pitchFamily="34" charset="0"/>
              <a:buChar char="•"/>
              <a:defRPr/>
            </a:pPr>
            <a:r>
              <a:rPr lang="en-US" dirty="0" smtClean="0"/>
              <a:t>Only </a:t>
            </a:r>
            <a:r>
              <a:rPr lang="en-US" dirty="0" smtClean="0"/>
              <a:t>currently saved filters will display in the drop-down and new filters cannot be added here</a:t>
            </a:r>
          </a:p>
          <a:p>
            <a:pPr marL="117475" indent="-117475">
              <a:buFont typeface="Arial" pitchFamily="34" charset="0"/>
              <a:buChar char="•"/>
              <a:defRPr/>
            </a:pPr>
            <a:r>
              <a:rPr lang="en-US" b="1" dirty="0" smtClean="0"/>
              <a:t>Exception - </a:t>
            </a:r>
            <a:r>
              <a:rPr lang="en-US" dirty="0" smtClean="0"/>
              <a:t>Select the exception (optional) to apply to this view when it is </a:t>
            </a:r>
            <a:r>
              <a:rPr lang="en-US" dirty="0" smtClean="0"/>
              <a:t>displayed</a:t>
            </a:r>
          </a:p>
          <a:p>
            <a:pPr marL="517525" lvl="1" indent="-117475">
              <a:buFont typeface="Arial" pitchFamily="34" charset="0"/>
              <a:buChar char="•"/>
              <a:defRPr/>
            </a:pPr>
            <a:r>
              <a:rPr lang="en-US" dirty="0" smtClean="0"/>
              <a:t>Only  </a:t>
            </a:r>
            <a:r>
              <a:rPr lang="en-US" dirty="0" smtClean="0"/>
              <a:t>currently saved exceptions will display in the drop-down and new exceptions cannot be added here</a:t>
            </a: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5281612" y="734729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334000" y="2079008"/>
            <a:ext cx="533400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334000" y="2307608"/>
            <a:ext cx="609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62500" lnSpcReduction="20000"/>
          </a:bodyPr>
          <a:lstStyle/>
          <a:p>
            <a:pPr marL="117475" indent="-117475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dirty="0" smtClean="0"/>
              <a:t>Mode - </a:t>
            </a:r>
            <a:r>
              <a:rPr lang="en-US" dirty="0" smtClean="0"/>
              <a:t>Use this field to select the type of Hierarchy to </a:t>
            </a:r>
            <a:r>
              <a:rPr lang="en-US" dirty="0" smtClean="0"/>
              <a:t>apply </a:t>
            </a:r>
            <a:r>
              <a:rPr lang="en-US" dirty="0" smtClean="0"/>
              <a:t>if </a:t>
            </a:r>
            <a:r>
              <a:rPr lang="en-US" dirty="0" smtClean="0"/>
              <a:t>any</a:t>
            </a:r>
            <a:endParaRPr lang="en-US" dirty="0" smtClean="0"/>
          </a:p>
          <a:p>
            <a:pPr marL="233363" indent="-115888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dirty="0" smtClean="0"/>
              <a:t>None - </a:t>
            </a:r>
            <a:r>
              <a:rPr lang="en-US" dirty="0" smtClean="0"/>
              <a:t>Do not apply a hierarchy</a:t>
            </a:r>
          </a:p>
          <a:p>
            <a:pPr marL="233363" indent="-115888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dirty="0" smtClean="0"/>
              <a:t>On Fly - </a:t>
            </a:r>
            <a:r>
              <a:rPr lang="en-US" dirty="0" smtClean="0"/>
              <a:t>On Fly hierarchies are the preferred way of aggregating your </a:t>
            </a:r>
            <a:r>
              <a:rPr lang="en-US" dirty="0" smtClean="0"/>
              <a:t>data</a:t>
            </a:r>
          </a:p>
          <a:p>
            <a:pPr marL="633413" lvl="1" indent="-115888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Use </a:t>
            </a:r>
            <a:r>
              <a:rPr lang="en-US" dirty="0" smtClean="0"/>
              <a:t>this option to apply hierarchies quickly and view data at higher levels</a:t>
            </a:r>
          </a:p>
          <a:p>
            <a:pPr marL="233363" indent="-115888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b="1" dirty="0" smtClean="0"/>
              <a:t>Static - </a:t>
            </a:r>
            <a:r>
              <a:rPr lang="en-US" dirty="0" smtClean="0"/>
              <a:t>Static hierarchies are usually applied within the DME </a:t>
            </a:r>
            <a:r>
              <a:rPr lang="en-US" dirty="0" smtClean="0"/>
              <a:t>Viewer</a:t>
            </a:r>
          </a:p>
          <a:p>
            <a:pPr marL="633413" lvl="1" indent="-115888">
              <a:lnSpc>
                <a:spcPct val="120000"/>
              </a:lnSpc>
              <a:buFont typeface="Arial" pitchFamily="34" charset="0"/>
              <a:buChar char="•"/>
              <a:defRPr/>
            </a:pPr>
            <a:r>
              <a:rPr lang="en-US" dirty="0" smtClean="0"/>
              <a:t>If </a:t>
            </a:r>
            <a:r>
              <a:rPr lang="en-US" dirty="0" smtClean="0"/>
              <a:t>a scenario has a static hierarchy applied to it, you can use this option to view the aggregated </a:t>
            </a:r>
            <a:r>
              <a:rPr lang="en-US" dirty="0" smtClean="0"/>
              <a:t>data</a:t>
            </a:r>
            <a:endParaRPr lang="en-US" dirty="0" smtClean="0"/>
          </a:p>
          <a:p>
            <a:pPr marL="228600" indent="-228600">
              <a:lnSpc>
                <a:spcPct val="120000"/>
              </a:lnSpc>
              <a:defRPr/>
            </a:pPr>
            <a:r>
              <a:rPr lang="en-US" dirty="0" smtClean="0"/>
              <a:t>Depending on the permissions assigned to your user account, hierarchies may not be available</a:t>
            </a:r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5281612" y="748377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334000" y="2626056"/>
            <a:ext cx="5334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77500" lnSpcReduction="20000"/>
          </a:bodyPr>
          <a:lstStyle/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Hierarchy – </a:t>
            </a:r>
            <a:r>
              <a:rPr lang="en-US" dirty="0" smtClean="0"/>
              <a:t>Indicates the specific hierarchy used to view your data</a:t>
            </a:r>
          </a:p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Show Hierarchy - </a:t>
            </a:r>
            <a:r>
              <a:rPr lang="en-US" dirty="0" smtClean="0"/>
              <a:t>Indicates whether or not to display the data in the Detail View using a tree format if the selected Level (below) is not the lowest in the hierarchy</a:t>
            </a:r>
          </a:p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Level - </a:t>
            </a:r>
            <a:r>
              <a:rPr lang="en-US" dirty="0" smtClean="0"/>
              <a:t>This field is used to select the tree level at which the hierarchy will be </a:t>
            </a:r>
            <a:r>
              <a:rPr lang="en-US" dirty="0" smtClean="0"/>
              <a:t>shown</a:t>
            </a:r>
          </a:p>
          <a:p>
            <a:pPr marL="633413" lvl="1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Once </a:t>
            </a:r>
            <a:r>
              <a:rPr lang="en-US" dirty="0" smtClean="0"/>
              <a:t>a hierarchy has been selected from the Hierarchy drop-down, this field will populate with all the available levels for the selected </a:t>
            </a:r>
            <a:r>
              <a:rPr lang="en-US" dirty="0" smtClean="0"/>
              <a:t>hierarchy</a:t>
            </a:r>
            <a:endParaRPr lang="en-US" dirty="0"/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5281612" y="734729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334000" y="2917208"/>
            <a:ext cx="609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334000" y="3450608"/>
            <a:ext cx="609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>
            <p:custDataLst>
              <p:tags r:id="rId7"/>
            </p:custDataLst>
          </p:nvPr>
        </p:nvSpPr>
        <p:spPr>
          <a:xfrm>
            <a:off x="5334000" y="3222008"/>
            <a:ext cx="990600" cy="152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85000" lnSpcReduction="20000"/>
          </a:bodyPr>
          <a:lstStyle/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Conversion - </a:t>
            </a:r>
            <a:r>
              <a:rPr lang="en-US" dirty="0" smtClean="0"/>
              <a:t>This selection defines the unit of measure for the display: </a:t>
            </a:r>
          </a:p>
          <a:p>
            <a:pPr marL="463550" indent="-234950">
              <a:spcBef>
                <a:spcPts val="600"/>
              </a:spcBef>
              <a:defRPr/>
            </a:pPr>
            <a:r>
              <a:rPr lang="en-US" dirty="0" smtClean="0"/>
              <a:t>Units </a:t>
            </a:r>
          </a:p>
          <a:p>
            <a:pPr marL="463550" indent="-234950">
              <a:spcBef>
                <a:spcPts val="600"/>
              </a:spcBef>
              <a:defRPr/>
            </a:pPr>
            <a:r>
              <a:rPr lang="en-US" dirty="0" smtClean="0"/>
              <a:t>Previously configured Conversions</a:t>
            </a:r>
          </a:p>
          <a:p>
            <a:pPr marL="177800" indent="-177800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Field View - </a:t>
            </a:r>
            <a:r>
              <a:rPr lang="en-US" dirty="0" smtClean="0"/>
              <a:t>Enables you to select the Field View. </a:t>
            </a:r>
          </a:p>
          <a:p>
            <a:pPr marL="233363" indent="-233363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err="1" smtClean="0"/>
              <a:t>Cmd</a:t>
            </a:r>
            <a:r>
              <a:rPr lang="en-US" b="1" dirty="0" smtClean="0"/>
              <a:t> Bar Show - </a:t>
            </a:r>
            <a:r>
              <a:rPr lang="en-US" dirty="0" smtClean="0"/>
              <a:t>Indicates whether or not to display the Command Bar. This is a tool bar at bottom of the Summary view which gives you access to Cut, Copy, and Paste buttons</a:t>
            </a:r>
            <a:endParaRPr lang="en-US" dirty="0"/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5281612" y="754205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334000" y="3774884"/>
            <a:ext cx="6858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334000" y="4079684"/>
            <a:ext cx="609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>
            <p:custDataLst>
              <p:tags r:id="rId7"/>
            </p:custDataLst>
          </p:nvPr>
        </p:nvSpPr>
        <p:spPr>
          <a:xfrm>
            <a:off x="5334000" y="4384484"/>
            <a:ext cx="838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92500" lnSpcReduction="20000"/>
          </a:bodyPr>
          <a:lstStyle/>
          <a:p>
            <a:pPr marL="233363" indent="-233363">
              <a:spcBef>
                <a:spcPts val="600"/>
              </a:spcBef>
              <a:defRPr/>
            </a:pPr>
            <a:r>
              <a:rPr lang="en-US" b="1" dirty="0" smtClean="0"/>
              <a:t>Data View - </a:t>
            </a:r>
            <a:r>
              <a:rPr lang="en-US" dirty="0" smtClean="0"/>
              <a:t>Enables you to select the Data View from the options available.  This controls the attributes that show on the </a:t>
            </a:r>
            <a:r>
              <a:rPr lang="en-US" dirty="0" smtClean="0"/>
              <a:t>view</a:t>
            </a:r>
            <a:endParaRPr lang="en-US" dirty="0" smtClean="0"/>
          </a:p>
          <a:p>
            <a:pPr marL="233363" indent="-233363">
              <a:spcBef>
                <a:spcPts val="600"/>
              </a:spcBef>
              <a:defRPr/>
            </a:pPr>
            <a:r>
              <a:rPr lang="en-US" b="1" dirty="0" smtClean="0"/>
              <a:t>Order -</a:t>
            </a:r>
            <a:r>
              <a:rPr lang="en-US" dirty="0" smtClean="0"/>
              <a:t> Enables you to sort your data in ascending or descending order based on the selected data </a:t>
            </a:r>
            <a:r>
              <a:rPr lang="en-US" dirty="0" smtClean="0"/>
              <a:t>field</a:t>
            </a:r>
            <a:endParaRPr lang="en-US" dirty="0" smtClean="0"/>
          </a:p>
          <a:p>
            <a:pPr marL="233363" indent="-233363">
              <a:spcBef>
                <a:spcPts val="600"/>
              </a:spcBef>
              <a:defRPr/>
            </a:pPr>
            <a:r>
              <a:rPr lang="en-US" dirty="0" smtClean="0"/>
              <a:t>Select a field from the drop-down and use the radio buttons to change the sort </a:t>
            </a:r>
            <a:r>
              <a:rPr lang="en-US" dirty="0" smtClean="0"/>
              <a:t>order</a:t>
            </a:r>
            <a:endParaRPr lang="en-US" dirty="0"/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>
          <a:xfrm>
            <a:off x="5281612" y="734729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334000" y="4593608"/>
            <a:ext cx="6858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>
            <p:custDataLst>
              <p:tags r:id="rId6"/>
            </p:custDataLst>
          </p:nvPr>
        </p:nvSpPr>
        <p:spPr>
          <a:xfrm>
            <a:off x="5334000" y="5203208"/>
            <a:ext cx="6858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DM-HP-190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Home Page is always the first page displayed when you open the Planning Portal</a:t>
            </a:r>
          </a:p>
          <a:p>
            <a:r>
              <a:rPr lang="en-US" dirty="0" smtClean="0"/>
              <a:t>The Home Page is easily configurable to display the information most commonly used by each user</a:t>
            </a:r>
          </a:p>
          <a:p>
            <a:r>
              <a:rPr lang="en-US" dirty="0" smtClean="0"/>
              <a:t>Some Home Page options can be set by the User, some options will be determined by the Administrator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Overview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267200" cy="5401733"/>
          </a:xfrm>
        </p:spPr>
        <p:txBody>
          <a:bodyPr>
            <a:normAutofit fontScale="77500" lnSpcReduction="20000"/>
          </a:bodyPr>
          <a:lstStyle/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Calendar Jump - </a:t>
            </a:r>
            <a:r>
              <a:rPr lang="en-US" dirty="0" smtClean="0"/>
              <a:t>Enables you to set everything to a month </a:t>
            </a:r>
            <a:r>
              <a:rPr lang="en-US" dirty="0" smtClean="0"/>
              <a:t>offset </a:t>
            </a:r>
          </a:p>
          <a:p>
            <a:pPr marL="633413" lvl="1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</a:t>
            </a:r>
            <a:r>
              <a:rPr lang="en-US" dirty="0" smtClean="0"/>
              <a:t>the negative values to indicate historical </a:t>
            </a:r>
            <a:r>
              <a:rPr lang="en-US" dirty="0" smtClean="0"/>
              <a:t>data</a:t>
            </a:r>
            <a:endParaRPr lang="en-US" dirty="0" smtClean="0"/>
          </a:p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Start Date - </a:t>
            </a:r>
            <a:r>
              <a:rPr lang="en-US" dirty="0" smtClean="0"/>
              <a:t>The first period to include in the </a:t>
            </a:r>
            <a:r>
              <a:rPr lang="en-US" dirty="0" smtClean="0"/>
              <a:t>view</a:t>
            </a:r>
            <a:endParaRPr lang="en-US" dirty="0" smtClean="0"/>
          </a:p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End Date - </a:t>
            </a:r>
            <a:r>
              <a:rPr lang="en-US" dirty="0" smtClean="0"/>
              <a:t>The final period to include in the </a:t>
            </a:r>
            <a:r>
              <a:rPr lang="en-US" dirty="0" smtClean="0"/>
              <a:t>view</a:t>
            </a:r>
            <a:endParaRPr lang="en-US" dirty="0" smtClean="0"/>
          </a:p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Save</a:t>
            </a:r>
            <a:r>
              <a:rPr lang="en-US" dirty="0" smtClean="0"/>
              <a:t> button to save any changes made to the current </a:t>
            </a:r>
            <a:r>
              <a:rPr lang="en-US" dirty="0" smtClean="0"/>
              <a:t>shortcut</a:t>
            </a:r>
            <a:endParaRPr lang="en-US" dirty="0" smtClean="0"/>
          </a:p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Save As </a:t>
            </a:r>
            <a:r>
              <a:rPr lang="en-US" dirty="0" smtClean="0"/>
              <a:t>button to save the current settings as a new </a:t>
            </a:r>
            <a:r>
              <a:rPr lang="en-US" dirty="0" smtClean="0"/>
              <a:t>shortcut</a:t>
            </a:r>
            <a:endParaRPr lang="en-US" dirty="0"/>
          </a:p>
        </p:txBody>
      </p:sp>
      <p:pic>
        <p:nvPicPr>
          <p:cNvPr id="11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10" cstate="print"/>
          <a:srcRect/>
          <a:stretch>
            <a:fillRect/>
          </a:stretch>
        </p:blipFill>
        <p:spPr>
          <a:xfrm>
            <a:off x="5281612" y="748377"/>
            <a:ext cx="3252788" cy="561133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Shortcut </a:t>
            </a:r>
            <a:r>
              <a:rPr lang="en-US" dirty="0" smtClean="0"/>
              <a:t>Editor</a:t>
            </a:r>
            <a:endParaRPr lang="en-US" dirty="0"/>
          </a:p>
        </p:txBody>
      </p:sp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5334000" y="5445456"/>
            <a:ext cx="9144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>
            <p:custDataLst>
              <p:tags r:id="rId6"/>
            </p:custDataLst>
          </p:nvPr>
        </p:nvSpPr>
        <p:spPr>
          <a:xfrm>
            <a:off x="5334000" y="5750256"/>
            <a:ext cx="6858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7"/>
            </p:custDataLst>
          </p:nvPr>
        </p:nvSpPr>
        <p:spPr>
          <a:xfrm>
            <a:off x="5334000" y="6055056"/>
            <a:ext cx="6858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DM-HP-200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58216" y="4247864"/>
            <a:ext cx="1919288" cy="2057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sz="2600" dirty="0" smtClean="0"/>
              <a:t>The </a:t>
            </a:r>
            <a:r>
              <a:rPr lang="en-US" sz="2600" b="1" dirty="0" smtClean="0"/>
              <a:t>Quick Start  </a:t>
            </a:r>
            <a:r>
              <a:rPr lang="en-US" sz="2600" dirty="0" smtClean="0"/>
              <a:t>button at the bottom of the list is used to access the PP Quick Start </a:t>
            </a:r>
            <a:r>
              <a:rPr lang="en-US" sz="2600" dirty="0" smtClean="0"/>
              <a:t>Guide</a:t>
            </a:r>
            <a:endParaRPr lang="en-US" sz="2600" dirty="0" smtClean="0"/>
          </a:p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sz="2600" dirty="0" smtClean="0"/>
              <a:t>Clicking this bar does not add a panel to the home page, but instead will expand to display a list of links to different PP </a:t>
            </a:r>
            <a:r>
              <a:rPr lang="en-US" sz="2600" dirty="0" smtClean="0"/>
              <a:t>features</a:t>
            </a:r>
            <a:endParaRPr lang="en-US" sz="2600" dirty="0" smtClean="0"/>
          </a:p>
          <a:p>
            <a:pPr marL="233363" indent="-233363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sz="2600" dirty="0" smtClean="0"/>
              <a:t>This list includes brief overviews of different functionality within PP, as well as links to online versions of the PP User </a:t>
            </a:r>
            <a:r>
              <a:rPr lang="en-US" sz="2600" dirty="0" smtClean="0"/>
              <a:t>Guides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Quick Start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DM-HP-210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Home Page is always the first page displayed when you open the Planning Portal</a:t>
            </a:r>
          </a:p>
          <a:p>
            <a:r>
              <a:rPr lang="en-US" dirty="0" smtClean="0"/>
              <a:t>The Home Page is easily configurable</a:t>
            </a:r>
          </a:p>
          <a:p>
            <a:r>
              <a:rPr lang="en-US" dirty="0" smtClean="0"/>
              <a:t>Some Home Page options can be set by the User, some options will be determined by the Administrator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Recap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DM-HP-220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4299" y="1959592"/>
            <a:ext cx="8890003" cy="406400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When logging in to the Planning Portal, the Home Page will display by default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Planning Portal – Home Page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5943600" cy="540173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The bars at the right allow you to select which panels are displayed on the </a:t>
            </a:r>
            <a:r>
              <a:rPr lang="en-US" b="1" dirty="0" smtClean="0"/>
              <a:t>Home Page</a:t>
            </a:r>
          </a:p>
          <a:p>
            <a:r>
              <a:rPr lang="en-US" dirty="0" smtClean="0"/>
              <a:t>Click any of the bars to display the corresponding panel on your Home Page. If the bar is selected, it will display in orange</a:t>
            </a:r>
          </a:p>
          <a:p>
            <a:r>
              <a:rPr lang="en-US" dirty="0" smtClean="0"/>
              <a:t>To remove a panel, click the bar again and it will display in blue again</a:t>
            </a:r>
          </a:p>
          <a:p>
            <a:r>
              <a:rPr lang="en-US" dirty="0" smtClean="0"/>
              <a:t>You can display as many panels as you would like and they are displayed on the Home Page in the same order as the bars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7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9912" y="541360"/>
            <a:ext cx="1919288" cy="565880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itle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Activation Bars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5943600" cy="5401733"/>
          </a:xfrm>
        </p:spPr>
        <p:txBody>
          <a:bodyPr>
            <a:normAutofit fontScale="92500" lnSpcReduction="20000"/>
          </a:bodyPr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Most of these panels are for display only, but Planning Portal does allow you to customize the information displayed in each panel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Customization is done from the </a:t>
            </a:r>
            <a:r>
              <a:rPr lang="en-US" b="1" dirty="0" smtClean="0"/>
              <a:t>My Settings </a:t>
            </a:r>
            <a:r>
              <a:rPr lang="en-US" dirty="0" smtClean="0"/>
              <a:t>tab which is discussed in a later module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Quick Start </a:t>
            </a:r>
            <a:r>
              <a:rPr lang="en-US" dirty="0" smtClean="0"/>
              <a:t>bar does not display a panel on the Home Page, but will display quick reference links and access to the Planning Portal user guides when selected</a:t>
            </a:r>
          </a:p>
          <a:p>
            <a:endParaRPr lang="en-US" dirty="0"/>
          </a:p>
        </p:txBody>
      </p:sp>
      <p:pic>
        <p:nvPicPr>
          <p:cNvPr id="17" name="Picture 6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81800" y="609600"/>
            <a:ext cx="1919288" cy="565880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itle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Home Page - Customization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The My Workflow panel allows the status of the current tasks to be viewed for all users</a:t>
            </a:r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Workflow</a:t>
            </a:r>
            <a:endParaRPr lang="en-US" dirty="0"/>
          </a:p>
        </p:txBody>
      </p:sp>
      <p:pic>
        <p:nvPicPr>
          <p:cNvPr id="614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2057400"/>
            <a:ext cx="8812744" cy="403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To change the status for the current forecast period, click one or more boxes under the “</a:t>
            </a:r>
            <a:r>
              <a:rPr lang="en-US" sz="2600" b="1" dirty="0" smtClean="0"/>
              <a:t>Select</a:t>
            </a:r>
            <a:r>
              <a:rPr lang="en-US" sz="2600" dirty="0" smtClean="0"/>
              <a:t>” column and click the “</a:t>
            </a:r>
            <a:r>
              <a:rPr lang="en-US" sz="2600" b="1" dirty="0" smtClean="0"/>
              <a:t>Change Status</a:t>
            </a:r>
            <a:r>
              <a:rPr lang="en-US" sz="2600" dirty="0" smtClean="0"/>
              <a:t>” link at the bottom of the panel</a:t>
            </a:r>
          </a:p>
          <a:p>
            <a:r>
              <a:rPr lang="en-US" sz="2600" dirty="0" smtClean="0"/>
              <a:t>The </a:t>
            </a:r>
            <a:r>
              <a:rPr lang="en-US" sz="2600" b="1" dirty="0" smtClean="0"/>
              <a:t>Change Status window </a:t>
            </a:r>
            <a:r>
              <a:rPr lang="en-US" sz="2600" dirty="0" smtClean="0"/>
              <a:t>displays, allowing you to select a new status for your forecast</a:t>
            </a:r>
          </a:p>
          <a:p>
            <a:r>
              <a:rPr lang="en-US" sz="2600" dirty="0" smtClean="0"/>
              <a:t>Click  the "</a:t>
            </a:r>
            <a:r>
              <a:rPr lang="en-US" sz="2600" b="1" dirty="0" smtClean="0"/>
              <a:t>Save</a:t>
            </a:r>
            <a:r>
              <a:rPr lang="en-US" sz="2600" dirty="0" smtClean="0"/>
              <a:t>” icon to change the status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Workflow</a:t>
            </a:r>
            <a:endParaRPr lang="en-US" dirty="0"/>
          </a:p>
        </p:txBody>
      </p:sp>
      <p:pic>
        <p:nvPicPr>
          <p:cNvPr id="7173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30287" y="3971511"/>
            <a:ext cx="4667619" cy="235238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6172200" y="396240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Save</a:t>
            </a:r>
            <a:endParaRPr lang="en-US" b="1" dirty="0"/>
          </a:p>
        </p:txBody>
      </p:sp>
      <p:cxnSp>
        <p:nvCxnSpPr>
          <p:cNvPr id="8" name="Straight Arrow Connector 7"/>
          <p:cNvCxnSpPr/>
          <p:nvPr>
            <p:custDataLst>
              <p:tags r:id="rId6"/>
            </p:custDataLst>
          </p:nvPr>
        </p:nvCxnSpPr>
        <p:spPr>
          <a:xfrm flipH="1">
            <a:off x="5943600" y="4267200"/>
            <a:ext cx="3048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My Reports </a:t>
            </a:r>
            <a:r>
              <a:rPr lang="en-US" dirty="0" smtClean="0"/>
              <a:t>panel displays parameter selection for two types of reports </a:t>
            </a:r>
          </a:p>
          <a:p>
            <a:pPr lvl="1"/>
            <a:r>
              <a:rPr lang="en-US" dirty="0" smtClean="0"/>
              <a:t>Aggregate reports you created under </a:t>
            </a:r>
            <a:r>
              <a:rPr lang="en-US" b="1" dirty="0" smtClean="0"/>
              <a:t>My Settings &gt; My Reports</a:t>
            </a:r>
          </a:p>
          <a:p>
            <a:pPr lvl="1"/>
            <a:r>
              <a:rPr lang="en-US" dirty="0" smtClean="0"/>
              <a:t>Reports published by the DME Super User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Reports</a:t>
            </a:r>
            <a:endParaRPr lang="en-US" dirty="0"/>
          </a:p>
        </p:txBody>
      </p:sp>
      <p:pic>
        <p:nvPicPr>
          <p:cNvPr id="819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2400" y="3200400"/>
            <a:ext cx="8807370" cy="2743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My Notes </a:t>
            </a:r>
            <a:r>
              <a:rPr lang="en-US" dirty="0" smtClean="0"/>
              <a:t>panel displays all notes assigned to the current user</a:t>
            </a:r>
          </a:p>
          <a:p>
            <a:r>
              <a:rPr lang="en-US" dirty="0" smtClean="0"/>
              <a:t>Users can set the criteria for which notes are displayed in this panel in the </a:t>
            </a:r>
            <a:r>
              <a:rPr lang="en-US" b="1" dirty="0" smtClean="0"/>
              <a:t>My Settings </a:t>
            </a:r>
            <a:r>
              <a:rPr lang="en-US" dirty="0" smtClean="0"/>
              <a:t>section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If all the available Notes cannot be viewed in the panel, click the linked arrows in the bottom right corner of the panel to view the next </a:t>
            </a:r>
            <a:r>
              <a:rPr lang="en-US" dirty="0" smtClean="0"/>
              <a:t>page 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Home Page – My Notes</a:t>
            </a:r>
            <a:endParaRPr lang="en-US" dirty="0"/>
          </a:p>
        </p:txBody>
      </p:sp>
      <p:pic>
        <p:nvPicPr>
          <p:cNvPr id="9221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4400" y="2803480"/>
            <a:ext cx="7694613" cy="2009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8077200" y="4632280"/>
            <a:ext cx="533400" cy="1524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>
            <p:custDataLst>
              <p:tags r:id="rId6"/>
            </p:custDataLst>
          </p:nvPr>
        </p:nvCxnSpPr>
        <p:spPr>
          <a:xfrm flipH="1" flipV="1">
            <a:off x="8305800" y="4937080"/>
            <a:ext cx="533400" cy="85412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DM-HP-090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4WkkkoI6EkxsmUAUqvUl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u5apdt2pZPWZ4WTWPnF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FO15BsWSo83QufUA93ERT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nsQxG2uOdkohykm4mMAiK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0wtnFVjLW0SvuwcvI3C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wKPLywfrjyCPavMmbhMy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yjWWMMc6HHavEkxcblgnH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ie7vBdsJNb3i1ZPH4Qzak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HksghprZ1oZMIPjxfH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9k0zNGLUc77Ihx2AJTh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55qu2lso1BowHDLcW3b7N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g0bykiDEiffzMPTyoXED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HksghprZ1oZMIPjxfHP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9k0zNGLUc77Ihx2AJTh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55qu2lso1BowHDLcW3b7N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rteRmr99aFQWO4IGeWHS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4oQaNDii3V2dcShTsEyfZ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nmFgWkvzEl9FuW92a8Ox8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31waaP69bPI3o8Bu64jO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0OzhtY2ghYmvXYUZNk8qW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DuWzbfBf83rN9ORAZwfT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oTbsrWWuhjjWPxuzyFNM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QIrLXUQzk6jGFQUeuBzx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R6GB4HhvoQZsz2kSvdrYZ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Wkagy1PvlMn8EeItcjtSK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WMKq3XySsPtgPceVcP4vO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DX7WpTMubbW3gd7OJnTU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vP3CwmRnIoeFLmedr2GNN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ZmI1mJU2UJHKPIVYfG2al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bgtcgTkWzwVhkxzvsUCP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HLZku4FosHmCYGQ2Kb36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LoJs2RF106NTY6wzIeoKl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wuPExceAFufAHs9MU0GQ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M1ydWZ2dT9ZJbTLbTapTF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pSJTshaMtEQImrYOPYN72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6w1c4MSKr4ZN1I7lv0Fz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Wj3IJnvTYXFLnjDk7rHV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JGoWYz2UokQqQpdrNQn3v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zu3umM5ccOWw3ET3kZIGo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28gkNIbSeRocLIagjHVpi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bATrqFzuGaYrRAH8m3vfy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od5lbRdcCclWDFaGLEAy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SSn8HSkso2DJPepxvSWN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3FPYY5JNj9OfsWO5MZ7QF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GjwIVbLocGu4yLb5RRjNW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kW7hqhZmDXkI068K3Ww4r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DYad4kNQ8zU3XoK9DDGfO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4pCdrgOJV8z3yH3008UdV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rwME9CpGeMIjas1BPNHqq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reFPe8vprPkMtiYOSWtv2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GAGgxWDMymDqeMWGXDyYO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7w1tko7pUuUpPIrcnFDC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PNPLsxYgxlm60JZsojfP7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vipAAaCXlT89kOCWmcpy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0gdE0Pgoi7VNtaf4CfF9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vPWdfKgSlbuLvKgGnh8vb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C7PHclDA1mXvpRZtGYqbi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1egWi3nWeURLnHMzv8q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VTUHeLrUQ8y8NkegrTEBm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qnhfOqyafdOOaIVKkDCWk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HEuNWRn0VXJmUYYNXOXf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Kt4Oz2kuy1iLB4xfCwlS3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Ey0VWjtyz8hZFtUSfLcX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9vj7sVCgpWHEHrqWwd2Q6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UluCjRwu0sq8HS9Dkm9C6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RDZTYAIDnL0JJxCsv7vz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HEuNWRn0VXJmUYYNXOXf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JJjzjfNbl9osOvNE611Zr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U11MNAHbCNu2P0vUXhFny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RDZTYAIDnL0JJxCsv7vz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GHBWA9eTRqIjpAmelJV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7ys4fEQW6xI71OYQTyKS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ICbrmlrGsF1TJXRcM7Vb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SFXbQMrcgknpR5QW2ZMN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LitIc2AOeNfcRCdfQd7q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7VTK7DF7q7hXTqzjAexeU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RDZTYAIDnL0JJxCsv7vz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0Why3Luxrm3vnvKLpQwdL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s1DsBqTzsdQpFKjoxoKmp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z2zr8e7SpfGOY146Dawh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MOJiMGJB5kFUKfYE0AO2C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EXP0r0i8tpKomPqwOqCzP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2553</TotalTime>
  <Words>1658</Words>
  <Application>Microsoft Office PowerPoint</Application>
  <PresentationFormat>On-screen Show (4:3)</PresentationFormat>
  <Paragraphs>165</Paragraphs>
  <Slides>22</Slides>
  <Notes>20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QAD 2010 Template</vt:lpstr>
      <vt:lpstr>Home Page</vt:lpstr>
      <vt:lpstr>Home Page – Overview </vt:lpstr>
      <vt:lpstr>Planning Portal – Home Page</vt:lpstr>
      <vt:lpstr>Home Page Activation Bars</vt:lpstr>
      <vt:lpstr>Home Page - Customization</vt:lpstr>
      <vt:lpstr>Home Page – My Workflow</vt:lpstr>
      <vt:lpstr>Home Page – My Workflow</vt:lpstr>
      <vt:lpstr>Home Page – My Reports</vt:lpstr>
      <vt:lpstr>Home Page – My Notes</vt:lpstr>
      <vt:lpstr>Home Page – My Shortcuts</vt:lpstr>
      <vt:lpstr>Home Page – My Exceptions</vt:lpstr>
      <vt:lpstr>Home Page – My Charts</vt:lpstr>
      <vt:lpstr>Home Page – My Shortcut Editor</vt:lpstr>
      <vt:lpstr>Home Page – My Shortcut Editor</vt:lpstr>
      <vt:lpstr>Home Page – My Shortcut Editor</vt:lpstr>
      <vt:lpstr>Home Page – My Shortcut Editor</vt:lpstr>
      <vt:lpstr>Home Page – My Shortcut Editor</vt:lpstr>
      <vt:lpstr>Home Page – My Shortcut Editor</vt:lpstr>
      <vt:lpstr>Home Page – My Shortcut Editor</vt:lpstr>
      <vt:lpstr>Home Page – My Shortcut Editor</vt:lpstr>
      <vt:lpstr>Home Page – Quick Start</vt:lpstr>
      <vt:lpstr>Home Page –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335</cp:revision>
  <dcterms:created xsi:type="dcterms:W3CDTF">2011-07-27T10:06:21Z</dcterms:created>
  <dcterms:modified xsi:type="dcterms:W3CDTF">2012-02-22T18:29:44Z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1MWv3ZqOD0C7RIsFkpkIENRsSvIFi_U_kRk6JQxfFALE</vt:lpwstr>
  </property>
  <property fmtid="{D5CDD505-2E9C-101B-9397-08002B2CF9AE}" pid="4" name="Google.Documents.RevisionId">
    <vt:lpwstr>05420987217219518635</vt:lpwstr>
  </property>
  <property fmtid="{D5CDD505-2E9C-101B-9397-08002B2CF9AE}" pid="5" name="Google.Documents.PreviousRevisionId">
    <vt:lpwstr>18009277289425625771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