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notesSlides/notesSlide9.xml" ContentType="application/vnd.openxmlformats-officedocument.presentationml.notesSlide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6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notesSlides/notesSlide10.xml" ContentType="application/vnd.openxmlformats-officedocument.presentationml.notesSlide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17"/>
  </p:notesMasterIdLst>
  <p:sldIdLst>
    <p:sldId id="257" r:id="rId2"/>
    <p:sldId id="258" r:id="rId3"/>
    <p:sldId id="259" r:id="rId4"/>
    <p:sldId id="260" r:id="rId5"/>
    <p:sldId id="263" r:id="rId6"/>
    <p:sldId id="270" r:id="rId7"/>
    <p:sldId id="264" r:id="rId8"/>
    <p:sldId id="261" r:id="rId9"/>
    <p:sldId id="262" r:id="rId10"/>
    <p:sldId id="265" r:id="rId11"/>
    <p:sldId id="271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1968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3822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FECF89-7563-4128-9CB8-7CD878959A40}" type="datetimeFigureOut">
              <a:rPr lang="en-US" smtClean="0"/>
              <a:pPr/>
              <a:t>2/23/2012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E1EC70-8198-417F-9A7F-A518A8B0929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D034AA-0744-466B-B718-75B71CB86A0F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53BD5AB-33B2-4A2D-8F50-653D898062ED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23FFD5-39D9-4D38-90FC-5A5C39B424BA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2928584-CE8B-468A-8F86-6A6FF3BDDC33}" type="slidenum">
              <a:rPr lang="en-US" smtClean="0"/>
              <a:pPr/>
              <a:t>14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F2A2E5-65ED-4E83-8273-88F0B46AB44C}" type="slidenum">
              <a:rPr lang="en-US" smtClean="0"/>
              <a:pPr/>
              <a:t>15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3F2A2E5-65ED-4E83-8273-88F0B46AB44C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FCC7902-C39B-4F6A-9F3C-256B241EFC39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1DAC18A-901F-4ED8-9C7B-31D2A6633DA0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888181A-1BE8-4BA2-9104-F8EC9B51BD05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E935F8E-0864-4D0A-9186-8A1BC4E3649E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To determine if an opinion line is editable</a:t>
            </a:r>
            <a:r>
              <a:rPr lang="en-US" baseline="0" dirty="0" smtClean="0"/>
              <a:t>, look at the Data Tab. If the observation is in a white cell, it can be modified. If the observation is in a grayed-out cell, it cannot be modified.</a:t>
            </a:r>
            <a:endParaRPr lang="en-US" dirty="0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B0DF814-1B0E-4781-AA09-A4C4E2B06199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To determine if an opinion line is editable</a:t>
            </a:r>
            <a:r>
              <a:rPr lang="en-US" baseline="0" dirty="0" smtClean="0"/>
              <a:t>, look at the Data Tab. If the observation is in a white cell, it can be modified. If the observation is in a grayed-out cell, it cannot be modified.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D30D285-DA2F-4561-9198-3A4DF226FC67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A660D8-F309-4C15-B87E-A49E5E863153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5.xml"/><Relationship Id="rId1" Type="http://schemas.openxmlformats.org/officeDocument/2006/relationships/tags" Target="../tags/tag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z="2000" b="0"/>
            </a:lvl1pPr>
          </a:lstStyle>
          <a:p>
            <a:fld id="{7AC0E2C8-3E03-4AE0-AE33-7AA9533AAE3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41294"/>
            <a:ext cx="8229600" cy="5374839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457200" y="116541"/>
            <a:ext cx="8229600" cy="708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DM-DV-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702" r:id="rId10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9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9.xml"/><Relationship Id="rId3" Type="http://schemas.openxmlformats.org/officeDocument/2006/relationships/tags" Target="../tags/tag3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tags" Target="../tags/tag42.xml"/><Relationship Id="rId5" Type="http://schemas.openxmlformats.org/officeDocument/2006/relationships/tags" Target="../tags/tag41.xml"/><Relationship Id="rId10" Type="http://schemas.openxmlformats.org/officeDocument/2006/relationships/image" Target="../media/image11.png"/><Relationship Id="rId4" Type="http://schemas.openxmlformats.org/officeDocument/2006/relationships/tags" Target="../tags/tag40.xml"/><Relationship Id="rId9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tags" Target="../tags/tag47.xml"/><Relationship Id="rId7" Type="http://schemas.openxmlformats.org/officeDocument/2006/relationships/notesSlide" Target="../notesSlides/notesSlide10.xml"/><Relationship Id="rId2" Type="http://schemas.openxmlformats.org/officeDocument/2006/relationships/tags" Target="../tags/tag46.xml"/><Relationship Id="rId1" Type="http://schemas.openxmlformats.org/officeDocument/2006/relationships/tags" Target="../tags/tag4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9.xml"/><Relationship Id="rId4" Type="http://schemas.openxmlformats.org/officeDocument/2006/relationships/tags" Target="../tags/tag48.xml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1.xml"/><Relationship Id="rId3" Type="http://schemas.openxmlformats.org/officeDocument/2006/relationships/tags" Target="../tags/tag5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tags" Target="../tags/tag55.xml"/><Relationship Id="rId5" Type="http://schemas.openxmlformats.org/officeDocument/2006/relationships/tags" Target="../tags/tag54.xml"/><Relationship Id="rId10" Type="http://schemas.openxmlformats.org/officeDocument/2006/relationships/image" Target="../media/image15.png"/><Relationship Id="rId4" Type="http://schemas.openxmlformats.org/officeDocument/2006/relationships/tags" Target="../tags/tag53.xml"/><Relationship Id="rId9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58.xml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3.png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6.xml"/><Relationship Id="rId7" Type="http://schemas.openxmlformats.org/officeDocument/2006/relationships/image" Target="../media/image4.png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7" Type="http://schemas.openxmlformats.org/officeDocument/2006/relationships/image" Target="../media/image5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image" Target="../media/image6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7.xml"/><Relationship Id="rId7" Type="http://schemas.openxmlformats.org/officeDocument/2006/relationships/image" Target="../media/image7.png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7" Type="http://schemas.openxmlformats.org/officeDocument/2006/relationships/image" Target="../media/image8.png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5.xml"/><Relationship Id="rId7" Type="http://schemas.openxmlformats.org/officeDocument/2006/relationships/image" Target="../media/image9.png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Detail View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457200" y="1417638"/>
            <a:ext cx="8229600" cy="868362"/>
          </a:xfrm>
        </p:spPr>
        <p:txBody>
          <a:bodyPr/>
          <a:lstStyle/>
          <a:p>
            <a:r>
              <a:rPr lang="en-US" dirty="0" smtClean="0"/>
              <a:t>Mark K. Williams, CFPIM, CSCP 					</a:t>
            </a:r>
          </a:p>
          <a:p>
            <a:r>
              <a:rPr lang="en-US" dirty="0" smtClean="0"/>
              <a:t>QAD Supply Chain Solutions Center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 – Planning Portal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Planning Portal also allows you to hide the Charts and only display the Data tab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Display/Hide Detail Charts</a:t>
            </a:r>
            <a:endParaRPr lang="en-US" dirty="0"/>
          </a:p>
        </p:txBody>
      </p:sp>
      <p:pic>
        <p:nvPicPr>
          <p:cNvPr id="10245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467600" y="1447800"/>
            <a:ext cx="293688" cy="29368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10246" name="Picture 4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0898" y="2592387"/>
            <a:ext cx="8300430" cy="27416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" name="Rectangle 13"/>
          <p:cNvSpPr/>
          <p:nvPr>
            <p:custDataLst>
              <p:tags r:id="rId6"/>
            </p:custDataLst>
          </p:nvPr>
        </p:nvSpPr>
        <p:spPr>
          <a:xfrm>
            <a:off x="7848600" y="3429000"/>
            <a:ext cx="174929" cy="22860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DM-DV-100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Click the </a:t>
            </a:r>
            <a:r>
              <a:rPr lang="en-US" b="1" dirty="0" smtClean="0"/>
              <a:t>Display/Hide Detail Charts icon       </a:t>
            </a:r>
            <a:r>
              <a:rPr lang="en-US" dirty="0" smtClean="0"/>
              <a:t>above the Data panel and the graphs will no longer display and the Data panel is moved to the top of the screen</a:t>
            </a:r>
          </a:p>
          <a:p>
            <a:pPr lvl="1"/>
            <a:r>
              <a:rPr lang="en-US" dirty="0" smtClean="0"/>
              <a:t>Click the icon again to display the graphs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Display/Hide Detail Charts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898" y="3354387"/>
            <a:ext cx="8300430" cy="27416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Rectangle 4"/>
          <p:cNvSpPr/>
          <p:nvPr>
            <p:custDataLst>
              <p:tags r:id="rId2"/>
            </p:custDataLst>
          </p:nvPr>
        </p:nvSpPr>
        <p:spPr>
          <a:xfrm>
            <a:off x="7848600" y="4191000"/>
            <a:ext cx="174929" cy="22860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DM-DV-110</a:t>
            </a:r>
            <a:endParaRPr lang="en-US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You can add notes to a series in the </a:t>
            </a:r>
            <a:r>
              <a:rPr lang="en-US" b="1" dirty="0" smtClean="0"/>
              <a:t>Detail view </a:t>
            </a:r>
            <a:r>
              <a:rPr lang="en-US" dirty="0" smtClean="0"/>
              <a:t>by clicking the </a:t>
            </a:r>
            <a:r>
              <a:rPr lang="en-US" b="1" dirty="0" smtClean="0"/>
              <a:t>Notes icon   </a:t>
            </a:r>
          </a:p>
          <a:p>
            <a:endParaRPr lang="en-US" dirty="0" smtClean="0"/>
          </a:p>
          <a:p>
            <a:r>
              <a:rPr lang="en-US" dirty="0" smtClean="0"/>
              <a:t>If a note has already been added to a series, this icon          is displayed next to the series name</a:t>
            </a:r>
          </a:p>
          <a:p>
            <a:endParaRPr lang="en-US" dirty="0" smtClean="0"/>
          </a:p>
          <a:p>
            <a:r>
              <a:rPr lang="en-US" dirty="0" smtClean="0"/>
              <a:t>Place your cursor over the icon to view a tool tip of the last note added or click on the icon to view a detailed list of the notes history</a:t>
            </a:r>
          </a:p>
        </p:txBody>
      </p:sp>
      <p:sp>
        <p:nvSpPr>
          <p:cNvPr id="6" name="Title 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Adding Notes in Detail View</a:t>
            </a:r>
            <a:endParaRPr lang="en-US" dirty="0"/>
          </a:p>
        </p:txBody>
      </p:sp>
      <p:pic>
        <p:nvPicPr>
          <p:cNvPr id="11269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346208" y="1363640"/>
            <a:ext cx="609600" cy="609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11270" name="Picture 3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40456" y="2819400"/>
            <a:ext cx="609600" cy="609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DM-DV-120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My Shortcuts icon        above the Data panel displays the shortcut panel and allows you to update the settings for the data displayed</a:t>
            </a:r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Updating Data Settings in Detail View</a:t>
            </a:r>
            <a:endParaRPr lang="en-US" dirty="0"/>
          </a:p>
        </p:txBody>
      </p:sp>
      <p:pic>
        <p:nvPicPr>
          <p:cNvPr id="12293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800600" y="914400"/>
            <a:ext cx="457200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2649938" y="2324673"/>
            <a:ext cx="6255771" cy="3810558"/>
            <a:chOff x="2895600" y="2133600"/>
            <a:chExt cx="7005436" cy="4267200"/>
          </a:xfrm>
        </p:grpSpPr>
        <p:pic>
          <p:nvPicPr>
            <p:cNvPr id="12294" name="Picture 7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895600" y="2133600"/>
              <a:ext cx="7005436" cy="4267200"/>
            </a:xfrm>
            <a:prstGeom prst="rect">
              <a:avLst/>
            </a:prstGeom>
            <a:noFill/>
            <a:ln w="317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2" name="Rectangle 11"/>
            <p:cNvSpPr/>
            <p:nvPr>
              <p:custDataLst>
                <p:tags r:id="rId6"/>
              </p:custDataLst>
            </p:nvPr>
          </p:nvSpPr>
          <p:spPr>
            <a:xfrm>
              <a:off x="7543800" y="4648200"/>
              <a:ext cx="228600" cy="228600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DM-DV-130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0" hangingPunct="0">
              <a:lnSpc>
                <a:spcPct val="105000"/>
              </a:lnSpc>
              <a:spcBef>
                <a:spcPts val="1800"/>
              </a:spcBef>
              <a:buFontTx/>
              <a:buChar char="•"/>
            </a:pPr>
            <a:r>
              <a:rPr lang="en-US" dirty="0" smtClean="0"/>
              <a:t>Make your changes to the parameters and click the </a:t>
            </a:r>
            <a:r>
              <a:rPr lang="en-US" b="1" dirty="0" smtClean="0"/>
              <a:t>Go </a:t>
            </a:r>
            <a:r>
              <a:rPr lang="en-US" dirty="0" smtClean="0"/>
              <a:t>button</a:t>
            </a:r>
          </a:p>
          <a:p>
            <a:pPr eaLnBrk="0" hangingPunct="0">
              <a:lnSpc>
                <a:spcPct val="105000"/>
              </a:lnSpc>
              <a:spcBef>
                <a:spcPts val="1800"/>
              </a:spcBef>
              <a:buFontTx/>
              <a:buChar char="•"/>
            </a:pPr>
            <a:r>
              <a:rPr lang="en-US" dirty="0" smtClean="0"/>
              <a:t>The data in the </a:t>
            </a:r>
            <a:r>
              <a:rPr lang="en-US" b="1" dirty="0" smtClean="0"/>
              <a:t>Detail view </a:t>
            </a:r>
            <a:r>
              <a:rPr lang="en-US" dirty="0" smtClean="0"/>
              <a:t>is updated and the graphs are refreshed</a:t>
            </a:r>
          </a:p>
          <a:p>
            <a:pPr eaLnBrk="0" hangingPunct="0">
              <a:lnSpc>
                <a:spcPct val="105000"/>
              </a:lnSpc>
              <a:spcBef>
                <a:spcPts val="1800"/>
              </a:spcBef>
              <a:buFontTx/>
              <a:buChar char="•"/>
            </a:pPr>
            <a:r>
              <a:rPr lang="en-US" dirty="0" smtClean="0"/>
              <a:t>If you want to save the selections as a new or existing shortcut, click the </a:t>
            </a:r>
            <a:r>
              <a:rPr lang="en-US" b="1" dirty="0" smtClean="0"/>
              <a:t>Save</a:t>
            </a:r>
            <a:r>
              <a:rPr lang="en-US" dirty="0" smtClean="0"/>
              <a:t> or </a:t>
            </a:r>
            <a:r>
              <a:rPr lang="en-US" b="1" dirty="0" smtClean="0"/>
              <a:t>Save As </a:t>
            </a:r>
            <a:r>
              <a:rPr lang="en-US" dirty="0" smtClean="0"/>
              <a:t>buttons</a:t>
            </a:r>
          </a:p>
          <a:p>
            <a:pPr eaLnBrk="0" hangingPunct="0">
              <a:lnSpc>
                <a:spcPct val="105000"/>
              </a:lnSpc>
              <a:spcBef>
                <a:spcPts val="1800"/>
              </a:spcBef>
              <a:buFontTx/>
              <a:buChar char="•"/>
            </a:pPr>
            <a:r>
              <a:rPr lang="en-US" dirty="0" smtClean="0"/>
              <a:t>Click the </a:t>
            </a:r>
            <a:r>
              <a:rPr lang="en-US" b="1" dirty="0" smtClean="0"/>
              <a:t>My Shortcut Editor</a:t>
            </a:r>
            <a:r>
              <a:rPr lang="en-US" dirty="0" smtClean="0"/>
              <a:t> icon again to hide the panel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Updating Data Settings in Detail 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DM-DV-140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Detail View </a:t>
            </a:r>
            <a:r>
              <a:rPr lang="en-US" dirty="0" smtClean="0"/>
              <a:t>mimics the look and feel of the DME Viewer</a:t>
            </a:r>
          </a:p>
          <a:p>
            <a:r>
              <a:rPr lang="en-US" dirty="0" smtClean="0"/>
              <a:t>From the </a:t>
            </a:r>
            <a:r>
              <a:rPr lang="en-US" b="1" dirty="0" smtClean="0"/>
              <a:t>My View </a:t>
            </a:r>
            <a:r>
              <a:rPr lang="en-US" dirty="0" smtClean="0"/>
              <a:t>panel, you can choose whether or not to view the hierarchy</a:t>
            </a:r>
          </a:p>
          <a:p>
            <a:r>
              <a:rPr lang="en-US" dirty="0" smtClean="0"/>
              <a:t>Left-side panel displays the hierarchy tree</a:t>
            </a:r>
          </a:p>
          <a:p>
            <a:r>
              <a:rPr lang="en-US" dirty="0" smtClean="0"/>
              <a:t>Upper panel displays a graph (either Line or Bar)</a:t>
            </a:r>
          </a:p>
          <a:p>
            <a:r>
              <a:rPr lang="en-US" dirty="0" smtClean="0"/>
              <a:t>Lower panel displays the data in a grid</a:t>
            </a:r>
          </a:p>
          <a:p>
            <a:r>
              <a:rPr lang="en-US" dirty="0" smtClean="0"/>
              <a:t>You can make changes directly into the Planning Portal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Detail View - Review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DM-DV-150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79990" y="5568288"/>
            <a:ext cx="4591050" cy="762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The </a:t>
            </a:r>
            <a:r>
              <a:rPr lang="en-US" sz="2600" b="1" dirty="0" smtClean="0"/>
              <a:t>Detail View </a:t>
            </a:r>
            <a:r>
              <a:rPr lang="en-US" sz="2600" dirty="0" smtClean="0"/>
              <a:t>mimics the look and feel of the DME </a:t>
            </a:r>
            <a:r>
              <a:rPr lang="en-US" sz="2600" dirty="0" smtClean="0"/>
              <a:t>Viewer</a:t>
            </a:r>
            <a:endParaRPr lang="en-US" sz="2600" dirty="0" smtClean="0"/>
          </a:p>
          <a:p>
            <a:r>
              <a:rPr lang="en-US" sz="2600" dirty="0" smtClean="0"/>
              <a:t>From the </a:t>
            </a:r>
            <a:r>
              <a:rPr lang="en-US" sz="2600" b="1" dirty="0" smtClean="0"/>
              <a:t>My View </a:t>
            </a:r>
            <a:r>
              <a:rPr lang="en-US" sz="2600" dirty="0" smtClean="0"/>
              <a:t>panel, you can choose whether or not to view the hierarchy (default value is “Yes</a:t>
            </a:r>
            <a:r>
              <a:rPr lang="en-US" sz="2600" dirty="0" smtClean="0"/>
              <a:t>”)</a:t>
            </a:r>
            <a:endParaRPr lang="en-US" sz="2600" dirty="0" smtClean="0"/>
          </a:p>
          <a:p>
            <a:r>
              <a:rPr lang="en-US" sz="2600" dirty="0" smtClean="0"/>
              <a:t>Left-side panel displays the hierarchy </a:t>
            </a:r>
            <a:r>
              <a:rPr lang="en-US" sz="2600" dirty="0" smtClean="0"/>
              <a:t>tree</a:t>
            </a:r>
            <a:endParaRPr lang="en-US" sz="2600" dirty="0" smtClean="0"/>
          </a:p>
          <a:p>
            <a:r>
              <a:rPr lang="en-US" sz="2600" dirty="0" smtClean="0"/>
              <a:t>Upper panel displays a graph (either Line or Bar</a:t>
            </a:r>
            <a:r>
              <a:rPr lang="en-US" sz="2600" dirty="0" smtClean="0"/>
              <a:t>)</a:t>
            </a:r>
            <a:endParaRPr lang="en-US" sz="2600" dirty="0" smtClean="0"/>
          </a:p>
          <a:p>
            <a:r>
              <a:rPr lang="en-US" sz="2600" dirty="0" smtClean="0"/>
              <a:t>Lower panel displays the data in a </a:t>
            </a:r>
            <a:r>
              <a:rPr lang="en-US" sz="2600" dirty="0" smtClean="0"/>
              <a:t>grid</a:t>
            </a:r>
            <a:endParaRPr lang="en-US" sz="2600" dirty="0" smtClean="0"/>
          </a:p>
          <a:p>
            <a:pPr lvl="1"/>
            <a:r>
              <a:rPr lang="en-US" sz="2200" dirty="0" smtClean="0"/>
              <a:t>To access the </a:t>
            </a:r>
            <a:r>
              <a:rPr lang="en-US" sz="2200" b="1" dirty="0" smtClean="0"/>
              <a:t>Detail View</a:t>
            </a:r>
            <a:r>
              <a:rPr lang="en-US" sz="2200" dirty="0" smtClean="0"/>
              <a:t>, click the </a:t>
            </a:r>
            <a:r>
              <a:rPr lang="en-US" sz="2200" b="1" dirty="0" smtClean="0"/>
              <a:t>Detail tab </a:t>
            </a:r>
            <a:r>
              <a:rPr lang="en-US" sz="2200" dirty="0" smtClean="0"/>
              <a:t>at the top of the Planning </a:t>
            </a:r>
            <a:r>
              <a:rPr lang="en-US" sz="2200" dirty="0" smtClean="0"/>
              <a:t>Portal</a:t>
            </a:r>
            <a:endParaRPr lang="en-US" sz="2200" dirty="0" smtClean="0"/>
          </a:p>
          <a:p>
            <a:endParaRPr lang="en-US" sz="2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Detail View - Overview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b="1" dirty="0" smtClean="0"/>
              <a:t>Detail View </a:t>
            </a:r>
            <a:r>
              <a:rPr lang="en-US" dirty="0" smtClean="0"/>
              <a:t>allows you to view individual items with the hierarchy tree displayed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Detail View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696" y="1834488"/>
            <a:ext cx="8763000" cy="4485082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584208" y="1105472"/>
            <a:ext cx="3411356" cy="4928907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7200" y="891610"/>
            <a:ext cx="5181600" cy="5424523"/>
          </a:xfrm>
        </p:spPr>
        <p:txBody>
          <a:bodyPr/>
          <a:lstStyle/>
          <a:p>
            <a:r>
              <a:rPr lang="en-US" dirty="0" smtClean="0"/>
              <a:t>In the </a:t>
            </a:r>
            <a:r>
              <a:rPr lang="en-US" b="1" dirty="0" smtClean="0"/>
              <a:t>Aggregate View </a:t>
            </a:r>
            <a:r>
              <a:rPr lang="en-US" dirty="0" smtClean="0"/>
              <a:t>section in the left-hand pane, click on the “+” icon to expand the list</a:t>
            </a:r>
          </a:p>
          <a:p>
            <a:r>
              <a:rPr lang="en-US" dirty="0" smtClean="0"/>
              <a:t>You can also temporarily hide the Series panel by clicking the </a:t>
            </a:r>
            <a:r>
              <a:rPr lang="en-US" b="1" dirty="0" smtClean="0"/>
              <a:t>Display/Hide Series </a:t>
            </a:r>
            <a:r>
              <a:rPr lang="en-US" dirty="0" smtClean="0"/>
              <a:t>icon above the Data </a:t>
            </a:r>
            <a:r>
              <a:rPr lang="en-US" dirty="0" smtClean="0"/>
              <a:t>panel</a:t>
            </a:r>
          </a:p>
          <a:p>
            <a:pPr lvl="1"/>
            <a:r>
              <a:rPr lang="en-US" dirty="0" smtClean="0"/>
              <a:t>Click </a:t>
            </a:r>
            <a:r>
              <a:rPr lang="en-US" dirty="0" smtClean="0"/>
              <a:t>the icon again to show the Series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Detail View – Data Selection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The lower half of the detail view consists of the </a:t>
            </a:r>
            <a:r>
              <a:rPr lang="en-US" b="1" dirty="0" smtClean="0"/>
              <a:t>Data tab</a:t>
            </a:r>
            <a:r>
              <a:rPr lang="en-US" dirty="0" smtClean="0"/>
              <a:t> and </a:t>
            </a:r>
            <a:r>
              <a:rPr lang="en-US" b="1" dirty="0" smtClean="0"/>
              <a:t>Properties tab.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On the </a:t>
            </a:r>
            <a:r>
              <a:rPr lang="en-US" b="1" dirty="0" smtClean="0"/>
              <a:t>Data tab</a:t>
            </a:r>
            <a:r>
              <a:rPr lang="en-US" dirty="0" smtClean="0"/>
              <a:t>, you can manually edit the data in the </a:t>
            </a:r>
            <a:r>
              <a:rPr lang="en-US" b="1" dirty="0" smtClean="0"/>
              <a:t>white rows </a:t>
            </a:r>
            <a:r>
              <a:rPr lang="en-US" dirty="0" smtClean="0"/>
              <a:t>by clicking directly in the cells and entering the changes.</a:t>
            </a:r>
          </a:p>
          <a:p>
            <a:pPr>
              <a:buNone/>
            </a:pPr>
            <a:endParaRPr lang="en-US" sz="24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Data Tab</a:t>
            </a:r>
            <a:endParaRPr lang="en-US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" y="3440373"/>
            <a:ext cx="8839200" cy="2046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Rectangle 7"/>
          <p:cNvSpPr/>
          <p:nvPr/>
        </p:nvSpPr>
        <p:spPr>
          <a:xfrm>
            <a:off x="152400" y="3529912"/>
            <a:ext cx="883920" cy="26861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4360" y="4693915"/>
            <a:ext cx="6703060" cy="179077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1625600" y="3440373"/>
            <a:ext cx="147320" cy="433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1</a:t>
            </a:r>
            <a:endParaRPr lang="en-US" b="1" dirty="0">
              <a:solidFill>
                <a:srgbClr val="FF0000"/>
              </a:solidFill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 flipH="1">
            <a:off x="1109980" y="3619450"/>
            <a:ext cx="44196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/>
        </p:nvCxnSpPr>
        <p:spPr>
          <a:xfrm flipH="1">
            <a:off x="7371080" y="4783454"/>
            <a:ext cx="44196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7813040" y="4514838"/>
            <a:ext cx="304025" cy="4339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2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 startAt="3"/>
            </a:pPr>
            <a:r>
              <a:rPr lang="en-US" dirty="0" smtClean="0"/>
              <a:t>You </a:t>
            </a:r>
            <a:r>
              <a:rPr lang="en-US" b="1" dirty="0" smtClean="0"/>
              <a:t>cannot</a:t>
            </a:r>
            <a:r>
              <a:rPr lang="en-US" dirty="0" smtClean="0"/>
              <a:t> make changes in the </a:t>
            </a:r>
            <a:r>
              <a:rPr lang="en-US" b="1" dirty="0" smtClean="0"/>
              <a:t>grayed-out </a:t>
            </a:r>
            <a:r>
              <a:rPr lang="en-US" b="1" dirty="0" smtClean="0"/>
              <a:t>rows.</a:t>
            </a:r>
            <a:endParaRPr lang="en-US" b="1" dirty="0" smtClean="0"/>
          </a:p>
          <a:p>
            <a:pPr marL="457200" indent="-457200">
              <a:buFont typeface="+mj-lt"/>
              <a:buAutoNum type="arabicPeriod" startAt="3"/>
            </a:pPr>
            <a:r>
              <a:rPr lang="en-US" dirty="0" smtClean="0"/>
              <a:t>Click the </a:t>
            </a:r>
            <a:r>
              <a:rPr lang="en-US" b="1" dirty="0" smtClean="0"/>
              <a:t>Save icon </a:t>
            </a:r>
            <a:r>
              <a:rPr lang="en-US" dirty="0" smtClean="0"/>
              <a:t>when finished to save your </a:t>
            </a:r>
            <a:r>
              <a:rPr lang="en-US" dirty="0" smtClean="0"/>
              <a:t>changes.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Tab</a:t>
            </a:r>
            <a:endParaRPr lang="en-US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3440373"/>
            <a:ext cx="8839200" cy="2046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594360" y="5052070"/>
            <a:ext cx="6703060" cy="268616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623300" y="3798528"/>
            <a:ext cx="147320" cy="179077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Arrow Connector 11"/>
          <p:cNvCxnSpPr/>
          <p:nvPr/>
        </p:nvCxnSpPr>
        <p:spPr>
          <a:xfrm flipH="1">
            <a:off x="7371080" y="5231148"/>
            <a:ext cx="441960" cy="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V="1">
            <a:off x="8696960" y="4067144"/>
            <a:ext cx="0" cy="62677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Rectangle 14"/>
          <p:cNvSpPr/>
          <p:nvPr/>
        </p:nvSpPr>
        <p:spPr>
          <a:xfrm>
            <a:off x="7813040" y="4962531"/>
            <a:ext cx="304025" cy="4339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3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8549640" y="4693915"/>
            <a:ext cx="304025" cy="43398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4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DM-DV-060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Click the </a:t>
            </a:r>
            <a:r>
              <a:rPr lang="en-US" b="1" dirty="0" smtClean="0"/>
              <a:t>Properties tab </a:t>
            </a:r>
            <a:r>
              <a:rPr lang="en-US" dirty="0" smtClean="0"/>
              <a:t>to view the properties for the current selection</a:t>
            </a:r>
          </a:p>
          <a:p>
            <a:r>
              <a:rPr lang="en-US" dirty="0" smtClean="0"/>
              <a:t>You cannot edit the information displayed on the Properties tab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Properties Tab</a:t>
            </a:r>
            <a:endParaRPr lang="en-US" dirty="0"/>
          </a:p>
        </p:txBody>
      </p:sp>
      <p:pic>
        <p:nvPicPr>
          <p:cNvPr id="9221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1514" y="3505200"/>
            <a:ext cx="8917382" cy="16764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The graph in the top panel of the screen shows a graphical representation of the current data </a:t>
            </a:r>
          </a:p>
          <a:p>
            <a:r>
              <a:rPr lang="en-US" sz="2600" dirty="0" smtClean="0"/>
              <a:t>You can modify any opinion line that is editable in the graph by clicking and dragging the lines to adjust the value</a:t>
            </a:r>
          </a:p>
          <a:p>
            <a:pPr lvl="1"/>
            <a:r>
              <a:rPr lang="en-US" sz="2200" dirty="0" smtClean="0"/>
              <a:t>Click </a:t>
            </a:r>
            <a:r>
              <a:rPr lang="en-US" sz="2200" b="1" dirty="0" smtClean="0"/>
              <a:t>Submit</a:t>
            </a:r>
            <a:r>
              <a:rPr lang="en-US" sz="2200" dirty="0" smtClean="0"/>
              <a:t> when finished to save your changes</a:t>
            </a:r>
          </a:p>
          <a:p>
            <a:endParaRPr lang="en-US" sz="2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Graph View</a:t>
            </a:r>
            <a:endParaRPr lang="en-US" dirty="0"/>
          </a:p>
        </p:txBody>
      </p:sp>
      <p:pic>
        <p:nvPicPr>
          <p:cNvPr id="6149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14031" y="3477904"/>
            <a:ext cx="8298286" cy="277619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data can also be viewed in bar graph form by clicking on the </a:t>
            </a:r>
            <a:r>
              <a:rPr lang="en-US" b="1" dirty="0" smtClean="0"/>
              <a:t>Bar Chart tab</a:t>
            </a:r>
          </a:p>
          <a:p>
            <a:r>
              <a:rPr lang="en-US" dirty="0" smtClean="0"/>
              <a:t>Just as with the </a:t>
            </a:r>
            <a:r>
              <a:rPr lang="en-US" b="1" dirty="0" smtClean="0"/>
              <a:t>Line Chart tab</a:t>
            </a:r>
            <a:r>
              <a:rPr lang="en-US" dirty="0" smtClean="0"/>
              <a:t>, you can modify any opinion line that is editable in the graph by clicking and dragging the bars to adjust the value</a:t>
            </a:r>
          </a:p>
          <a:p>
            <a:r>
              <a:rPr lang="en-US" dirty="0" smtClean="0"/>
              <a:t>Click the </a:t>
            </a:r>
            <a:r>
              <a:rPr lang="en-US" b="1" dirty="0" smtClean="0"/>
              <a:t>Save icon </a:t>
            </a:r>
            <a:r>
              <a:rPr lang="en-US" dirty="0" smtClean="0"/>
              <a:t>when finished to save your changes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Bar Charts</a:t>
            </a:r>
            <a:endParaRPr lang="en-US" dirty="0"/>
          </a:p>
        </p:txBody>
      </p:sp>
      <p:pic>
        <p:nvPicPr>
          <p:cNvPr id="7173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4800" y="3733800"/>
            <a:ext cx="8654060" cy="250508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DM-DV-090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fuf1CDdpoc5LinyFX2eGo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CNPPjOLAm3fPLJMH56UGT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T9W0zHAk3uBADAkKzzWR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POZj6XDyZjzwDD8ij16z3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LOXx4gScJ6Khr0RkIqMJ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hGgRTAXt18kBBlaLbt3B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Mmc8qYiGNj8tPKKFwV0iJ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YcNpJXcrmsqB3bmySnFMz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Csd0lu0m6fOf7HjXaawg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LiZRBaOniG0wv8zrUbCS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iCFEMRdejR0tFBc2EJecO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ql3VItW1Go9oO3By0ELRr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tzlBOdQKMhJuwmbJ098of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QPWGY9xo3iIvqqcBxd8GF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sKdBzScPdoiSx3Cw7bSKj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1riiMTaY0LXWo4RaLpaa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kusT48rMrWauVgf3yXgfY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hgb1jPaabXzTB4NA9FF9V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xZRabncQ4OIFwH6cwNWNj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VBbzmm1csaWxs0BMmxCt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UtK56YPBcKhLTCHsEklSy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v98rxjVrCi3LVXR2YNFEP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lLcIgLtPET93UXHUKsm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MWUPpNdYygRDO0huLWm07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LkkjsUoM93DJmnlmljxj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p98q31klxvzq4UmYArdMP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B4P1cJySY9tEMQJ9CusR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RJzk4QyBXwi657QBpAaJp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RNZOoDOOQVikynpCvAyau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EBjhBJINFmMPzcqpLEynr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lUiFw6nhYjnysWqyznE2c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PNtUF91Ow86KZ0xkOdNrf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ZQCRzZ3DyBpw4cIcaD0B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KAtuslLaQUFydi70AfqDZ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VxuK5QMUFJ3wxuDyVtc0u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vmn7qdlfG3t2JMTY1sGWC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g0DUujDjNHGQ0PnEjUBK4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vmn7qdlfG3t2JMTY1sGWC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g0DUujDjNHGQ0PnEjUBK4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iEsyIw1c4aYcVgJEi3NUZ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49ZIW9TTPu2ZAjHMFMtZS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pjcHEQPNOFTJwthLFHbdl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x3a3EfBsAlQKEX7UkpGcb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wyh0FzzmaZsbhGzyoNwUB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D1iepddSpv86yKwAFtkH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v3BQaB6ivTS1BDcYoQfLf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HxSX3S2pJlv3cIp2MlEUV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WhiUnyeUzRU1e3IWUFTVP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K7BMisJX08luJJgm1fGbg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k0afsCSVWPzc2mZsLK3m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4z4E4IRO6XbyAL1pumSa8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zg19OU4Afhl38oWRlp6MF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SE7E0nRh2L2v4TO4cZWyF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bQZwSSyhVswsjTpOjxUf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m5TzgueJ9I8JjIlOLodRk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wd8ZAuhPboA17KAoRTtdn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POZj6XDyZjzwDD8ij16z3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LOXx4gScJ6Khr0RkIqMJ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jTE5rkFWEd0iulP0NbeUE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GyvO2wuQFtytW7vItKUi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2PUA2kBUxKrId6ADh9rOy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1183</TotalTime>
  <Words>765</Words>
  <Application>Microsoft Office PowerPoint</Application>
  <PresentationFormat>On-screen Show (4:3)</PresentationFormat>
  <Paragraphs>92</Paragraphs>
  <Slides>15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QAD 2010 Template</vt:lpstr>
      <vt:lpstr>Detail View</vt:lpstr>
      <vt:lpstr>Detail View - Overview</vt:lpstr>
      <vt:lpstr>Detail View</vt:lpstr>
      <vt:lpstr>Detail View – Data Selection</vt:lpstr>
      <vt:lpstr>Data Tab</vt:lpstr>
      <vt:lpstr>Data Tab</vt:lpstr>
      <vt:lpstr>Properties Tab</vt:lpstr>
      <vt:lpstr>Graph View</vt:lpstr>
      <vt:lpstr>Bar Charts</vt:lpstr>
      <vt:lpstr>Display/Hide Detail Charts</vt:lpstr>
      <vt:lpstr>Display/Hide Detail Charts</vt:lpstr>
      <vt:lpstr>Adding Notes in Detail View</vt:lpstr>
      <vt:lpstr>Updating Data Settings in Detail View</vt:lpstr>
      <vt:lpstr>Updating Data Settings in Detail View</vt:lpstr>
      <vt:lpstr>Detail View - Review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Portal</dc:title>
  <dc:creator>Mark K Williams</dc:creator>
  <cp:lastModifiedBy>mdf</cp:lastModifiedBy>
  <cp:revision>41</cp:revision>
  <dcterms:created xsi:type="dcterms:W3CDTF">2011-07-27T10:36:52Z</dcterms:created>
  <dcterms:modified xsi:type="dcterms:W3CDTF">2012-02-23T18:24:48Z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1gq77Ea-PXulCX2SFiJOXQmab-lgAlAREf2MbfJbJ-Dk</vt:lpwstr>
  </property>
  <property fmtid="{D5CDD505-2E9C-101B-9397-08002B2CF9AE}" pid="4" name="Google.Documents.RevisionId">
    <vt:lpwstr>04773262515084130794</vt:lpwstr>
  </property>
  <property fmtid="{D5CDD505-2E9C-101B-9397-08002B2CF9AE}" pid="5" name="Google.Documents.PreviousRevisionId">
    <vt:lpwstr>08874547131761832974</vt:lpwstr>
  </property>
  <property fmtid="{D5CDD505-2E9C-101B-9397-08002B2CF9AE}" pid="6" name="Google.Documents.PluginVersion">
    <vt:lpwstr>2.0.2662.553</vt:lpwstr>
  </property>
  <property fmtid="{D5CDD505-2E9C-101B-9397-08002B2CF9AE}" pid="7" name="Google.Documents.MergeIncapabilityFlags">
    <vt:i4>0</vt:i4>
  </property>
</Properties>
</file>