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notesSlides/notesSlide9.xml" ContentType="application/vnd.openxmlformats-officedocument.presentationml.notesSlide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notesSlides/notesSlide8.xml" ContentType="application/vnd.openxmlformats-officedocument.presentationml.notesSlide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4"/>
  </p:notesMasterIdLst>
  <p:sldIdLst>
    <p:sldId id="257" r:id="rId2"/>
    <p:sldId id="268" r:id="rId3"/>
    <p:sldId id="259" r:id="rId4"/>
    <p:sldId id="260" r:id="rId5"/>
    <p:sldId id="261" r:id="rId6"/>
    <p:sldId id="262" r:id="rId7"/>
    <p:sldId id="269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1446" autoAdjust="0"/>
  </p:normalViewPr>
  <p:slideViewPr>
    <p:cSldViewPr>
      <p:cViewPr>
        <p:scale>
          <a:sx n="80" d="100"/>
          <a:sy n="80" d="100"/>
        </p:scale>
        <p:origin x="-1668" y="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-3756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336B35-AC13-402B-9055-B40C88B2C8B4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C33AEC-1A07-4196-9342-05D2B785368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3DD91D3-11B8-4E47-BF6F-C382069F6666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C4472FE-63BB-43ED-A62B-F547D6C47BDA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3A384A-C96E-42D1-8B1E-DAA38102CCDC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143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13A384A-C96E-42D1-8B1E-DAA38102CCDC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6A9FE3-1EBA-4930-95AB-84553800691F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4E1736E-27B5-4E8C-B0A9-C532D149845B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3BF86D2-7CA5-429D-BD90-2205CCE995BF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4BF4773-F886-4501-A191-01778EE0858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4AE1D3D-154F-4CE6-B085-45C8A5881B5C}" type="slidenum">
              <a:rPr lang="en-US" smtClean="0"/>
              <a:pPr/>
              <a:t>8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CB99C19-C11C-49B2-BDC7-85D72A33767A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AEC2298-31FB-493E-873C-C6DD56540662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0"/>
            <a:ext cx="8229600" cy="716523"/>
          </a:xfrm>
        </p:spPr>
        <p:txBody>
          <a:bodyPr>
            <a:normAutofit/>
          </a:bodyPr>
          <a:lstStyle>
            <a:lvl1pPr>
              <a:defRPr sz="2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762000"/>
            <a:ext cx="8229600" cy="554550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315200" y="6638544"/>
            <a:ext cx="1828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DM-MR-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43.xml"/><Relationship Id="rId7" Type="http://schemas.openxmlformats.org/officeDocument/2006/relationships/tags" Target="../tags/tag47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10" Type="http://schemas.openxmlformats.org/officeDocument/2006/relationships/image" Target="../media/image8.png"/><Relationship Id="rId4" Type="http://schemas.openxmlformats.org/officeDocument/2006/relationships/tags" Target="../tags/tag44.xml"/><Relationship Id="rId9" Type="http://schemas.openxmlformats.org/officeDocument/2006/relationships/notesSlide" Target="../notesSlides/notesSlide9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50.xml"/><Relationship Id="rId7" Type="http://schemas.openxmlformats.org/officeDocument/2006/relationships/tags" Target="../tags/tag54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tags" Target="../tags/tag53.xml"/><Relationship Id="rId5" Type="http://schemas.openxmlformats.org/officeDocument/2006/relationships/tags" Target="../tags/tag52.xml"/><Relationship Id="rId10" Type="http://schemas.openxmlformats.org/officeDocument/2006/relationships/image" Target="../media/image8.png"/><Relationship Id="rId4" Type="http://schemas.openxmlformats.org/officeDocument/2006/relationships/tags" Target="../tags/tag51.xml"/><Relationship Id="rId9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57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9.xml"/><Relationship Id="rId7" Type="http://schemas.openxmlformats.org/officeDocument/2006/relationships/notesSlide" Target="../notesSlides/notesSlide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7.xml"/><Relationship Id="rId7" Type="http://schemas.openxmlformats.org/officeDocument/2006/relationships/notesSlide" Target="../notesSlides/notesSlide4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22.xml"/><Relationship Id="rId7" Type="http://schemas.openxmlformats.org/officeDocument/2006/relationships/image" Target="../media/image5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6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25.xml"/><Relationship Id="rId1" Type="http://schemas.openxmlformats.org/officeDocument/2006/relationships/tags" Target="../tags/tag2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8.xml"/><Relationship Id="rId4" Type="http://schemas.openxmlformats.org/officeDocument/2006/relationships/tags" Target="../tags/tag2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3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2.xml"/><Relationship Id="rId1" Type="http://schemas.openxmlformats.org/officeDocument/2006/relationships/tags" Target="../tags/tag31.xml"/><Relationship Id="rId6" Type="http://schemas.openxmlformats.org/officeDocument/2006/relationships/tags" Target="../tags/tag36.xml"/><Relationship Id="rId5" Type="http://schemas.openxmlformats.org/officeDocument/2006/relationships/tags" Target="../tags/tag35.xml"/><Relationship Id="rId4" Type="http://schemas.openxmlformats.org/officeDocument/2006/relationships/tags" Target="../tags/tag34.xml"/><Relationship Id="rId9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7" Type="http://schemas.openxmlformats.org/officeDocument/2006/relationships/image" Target="../media/image7.png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Reports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7921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the year from the </a:t>
            </a:r>
            <a:r>
              <a:rPr lang="en-US" b="1" dirty="0" smtClean="0"/>
              <a:t>Year</a:t>
            </a:r>
            <a:r>
              <a:rPr lang="en-US" dirty="0" smtClean="0"/>
              <a:t> drop down box</a:t>
            </a:r>
          </a:p>
          <a:p>
            <a:r>
              <a:rPr lang="en-US" dirty="0" smtClean="0"/>
              <a:t>Select the viewing criteria from the </a:t>
            </a:r>
            <a:r>
              <a:rPr lang="en-US" b="1" dirty="0" smtClean="0"/>
              <a:t>View By </a:t>
            </a:r>
            <a:r>
              <a:rPr lang="en-US" dirty="0" smtClean="0"/>
              <a:t>drop down box</a:t>
            </a:r>
          </a:p>
          <a:p>
            <a:r>
              <a:rPr lang="en-US" dirty="0" smtClean="0"/>
              <a:t>Click the </a:t>
            </a:r>
            <a:r>
              <a:rPr lang="en-US" b="1" dirty="0" smtClean="0"/>
              <a:t>Show</a:t>
            </a:r>
            <a:r>
              <a:rPr lang="en-US" dirty="0" smtClean="0"/>
              <a:t> button to display the </a:t>
            </a:r>
            <a:r>
              <a:rPr lang="en-US" dirty="0" smtClean="0"/>
              <a:t>report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Previewing a Report</a:t>
            </a:r>
            <a:endParaRPr lang="en-US" dirty="0"/>
          </a:p>
        </p:txBody>
      </p:sp>
      <p:pic>
        <p:nvPicPr>
          <p:cNvPr id="10245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28601" y="3271650"/>
            <a:ext cx="8658222" cy="307414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304800" y="3728850"/>
            <a:ext cx="990600" cy="1524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1676400" y="3728850"/>
            <a:ext cx="1524000" cy="1524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7"/>
            </p:custDataLst>
          </p:nvPr>
        </p:nvSpPr>
        <p:spPr>
          <a:xfrm>
            <a:off x="6781800" y="3728850"/>
            <a:ext cx="533400" cy="1524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500" dirty="0" smtClean="0"/>
              <a:t>Use the </a:t>
            </a:r>
            <a:r>
              <a:rPr lang="en-US" sz="2500" b="1" dirty="0" smtClean="0"/>
              <a:t>Page</a:t>
            </a:r>
            <a:r>
              <a:rPr lang="en-US" sz="2500" dirty="0" smtClean="0"/>
              <a:t> field to scroll through the Report </a:t>
            </a:r>
            <a:r>
              <a:rPr lang="en-US" sz="2500" dirty="0" smtClean="0"/>
              <a:t>Data</a:t>
            </a:r>
            <a:endParaRPr lang="en-US" sz="2500" dirty="0" smtClean="0"/>
          </a:p>
          <a:p>
            <a:r>
              <a:rPr lang="en-US" sz="2500" dirty="0" smtClean="0"/>
              <a:t>The </a:t>
            </a:r>
            <a:r>
              <a:rPr lang="en-US" sz="2500" b="1" dirty="0" smtClean="0"/>
              <a:t>Items per Page </a:t>
            </a:r>
            <a:r>
              <a:rPr lang="en-US" sz="2500" dirty="0" smtClean="0"/>
              <a:t>field allows you to select how many records are shown on each page of the </a:t>
            </a:r>
            <a:r>
              <a:rPr lang="en-US" sz="2500" dirty="0" smtClean="0"/>
              <a:t>report</a:t>
            </a:r>
            <a:endParaRPr lang="en-US" sz="2500" dirty="0" smtClean="0"/>
          </a:p>
          <a:p>
            <a:pPr lvl="1"/>
            <a:r>
              <a:rPr lang="en-US" sz="2200" dirty="0" smtClean="0"/>
              <a:t>Click the Export button to save the report data as an Excel </a:t>
            </a:r>
            <a:r>
              <a:rPr lang="en-US" sz="2200" dirty="0" smtClean="0"/>
              <a:t>spreadsheet</a:t>
            </a:r>
            <a:endParaRPr lang="en-US" sz="2200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Previewing a Report</a:t>
            </a:r>
            <a:endParaRPr lang="en-US" dirty="0"/>
          </a:p>
        </p:txBody>
      </p:sp>
      <p:pic>
        <p:nvPicPr>
          <p:cNvPr id="11269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63135" y="3667105"/>
            <a:ext cx="7749540" cy="2751454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ectangle 9"/>
          <p:cNvSpPr/>
          <p:nvPr>
            <p:custDataLst>
              <p:tags r:id="rId5"/>
            </p:custDataLst>
          </p:nvPr>
        </p:nvSpPr>
        <p:spPr>
          <a:xfrm>
            <a:off x="3406335" y="4047756"/>
            <a:ext cx="1303020" cy="2057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6"/>
            </p:custDataLst>
          </p:nvPr>
        </p:nvSpPr>
        <p:spPr>
          <a:xfrm>
            <a:off x="5257995" y="4047756"/>
            <a:ext cx="1165860" cy="2057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>
            <p:custDataLst>
              <p:tags r:id="rId7"/>
            </p:custDataLst>
          </p:nvPr>
        </p:nvSpPr>
        <p:spPr>
          <a:xfrm>
            <a:off x="7041075" y="4047756"/>
            <a:ext cx="548640" cy="20574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Planning Portal allows users to create their own custom reports </a:t>
            </a:r>
          </a:p>
          <a:p>
            <a:r>
              <a:rPr lang="en-US" dirty="0" smtClean="0"/>
              <a:t>Custom reports are created through the interface on the </a:t>
            </a:r>
            <a:r>
              <a:rPr lang="en-US" b="1" dirty="0" smtClean="0"/>
              <a:t>My Reports tab </a:t>
            </a:r>
            <a:r>
              <a:rPr lang="en-US" dirty="0" smtClean="0"/>
              <a:t>in the My Settings section</a:t>
            </a:r>
          </a:p>
          <a:p>
            <a:r>
              <a:rPr lang="en-US" dirty="0" smtClean="0"/>
              <a:t>You can save custom report criteria to run on demand, as well as edit or delete existing reports</a:t>
            </a:r>
          </a:p>
          <a:p>
            <a:r>
              <a:rPr lang="en-US" dirty="0" smtClean="0"/>
              <a:t>Reports can be exported to Excel</a:t>
            </a:r>
          </a:p>
          <a:p>
            <a:r>
              <a:rPr lang="en-US" dirty="0" smtClean="0"/>
              <a:t>You can display a link to saved reports in the My Reports panel on the Home Page.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Reports – Review</a:t>
            </a:r>
            <a:endParaRPr lang="en-US" dirty="0"/>
          </a:p>
        </p:txBody>
      </p:sp>
      <p:pic>
        <p:nvPicPr>
          <p:cNvPr id="307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4553200"/>
            <a:ext cx="8537984" cy="1752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2667000" y="4965576"/>
            <a:ext cx="533400" cy="10309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Planning Portal allows users to create their own custom reports </a:t>
            </a:r>
          </a:p>
          <a:p>
            <a:r>
              <a:rPr lang="en-US" dirty="0" smtClean="0"/>
              <a:t>Custom reports are created through the interface on the </a:t>
            </a:r>
            <a:r>
              <a:rPr lang="en-US" b="1" dirty="0" smtClean="0"/>
              <a:t>My Reports tab </a:t>
            </a:r>
            <a:r>
              <a:rPr lang="en-US" dirty="0" smtClean="0"/>
              <a:t>in the My Settings section</a:t>
            </a:r>
          </a:p>
          <a:p>
            <a:r>
              <a:rPr lang="en-US" dirty="0" smtClean="0"/>
              <a:t>You can save custom report criteria to run on demand, as well as edit or delete existing reports</a:t>
            </a:r>
          </a:p>
          <a:p>
            <a:r>
              <a:rPr lang="en-US" dirty="0" smtClean="0"/>
              <a:t>Reports can be exported to Excel</a:t>
            </a:r>
          </a:p>
          <a:p>
            <a:r>
              <a:rPr lang="en-US" dirty="0" smtClean="0"/>
              <a:t>You can display a link to saved reports in the My Reports panel on the Home Page. 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Reports – Overview</a:t>
            </a:r>
            <a:endParaRPr lang="en-US" dirty="0"/>
          </a:p>
        </p:txBody>
      </p:sp>
      <p:pic>
        <p:nvPicPr>
          <p:cNvPr id="307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4800" y="4576950"/>
            <a:ext cx="8537984" cy="1752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" name="Rectangle 12"/>
          <p:cNvSpPr/>
          <p:nvPr>
            <p:custDataLst>
              <p:tags r:id="rId5"/>
            </p:custDataLst>
          </p:nvPr>
        </p:nvSpPr>
        <p:spPr>
          <a:xfrm>
            <a:off x="2667000" y="4989326"/>
            <a:ext cx="533400" cy="10309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Report drop-down </a:t>
            </a:r>
            <a:r>
              <a:rPr lang="en-US" dirty="0" smtClean="0"/>
              <a:t>allows you to select any currently saved </a:t>
            </a:r>
            <a:r>
              <a:rPr lang="en-US" dirty="0" smtClean="0"/>
              <a:t>report</a:t>
            </a:r>
            <a:endParaRPr lang="en-US" dirty="0" smtClean="0"/>
          </a:p>
          <a:p>
            <a:r>
              <a:rPr lang="en-US" dirty="0" smtClean="0"/>
              <a:t>Click the </a:t>
            </a:r>
            <a:r>
              <a:rPr lang="en-US" b="1" dirty="0" smtClean="0"/>
              <a:t>View </a:t>
            </a:r>
            <a:r>
              <a:rPr lang="en-US" dirty="0" smtClean="0"/>
              <a:t>button</a:t>
            </a:r>
            <a:r>
              <a:rPr lang="en-US" b="1" dirty="0" smtClean="0"/>
              <a:t> </a:t>
            </a:r>
            <a:r>
              <a:rPr lang="en-US" dirty="0" smtClean="0"/>
              <a:t>to preview the report in a separate browser </a:t>
            </a:r>
            <a:r>
              <a:rPr lang="en-US" dirty="0" smtClean="0"/>
              <a:t>window</a:t>
            </a:r>
          </a:p>
          <a:p>
            <a:r>
              <a:rPr lang="en-US" dirty="0" smtClean="0"/>
              <a:t>You </a:t>
            </a:r>
            <a:r>
              <a:rPr lang="en-US" dirty="0" smtClean="0"/>
              <a:t>can see the currently selected criteria for the report by clicking the </a:t>
            </a:r>
            <a:r>
              <a:rPr lang="en-US" b="1" dirty="0" smtClean="0"/>
              <a:t>Edit</a:t>
            </a:r>
            <a:r>
              <a:rPr lang="en-US" dirty="0" smtClean="0"/>
              <a:t> </a:t>
            </a:r>
            <a:r>
              <a:rPr lang="en-US" dirty="0" smtClean="0"/>
              <a:t>button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criteria fields will display below drop-down and </a:t>
            </a:r>
            <a:r>
              <a:rPr lang="en-US" dirty="0" smtClean="0"/>
              <a:t>buttons</a:t>
            </a:r>
            <a:endParaRPr lang="en-US" dirty="0" smtClean="0"/>
          </a:p>
          <a:p>
            <a:r>
              <a:rPr lang="en-US" dirty="0" smtClean="0"/>
              <a:t>You can also click the </a:t>
            </a:r>
            <a:r>
              <a:rPr lang="en-US" b="1" dirty="0" smtClean="0"/>
              <a:t>Delete</a:t>
            </a:r>
            <a:r>
              <a:rPr lang="en-US" dirty="0" smtClean="0"/>
              <a:t> button to erase a currently saved set of report </a:t>
            </a:r>
            <a:r>
              <a:rPr lang="en-US" dirty="0" smtClean="0"/>
              <a:t>criteria</a:t>
            </a:r>
            <a:endParaRPr lang="en-US" dirty="0" smtClean="0"/>
          </a:p>
          <a:p>
            <a:r>
              <a:rPr lang="en-US" dirty="0" smtClean="0"/>
              <a:t>Click the </a:t>
            </a:r>
            <a:r>
              <a:rPr lang="en-US" b="1" dirty="0" smtClean="0"/>
              <a:t>Create</a:t>
            </a:r>
            <a:r>
              <a:rPr lang="en-US" dirty="0" smtClean="0"/>
              <a:t> button to begin a new </a:t>
            </a:r>
            <a:r>
              <a:rPr lang="en-US" dirty="0" smtClean="0"/>
              <a:t>report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filter criteria fields will display </a:t>
            </a:r>
            <a:r>
              <a:rPr lang="en-US" dirty="0" smtClean="0"/>
              <a:t>below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Reports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After clicking the Create button, a series of criteria fields are displayed below the </a:t>
            </a:r>
            <a:r>
              <a:rPr lang="en-US" dirty="0" smtClean="0"/>
              <a:t>buttons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Report</a:t>
            </a:r>
            <a:endParaRPr lang="en-US" dirty="0"/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107628" y="2176787"/>
            <a:ext cx="6945822" cy="4222038"/>
            <a:chOff x="685800" y="1670254"/>
            <a:chExt cx="7696200" cy="4678159"/>
          </a:xfrm>
        </p:grpSpPr>
        <p:pic>
          <p:nvPicPr>
            <p:cNvPr id="5125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685800" y="1670254"/>
              <a:ext cx="7696200" cy="4678159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9" name="Rectangle 8"/>
            <p:cNvSpPr/>
            <p:nvPr>
              <p:custDataLst>
                <p:tags r:id="rId5"/>
              </p:custDataLst>
            </p:nvPr>
          </p:nvSpPr>
          <p:spPr>
            <a:xfrm>
              <a:off x="3048000" y="2362200"/>
              <a:ext cx="533400" cy="1524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91496" y="2759442"/>
            <a:ext cx="6821429" cy="3592858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Content Placeholder 5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Select criteria from the different fields to create your custom </a:t>
            </a:r>
            <a:r>
              <a:rPr lang="en-US" dirty="0" smtClean="0"/>
              <a:t>report</a:t>
            </a:r>
            <a:endParaRPr lang="en-US" dirty="0" smtClean="0"/>
          </a:p>
          <a:p>
            <a:r>
              <a:rPr lang="en-US" dirty="0" smtClean="0"/>
              <a:t>The available filter criteria are configured by the System </a:t>
            </a:r>
            <a:r>
              <a:rPr lang="en-US" dirty="0" smtClean="0"/>
              <a:t>Administrator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Creating a Report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233363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In the </a:t>
            </a:r>
            <a:r>
              <a:rPr lang="en-US" b="1" dirty="0" smtClean="0"/>
              <a:t>Report Level </a:t>
            </a:r>
            <a:r>
              <a:rPr lang="en-US" dirty="0" smtClean="0"/>
              <a:t>area, select one or more Report Level options that you have </a:t>
            </a:r>
            <a:r>
              <a:rPr lang="en-US" dirty="0" smtClean="0"/>
              <a:t>configured</a:t>
            </a:r>
          </a:p>
          <a:p>
            <a:pPr marL="633413" lvl="1" indent="-233363">
              <a:spcBef>
                <a:spcPts val="1200"/>
              </a:spcBef>
              <a:buFont typeface="Arial" pitchFamily="34" charset="0"/>
              <a:buChar char="•"/>
              <a:defRPr/>
            </a:pPr>
            <a:r>
              <a:rPr lang="en-US" dirty="0" smtClean="0"/>
              <a:t>Use </a:t>
            </a:r>
            <a:r>
              <a:rPr lang="en-US" dirty="0" smtClean="0"/>
              <a:t>the numbered drop-downs to organize the order in which the options display from left to </a:t>
            </a:r>
            <a:r>
              <a:rPr lang="en-US" dirty="0" smtClean="0"/>
              <a:t>right</a:t>
            </a:r>
            <a:endParaRPr lang="en-US" dirty="0" smtClean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Report</a:t>
            </a:r>
            <a:endParaRPr lang="en-US" dirty="0"/>
          </a:p>
        </p:txBody>
      </p:sp>
      <p:pic>
        <p:nvPicPr>
          <p:cNvPr id="7173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524000" y="3241358"/>
            <a:ext cx="6096000" cy="308324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1600200" y="3469958"/>
            <a:ext cx="533400" cy="15240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Opinions </a:t>
            </a:r>
            <a:r>
              <a:rPr lang="en-US" dirty="0" smtClean="0"/>
              <a:t>section, use the check boxes to select the Opinion Lines you want to use in the report</a:t>
            </a: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Creating a Report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</a:t>
            </a:r>
            <a:endParaRPr lang="en-US" dirty="0"/>
          </a:p>
        </p:txBody>
      </p:sp>
      <p:pic>
        <p:nvPicPr>
          <p:cNvPr id="7" name="Picture 2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30246" y="2496180"/>
            <a:ext cx="7071362" cy="35765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2"/>
            </p:custDataLst>
          </p:nvPr>
        </p:nvSpPr>
        <p:spPr>
          <a:xfrm>
            <a:off x="4530569" y="2749481"/>
            <a:ext cx="618744" cy="176784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The Calendar Jump field allows you to indicate the month at which you want your data to </a:t>
            </a:r>
            <a:r>
              <a:rPr lang="en-US" dirty="0" smtClean="0"/>
              <a:t>begin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 the Save button when </a:t>
            </a:r>
            <a:r>
              <a:rPr lang="en-US" dirty="0" smtClean="0"/>
              <a:t>finished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report can now be added to display in the My Reports panel on the Home </a:t>
            </a:r>
            <a:r>
              <a:rPr lang="en-US" dirty="0" smtClean="0"/>
              <a:t>Page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Creating a Report</a:t>
            </a:r>
            <a:endParaRPr lang="en-US" dirty="0"/>
          </a:p>
        </p:txBody>
      </p:sp>
      <p:grpSp>
        <p:nvGrpSpPr>
          <p:cNvPr id="8" name="Group 7"/>
          <p:cNvGrpSpPr>
            <a:grpSpLocks noChangeAspect="1"/>
          </p:cNvGrpSpPr>
          <p:nvPr/>
        </p:nvGrpSpPr>
        <p:grpSpPr>
          <a:xfrm>
            <a:off x="1509589" y="1920827"/>
            <a:ext cx="6022336" cy="3045983"/>
            <a:chOff x="1157116" y="1600200"/>
            <a:chExt cx="6691484" cy="3384426"/>
          </a:xfrm>
        </p:grpSpPr>
        <p:pic>
          <p:nvPicPr>
            <p:cNvPr id="8197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1157116" y="1600200"/>
              <a:ext cx="6691484" cy="3384426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/>
            <p:cNvSpPr/>
            <p:nvPr>
              <p:custDataLst>
                <p:tags r:id="rId5"/>
              </p:custDataLst>
            </p:nvPr>
          </p:nvSpPr>
          <p:spPr>
            <a:xfrm>
              <a:off x="4648200" y="3810000"/>
              <a:ext cx="1295400" cy="4572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/>
            <p:cNvSpPr/>
            <p:nvPr>
              <p:custDataLst>
                <p:tags r:id="rId6"/>
              </p:custDataLst>
            </p:nvPr>
          </p:nvSpPr>
          <p:spPr>
            <a:xfrm>
              <a:off x="5298375" y="4648200"/>
              <a:ext cx="685800" cy="152400"/>
            </a:xfrm>
            <a:prstGeom prst="rect">
              <a:avLst/>
            </a:prstGeom>
            <a:noFill/>
            <a:ln w="25400">
              <a:solidFill>
                <a:srgbClr val="FF0000"/>
              </a:solidFill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Select the report you want to preview from the Report </a:t>
            </a:r>
            <a:r>
              <a:rPr lang="en-US" dirty="0" smtClean="0"/>
              <a:t>drop-down</a:t>
            </a:r>
            <a:endParaRPr lang="en-US" dirty="0" smtClean="0"/>
          </a:p>
          <a:p>
            <a:r>
              <a:rPr lang="en-US" dirty="0" smtClean="0"/>
              <a:t>Click the View </a:t>
            </a:r>
            <a:r>
              <a:rPr lang="en-US" dirty="0" smtClean="0"/>
              <a:t>button</a:t>
            </a:r>
          </a:p>
          <a:p>
            <a:pPr lvl="1"/>
            <a:r>
              <a:rPr lang="en-US" dirty="0" smtClean="0"/>
              <a:t>A </a:t>
            </a:r>
            <a:r>
              <a:rPr lang="en-US" dirty="0" smtClean="0"/>
              <a:t>separate browser window opens and allows you to select additional criteria for the </a:t>
            </a:r>
            <a:r>
              <a:rPr lang="en-US" dirty="0" smtClean="0"/>
              <a:t>report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Previewing a Report</a:t>
            </a:r>
            <a:endParaRPr lang="en-US" dirty="0"/>
          </a:p>
        </p:txBody>
      </p:sp>
      <p:pic>
        <p:nvPicPr>
          <p:cNvPr id="9221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92615" y="3224150"/>
            <a:ext cx="8748545" cy="29718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DM-MR-080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RULTZhkeJn3u5yUDUwKy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YeI1VibMTh3s34N7SCK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5AeeBBvX5QEwkwHCz3TeO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VYsLDsGknoxqIPcbMRvy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fpwP8rFeMKKehlP5wyztH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SxJDieqV7S9zMmYyRLC6V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HQD0TlMHX85oGdZUuEYjc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ieMJY1l3bGK3txnmNdxsn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ltltlWrtoVUWg8hu0gug3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FlEOp3i0E9WxV5X80gtI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R1H86EMZY8NPIHuXjgwa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dLIvlV0KFuWI54zMVPU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eJG3OwwY2I73GfME2az8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5R9nTISt3aQaYEfxmDF7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nLKkD0c8BIkfFIW98M97T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I6hpsSkt5Zg8X0hGdCv8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LGL7jTtUQ3uwR7sk5cmv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wLtJcKybtrXUlv7E2ND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zanEbH5nMF5kXEQTrAzmY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UwLtJcKybtrXUlv7E2ND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2woFPmwgmShm3hGX2HhaK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gJ9s2oYJ0SyEw72NGDoHd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LXEh3TslzLU4EWoL0LMQ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i8JRDTWYghEGwopzEx5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2D3CPkbUzv65TEvJFGp3E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wb8ZD7w88tDOmanM4NbrO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yrdoiXXHiaWPRKu5tx1Dx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OfXYkf7KvyUJJHwslVYgY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5vt1M198K0BTlZNGmWiFf8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80Nz0c5EgQHx6jGkDzwu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HQEDUtbZ4FvJCXqjCIAx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Ju3QyQUsR73lqDfAy93Nf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G9zIZy7h5foF2v43yn0v6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kB4ZLnMnl3uGrbggSidPK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SUqjZWnWY8TFU0I0Y9Moz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04y22jgGqrjVwC7UaNZ0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bStyrq7ijcJPZlH8aezU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fdbN3dJoIveY798I3mSKr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qfBCoUcDdCFsEc8bS9cAp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rWSySf6pvPYWNVbrPPb5i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biWB5EPuahXW8qI1oKYDf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HpdZrknpk6OCd3WGfVMi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870WZesQ4oXEzQrf7Aszr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FvVzRuJxRT1OFJP1WwN6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kO7l4pwt5zSzbGaluhK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3M6wHZNezuvubNwlR2p9r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VZ2wL5ggSkwmED6tJkzaL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81gqloSn8FuQ7ubeIYiB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LJYwKREuVPExOWDY4sJHq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ak3OytRFu5c2UPIfOcZ8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XoepQVq6CPWkBzKY9V2ZJ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RULTZhkeJn3u5yUDUwKy7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YeI1VibMTh3s34N7SCKa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CHefeNH7e9u3CAYYlubnv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bbU97ZPLKo170VHOvqIic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ak3OytRFu5c2UPIfOcZ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XoepQVq6CPWkBzKY9V2ZJ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106</TotalTime>
  <Words>526</Words>
  <Application>Microsoft Office PowerPoint</Application>
  <PresentationFormat>On-screen Show (4:3)</PresentationFormat>
  <Paragraphs>88</Paragraphs>
  <Slides>12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QAD 2010 Template</vt:lpstr>
      <vt:lpstr>Reports</vt:lpstr>
      <vt:lpstr>My Reports – Overview</vt:lpstr>
      <vt:lpstr>My Reports</vt:lpstr>
      <vt:lpstr>Creating a Report</vt:lpstr>
      <vt:lpstr>Creating a Report</vt:lpstr>
      <vt:lpstr>Creating a Report</vt:lpstr>
      <vt:lpstr>Creating a Report</vt:lpstr>
      <vt:lpstr>Creating a Report</vt:lpstr>
      <vt:lpstr>Previewing a Report</vt:lpstr>
      <vt:lpstr>Previewing a Report</vt:lpstr>
      <vt:lpstr>Previewing a Report</vt:lpstr>
      <vt:lpstr>My Reports – Review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18</cp:revision>
  <dcterms:created xsi:type="dcterms:W3CDTF">2011-07-27T10:27:33Z</dcterms:created>
  <dcterms:modified xsi:type="dcterms:W3CDTF">2012-02-23T17:14:29Z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145xeZITLFdTSOC-IrRx463fWG1fozES9WLMroYeh3mk</vt:lpwstr>
  </property>
  <property fmtid="{D5CDD505-2E9C-101B-9397-08002B2CF9AE}" pid="4" name="Google.Documents.RevisionId">
    <vt:lpwstr>04869630040583920080</vt:lpwstr>
  </property>
  <property fmtid="{D5CDD505-2E9C-101B-9397-08002B2CF9AE}" pid="5" name="Google.Documents.PreviousRevisionId">
    <vt:lpwstr>01299796591180446799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