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3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10"/>
  </p:notesMasterIdLst>
  <p:sldIdLst>
    <p:sldId id="257" r:id="rId2"/>
    <p:sldId id="258" r:id="rId3"/>
    <p:sldId id="259" r:id="rId4"/>
    <p:sldId id="260" r:id="rId5"/>
    <p:sldId id="261" r:id="rId6"/>
    <p:sldId id="265" r:id="rId7"/>
    <p:sldId id="263" r:id="rId8"/>
    <p:sldId id="264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003" autoAdjust="0"/>
  </p:normalViewPr>
  <p:slideViewPr>
    <p:cSldViewPr>
      <p:cViewPr>
        <p:scale>
          <a:sx n="80" d="100"/>
          <a:sy n="80" d="100"/>
        </p:scale>
        <p:origin x="-166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2" d="100"/>
          <a:sy n="82" d="100"/>
        </p:scale>
        <p:origin x="-3822" y="-78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1A365-3AAA-4ACB-B2F2-24C1593F1AA3}" type="datetimeFigureOut">
              <a:rPr lang="en-US" smtClean="0"/>
              <a:pPr/>
              <a:t>2/23/2012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D8149D-82E2-4359-8FE0-CAC12A73DFF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F364911-756A-42C4-B16A-BEC48F78C91E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5DCC85A-8E78-45B9-8E48-D507CC38FDD5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65F7B2D-DD17-4C4C-B615-B6D8291019B2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C5C37E1-C0B2-40E4-BCDC-F939B3DC711E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F21B9EF-E85E-4D27-9748-2167F3073B27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115888" indent="-115888"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/>
              <a:t>In the </a:t>
            </a:r>
            <a:r>
              <a:rPr lang="en-US" b="1" dirty="0" smtClean="0"/>
              <a:t>Opinion Lines </a:t>
            </a:r>
            <a:r>
              <a:rPr lang="en-US" dirty="0" smtClean="0"/>
              <a:t>section, use the check boxes to select the lines you want to use to generate the charts</a:t>
            </a:r>
          </a:p>
          <a:p>
            <a:pPr marL="115888" indent="-115888"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/>
              <a:t>In the </a:t>
            </a:r>
            <a:r>
              <a:rPr lang="en-US" b="1" dirty="0" smtClean="0"/>
              <a:t>Date Range </a:t>
            </a:r>
            <a:r>
              <a:rPr lang="en-US" dirty="0" smtClean="0"/>
              <a:t>field, set the time frame for the data used to generate the chart </a:t>
            </a:r>
          </a:p>
          <a:p>
            <a:pPr marL="573088" lvl="1" indent="-115888">
              <a:spcBef>
                <a:spcPts val="600"/>
              </a:spcBef>
              <a:buFont typeface="Arial" pitchFamily="34" charset="0"/>
              <a:buChar char="•"/>
            </a:pPr>
            <a:r>
              <a:rPr lang="en-US" dirty="0" smtClean="0"/>
              <a:t>Choose either a </a:t>
            </a:r>
            <a:r>
              <a:rPr lang="en-US" b="1" dirty="0" smtClean="0"/>
              <a:t>Fixed range  </a:t>
            </a:r>
            <a:r>
              <a:rPr lang="en-US" dirty="0" smtClean="0"/>
              <a:t>(specific start and end dates) or a </a:t>
            </a:r>
            <a:r>
              <a:rPr lang="en-US" b="1" dirty="0" smtClean="0"/>
              <a:t>Sliding range </a:t>
            </a:r>
            <a:r>
              <a:rPr lang="en-US" dirty="0" smtClean="0"/>
              <a:t>(for example, a six month range that varies based on the current date). </a:t>
            </a:r>
          </a:p>
          <a:p>
            <a:pPr marL="115888" indent="-115888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Use the </a:t>
            </a:r>
            <a:r>
              <a:rPr lang="en-US" b="1" dirty="0" smtClean="0"/>
              <a:t>Group By </a:t>
            </a:r>
            <a:r>
              <a:rPr lang="en-US" dirty="0" smtClean="0"/>
              <a:t>radio buttons to indicate whether the data is sorted based on either the Series Attribute or the time Period.</a:t>
            </a:r>
          </a:p>
          <a:p>
            <a:pPr marL="115888" indent="-115888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The </a:t>
            </a:r>
            <a:r>
              <a:rPr lang="en-US" b="1" dirty="0" smtClean="0"/>
              <a:t>Series Attribute </a:t>
            </a:r>
            <a:r>
              <a:rPr lang="en-US" dirty="0" smtClean="0"/>
              <a:t>drop-down  allows you to choose an a specific attribute to group by. This field is only active if the Series Attribute option is selected in the Group By field.</a:t>
            </a:r>
          </a:p>
          <a:p>
            <a:pPr marL="115888" indent="-115888">
              <a:spcBef>
                <a:spcPts val="6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The </a:t>
            </a:r>
            <a:r>
              <a:rPr lang="en-US" b="1" dirty="0" smtClean="0"/>
              <a:t>Default View </a:t>
            </a:r>
            <a:r>
              <a:rPr lang="en-US" dirty="0" smtClean="0"/>
              <a:t>drop-down is used to apply a custom view to the data when creating the chart.</a:t>
            </a:r>
          </a:p>
          <a:p>
            <a:pPr eaLnBrk="1" hangingPunct="1"/>
            <a:endParaRPr lang="en-US" dirty="0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1201F32-B454-47A9-A49F-3CA7ED666631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90D248-FF77-4B04-8EB0-25AE0977D00B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DM-MC-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6934200" y="6638544"/>
            <a:ext cx="22098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DM-MC-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3.png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4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9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6.xml"/><Relationship Id="rId7" Type="http://schemas.openxmlformats.org/officeDocument/2006/relationships/tags" Target="../tags/tag30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tags" Target="../tags/tag29.xml"/><Relationship Id="rId5" Type="http://schemas.openxmlformats.org/officeDocument/2006/relationships/tags" Target="../tags/tag28.xml"/><Relationship Id="rId10" Type="http://schemas.openxmlformats.org/officeDocument/2006/relationships/image" Target="../media/image5.png"/><Relationship Id="rId4" Type="http://schemas.openxmlformats.org/officeDocument/2006/relationships/tags" Target="../tags/tag27.xml"/><Relationship Id="rId9" Type="http://schemas.openxmlformats.org/officeDocument/2006/relationships/notesSlide" Target="../notesSlides/notes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33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My Charts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>
          <a:xfrm>
            <a:off x="457200" y="1417638"/>
            <a:ext cx="8229600" cy="944562"/>
          </a:xfrm>
        </p:spPr>
        <p:txBody>
          <a:bodyPr/>
          <a:lstStyle/>
          <a:p>
            <a:r>
              <a:rPr lang="en-US" dirty="0" smtClean="0"/>
              <a:t>Mark K. Williams, CFPIM, CSCP 					</a:t>
            </a:r>
          </a:p>
          <a:p>
            <a:r>
              <a:rPr lang="en-US" dirty="0" smtClean="0"/>
              <a:t>QAD Supply Chain Solutions Center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 – Planning Portal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Planning Portal allows you to create a series of custom graphs and charts to view your data in a variety of ways</a:t>
            </a:r>
          </a:p>
          <a:p>
            <a:r>
              <a:rPr lang="en-US" dirty="0" smtClean="0"/>
              <a:t>These charts can then be displayed on your Home Page in the My Charts panel</a:t>
            </a:r>
          </a:p>
          <a:p>
            <a:r>
              <a:rPr lang="en-US" dirty="0" smtClean="0"/>
              <a:t>Users can customize which two charts will display in this panel by default on the My Settings panel</a:t>
            </a:r>
          </a:p>
          <a:p>
            <a:r>
              <a:rPr lang="en-US" dirty="0" smtClean="0"/>
              <a:t>You can view any saved charts from the My Charts panel using the drop-down field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My Charts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DM-MC-020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2400" dirty="0" smtClean="0"/>
              <a:t>The </a:t>
            </a:r>
            <a:r>
              <a:rPr lang="en-US" sz="2400" b="1" dirty="0" smtClean="0"/>
              <a:t>My Charts </a:t>
            </a:r>
            <a:r>
              <a:rPr lang="en-US" sz="2400" dirty="0" smtClean="0"/>
              <a:t>panel allows you to view a graphical representation of the data in a variety of </a:t>
            </a:r>
            <a:r>
              <a:rPr lang="en-US" sz="2400" dirty="0" smtClean="0"/>
              <a:t>formats</a:t>
            </a:r>
            <a:endParaRPr lang="en-US" sz="2400" dirty="0" smtClean="0"/>
          </a:p>
          <a:p>
            <a:r>
              <a:rPr lang="en-US" sz="2400" dirty="0" smtClean="0"/>
              <a:t>Two charts can be displayed in this panel at a time, and the drop-down menus above each chart allow you to select which charts are </a:t>
            </a:r>
            <a:r>
              <a:rPr lang="en-US" sz="2400" dirty="0" smtClean="0"/>
              <a:t>displayed</a:t>
            </a:r>
            <a:endParaRPr lang="en-US" sz="2400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My Charts Home Page</a:t>
            </a:r>
            <a:endParaRPr lang="en-US" dirty="0"/>
          </a:p>
        </p:txBody>
      </p:sp>
      <p:pic>
        <p:nvPicPr>
          <p:cNvPr id="4100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34248" y="2892645"/>
            <a:ext cx="7466572" cy="338342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DM-MC-030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1143000"/>
            <a:ext cx="8534400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233363" indent="-233363" algn="l">
              <a:spcBef>
                <a:spcPts val="1800"/>
              </a:spcBef>
              <a:buFont typeface="Arial" pitchFamily="34" charset="0"/>
              <a:buChar char="•"/>
              <a:defRPr/>
            </a:pPr>
            <a:endParaRPr lang="en-US" sz="2000" dirty="0"/>
          </a:p>
          <a:p>
            <a:pPr marL="233363" indent="-233363" algn="l">
              <a:spcBef>
                <a:spcPts val="1800"/>
              </a:spcBef>
              <a:buFont typeface="Arial" pitchFamily="34" charset="0"/>
              <a:buChar char="•"/>
              <a:defRPr/>
            </a:pPr>
            <a:endParaRPr lang="en-US" sz="2000" dirty="0"/>
          </a:p>
        </p:txBody>
      </p:sp>
      <p:pic>
        <p:nvPicPr>
          <p:cNvPr id="5124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75723" y="3018319"/>
            <a:ext cx="6984858" cy="316514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Content Placeholder 5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z="2600" dirty="0" smtClean="0"/>
              <a:t>If the user only has one chart created, it will display in the My Charts panel </a:t>
            </a:r>
            <a:r>
              <a:rPr lang="en-US" sz="2600" dirty="0" smtClean="0"/>
              <a:t>twice</a:t>
            </a:r>
            <a:endParaRPr lang="en-US" sz="2600" dirty="0" smtClean="0"/>
          </a:p>
          <a:p>
            <a:r>
              <a:rPr lang="en-US" sz="2600" dirty="0" smtClean="0"/>
              <a:t>The criteria and settings for these charts can be selected in the My Settings portion of Planning </a:t>
            </a:r>
            <a:r>
              <a:rPr lang="en-US" sz="2600" dirty="0" smtClean="0"/>
              <a:t>Portal</a:t>
            </a:r>
            <a:endParaRPr lang="en-US" sz="2600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My Charts Home </a:t>
            </a:r>
            <a:r>
              <a:rPr lang="en-US" dirty="0" smtClean="0"/>
              <a:t>Page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DM-MC-040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sz="2600" dirty="0" smtClean="0"/>
              <a:t>The </a:t>
            </a:r>
            <a:r>
              <a:rPr lang="en-US" sz="2600" b="1" dirty="0" smtClean="0"/>
              <a:t>My Charts </a:t>
            </a:r>
            <a:r>
              <a:rPr lang="en-US" sz="2600" dirty="0" smtClean="0"/>
              <a:t>tab in the My Settings module is used to configure the charts that display on the Home </a:t>
            </a:r>
            <a:r>
              <a:rPr lang="en-US" sz="2600" dirty="0" smtClean="0"/>
              <a:t>Page</a:t>
            </a:r>
            <a:endParaRPr lang="en-US" sz="2600" dirty="0" smtClean="0"/>
          </a:p>
          <a:p>
            <a:endParaRPr lang="en-US" sz="2600" dirty="0" smtClean="0"/>
          </a:p>
          <a:p>
            <a:endParaRPr lang="en-US" sz="2600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Customizing the My Charts Panel</a:t>
            </a:r>
            <a:endParaRPr lang="en-US" dirty="0"/>
          </a:p>
        </p:txBody>
      </p:sp>
      <p:pic>
        <p:nvPicPr>
          <p:cNvPr id="6148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5800" y="2512314"/>
            <a:ext cx="7760262" cy="335508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0"/>
          <p:cNvSpPr/>
          <p:nvPr>
            <p:custDataLst>
              <p:tags r:id="rId5"/>
            </p:custDataLst>
          </p:nvPr>
        </p:nvSpPr>
        <p:spPr>
          <a:xfrm>
            <a:off x="5365433" y="2941954"/>
            <a:ext cx="682803" cy="158496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DM-MC-050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700" dirty="0" smtClean="0"/>
              <a:t>There are eight different types of charts and graphs that you can display on the </a:t>
            </a:r>
            <a:r>
              <a:rPr lang="en-US" sz="2700" b="1" dirty="0" smtClean="0"/>
              <a:t>My Charts </a:t>
            </a:r>
            <a:r>
              <a:rPr lang="en-US" sz="2700" dirty="0" smtClean="0"/>
              <a:t>panel: Column, Stacked Column, Bar, Stacked Bar, Line, </a:t>
            </a:r>
            <a:r>
              <a:rPr lang="nb-NO" sz="2700" dirty="0" smtClean="0"/>
              <a:t>Pie, </a:t>
            </a:r>
            <a:r>
              <a:rPr lang="en-US" sz="2700" dirty="0" smtClean="0"/>
              <a:t>Doughnut, and Concentric </a:t>
            </a:r>
            <a:r>
              <a:rPr lang="en-US" sz="2700" dirty="0" smtClean="0"/>
              <a:t>Doughnut</a:t>
            </a:r>
            <a:endParaRPr lang="en-US" sz="27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Customizing the My Charts Panel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088" y="3012375"/>
            <a:ext cx="7760262" cy="335508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>
            <p:custDataLst>
              <p:tags r:id="rId2"/>
            </p:custDataLst>
          </p:nvPr>
        </p:nvSpPr>
        <p:spPr>
          <a:xfrm>
            <a:off x="1862903" y="4100511"/>
            <a:ext cx="816103" cy="181356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DM-MC-060</a:t>
            </a:r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891610"/>
            <a:ext cx="3962400" cy="5424523"/>
          </a:xfrm>
        </p:spPr>
        <p:txBody>
          <a:bodyPr>
            <a:normAutofit/>
          </a:bodyPr>
          <a:lstStyle/>
          <a:p>
            <a:pPr marL="228600" indent="-228600"/>
            <a:r>
              <a:rPr lang="en-US" dirty="0" smtClean="0"/>
              <a:t>Opinion Lines</a:t>
            </a:r>
          </a:p>
          <a:p>
            <a:pPr marL="228600" indent="-228600"/>
            <a:r>
              <a:rPr lang="en-US" dirty="0" smtClean="0"/>
              <a:t>Date Range</a:t>
            </a:r>
          </a:p>
          <a:p>
            <a:pPr marL="228600" indent="-228600"/>
            <a:r>
              <a:rPr lang="en-US" dirty="0" smtClean="0"/>
              <a:t>Fixed range Vs. Sliding range</a:t>
            </a:r>
          </a:p>
          <a:p>
            <a:pPr marL="228600" indent="-228600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Group By</a:t>
            </a:r>
          </a:p>
          <a:p>
            <a:pPr marL="228600" indent="-228600">
              <a:spcBef>
                <a:spcPts val="1200"/>
              </a:spcBef>
              <a:defRPr/>
            </a:pPr>
            <a:r>
              <a:rPr lang="en-US" dirty="0" smtClean="0"/>
              <a:t>Series Attribute </a:t>
            </a:r>
          </a:p>
          <a:p>
            <a:pPr marL="228600" indent="-228600">
              <a:spcBef>
                <a:spcPts val="1200"/>
              </a:spcBef>
              <a:defRPr/>
            </a:pPr>
            <a:r>
              <a:rPr lang="en-US" dirty="0" smtClean="0"/>
              <a:t>Default View</a:t>
            </a:r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Customizing the My Charts Panel</a:t>
            </a:r>
            <a:endParaRPr lang="en-US" dirty="0"/>
          </a:p>
        </p:txBody>
      </p:sp>
      <p:grpSp>
        <p:nvGrpSpPr>
          <p:cNvPr id="12" name="Group 11"/>
          <p:cNvGrpSpPr>
            <a:grpSpLocks noChangeAspect="1"/>
          </p:cNvGrpSpPr>
          <p:nvPr/>
        </p:nvGrpSpPr>
        <p:grpSpPr>
          <a:xfrm>
            <a:off x="3593564" y="1379220"/>
            <a:ext cx="5093236" cy="4392549"/>
            <a:chOff x="4572000" y="1219200"/>
            <a:chExt cx="5389671" cy="4648200"/>
          </a:xfrm>
        </p:grpSpPr>
        <p:pic>
          <p:nvPicPr>
            <p:cNvPr id="8197" name="Picture 4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4572000" y="1219200"/>
              <a:ext cx="5389671" cy="46482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Rectangle 8"/>
            <p:cNvSpPr/>
            <p:nvPr>
              <p:custDataLst>
                <p:tags r:id="rId5"/>
              </p:custDataLst>
            </p:nvPr>
          </p:nvSpPr>
          <p:spPr>
            <a:xfrm>
              <a:off x="4618146" y="2362200"/>
              <a:ext cx="457200" cy="381000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>
              <p:custDataLst>
                <p:tags r:id="rId6"/>
              </p:custDataLst>
            </p:nvPr>
          </p:nvSpPr>
          <p:spPr>
            <a:xfrm>
              <a:off x="4618146" y="4038600"/>
              <a:ext cx="4648200" cy="838200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>
              <p:custDataLst>
                <p:tags r:id="rId7"/>
              </p:custDataLst>
            </p:nvPr>
          </p:nvSpPr>
          <p:spPr>
            <a:xfrm>
              <a:off x="4618146" y="4953000"/>
              <a:ext cx="5181600" cy="914400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Footer Placeholder 1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DM-MC-070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Planning Portal allows you to create a series of custom graphs and charts to view your data in a variety of </a:t>
            </a:r>
            <a:r>
              <a:rPr lang="en-US" dirty="0" smtClean="0"/>
              <a:t>ways</a:t>
            </a:r>
            <a:endParaRPr lang="en-US" dirty="0" smtClean="0"/>
          </a:p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These charts can then be displayed on your Home Page in the </a:t>
            </a:r>
            <a:r>
              <a:rPr lang="en-US" b="1" dirty="0" smtClean="0"/>
              <a:t>My Charts </a:t>
            </a:r>
            <a:r>
              <a:rPr lang="en-US" dirty="0" smtClean="0"/>
              <a:t>panel</a:t>
            </a:r>
            <a:endParaRPr lang="en-US" dirty="0" smtClean="0"/>
          </a:p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Users can customize which two charts will display in this panel by default on the </a:t>
            </a:r>
            <a:r>
              <a:rPr lang="en-US" b="1" dirty="0" smtClean="0"/>
              <a:t>My Settings </a:t>
            </a:r>
            <a:r>
              <a:rPr lang="en-US" dirty="0" smtClean="0"/>
              <a:t>panel</a:t>
            </a:r>
            <a:endParaRPr lang="en-US" dirty="0" smtClean="0"/>
          </a:p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You can view any saved charts from the My Charts panel using the drop-down </a:t>
            </a:r>
            <a:r>
              <a:rPr lang="en-US" dirty="0" smtClean="0"/>
              <a:t>field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My Charts - Recap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DM-MC-080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cSbBWqNuoycUee52HGqjh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iyHho7ORqFPhsezoRnO9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7NlgIXzMoUVoXDfLuxY6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EGalLy2xdtU6r9QPgwe8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7LACPDNoXCIQ3Tr1OKNU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Ed9MjGR3G6Xsl26vZlGLf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X4YIvr2RUudlUcAxbCVHV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IRxSF0TBUVhUF4dgGXfB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ucQ420EYVwwSFKb3jH0mO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Gka1G9LCGD4yYDvGfXCE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6lcOb4fgjydIUsUXurz2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1fHqnsOC6ZyjIewrEBl8M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WXVJ2W2Ael9qLO0WLNUEc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FFlEOp3i0E9WxV5X80gtI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WXVJ2W2Ael9qLO0WLNUEc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7bi7De7u8SojFSEao6uGS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Azt5Eddx7gpVg4j3dg8yP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9FYD25zw9uMxxWDmMiiws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DltgrObBqmB1cYIyvxvcv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1ZwULsr47QacybUymqhmR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FFlEOp3i0E9WxV5X80gtI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HEFFrPAXaG4sbOiNM62T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VIT8zwxupGa5ejv8eJaRt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eErMV8LcTYJ8YkYnDKVbj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RfzdyBbZtA0xbbuHJD996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I3QXPotiY1O8bm154MGHu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s5KP4YwbtyOzp0dFUrcYM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ZStfaiZxNYYckYxfSi5CA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ZZticGBtbxgx3Jh9ES6N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HyqAHI33qBdy8Z6eoKYI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G9MZZy6Rct07bc7x60ziy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xkrmp4f3U22QSc7Dd7SUm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TC37qRCOjPknfRTpkWeya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192</TotalTime>
  <Words>506</Words>
  <Application>Microsoft Office PowerPoint</Application>
  <PresentationFormat>On-screen Show (4:3)</PresentationFormat>
  <Paragraphs>51</Paragraphs>
  <Slides>8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QAD 2010 Template</vt:lpstr>
      <vt:lpstr>My Charts</vt:lpstr>
      <vt:lpstr>My Charts</vt:lpstr>
      <vt:lpstr>My Charts Home Page</vt:lpstr>
      <vt:lpstr>My Charts Home Page</vt:lpstr>
      <vt:lpstr>Customizing the My Charts Panel</vt:lpstr>
      <vt:lpstr>Customizing the My Charts Panel</vt:lpstr>
      <vt:lpstr>Customizing the My Charts Panel</vt:lpstr>
      <vt:lpstr>My Charts - Recap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Planning Portal</dc:title>
  <dc:creator>Mark K Williams</dc:creator>
  <cp:lastModifiedBy>mdf</cp:lastModifiedBy>
  <cp:revision>29</cp:revision>
  <dcterms:created xsi:type="dcterms:W3CDTF">2011-07-27T10:32:38Z</dcterms:created>
  <dcterms:modified xsi:type="dcterms:W3CDTF">2012-02-23T17:43:59Z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1AOv89N5DMOblkEV5jrWHOu_FQ3TvayCoScpzQJIR9PM</vt:lpwstr>
  </property>
  <property fmtid="{D5CDD505-2E9C-101B-9397-08002B2CF9AE}" pid="4" name="Google.Documents.RevisionId">
    <vt:lpwstr>10477582402917828866</vt:lpwstr>
  </property>
  <property fmtid="{D5CDD505-2E9C-101B-9397-08002B2CF9AE}" pid="5" name="Google.Documents.PreviousRevisionId">
    <vt:lpwstr>13567646289580970570</vt:lpwstr>
  </property>
  <property fmtid="{D5CDD505-2E9C-101B-9397-08002B2CF9AE}" pid="6" name="Google.Documents.PluginVersion">
    <vt:lpwstr>2.0.2662.553</vt:lpwstr>
  </property>
  <property fmtid="{D5CDD505-2E9C-101B-9397-08002B2CF9AE}" pid="7" name="Google.Documents.MergeIncapabilityFlags">
    <vt:i4>0</vt:i4>
  </property>
</Properties>
</file>