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8.xml" ContentType="application/vnd.openxmlformats-officedocument.presentationml.tags+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tags/tag29.xml" ContentType="application/vnd.openxmlformats-officedocument.presentationml.tags+xml"/>
  <Override PartName="/ppt/tags/tag38.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18.xml" ContentType="application/vnd.openxmlformats-officedocument.presentationml.tags+xml"/>
  <Override PartName="/ppt/tags/tag27.xml" ContentType="application/vnd.openxmlformats-officedocument.presentationml.tags+xml"/>
  <Override PartName="/ppt/tags/tag36.xml" ContentType="application/vnd.openxmlformats-officedocument.presentationml.tags+xml"/>
  <Override PartName="/ppt/tags/tag45.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30.xml" ContentType="application/vnd.openxmlformats-officedocument.presentationml.tags+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tags/tag39.xml" ContentType="application/vnd.openxmlformats-officedocument.presentationml.tags+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docProps/app.xml" ContentType="application/vnd.openxmlformats-officedocument.extended-properties+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notesSlides/notesSlide8.xml" ContentType="application/vnd.openxmlformats-officedocument.presentationml.notesSlide+xml"/>
  <Override PartName="/ppt/tags/tag44.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tags/tag31.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42.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2" r:id="rId1"/>
  </p:sldMasterIdLst>
  <p:notesMasterIdLst>
    <p:notesMasterId r:id="rId11"/>
  </p:notesMasterIdLst>
  <p:sldIdLst>
    <p:sldId id="256" r:id="rId2"/>
    <p:sldId id="257" r:id="rId3"/>
    <p:sldId id="258" r:id="rId4"/>
    <p:sldId id="260" r:id="rId5"/>
    <p:sldId id="259" r:id="rId6"/>
    <p:sldId id="261" r:id="rId7"/>
    <p:sldId id="262" r:id="rId8"/>
    <p:sldId id="263" r:id="rId9"/>
    <p:sldId id="264" r:id="rId10"/>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593" autoAdjust="0"/>
  </p:normalViewPr>
  <p:slideViewPr>
    <p:cSldViewPr>
      <p:cViewPr varScale="1">
        <p:scale>
          <a:sx n="74" d="100"/>
          <a:sy n="74" d="100"/>
        </p:scale>
        <p:origin x="-1440"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F7AC8762-D1DC-45C9-ABDF-6DAE03140852}" type="datetimeFigureOut">
              <a:rPr lang="en-US" smtClean="0"/>
              <a:pPr/>
              <a:t>2/21/2012</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38C02725-A608-4ECB-B5B5-C1E819BD2EDC}"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p:cNvSpPr>
            <a:spLocks noGrp="1" noRot="1" noChangeAspect="1" noTextEdit="1"/>
          </p:cNvSpPr>
          <p:nvPr>
            <p:ph type="sldImg"/>
          </p:nvPr>
        </p:nvSpPr>
        <p:spPr>
          <a:ln/>
        </p:spPr>
      </p:sp>
      <p:sp>
        <p:nvSpPr>
          <p:cNvPr id="9219"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 </a:t>
            </a:r>
            <a:r>
              <a:rPr lang="en-US" dirty="0" smtClean="0"/>
              <a:t>Planning Portal Overview</a:t>
            </a:r>
            <a:endParaRPr lang="en-US" dirty="0"/>
          </a:p>
        </p:txBody>
      </p:sp>
      <p:sp>
        <p:nvSpPr>
          <p:cNvPr id="9220" name="Slide Number Placeholder 3"/>
          <p:cNvSpPr>
            <a:spLocks noGrp="1"/>
          </p:cNvSpPr>
          <p:nvPr>
            <p:ph type="sldNum" sz="quarter" idx="5"/>
          </p:nvPr>
        </p:nvSpPr>
        <p:spPr>
          <a:noFill/>
        </p:spPr>
        <p:txBody>
          <a:bodyPr/>
          <a:lstStyle/>
          <a:p>
            <a:fld id="{C1AD64D6-4FD7-4DB2-8DC9-E88EB4E457A5}" type="slidenum">
              <a:rPr lang="en-US" smtClean="0"/>
              <a:pPr/>
              <a:t>1</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a:ln/>
        </p:spPr>
        <p:txBody>
          <a:bodyPr/>
          <a:lstStyle/>
          <a:p>
            <a:pPr eaLnBrk="1" hangingPunct="1"/>
            <a:endParaRPr lang="en-US" smtClean="0"/>
          </a:p>
        </p:txBody>
      </p:sp>
      <p:sp>
        <p:nvSpPr>
          <p:cNvPr id="10244" name="Slide Number Placeholder 3"/>
          <p:cNvSpPr>
            <a:spLocks noGrp="1"/>
          </p:cNvSpPr>
          <p:nvPr>
            <p:ph type="sldNum" sz="quarter" idx="5"/>
          </p:nvPr>
        </p:nvSpPr>
        <p:spPr>
          <a:noFill/>
        </p:spPr>
        <p:txBody>
          <a:bodyPr/>
          <a:lstStyle/>
          <a:p>
            <a:fld id="{2DB1E301-8344-437B-8B43-7CA0C2FC2897}" type="slidenum">
              <a:rPr lang="en-US" smtClean="0"/>
              <a:pPr/>
              <a:t>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8C02725-A608-4ECB-B5B5-C1E819BD2EDC}" type="slidenum">
              <a:rPr lang="en-US" smtClean="0"/>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447463"/>
            <a:ext cx="5661660" cy="4369435"/>
          </a:xfrm>
        </p:spPr>
        <p:txBody>
          <a:bodyPr>
            <a:normAutofit/>
          </a:bodyPr>
          <a:lstStyle/>
          <a:p>
            <a:r>
              <a:rPr lang="en-US" baseline="0" dirty="0" smtClean="0"/>
              <a:t>Typical Users – Demand Planners, Sales Forecasters, Materials Managers, Supply Chain Managers</a:t>
            </a:r>
          </a:p>
          <a:p>
            <a:r>
              <a:rPr lang="en-US" baseline="0" dirty="0" smtClean="0"/>
              <a:t>Responsibility – prepare &amp; manage forecasts and forecasting process</a:t>
            </a:r>
          </a:p>
          <a:p>
            <a:r>
              <a:rPr lang="en-US" baseline="0" dirty="0" smtClean="0"/>
              <a:t>Typical System Access – Viewer</a:t>
            </a:r>
          </a:p>
          <a:p>
            <a:r>
              <a:rPr lang="en-US" baseline="0" dirty="0" smtClean="0"/>
              <a:t>Data Access – Living Master</a:t>
            </a:r>
          </a:p>
          <a:p>
            <a:pPr>
              <a:spcBef>
                <a:spcPts val="616"/>
              </a:spcBef>
            </a:pPr>
            <a:r>
              <a:rPr lang="en-US" baseline="0" dirty="0" smtClean="0"/>
              <a:t>Typical Users – Sales Managers, </a:t>
            </a:r>
            <a:r>
              <a:rPr lang="en-US" dirty="0" smtClean="0"/>
              <a:t>Marketing Managers, </a:t>
            </a:r>
            <a:r>
              <a:rPr lang="en-US" baseline="0" dirty="0" smtClean="0"/>
              <a:t>Regional Sales &amp; Marketing Managers, </a:t>
            </a:r>
            <a:r>
              <a:rPr lang="en-US" dirty="0" smtClean="0"/>
              <a:t> Key Account Managers</a:t>
            </a:r>
            <a:endParaRPr lang="en-US" baseline="0" dirty="0" smtClean="0"/>
          </a:p>
          <a:p>
            <a:r>
              <a:rPr lang="en-US" baseline="0" dirty="0" smtClean="0"/>
              <a:t>Responsibility – manage and approve forecasts for their areas of responsibility</a:t>
            </a:r>
          </a:p>
          <a:p>
            <a:r>
              <a:rPr lang="en-US" baseline="0" dirty="0" smtClean="0"/>
              <a:t>Typical System Access – Viewer</a:t>
            </a:r>
          </a:p>
          <a:p>
            <a:r>
              <a:rPr lang="en-US" baseline="0" dirty="0" smtClean="0"/>
              <a:t>Data Access – Detailed Scenarios of their areas of responsibility</a:t>
            </a:r>
          </a:p>
          <a:p>
            <a:pPr>
              <a:spcBef>
                <a:spcPts val="616"/>
              </a:spcBef>
            </a:pPr>
            <a:r>
              <a:rPr lang="en-US" dirty="0" smtClean="0"/>
              <a:t>Typical Users – Field Sales, Product Managers, New Product Managers</a:t>
            </a:r>
          </a:p>
          <a:p>
            <a:r>
              <a:rPr lang="en-US" dirty="0" smtClean="0"/>
              <a:t>Responsibility – input business intelligence including customer forecasts, promotional calendar, new product introduction schedule for their areas of responsibility</a:t>
            </a:r>
          </a:p>
          <a:p>
            <a:r>
              <a:rPr lang="en-US" dirty="0" smtClean="0"/>
              <a:t>Typical System Access – Portal or Viewer</a:t>
            </a:r>
          </a:p>
          <a:p>
            <a:r>
              <a:rPr lang="en-US" dirty="0" smtClean="0"/>
              <a:t>Data Access – Detailed Scenarios of their areas of responsibility</a:t>
            </a:r>
          </a:p>
          <a:p>
            <a:pPr>
              <a:spcBef>
                <a:spcPts val="616"/>
              </a:spcBef>
            </a:pPr>
            <a:r>
              <a:rPr lang="en-US" dirty="0" smtClean="0"/>
              <a:t>Typical Users – Customers</a:t>
            </a:r>
          </a:p>
          <a:p>
            <a:r>
              <a:rPr lang="en-US" dirty="0" smtClean="0"/>
              <a:t>Responsibility – input collaborative customer forecasts</a:t>
            </a:r>
          </a:p>
          <a:p>
            <a:r>
              <a:rPr lang="en-US" dirty="0" smtClean="0"/>
              <a:t>Typical System Access – Portal </a:t>
            </a:r>
          </a:p>
          <a:p>
            <a:r>
              <a:rPr lang="en-US" dirty="0" smtClean="0"/>
              <a:t>Data Access – Detailed Scenarios of their company</a:t>
            </a:r>
          </a:p>
          <a:p>
            <a:endParaRPr lang="en-US" dirty="0"/>
          </a:p>
        </p:txBody>
      </p:sp>
      <p:sp>
        <p:nvSpPr>
          <p:cNvPr id="4" name="Slide Number Placeholder 3"/>
          <p:cNvSpPr>
            <a:spLocks noGrp="1"/>
          </p:cNvSpPr>
          <p:nvPr>
            <p:ph type="sldNum" sz="quarter" idx="10"/>
          </p:nvPr>
        </p:nvSpPr>
        <p:spPr/>
        <p:txBody>
          <a:bodyPr/>
          <a:lstStyle/>
          <a:p>
            <a:fld id="{3158C2B1-4392-433D-863E-FB3D71A8494F}" type="slidenum">
              <a:rPr lang="en-US" smtClean="0"/>
              <a:pPr/>
              <a:t>4</a:t>
            </a:fld>
            <a:endParaRPr lang="en-US"/>
          </a:p>
        </p:txBody>
      </p:sp>
      <p:sp>
        <p:nvSpPr>
          <p:cNvPr id="5" name="Date Placeholder 4"/>
          <p:cNvSpPr>
            <a:spLocks noGrp="1"/>
          </p:cNvSpPr>
          <p:nvPr>
            <p:ph type="dt" idx="11"/>
          </p:nvPr>
        </p:nvSpPr>
        <p:spPr/>
        <p:txBody>
          <a:bodyPr/>
          <a:lstStyle/>
          <a:p>
            <a:fld id="{68B0CAA7-A7B9-407C-9078-07BECAF816F2}" type="datetime1">
              <a:rPr lang="en-US" smtClean="0"/>
              <a:pPr/>
              <a:t>2/21/2012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8C02725-A608-4ECB-B5B5-C1E819BD2EDC}" type="slidenum">
              <a:rPr lang="en-US" smtClean="0"/>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a:ln/>
        </p:spPr>
      </p:sp>
      <p:sp>
        <p:nvSpPr>
          <p:cNvPr id="12291" name="Notes Placeholder 2"/>
          <p:cNvSpPr>
            <a:spLocks noGrp="1"/>
          </p:cNvSpPr>
          <p:nvPr>
            <p:ph type="body" idx="1"/>
          </p:nvPr>
        </p:nvSpPr>
        <p:spPr>
          <a:noFill/>
          <a:ln/>
        </p:spPr>
        <p:txBody>
          <a:bodyPr/>
          <a:lstStyle/>
          <a:p>
            <a:pPr eaLnBrk="1" hangingPunct="1"/>
            <a:endParaRPr lang="en-US" smtClean="0"/>
          </a:p>
        </p:txBody>
      </p:sp>
      <p:sp>
        <p:nvSpPr>
          <p:cNvPr id="12292" name="Slide Number Placeholder 3"/>
          <p:cNvSpPr>
            <a:spLocks noGrp="1"/>
          </p:cNvSpPr>
          <p:nvPr>
            <p:ph type="sldNum" sz="quarter" idx="5"/>
          </p:nvPr>
        </p:nvSpPr>
        <p:spPr>
          <a:noFill/>
        </p:spPr>
        <p:txBody>
          <a:bodyPr/>
          <a:lstStyle/>
          <a:p>
            <a:fld id="{C8F76373-2797-4127-A4DA-0A056D44B87F}"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a:ln/>
        </p:spPr>
      </p:sp>
      <p:sp>
        <p:nvSpPr>
          <p:cNvPr id="13315" name="Notes Placeholder 2"/>
          <p:cNvSpPr>
            <a:spLocks noGrp="1"/>
          </p:cNvSpPr>
          <p:nvPr>
            <p:ph type="body" idx="1"/>
          </p:nvPr>
        </p:nvSpPr>
        <p:spPr>
          <a:noFill/>
          <a:ln/>
        </p:spPr>
        <p:txBody>
          <a:bodyPr/>
          <a:lstStyle/>
          <a:p>
            <a:pPr eaLnBrk="1" hangingPunct="1"/>
            <a:endParaRPr lang="en-US" smtClean="0"/>
          </a:p>
        </p:txBody>
      </p:sp>
      <p:sp>
        <p:nvSpPr>
          <p:cNvPr id="13316" name="Slide Number Placeholder 3"/>
          <p:cNvSpPr>
            <a:spLocks noGrp="1"/>
          </p:cNvSpPr>
          <p:nvPr>
            <p:ph type="sldNum" sz="quarter" idx="5"/>
          </p:nvPr>
        </p:nvSpPr>
        <p:spPr>
          <a:noFill/>
        </p:spPr>
        <p:txBody>
          <a:bodyPr/>
          <a:lstStyle/>
          <a:p>
            <a:fld id="{9AC25A50-FC86-4ADE-BF31-2DCB68EEE10F}"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a:ln/>
        </p:spPr>
      </p:sp>
      <p:sp>
        <p:nvSpPr>
          <p:cNvPr id="14339" name="Notes Placeholder 2"/>
          <p:cNvSpPr>
            <a:spLocks noGrp="1"/>
          </p:cNvSpPr>
          <p:nvPr>
            <p:ph type="body" idx="1"/>
          </p:nvPr>
        </p:nvSpPr>
        <p:spPr>
          <a:noFill/>
          <a:ln/>
        </p:spPr>
        <p:txBody>
          <a:bodyPr/>
          <a:lstStyle/>
          <a:p>
            <a:pPr eaLnBrk="1" hangingPunct="1"/>
            <a:r>
              <a:rPr lang="en-US" dirty="0" smtClean="0"/>
              <a:t>For more info on the panels and data displayed on the Home Page, please refer to the PP03 Home Page training module. For more information on customizing the Home Page, refer to PP02 My Settings training module.</a:t>
            </a:r>
          </a:p>
        </p:txBody>
      </p:sp>
      <p:sp>
        <p:nvSpPr>
          <p:cNvPr id="14340" name="Slide Number Placeholder 3"/>
          <p:cNvSpPr>
            <a:spLocks noGrp="1"/>
          </p:cNvSpPr>
          <p:nvPr>
            <p:ph type="sldNum" sz="quarter" idx="5"/>
          </p:nvPr>
        </p:nvSpPr>
        <p:spPr>
          <a:noFill/>
        </p:spPr>
        <p:txBody>
          <a:bodyPr/>
          <a:lstStyle/>
          <a:p>
            <a:fld id="{2CA78516-D761-4E0D-9B01-E19A098587CD}"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TextEdit="1"/>
          </p:cNvSpPr>
          <p:nvPr>
            <p:ph type="sldImg"/>
          </p:nvPr>
        </p:nvSpPr>
        <p:spPr>
          <a:ln/>
        </p:spPr>
      </p:sp>
      <p:sp>
        <p:nvSpPr>
          <p:cNvPr id="10243" name="Notes Placeholder 2"/>
          <p:cNvSpPr>
            <a:spLocks noGrp="1"/>
          </p:cNvSpPr>
          <p:nvPr>
            <p:ph type="body" idx="1"/>
          </p:nvPr>
        </p:nvSpPr>
        <p:spPr>
          <a:noFill/>
          <a:ln/>
        </p:spPr>
        <p:txBody>
          <a:bodyPr/>
          <a:lstStyle/>
          <a:p>
            <a:pPr eaLnBrk="1" hangingPunct="1"/>
            <a:endParaRPr lang="en-US" smtClean="0"/>
          </a:p>
        </p:txBody>
      </p:sp>
      <p:sp>
        <p:nvSpPr>
          <p:cNvPr id="10244" name="Slide Number Placeholder 3"/>
          <p:cNvSpPr>
            <a:spLocks noGrp="1"/>
          </p:cNvSpPr>
          <p:nvPr>
            <p:ph type="sldNum" sz="quarter" idx="5"/>
          </p:nvPr>
        </p:nvSpPr>
        <p:spPr>
          <a:noFill/>
        </p:spPr>
        <p:txBody>
          <a:bodyPr/>
          <a:lstStyle/>
          <a:p>
            <a:fld id="{2DB1E301-8344-437B-8B43-7CA0C2FC2897}"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a:xfrm>
            <a:off x="7086600" y="6638544"/>
            <a:ext cx="2057400" cy="219456"/>
          </a:xfrm>
        </p:spPr>
        <p:txBody>
          <a:bodyPr/>
          <a:lstStyle/>
          <a:p>
            <a:r>
              <a:rPr lang="en-US" smtClean="0"/>
              <a:t>DM-PP-O-</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DM-PP-O-</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DM-PP-O-</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DM-PP-O-</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DM-PP-O-</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DM-PP-O-</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DM-PP-O-</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DM-PP-O-</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2.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tags" Target="../tags/tag17.xml"/><Relationship Id="rId18" Type="http://schemas.openxmlformats.org/officeDocument/2006/relationships/image" Target="../media/image3.jpeg"/><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17" Type="http://schemas.openxmlformats.org/officeDocument/2006/relationships/notesSlide" Target="../notesSlides/notesSlide2.xml"/><Relationship Id="rId2" Type="http://schemas.openxmlformats.org/officeDocument/2006/relationships/tags" Target="../tags/tag6.xml"/><Relationship Id="rId16" Type="http://schemas.openxmlformats.org/officeDocument/2006/relationships/slideLayout" Target="../slideLayouts/slideLayout2.xml"/><Relationship Id="rId20" Type="http://schemas.openxmlformats.org/officeDocument/2006/relationships/image" Target="../media/image5.png"/><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5" Type="http://schemas.openxmlformats.org/officeDocument/2006/relationships/tags" Target="../tags/tag19.xml"/><Relationship Id="rId10" Type="http://schemas.openxmlformats.org/officeDocument/2006/relationships/tags" Target="../tags/tag14.xml"/><Relationship Id="rId19" Type="http://schemas.openxmlformats.org/officeDocument/2006/relationships/image" Target="../media/image4.jpeg"/><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tags" Target="../tags/tag18.xml"/></Relationships>
</file>

<file path=ppt/slides/_rels/slide3.xml.rels><?xml version="1.0" encoding="UTF-8" standalone="yes"?>
<Relationships xmlns="http://schemas.openxmlformats.org/package/2006/relationships"><Relationship Id="rId3" Type="http://schemas.openxmlformats.org/officeDocument/2006/relationships/tags" Target="../tags/tag22.xml"/><Relationship Id="rId2" Type="http://schemas.openxmlformats.org/officeDocument/2006/relationships/tags" Target="../tags/tag21.xml"/><Relationship Id="rId1" Type="http://schemas.openxmlformats.org/officeDocument/2006/relationships/tags" Target="../tags/tag20.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tags" Target="../tags/tag24.xml"/><Relationship Id="rId1" Type="http://schemas.openxmlformats.org/officeDocument/2006/relationships/tags" Target="../tags/tag23.xml"/><Relationship Id="rId5" Type="http://schemas.openxmlformats.org/officeDocument/2006/relationships/image" Target="../media/image6.png"/><Relationship Id="rId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notesSlide" Target="../notesSlides/notesSlide5.xml"/><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3.xml"/><Relationship Id="rId5" Type="http://schemas.openxmlformats.org/officeDocument/2006/relationships/tags" Target="../tags/tag29.xml"/><Relationship Id="rId4" Type="http://schemas.openxmlformats.org/officeDocument/2006/relationships/tags" Target="../tags/tag28.xml"/></Relationships>
</file>

<file path=ppt/slides/_rels/slide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32.xml"/><Relationship Id="rId7" Type="http://schemas.openxmlformats.org/officeDocument/2006/relationships/notesSlide" Target="../notesSlides/notesSlide6.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slideLayout" Target="../slideLayouts/slideLayout2.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hyperlink" Target="http://localhost/PlanningPortal/Viewer.aspx" TargetMode="External"/></Relationships>
</file>

<file path=ppt/slides/_rels/slide7.xml.rels><?xml version="1.0" encoding="UTF-8" standalone="yes"?>
<Relationships xmlns="http://schemas.openxmlformats.org/package/2006/relationships"><Relationship Id="rId3" Type="http://schemas.openxmlformats.org/officeDocument/2006/relationships/tags" Target="../tags/tag37.xml"/><Relationship Id="rId7" Type="http://schemas.openxmlformats.org/officeDocument/2006/relationships/image" Target="../media/image8.png"/><Relationship Id="rId2" Type="http://schemas.openxmlformats.org/officeDocument/2006/relationships/tags" Target="../tags/tag36.xml"/><Relationship Id="rId1" Type="http://schemas.openxmlformats.org/officeDocument/2006/relationships/tags" Target="../tags/tag35.xml"/><Relationship Id="rId6" Type="http://schemas.openxmlformats.org/officeDocument/2006/relationships/notesSlide" Target="../notesSlides/notesSlide7.xml"/><Relationship Id="rId5" Type="http://schemas.openxmlformats.org/officeDocument/2006/relationships/slideLayout" Target="../slideLayouts/slideLayout3.xml"/><Relationship Id="rId4" Type="http://schemas.openxmlformats.org/officeDocument/2006/relationships/tags" Target="../tags/tag38.xml"/></Relationships>
</file>

<file path=ppt/slides/_rels/slide8.xml.rels><?xml version="1.0" encoding="UTF-8" standalone="yes"?>
<Relationships xmlns="http://schemas.openxmlformats.org/package/2006/relationships"><Relationship Id="rId3" Type="http://schemas.openxmlformats.org/officeDocument/2006/relationships/tags" Target="../tags/tag41.xml"/><Relationship Id="rId7" Type="http://schemas.openxmlformats.org/officeDocument/2006/relationships/image" Target="../media/image9.png"/><Relationship Id="rId2" Type="http://schemas.openxmlformats.org/officeDocument/2006/relationships/tags" Target="../tags/tag40.xml"/><Relationship Id="rId1" Type="http://schemas.openxmlformats.org/officeDocument/2006/relationships/tags" Target="../tags/tag39.xml"/><Relationship Id="rId6" Type="http://schemas.openxmlformats.org/officeDocument/2006/relationships/notesSlide" Target="../notesSlides/notesSlide8.xml"/><Relationship Id="rId5" Type="http://schemas.openxmlformats.org/officeDocument/2006/relationships/slideLayout" Target="../slideLayouts/slideLayout2.xml"/><Relationship Id="rId4" Type="http://schemas.openxmlformats.org/officeDocument/2006/relationships/tags" Target="../tags/tag42.xml"/></Relationships>
</file>

<file path=ppt/slides/_rels/slide9.xml.rels><?xml version="1.0" encoding="UTF-8" standalone="yes"?>
<Relationships xmlns="http://schemas.openxmlformats.org/package/2006/relationships"><Relationship Id="rId3" Type="http://schemas.openxmlformats.org/officeDocument/2006/relationships/tags" Target="../tags/tag45.xml"/><Relationship Id="rId2" Type="http://schemas.openxmlformats.org/officeDocument/2006/relationships/tags" Target="../tags/tag44.xml"/><Relationship Id="rId1" Type="http://schemas.openxmlformats.org/officeDocument/2006/relationships/tags" Target="../tags/tag43.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lstStyle/>
          <a:p>
            <a:r>
              <a:rPr lang="en-US" dirty="0" smtClean="0"/>
              <a:t>Planning Portal – Overview</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a:p>
            <a:pPr eaLnBrk="1" hangingPunct="1"/>
            <a:endParaRPr lang="en-US" dirty="0" smtClean="0"/>
          </a:p>
        </p:txBody>
      </p:sp>
      <p:sp>
        <p:nvSpPr>
          <p:cNvPr id="5" name="Text Placeholder 4"/>
          <p:cNvSpPr>
            <a:spLocks noGrp="1"/>
          </p:cNvSpPr>
          <p:nvPr>
            <p:ph type="body" sz="quarter" idx="11"/>
            <p:custDataLst>
              <p:tags r:id="rId4"/>
            </p:custDataLst>
          </p:nvPr>
        </p:nvSpPr>
        <p:spPr/>
        <p:txBody>
          <a:bodyPr/>
          <a:lstStyle/>
          <a:p>
            <a:r>
              <a:rPr lang="en-US" dirty="0" smtClean="0"/>
              <a:t>Demand Management Certification Program – Planning Portal</a:t>
            </a:r>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lstStyle/>
          <a:p>
            <a:r>
              <a:rPr lang="en-US" sz="2400" dirty="0" smtClean="0"/>
              <a:t>Provides the foundation for capturing input and taking the  planning process to the next level: collaboration</a:t>
            </a:r>
          </a:p>
          <a:p>
            <a:r>
              <a:rPr lang="en-US" sz="2400" dirty="0" smtClean="0"/>
              <a:t>Gives sales forecasters the relevant supply chain information without overwhelming them with data</a:t>
            </a:r>
          </a:p>
          <a:p>
            <a:r>
              <a:rPr lang="en-US" sz="2400" dirty="0" smtClean="0"/>
              <a:t>Enables the team to interact with the forecast, demand plan, and manage inventory from remote sites via the internet</a:t>
            </a:r>
          </a:p>
          <a:p>
            <a:endParaRPr lang="en-US" dirty="0"/>
          </a:p>
        </p:txBody>
      </p:sp>
      <p:sp>
        <p:nvSpPr>
          <p:cNvPr id="8" name="Title 7"/>
          <p:cNvSpPr>
            <a:spLocks noGrp="1"/>
          </p:cNvSpPr>
          <p:nvPr>
            <p:ph type="title"/>
            <p:custDataLst>
              <p:tags r:id="rId3"/>
            </p:custDataLst>
          </p:nvPr>
        </p:nvSpPr>
        <p:spPr/>
        <p:txBody>
          <a:bodyPr/>
          <a:lstStyle/>
          <a:p>
            <a:r>
              <a:rPr lang="en-US" smtClean="0"/>
              <a:t>Planning Portal</a:t>
            </a:r>
            <a:endParaRPr lang="en-US" dirty="0"/>
          </a:p>
        </p:txBody>
      </p:sp>
      <p:grpSp>
        <p:nvGrpSpPr>
          <p:cNvPr id="2" name="Group 6"/>
          <p:cNvGrpSpPr/>
          <p:nvPr>
            <p:custDataLst>
              <p:tags r:id="rId4"/>
            </p:custDataLst>
          </p:nvPr>
        </p:nvGrpSpPr>
        <p:grpSpPr>
          <a:xfrm>
            <a:off x="609600" y="4191000"/>
            <a:ext cx="8199462" cy="2129866"/>
            <a:chOff x="611350" y="3760847"/>
            <a:chExt cx="8199462" cy="2129866"/>
          </a:xfrm>
        </p:grpSpPr>
        <p:pic>
          <p:nvPicPr>
            <p:cNvPr id="10" name="Picture 4" descr="http://ts3.mm.bing.net/images/thumbnail.aspx?q=1055949071322&amp;id=50cadcbb87a0268934bc78bbe623ac23"/>
            <p:cNvPicPr>
              <a:picLocks noChangeAspect="1" noChangeArrowheads="1"/>
            </p:cNvPicPr>
            <p:nvPr>
              <p:custDataLst>
                <p:tags r:id="rId5"/>
              </p:custDataLst>
            </p:nvPr>
          </p:nvPicPr>
          <p:blipFill>
            <a:blip r:embed="rId18" cstate="print"/>
            <a:srcRect/>
            <a:stretch>
              <a:fillRect/>
            </a:stretch>
          </p:blipFill>
          <p:spPr bwMode="auto">
            <a:xfrm>
              <a:off x="1064224" y="3876551"/>
              <a:ext cx="1102590" cy="1177142"/>
            </a:xfrm>
            <a:prstGeom prst="rect">
              <a:avLst/>
            </a:prstGeom>
            <a:noFill/>
          </p:spPr>
        </p:pic>
        <p:pic>
          <p:nvPicPr>
            <p:cNvPr id="11" name="Picture 4" descr="http://ts3.mm.bing.net/images/thumbnail.aspx?q=1055949071322&amp;id=50cadcbb87a0268934bc78bbe623ac23"/>
            <p:cNvPicPr>
              <a:picLocks noChangeAspect="1" noChangeArrowheads="1"/>
            </p:cNvPicPr>
            <p:nvPr>
              <p:custDataLst>
                <p:tags r:id="rId6"/>
              </p:custDataLst>
            </p:nvPr>
          </p:nvPicPr>
          <p:blipFill>
            <a:blip r:embed="rId18" cstate="print"/>
            <a:srcRect/>
            <a:stretch>
              <a:fillRect/>
            </a:stretch>
          </p:blipFill>
          <p:spPr bwMode="auto">
            <a:xfrm>
              <a:off x="3739222" y="3876551"/>
              <a:ext cx="1102590" cy="1177142"/>
            </a:xfrm>
            <a:prstGeom prst="rect">
              <a:avLst/>
            </a:prstGeom>
            <a:noFill/>
          </p:spPr>
        </p:pic>
        <p:sp>
          <p:nvSpPr>
            <p:cNvPr id="12" name="Left-Right Arrow 11"/>
            <p:cNvSpPr/>
            <p:nvPr>
              <p:custDataLst>
                <p:tags r:id="rId7"/>
              </p:custDataLst>
            </p:nvPr>
          </p:nvSpPr>
          <p:spPr>
            <a:xfrm>
              <a:off x="2282024" y="4132613"/>
              <a:ext cx="1169336" cy="332509"/>
            </a:xfrm>
            <a:prstGeom prst="lef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TextBox 13"/>
            <p:cNvSpPr txBox="1"/>
            <p:nvPr>
              <p:custDataLst>
                <p:tags r:id="rId8"/>
              </p:custDataLst>
            </p:nvPr>
          </p:nvSpPr>
          <p:spPr>
            <a:xfrm>
              <a:off x="611350" y="5244382"/>
              <a:ext cx="2138727" cy="646331"/>
            </a:xfrm>
            <a:prstGeom prst="rect">
              <a:avLst/>
            </a:prstGeom>
            <a:noFill/>
          </p:spPr>
          <p:txBody>
            <a:bodyPr wrap="none" rtlCol="0">
              <a:spAutoFit/>
            </a:bodyPr>
            <a:lstStyle/>
            <a:p>
              <a:pPr algn="ctr"/>
              <a:r>
                <a:rPr lang="en-US" sz="1200" b="1" dirty="0" smtClean="0"/>
                <a:t>Database Server</a:t>
              </a:r>
            </a:p>
            <a:p>
              <a:pPr algn="ctr"/>
              <a:r>
                <a:rPr lang="en-US" sz="1200" b="1" dirty="0" smtClean="0"/>
                <a:t>Windows 2000/2003 Server</a:t>
              </a:r>
            </a:p>
            <a:p>
              <a:pPr algn="ctr"/>
              <a:r>
                <a:rPr lang="en-US" sz="1200" b="1" dirty="0" smtClean="0"/>
                <a:t>SQL 2005/2008/2010</a:t>
              </a:r>
              <a:endParaRPr lang="en-US" sz="1200" b="1" dirty="0"/>
            </a:p>
          </p:txBody>
        </p:sp>
        <p:sp>
          <p:nvSpPr>
            <p:cNvPr id="16" name="TextBox 15"/>
            <p:cNvSpPr txBox="1"/>
            <p:nvPr>
              <p:custDataLst>
                <p:tags r:id="rId9"/>
              </p:custDataLst>
            </p:nvPr>
          </p:nvSpPr>
          <p:spPr>
            <a:xfrm>
              <a:off x="3451360" y="5244382"/>
              <a:ext cx="2138727" cy="646331"/>
            </a:xfrm>
            <a:prstGeom prst="rect">
              <a:avLst/>
            </a:prstGeom>
            <a:noFill/>
          </p:spPr>
          <p:txBody>
            <a:bodyPr wrap="none" rtlCol="0">
              <a:spAutoFit/>
            </a:bodyPr>
            <a:lstStyle/>
            <a:p>
              <a:pPr algn="ctr"/>
              <a:r>
                <a:rPr lang="en-US" sz="1200" b="1" dirty="0" smtClean="0"/>
                <a:t>Web Server</a:t>
              </a:r>
            </a:p>
            <a:p>
              <a:pPr algn="ctr"/>
              <a:r>
                <a:rPr lang="en-US" sz="1200" b="1" dirty="0" smtClean="0"/>
                <a:t>Windows 2000/2003 Server</a:t>
              </a:r>
            </a:p>
            <a:p>
              <a:pPr algn="ctr"/>
              <a:r>
                <a:rPr lang="en-US" sz="1200" b="1" dirty="0" smtClean="0"/>
                <a:t>IIS 5.1/6.0</a:t>
              </a:r>
              <a:endParaRPr lang="en-US" sz="1200" b="1" dirty="0"/>
            </a:p>
          </p:txBody>
        </p:sp>
        <p:sp>
          <p:nvSpPr>
            <p:cNvPr id="17" name="TextBox 16"/>
            <p:cNvSpPr txBox="1"/>
            <p:nvPr>
              <p:custDataLst>
                <p:tags r:id="rId10"/>
              </p:custDataLst>
            </p:nvPr>
          </p:nvSpPr>
          <p:spPr>
            <a:xfrm>
              <a:off x="2596357" y="3876551"/>
              <a:ext cx="601447" cy="307777"/>
            </a:xfrm>
            <a:prstGeom prst="rect">
              <a:avLst/>
            </a:prstGeom>
            <a:noFill/>
          </p:spPr>
          <p:txBody>
            <a:bodyPr wrap="none" rtlCol="0">
              <a:spAutoFit/>
            </a:bodyPr>
            <a:lstStyle/>
            <a:p>
              <a:r>
                <a:rPr lang="en-US" sz="1400" b="1" dirty="0" smtClean="0"/>
                <a:t>Data</a:t>
              </a:r>
              <a:endParaRPr lang="en-US" sz="1400" b="1" dirty="0"/>
            </a:p>
          </p:txBody>
        </p:sp>
        <p:sp>
          <p:nvSpPr>
            <p:cNvPr id="18" name="TextBox 17"/>
            <p:cNvSpPr txBox="1"/>
            <p:nvPr>
              <p:custDataLst>
                <p:tags r:id="rId11"/>
              </p:custDataLst>
            </p:nvPr>
          </p:nvSpPr>
          <p:spPr>
            <a:xfrm>
              <a:off x="7116117" y="5244382"/>
              <a:ext cx="1694695" cy="646331"/>
            </a:xfrm>
            <a:prstGeom prst="rect">
              <a:avLst/>
            </a:prstGeom>
            <a:noFill/>
          </p:spPr>
          <p:txBody>
            <a:bodyPr wrap="none" rtlCol="0">
              <a:spAutoFit/>
            </a:bodyPr>
            <a:lstStyle/>
            <a:p>
              <a:pPr algn="ctr"/>
              <a:r>
                <a:rPr lang="en-US" sz="1200" b="1" dirty="0" smtClean="0"/>
                <a:t>Client</a:t>
              </a:r>
            </a:p>
            <a:p>
              <a:pPr algn="ctr"/>
              <a:r>
                <a:rPr lang="en-US" sz="1200" b="1" dirty="0" smtClean="0"/>
                <a:t>(Windows 2000/XP/7</a:t>
              </a:r>
            </a:p>
            <a:p>
              <a:pPr algn="ctr"/>
              <a:r>
                <a:rPr lang="en-US" sz="1200" b="1" dirty="0" smtClean="0"/>
                <a:t>IE 6/7/8/9)</a:t>
              </a:r>
              <a:endParaRPr lang="en-US" sz="1200" b="1" dirty="0"/>
            </a:p>
          </p:txBody>
        </p:sp>
        <p:pic>
          <p:nvPicPr>
            <p:cNvPr id="19" name="Picture 10" descr="http://ts2.mm.bing.net/images/thumbnail.aspx?q=1039443432109&amp;id=3e26567cbe39cf6f3cfc5608142d89e9"/>
            <p:cNvPicPr>
              <a:picLocks noChangeAspect="1" noChangeArrowheads="1"/>
            </p:cNvPicPr>
            <p:nvPr>
              <p:custDataLst>
                <p:tags r:id="rId12"/>
              </p:custDataLst>
            </p:nvPr>
          </p:nvPicPr>
          <p:blipFill>
            <a:blip r:embed="rId19" cstate="print"/>
            <a:srcRect/>
            <a:stretch>
              <a:fillRect/>
            </a:stretch>
          </p:blipFill>
          <p:spPr bwMode="auto">
            <a:xfrm>
              <a:off x="7450372" y="3760847"/>
              <a:ext cx="1007005" cy="1153059"/>
            </a:xfrm>
            <a:prstGeom prst="rect">
              <a:avLst/>
            </a:prstGeom>
            <a:noFill/>
          </p:spPr>
        </p:pic>
        <p:pic>
          <p:nvPicPr>
            <p:cNvPr id="20" name="Picture 11" descr="C:\Users\m3w\AppData\Local\Microsoft\Windows\Temporary Internet Files\Low\Content.IE5\031LMRSV\MC900441735[1].PNG"/>
            <p:cNvPicPr>
              <a:picLocks noChangeAspect="1" noChangeArrowheads="1"/>
            </p:cNvPicPr>
            <p:nvPr>
              <p:custDataLst>
                <p:tags r:id="rId13"/>
              </p:custDataLst>
            </p:nvPr>
          </p:nvPicPr>
          <p:blipFill>
            <a:blip r:embed="rId20" cstate="print"/>
            <a:srcRect/>
            <a:stretch>
              <a:fillRect/>
            </a:stretch>
          </p:blipFill>
          <p:spPr bwMode="auto">
            <a:xfrm rot="2287885">
              <a:off x="4938187" y="4024650"/>
              <a:ext cx="477026" cy="477026"/>
            </a:xfrm>
            <a:prstGeom prst="rect">
              <a:avLst/>
            </a:prstGeom>
            <a:noFill/>
          </p:spPr>
        </p:pic>
        <p:pic>
          <p:nvPicPr>
            <p:cNvPr id="21" name="Picture 11" descr="C:\Users\m3w\AppData\Local\Microsoft\Windows\Temporary Internet Files\Low\Content.IE5\031LMRSV\MC900441735[1].PNG"/>
            <p:cNvPicPr>
              <a:picLocks noChangeAspect="1" noChangeArrowheads="1"/>
            </p:cNvPicPr>
            <p:nvPr>
              <p:custDataLst>
                <p:tags r:id="rId14"/>
              </p:custDataLst>
            </p:nvPr>
          </p:nvPicPr>
          <p:blipFill>
            <a:blip r:embed="rId20" cstate="print"/>
            <a:srcRect/>
            <a:stretch>
              <a:fillRect/>
            </a:stretch>
          </p:blipFill>
          <p:spPr bwMode="auto">
            <a:xfrm rot="2287885">
              <a:off x="7211859" y="4024653"/>
              <a:ext cx="477026" cy="477026"/>
            </a:xfrm>
            <a:prstGeom prst="rect">
              <a:avLst/>
            </a:prstGeom>
            <a:noFill/>
          </p:spPr>
        </p:pic>
        <p:sp>
          <p:nvSpPr>
            <p:cNvPr id="22" name="TextBox 21"/>
            <p:cNvSpPr txBox="1"/>
            <p:nvPr>
              <p:custDataLst>
                <p:tags r:id="rId15"/>
              </p:custDataLst>
            </p:nvPr>
          </p:nvSpPr>
          <p:spPr>
            <a:xfrm>
              <a:off x="5886450" y="3876551"/>
              <a:ext cx="1039067" cy="584775"/>
            </a:xfrm>
            <a:prstGeom prst="rect">
              <a:avLst/>
            </a:prstGeom>
            <a:noFill/>
          </p:spPr>
          <p:txBody>
            <a:bodyPr wrap="none" rtlCol="0">
              <a:spAutoFit/>
            </a:bodyPr>
            <a:lstStyle/>
            <a:p>
              <a:r>
                <a:rPr lang="en-US" sz="1600" b="1" dirty="0" smtClean="0"/>
                <a:t>Intranet/</a:t>
              </a:r>
            </a:p>
            <a:p>
              <a:r>
                <a:rPr lang="en-US" sz="1600" b="1" dirty="0" smtClean="0"/>
                <a:t>internet</a:t>
              </a:r>
              <a:endParaRPr lang="en-US" sz="1600" b="1" dirty="0"/>
            </a:p>
          </p:txBody>
        </p:sp>
      </p:grpSp>
      <p:sp>
        <p:nvSpPr>
          <p:cNvPr id="23" name="Footer Placeholder 22"/>
          <p:cNvSpPr>
            <a:spLocks noGrp="1"/>
          </p:cNvSpPr>
          <p:nvPr>
            <p:ph type="ftr" sz="quarter" idx="10"/>
          </p:nvPr>
        </p:nvSpPr>
        <p:spPr/>
        <p:txBody>
          <a:bodyPr/>
          <a:lstStyle/>
          <a:p>
            <a:r>
              <a:rPr lang="en-US" smtClean="0"/>
              <a:t>DM-PP-O-02</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lnSpcReduction="10000"/>
          </a:bodyPr>
          <a:lstStyle/>
          <a:p>
            <a:r>
              <a:rPr lang="en-US" dirty="0" smtClean="0"/>
              <a:t>The Planning Portal allows you to meet with customers, show them their sales history and their current forecast</a:t>
            </a:r>
          </a:p>
          <a:p>
            <a:r>
              <a:rPr lang="en-US" dirty="0" smtClean="0"/>
              <a:t>If a customer is planning a promotion, or other major changes in their purchasing plans, a salesperson can record the new information into the Planning Portal and it will immediately upload to the main system</a:t>
            </a:r>
          </a:p>
          <a:p>
            <a:r>
              <a:rPr lang="en-US" dirty="0" smtClean="0"/>
              <a:t>If you have a customer that prefers to enter their own forecast, you can give them access to the Planning Portal on their </a:t>
            </a:r>
            <a:r>
              <a:rPr lang="en-US" dirty="0" smtClean="0"/>
              <a:t>system</a:t>
            </a:r>
          </a:p>
          <a:p>
            <a:r>
              <a:rPr lang="en-US" dirty="0" smtClean="0"/>
              <a:t>All </a:t>
            </a:r>
            <a:r>
              <a:rPr lang="en-US" dirty="0" smtClean="0"/>
              <a:t>they will need is Internet Explorer</a:t>
            </a:r>
          </a:p>
          <a:p>
            <a:endParaRPr lang="en-US" dirty="0"/>
          </a:p>
        </p:txBody>
      </p:sp>
      <p:sp>
        <p:nvSpPr>
          <p:cNvPr id="6" name="Title 5"/>
          <p:cNvSpPr>
            <a:spLocks noGrp="1"/>
          </p:cNvSpPr>
          <p:nvPr>
            <p:ph type="title"/>
            <p:custDataLst>
              <p:tags r:id="rId3"/>
            </p:custDataLst>
          </p:nvPr>
        </p:nvSpPr>
        <p:spPr/>
        <p:txBody>
          <a:bodyPr/>
          <a:lstStyle/>
          <a:p>
            <a:r>
              <a:rPr lang="en-US" dirty="0" smtClean="0"/>
              <a:t>Meet With Customers</a:t>
            </a:r>
            <a:endParaRPr lang="en-US" dirty="0"/>
          </a:p>
        </p:txBody>
      </p:sp>
      <p:sp>
        <p:nvSpPr>
          <p:cNvPr id="5" name="Footer Placeholder 4"/>
          <p:cNvSpPr>
            <a:spLocks noGrp="1"/>
          </p:cNvSpPr>
          <p:nvPr>
            <p:ph type="ftr" sz="quarter" idx="10"/>
          </p:nvPr>
        </p:nvSpPr>
        <p:spPr/>
        <p:txBody>
          <a:bodyPr/>
          <a:lstStyle/>
          <a:p>
            <a:r>
              <a:rPr lang="en-US" smtClean="0"/>
              <a:t>DM-PP-O-03</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4294967295"/>
            <p:custDataLst>
              <p:tags r:id="rId2"/>
            </p:custDataLst>
          </p:nvPr>
        </p:nvPicPr>
        <p:blipFill>
          <a:blip r:embed="rId5" cstate="print"/>
          <a:srcRect/>
          <a:stretch>
            <a:fillRect/>
          </a:stretch>
        </p:blipFill>
        <p:spPr bwMode="auto">
          <a:xfrm>
            <a:off x="914400" y="160182"/>
            <a:ext cx="7315200" cy="6267450"/>
          </a:xfrm>
          <a:prstGeom prst="rect">
            <a:avLst/>
          </a:prstGeom>
          <a:noFill/>
          <a:ln w="9525">
            <a:noFill/>
            <a:miter lim="800000"/>
            <a:headEnd/>
            <a:tailEnd/>
          </a:ln>
        </p:spPr>
      </p:pic>
      <p:sp>
        <p:nvSpPr>
          <p:cNvPr id="4" name="Footer Placeholder 3"/>
          <p:cNvSpPr>
            <a:spLocks noGrp="1"/>
          </p:cNvSpPr>
          <p:nvPr>
            <p:ph type="ftr" sz="quarter" idx="10"/>
          </p:nvPr>
        </p:nvSpPr>
        <p:spPr/>
        <p:txBody>
          <a:bodyPr/>
          <a:lstStyle/>
          <a:p>
            <a:r>
              <a:rPr lang="en-US" smtClean="0"/>
              <a:t>DM-PP-O-04</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custDataLst>
              <p:tags r:id="rId2"/>
            </p:custDataLst>
          </p:nvPr>
        </p:nvSpPr>
        <p:spPr/>
        <p:txBody>
          <a:bodyPr>
            <a:normAutofit/>
          </a:bodyPr>
          <a:lstStyle/>
          <a:p>
            <a:pPr indent="-222250">
              <a:spcBef>
                <a:spcPts val="1200"/>
              </a:spcBef>
              <a:defRPr/>
            </a:pPr>
            <a:r>
              <a:rPr lang="en-US" sz="2200" b="1" kern="0" dirty="0" smtClean="0"/>
              <a:t>Configurable Home Page</a:t>
            </a:r>
          </a:p>
          <a:p>
            <a:pPr lvl="1" indent="-222250">
              <a:spcBef>
                <a:spcPts val="1200"/>
              </a:spcBef>
              <a:defRPr/>
            </a:pPr>
            <a:r>
              <a:rPr lang="en-US" b="1" kern="0" dirty="0" smtClean="0"/>
              <a:t>My Shortcuts / My View</a:t>
            </a:r>
          </a:p>
          <a:p>
            <a:pPr lvl="1" indent="-222250">
              <a:spcBef>
                <a:spcPts val="1200"/>
              </a:spcBef>
              <a:defRPr/>
            </a:pPr>
            <a:r>
              <a:rPr lang="en-US" b="1" kern="0" dirty="0" smtClean="0"/>
              <a:t>My Reports</a:t>
            </a:r>
          </a:p>
          <a:p>
            <a:pPr lvl="1" indent="-222250">
              <a:spcBef>
                <a:spcPts val="1200"/>
              </a:spcBef>
              <a:defRPr/>
            </a:pPr>
            <a:r>
              <a:rPr lang="en-US" b="1" kern="0" dirty="0" smtClean="0"/>
              <a:t>My Notes</a:t>
            </a:r>
          </a:p>
          <a:p>
            <a:pPr lvl="1" indent="-222250">
              <a:spcBef>
                <a:spcPts val="1200"/>
              </a:spcBef>
              <a:defRPr/>
            </a:pPr>
            <a:r>
              <a:rPr lang="en-US" b="1" kern="0" dirty="0" smtClean="0"/>
              <a:t>My Charts</a:t>
            </a:r>
          </a:p>
          <a:p>
            <a:pPr lvl="1" indent="-222250">
              <a:spcBef>
                <a:spcPts val="1200"/>
              </a:spcBef>
              <a:defRPr/>
            </a:pPr>
            <a:r>
              <a:rPr lang="en-US" b="1" kern="0" dirty="0" smtClean="0"/>
              <a:t>My Workflow</a:t>
            </a:r>
          </a:p>
          <a:p>
            <a:pPr indent="-222250">
              <a:spcBef>
                <a:spcPts val="1200"/>
              </a:spcBef>
              <a:defRPr/>
            </a:pPr>
            <a:r>
              <a:rPr lang="en-US" sz="2200" b="1" kern="0" dirty="0" smtClean="0"/>
              <a:t>Data Browsing:</a:t>
            </a:r>
            <a:r>
              <a:rPr lang="en-US" sz="2200" kern="0" dirty="0" smtClean="0"/>
              <a:t> Detail and Summary views</a:t>
            </a:r>
          </a:p>
          <a:p>
            <a:pPr indent="-222250">
              <a:spcBef>
                <a:spcPts val="1200"/>
              </a:spcBef>
              <a:defRPr/>
            </a:pPr>
            <a:r>
              <a:rPr lang="en-US" sz="2200" b="1" kern="0" dirty="0" smtClean="0"/>
              <a:t>Exceptions</a:t>
            </a:r>
            <a:endParaRPr lang="en-US" sz="2200" dirty="0"/>
          </a:p>
        </p:txBody>
      </p:sp>
      <p:sp>
        <p:nvSpPr>
          <p:cNvPr id="6" name="Content Placeholder 5"/>
          <p:cNvSpPr>
            <a:spLocks noGrp="1"/>
          </p:cNvSpPr>
          <p:nvPr>
            <p:ph sz="half" idx="2"/>
            <p:custDataLst>
              <p:tags r:id="rId3"/>
            </p:custDataLst>
          </p:nvPr>
        </p:nvSpPr>
        <p:spPr/>
        <p:txBody>
          <a:bodyPr>
            <a:normAutofit/>
          </a:bodyPr>
          <a:lstStyle/>
          <a:p>
            <a:pPr indent="-222250">
              <a:spcBef>
                <a:spcPts val="1200"/>
              </a:spcBef>
              <a:defRPr/>
            </a:pPr>
            <a:r>
              <a:rPr lang="en-US" b="1" kern="0" dirty="0" smtClean="0"/>
              <a:t>Tools:</a:t>
            </a:r>
          </a:p>
          <a:p>
            <a:pPr lvl="1" indent="-222250">
              <a:spcBef>
                <a:spcPts val="1200"/>
              </a:spcBef>
              <a:defRPr/>
            </a:pPr>
            <a:r>
              <a:rPr lang="en-US" b="1" kern="0" dirty="0" smtClean="0"/>
              <a:t>Field View &amp; Data View</a:t>
            </a:r>
          </a:p>
          <a:p>
            <a:pPr lvl="1" indent="-222250">
              <a:spcBef>
                <a:spcPts val="1200"/>
              </a:spcBef>
              <a:defRPr/>
            </a:pPr>
            <a:r>
              <a:rPr lang="en-US" b="1" kern="0" dirty="0" smtClean="0"/>
              <a:t>Custom Tasks</a:t>
            </a:r>
          </a:p>
          <a:p>
            <a:pPr lvl="1" indent="-222250">
              <a:spcBef>
                <a:spcPts val="1200"/>
              </a:spcBef>
              <a:defRPr/>
            </a:pPr>
            <a:r>
              <a:rPr lang="en-US" b="1" kern="0" dirty="0" smtClean="0"/>
              <a:t>New Item Link</a:t>
            </a:r>
          </a:p>
          <a:p>
            <a:pPr marL="457200" indent="-222250">
              <a:spcBef>
                <a:spcPts val="1200"/>
              </a:spcBef>
              <a:defRPr/>
            </a:pPr>
            <a:r>
              <a:rPr lang="en-US" b="1" dirty="0" smtClean="0"/>
              <a:t>Mass Adjust</a:t>
            </a:r>
          </a:p>
          <a:p>
            <a:pPr marL="457200" indent="-222250">
              <a:spcBef>
                <a:spcPts val="1200"/>
              </a:spcBef>
              <a:defRPr/>
            </a:pPr>
            <a:r>
              <a:rPr lang="en-US" b="1" dirty="0" smtClean="0"/>
              <a:t>Retagging</a:t>
            </a:r>
          </a:p>
          <a:p>
            <a:pPr marL="457200" indent="-222250">
              <a:spcBef>
                <a:spcPts val="1200"/>
              </a:spcBef>
              <a:defRPr/>
            </a:pPr>
            <a:r>
              <a:rPr lang="en-US" b="1" dirty="0" smtClean="0"/>
              <a:t>Profile Forecast</a:t>
            </a:r>
          </a:p>
          <a:p>
            <a:endParaRPr lang="en-US" sz="2000" dirty="0"/>
          </a:p>
        </p:txBody>
      </p:sp>
      <p:sp>
        <p:nvSpPr>
          <p:cNvPr id="4" name="Title 3"/>
          <p:cNvSpPr>
            <a:spLocks noGrp="1"/>
          </p:cNvSpPr>
          <p:nvPr>
            <p:ph type="title"/>
            <p:custDataLst>
              <p:tags r:id="rId4"/>
            </p:custDataLst>
          </p:nvPr>
        </p:nvSpPr>
        <p:spPr/>
        <p:txBody>
          <a:bodyPr/>
          <a:lstStyle/>
          <a:p>
            <a:r>
              <a:rPr lang="en-US" dirty="0" smtClean="0"/>
              <a:t>Planning Portal – Main Features</a:t>
            </a:r>
            <a:endParaRPr lang="en-US" dirty="0"/>
          </a:p>
        </p:txBody>
      </p:sp>
      <p:sp>
        <p:nvSpPr>
          <p:cNvPr id="7" name="TextBox 6"/>
          <p:cNvSpPr txBox="1"/>
          <p:nvPr>
            <p:custDataLst>
              <p:tags r:id="rId5"/>
            </p:custDataLst>
          </p:nvPr>
        </p:nvSpPr>
        <p:spPr>
          <a:xfrm>
            <a:off x="1752600" y="5562600"/>
            <a:ext cx="5354351" cy="369332"/>
          </a:xfrm>
          <a:prstGeom prst="rect">
            <a:avLst/>
          </a:prstGeom>
          <a:noFill/>
        </p:spPr>
        <p:txBody>
          <a:bodyPr wrap="none" rtlCol="0">
            <a:spAutoFit/>
          </a:bodyPr>
          <a:lstStyle/>
          <a:p>
            <a:r>
              <a:rPr lang="en-US" b="1" dirty="0" smtClean="0"/>
              <a:t>These features will be covered in later sections</a:t>
            </a:r>
            <a:endParaRPr lang="en-US" b="1" dirty="0"/>
          </a:p>
        </p:txBody>
      </p:sp>
      <p:sp>
        <p:nvSpPr>
          <p:cNvPr id="8" name="Footer Placeholder 7"/>
          <p:cNvSpPr>
            <a:spLocks noGrp="1"/>
          </p:cNvSpPr>
          <p:nvPr>
            <p:ph type="ftr" sz="quarter" idx="10"/>
          </p:nvPr>
        </p:nvSpPr>
        <p:spPr/>
        <p:txBody>
          <a:bodyPr/>
          <a:lstStyle/>
          <a:p>
            <a:r>
              <a:rPr lang="en-US" smtClean="0"/>
              <a:t>DM-PP-O-05</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custDataLst>
              <p:tags r:id="rId2"/>
            </p:custDataLst>
          </p:nvPr>
        </p:nvSpPr>
        <p:spPr bwMode="auto">
          <a:xfrm>
            <a:off x="533400" y="1219200"/>
            <a:ext cx="8458200" cy="1828800"/>
          </a:xfrm>
          <a:prstGeom prst="rect">
            <a:avLst/>
          </a:prstGeom>
          <a:noFill/>
          <a:ln w="9525">
            <a:noFill/>
            <a:miter lim="800000"/>
            <a:headEnd/>
            <a:tailEnd/>
          </a:ln>
        </p:spPr>
        <p:txBody>
          <a:bodyPr/>
          <a:lstStyle/>
          <a:p>
            <a:pPr algn="l">
              <a:spcBef>
                <a:spcPct val="20000"/>
              </a:spcBef>
              <a:defRPr/>
            </a:pPr>
            <a:endParaRPr lang="en-US" b="1" kern="0" dirty="0">
              <a:latin typeface="+mn-lt"/>
            </a:endParaRPr>
          </a:p>
        </p:txBody>
      </p:sp>
      <p:pic>
        <p:nvPicPr>
          <p:cNvPr id="5125" name="Picture 2"/>
          <p:cNvPicPr>
            <a:picLocks noChangeAspect="1" noChangeArrowheads="1"/>
          </p:cNvPicPr>
          <p:nvPr>
            <p:custDataLst>
              <p:tags r:id="rId3"/>
            </p:custDataLst>
          </p:nvPr>
        </p:nvPicPr>
        <p:blipFill>
          <a:blip r:embed="rId8" cstate="print"/>
          <a:srcRect/>
          <a:stretch>
            <a:fillRect/>
          </a:stretch>
        </p:blipFill>
        <p:spPr bwMode="auto">
          <a:xfrm>
            <a:off x="990600" y="2847306"/>
            <a:ext cx="6999288" cy="3478213"/>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Content Placeholder 7"/>
          <p:cNvSpPr>
            <a:spLocks noGrp="1"/>
          </p:cNvSpPr>
          <p:nvPr>
            <p:ph idx="1"/>
            <p:custDataLst>
              <p:tags r:id="rId4"/>
            </p:custDataLst>
          </p:nvPr>
        </p:nvSpPr>
        <p:spPr/>
        <p:txBody>
          <a:bodyPr/>
          <a:lstStyle/>
          <a:p>
            <a:r>
              <a:rPr lang="en-US" dirty="0" smtClean="0"/>
              <a:t>To log into the Planning Portal you must use </a:t>
            </a:r>
            <a:r>
              <a:rPr lang="en-US" b="1" dirty="0" smtClean="0">
                <a:solidFill>
                  <a:schemeClr val="tx1"/>
                </a:solidFill>
              </a:rPr>
              <a:t>Internet Explorer </a:t>
            </a:r>
            <a:r>
              <a:rPr lang="en-US" dirty="0" smtClean="0">
                <a:solidFill>
                  <a:schemeClr val="tx1"/>
                </a:solidFill>
              </a:rPr>
              <a:t>to go to the following address: </a:t>
            </a:r>
          </a:p>
          <a:p>
            <a:pPr algn="ctr">
              <a:buNone/>
            </a:pPr>
            <a:r>
              <a:rPr lang="en-US" dirty="0" smtClean="0">
                <a:hlinkClick r:id="rId9"/>
              </a:rPr>
              <a:t>http://localhost/PlanningPortal/Viewer.aspx</a:t>
            </a:r>
            <a:endParaRPr lang="en-US" dirty="0" smtClean="0"/>
          </a:p>
          <a:p>
            <a:endParaRPr lang="en-US" dirty="0" smtClean="0"/>
          </a:p>
          <a:p>
            <a:endParaRPr lang="en-US" dirty="0"/>
          </a:p>
        </p:txBody>
      </p:sp>
      <p:sp>
        <p:nvSpPr>
          <p:cNvPr id="10" name="Title 9"/>
          <p:cNvSpPr>
            <a:spLocks noGrp="1"/>
          </p:cNvSpPr>
          <p:nvPr>
            <p:ph type="title"/>
            <p:custDataLst>
              <p:tags r:id="rId5"/>
            </p:custDataLst>
          </p:nvPr>
        </p:nvSpPr>
        <p:spPr/>
        <p:txBody>
          <a:bodyPr/>
          <a:lstStyle/>
          <a:p>
            <a:r>
              <a:rPr lang="en-US" smtClean="0"/>
              <a:t>Logging in to Planning Portal</a:t>
            </a:r>
            <a:endParaRPr lang="en-US" dirty="0"/>
          </a:p>
        </p:txBody>
      </p:sp>
      <p:sp>
        <p:nvSpPr>
          <p:cNvPr id="6" name="Footer Placeholder 5"/>
          <p:cNvSpPr>
            <a:spLocks noGrp="1"/>
          </p:cNvSpPr>
          <p:nvPr>
            <p:ph type="ftr" sz="quarter" idx="10"/>
          </p:nvPr>
        </p:nvSpPr>
        <p:spPr/>
        <p:txBody>
          <a:bodyPr/>
          <a:lstStyle/>
          <a:p>
            <a:r>
              <a:rPr lang="en-US" smtClean="0"/>
              <a:t>DM-PP-O-06</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sz="half" idx="1"/>
            <p:custDataLst>
              <p:tags r:id="rId2"/>
            </p:custDataLst>
          </p:nvPr>
        </p:nvSpPr>
        <p:spPr/>
        <p:txBody>
          <a:bodyPr>
            <a:normAutofit fontScale="85000" lnSpcReduction="10000"/>
          </a:bodyPr>
          <a:lstStyle/>
          <a:p>
            <a:pPr marL="233363" indent="-233363">
              <a:spcBef>
                <a:spcPts val="1200"/>
              </a:spcBef>
              <a:buFont typeface="Arial" pitchFamily="34" charset="0"/>
              <a:buChar char="•"/>
              <a:defRPr/>
            </a:pPr>
            <a:r>
              <a:rPr lang="en-US" kern="0" dirty="0" smtClean="0"/>
              <a:t>You can log in using either your </a:t>
            </a:r>
            <a:r>
              <a:rPr lang="en-US" b="1" kern="0" dirty="0" smtClean="0"/>
              <a:t>PP User Name and Password</a:t>
            </a:r>
            <a:r>
              <a:rPr lang="en-US" kern="0" dirty="0" smtClean="0"/>
              <a:t> or your</a:t>
            </a:r>
            <a:r>
              <a:rPr lang="en-US" b="1" kern="0" dirty="0" smtClean="0"/>
              <a:t> Windows account authentication</a:t>
            </a:r>
          </a:p>
          <a:p>
            <a:pPr marL="233363" indent="-233363">
              <a:spcBef>
                <a:spcPts val="1200"/>
              </a:spcBef>
              <a:buFont typeface="Arial" pitchFamily="34" charset="0"/>
              <a:buChar char="•"/>
              <a:defRPr/>
            </a:pPr>
            <a:r>
              <a:rPr lang="en-US" kern="0" dirty="0" smtClean="0"/>
              <a:t>Select the </a:t>
            </a:r>
            <a:r>
              <a:rPr lang="en-US" b="1" kern="0" dirty="0" smtClean="0"/>
              <a:t>Scenario</a:t>
            </a:r>
            <a:r>
              <a:rPr lang="en-US" kern="0" dirty="0" smtClean="0"/>
              <a:t> to use with your account from the drop-down list</a:t>
            </a:r>
          </a:p>
          <a:p>
            <a:pPr marL="233363" indent="-233363">
              <a:spcBef>
                <a:spcPts val="1200"/>
              </a:spcBef>
              <a:buFont typeface="Arial" pitchFamily="34" charset="0"/>
              <a:buChar char="•"/>
              <a:defRPr/>
            </a:pPr>
            <a:r>
              <a:rPr lang="en-US" kern="0" dirty="0" smtClean="0"/>
              <a:t>Select the </a:t>
            </a:r>
            <a:r>
              <a:rPr lang="en-US" b="1" kern="0" dirty="0" smtClean="0"/>
              <a:t>Default Language </a:t>
            </a:r>
            <a:r>
              <a:rPr lang="en-US" kern="0" dirty="0" smtClean="0"/>
              <a:t>to use in the Planning Portal interface</a:t>
            </a:r>
          </a:p>
          <a:p>
            <a:pPr marL="233363" indent="-233363">
              <a:spcBef>
                <a:spcPts val="1200"/>
              </a:spcBef>
              <a:buFont typeface="Arial" pitchFamily="34" charset="0"/>
              <a:buChar char="•"/>
              <a:defRPr/>
            </a:pPr>
            <a:r>
              <a:rPr lang="en-US" kern="0" dirty="0" smtClean="0"/>
              <a:t>Click </a:t>
            </a:r>
            <a:r>
              <a:rPr lang="en-US" b="1" kern="0" dirty="0" smtClean="0"/>
              <a:t>Submit </a:t>
            </a:r>
            <a:r>
              <a:rPr lang="en-US" kern="0" dirty="0" smtClean="0"/>
              <a:t>to enter the Planning Portal</a:t>
            </a:r>
          </a:p>
          <a:p>
            <a:endParaRPr lang="en-US" dirty="0"/>
          </a:p>
        </p:txBody>
      </p:sp>
      <p:pic>
        <p:nvPicPr>
          <p:cNvPr id="8" name="Picture 2"/>
          <p:cNvPicPr>
            <a:picLocks noGrp="1" noChangeAspect="1" noChangeArrowheads="1"/>
          </p:cNvPicPr>
          <p:nvPr>
            <p:ph sz="half" idx="2"/>
            <p:custDataLst>
              <p:tags r:id="rId3"/>
            </p:custDataLst>
          </p:nvPr>
        </p:nvPicPr>
        <p:blipFill>
          <a:blip r:embed="rId7" cstate="print"/>
          <a:srcRect/>
          <a:stretch>
            <a:fillRect/>
          </a:stretch>
        </p:blipFill>
        <p:spPr bwMode="auto">
          <a:xfrm>
            <a:off x="4572001" y="990600"/>
            <a:ext cx="4273358" cy="51816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Title 4"/>
          <p:cNvSpPr>
            <a:spLocks noGrp="1"/>
          </p:cNvSpPr>
          <p:nvPr>
            <p:ph type="title"/>
            <p:custDataLst>
              <p:tags r:id="rId4"/>
            </p:custDataLst>
          </p:nvPr>
        </p:nvSpPr>
        <p:spPr/>
        <p:txBody>
          <a:bodyPr>
            <a:normAutofit/>
          </a:bodyPr>
          <a:lstStyle/>
          <a:p>
            <a:r>
              <a:rPr lang="en-US" kern="0" dirty="0" smtClean="0"/>
              <a:t>Logging in to Planning Portal</a:t>
            </a:r>
            <a:endParaRPr lang="en-US" dirty="0"/>
          </a:p>
        </p:txBody>
      </p:sp>
      <p:sp>
        <p:nvSpPr>
          <p:cNvPr id="7" name="Footer Placeholder 6"/>
          <p:cNvSpPr>
            <a:spLocks noGrp="1"/>
          </p:cNvSpPr>
          <p:nvPr>
            <p:ph type="ftr" sz="quarter" idx="10"/>
          </p:nvPr>
        </p:nvSpPr>
        <p:spPr/>
        <p:txBody>
          <a:bodyPr/>
          <a:lstStyle/>
          <a:p>
            <a:r>
              <a:rPr lang="en-US" smtClean="0"/>
              <a:t>DM-PP-O-07</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dirty="0" smtClean="0"/>
              <a:t>The Home Page displays with your custom </a:t>
            </a:r>
            <a:r>
              <a:rPr lang="en-US" dirty="0" smtClean="0"/>
              <a:t>configurations</a:t>
            </a:r>
            <a:endParaRPr lang="en-US" dirty="0" smtClean="0"/>
          </a:p>
          <a:p>
            <a:endParaRPr lang="en-US" dirty="0"/>
          </a:p>
        </p:txBody>
      </p:sp>
      <p:sp>
        <p:nvSpPr>
          <p:cNvPr id="6" name="Title 5"/>
          <p:cNvSpPr>
            <a:spLocks noGrp="1"/>
          </p:cNvSpPr>
          <p:nvPr>
            <p:ph type="title"/>
            <p:custDataLst>
              <p:tags r:id="rId3"/>
            </p:custDataLst>
          </p:nvPr>
        </p:nvSpPr>
        <p:spPr/>
        <p:txBody>
          <a:bodyPr/>
          <a:lstStyle/>
          <a:p>
            <a:r>
              <a:rPr lang="en-US" dirty="0" smtClean="0"/>
              <a:t>Home Page</a:t>
            </a:r>
            <a:endParaRPr lang="en-US" dirty="0"/>
          </a:p>
        </p:txBody>
      </p:sp>
      <p:pic>
        <p:nvPicPr>
          <p:cNvPr id="7173" name="Picture 6"/>
          <p:cNvPicPr>
            <a:picLocks noChangeAspect="1" noChangeArrowheads="1"/>
          </p:cNvPicPr>
          <p:nvPr>
            <p:custDataLst>
              <p:tags r:id="rId4"/>
            </p:custDataLst>
          </p:nvPr>
        </p:nvPicPr>
        <p:blipFill>
          <a:blip r:embed="rId7" cstate="print"/>
          <a:srcRect t="15504" r="1875" b="15245"/>
          <a:stretch>
            <a:fillRect/>
          </a:stretch>
        </p:blipFill>
        <p:spPr bwMode="auto">
          <a:xfrm>
            <a:off x="326368" y="2133600"/>
            <a:ext cx="8388897" cy="4037013"/>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DM-PP-O-08</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custDataLst>
              <p:tags r:id="rId2"/>
            </p:custDataLst>
          </p:nvPr>
        </p:nvSpPr>
        <p:spPr/>
        <p:txBody>
          <a:bodyPr/>
          <a:lstStyle/>
          <a:p>
            <a:r>
              <a:rPr lang="en-US" dirty="0" smtClean="0"/>
              <a:t>Provides the foundation for capturing input and collaborating with customers</a:t>
            </a:r>
          </a:p>
          <a:p>
            <a:r>
              <a:rPr lang="en-US" dirty="0" smtClean="0"/>
              <a:t>Gives sales forecasters the relevant supply chain information without overwhelming them with data</a:t>
            </a:r>
          </a:p>
          <a:p>
            <a:r>
              <a:rPr lang="en-US" dirty="0" smtClean="0"/>
              <a:t>Enables the team to interact with the forecast, demand plan, and manage inventory from remote sites via the internet</a:t>
            </a:r>
          </a:p>
          <a:p>
            <a:endParaRPr lang="en-US" dirty="0"/>
          </a:p>
        </p:txBody>
      </p:sp>
      <p:sp>
        <p:nvSpPr>
          <p:cNvPr id="8" name="Title 7"/>
          <p:cNvSpPr>
            <a:spLocks noGrp="1"/>
          </p:cNvSpPr>
          <p:nvPr>
            <p:ph type="title"/>
            <p:custDataLst>
              <p:tags r:id="rId3"/>
            </p:custDataLst>
          </p:nvPr>
        </p:nvSpPr>
        <p:spPr/>
        <p:txBody>
          <a:bodyPr/>
          <a:lstStyle/>
          <a:p>
            <a:r>
              <a:rPr lang="en-US" dirty="0" smtClean="0"/>
              <a:t>Planning Portal - Recap</a:t>
            </a:r>
            <a:endParaRPr lang="en-US" dirty="0"/>
          </a:p>
        </p:txBody>
      </p:sp>
      <p:sp>
        <p:nvSpPr>
          <p:cNvPr id="4" name="Footer Placeholder 3"/>
          <p:cNvSpPr>
            <a:spLocks noGrp="1"/>
          </p:cNvSpPr>
          <p:nvPr>
            <p:ph type="ftr" sz="quarter" idx="10"/>
          </p:nvPr>
        </p:nvSpPr>
        <p:spPr/>
        <p:txBody>
          <a:bodyPr/>
          <a:lstStyle/>
          <a:p>
            <a:r>
              <a:rPr lang="en-US" smtClean="0"/>
              <a:t>DM-PP-O-09</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DIa9bAfWrXsZ1VPlvzUaOW"/>
</p:tagLst>
</file>

<file path=ppt/tags/tag10.xml><?xml version="1.0" encoding="utf-8"?>
<p:tagLst xmlns:a="http://schemas.openxmlformats.org/drawingml/2006/main" xmlns:r="http://schemas.openxmlformats.org/officeDocument/2006/relationships" xmlns:p="http://schemas.openxmlformats.org/presentationml/2006/main">
  <p:tag name="DVSHAPEID" val="ijPkOdZBjH4GG6eT16oTN8"/>
</p:tagLst>
</file>

<file path=ppt/tags/tag11.xml><?xml version="1.0" encoding="utf-8"?>
<p:tagLst xmlns:a="http://schemas.openxmlformats.org/drawingml/2006/main" xmlns:r="http://schemas.openxmlformats.org/officeDocument/2006/relationships" xmlns:p="http://schemas.openxmlformats.org/presentationml/2006/main">
  <p:tag name="DVSHAPEID" val="lk6vNfWPtaprzf5Jjb4v0A"/>
</p:tagLst>
</file>

<file path=ppt/tags/tag12.xml><?xml version="1.0" encoding="utf-8"?>
<p:tagLst xmlns:a="http://schemas.openxmlformats.org/drawingml/2006/main" xmlns:r="http://schemas.openxmlformats.org/officeDocument/2006/relationships" xmlns:p="http://schemas.openxmlformats.org/presentationml/2006/main">
  <p:tag name="DVSHAPEID" val="x5S0PhcymdWaXudjqKFteT"/>
</p:tagLst>
</file>

<file path=ppt/tags/tag13.xml><?xml version="1.0" encoding="utf-8"?>
<p:tagLst xmlns:a="http://schemas.openxmlformats.org/drawingml/2006/main" xmlns:r="http://schemas.openxmlformats.org/officeDocument/2006/relationships" xmlns:p="http://schemas.openxmlformats.org/presentationml/2006/main">
  <p:tag name="DVSHAPEID" val="gfwZNhNdOi7LM0CNpEDUOc"/>
</p:tagLst>
</file>

<file path=ppt/tags/tag14.xml><?xml version="1.0" encoding="utf-8"?>
<p:tagLst xmlns:a="http://schemas.openxmlformats.org/drawingml/2006/main" xmlns:r="http://schemas.openxmlformats.org/officeDocument/2006/relationships" xmlns:p="http://schemas.openxmlformats.org/presentationml/2006/main">
  <p:tag name="DVSHAPEID" val="uphAv0LkQwlDPCtQtUL8oE"/>
</p:tagLst>
</file>

<file path=ppt/tags/tag15.xml><?xml version="1.0" encoding="utf-8"?>
<p:tagLst xmlns:a="http://schemas.openxmlformats.org/drawingml/2006/main" xmlns:r="http://schemas.openxmlformats.org/officeDocument/2006/relationships" xmlns:p="http://schemas.openxmlformats.org/presentationml/2006/main">
  <p:tag name="DVSHAPEID" val="2cIdGCl0Pj53L7HdLMrurA"/>
</p:tagLst>
</file>

<file path=ppt/tags/tag16.xml><?xml version="1.0" encoding="utf-8"?>
<p:tagLst xmlns:a="http://schemas.openxmlformats.org/drawingml/2006/main" xmlns:r="http://schemas.openxmlformats.org/officeDocument/2006/relationships" xmlns:p="http://schemas.openxmlformats.org/presentationml/2006/main">
  <p:tag name="DVSHAPEID" val="q8aZkyaJ9FOQn5Rij8YPH1"/>
</p:tagLst>
</file>

<file path=ppt/tags/tag17.xml><?xml version="1.0" encoding="utf-8"?>
<p:tagLst xmlns:a="http://schemas.openxmlformats.org/drawingml/2006/main" xmlns:r="http://schemas.openxmlformats.org/officeDocument/2006/relationships" xmlns:p="http://schemas.openxmlformats.org/presentationml/2006/main">
  <p:tag name="DVSHAPEID" val="yLRl9g8YGTcrMz2GiMP6aq"/>
</p:tagLst>
</file>

<file path=ppt/tags/tag18.xml><?xml version="1.0" encoding="utf-8"?>
<p:tagLst xmlns:a="http://schemas.openxmlformats.org/drawingml/2006/main" xmlns:r="http://schemas.openxmlformats.org/officeDocument/2006/relationships" xmlns:p="http://schemas.openxmlformats.org/presentationml/2006/main">
  <p:tag name="DVSHAPEID" val="fUJBlttjvBToAp8YoUAaYU"/>
</p:tagLst>
</file>

<file path=ppt/tags/tag19.xml><?xml version="1.0" encoding="utf-8"?>
<p:tagLst xmlns:a="http://schemas.openxmlformats.org/drawingml/2006/main" xmlns:r="http://schemas.openxmlformats.org/officeDocument/2006/relationships" xmlns:p="http://schemas.openxmlformats.org/presentationml/2006/main">
  <p:tag name="DVSHAPEID" val="xnZDykoVw0rlgNh3dQtjBj"/>
</p:tagLst>
</file>

<file path=ppt/tags/tag2.xml><?xml version="1.0" encoding="utf-8"?>
<p:tagLst xmlns:a="http://schemas.openxmlformats.org/drawingml/2006/main" xmlns:r="http://schemas.openxmlformats.org/officeDocument/2006/relationships" xmlns:p="http://schemas.openxmlformats.org/presentationml/2006/main">
  <p:tag name="DVSHAPEID" val="4EPwoEmVPmMpAanN0QomYq"/>
</p:tagLst>
</file>

<file path=ppt/tags/tag20.xml><?xml version="1.0" encoding="utf-8"?>
<p:tagLst xmlns:a="http://schemas.openxmlformats.org/drawingml/2006/main" xmlns:r="http://schemas.openxmlformats.org/officeDocument/2006/relationships" xmlns:p="http://schemas.openxmlformats.org/presentationml/2006/main">
  <p:tag name="DVSECTIONID" val="Mt3QMPF1deU3cCKVF6Xd4i"/>
</p:tagLst>
</file>

<file path=ppt/tags/tag21.xml><?xml version="1.0" encoding="utf-8"?>
<p:tagLst xmlns:a="http://schemas.openxmlformats.org/drawingml/2006/main" xmlns:r="http://schemas.openxmlformats.org/officeDocument/2006/relationships" xmlns:p="http://schemas.openxmlformats.org/presentationml/2006/main">
  <p:tag name="DVSHAPEID" val="hoKRihD0ElM4UeIyOIFuT8"/>
</p:tagLst>
</file>

<file path=ppt/tags/tag22.xml><?xml version="1.0" encoding="utf-8"?>
<p:tagLst xmlns:a="http://schemas.openxmlformats.org/drawingml/2006/main" xmlns:r="http://schemas.openxmlformats.org/officeDocument/2006/relationships" xmlns:p="http://schemas.openxmlformats.org/presentationml/2006/main">
  <p:tag name="DVSHAPEID" val="bQpCIuiFtRL3qWPL7ia148"/>
</p:tagLst>
</file>

<file path=ppt/tags/tag23.xml><?xml version="1.0" encoding="utf-8"?>
<p:tagLst xmlns:a="http://schemas.openxmlformats.org/drawingml/2006/main" xmlns:r="http://schemas.openxmlformats.org/officeDocument/2006/relationships" xmlns:p="http://schemas.openxmlformats.org/presentationml/2006/main">
  <p:tag name="DVSECTIONID" val="tpx3OCwj7n2iwFrSEWg4yi"/>
</p:tagLst>
</file>

<file path=ppt/tags/tag24.xml><?xml version="1.0" encoding="utf-8"?>
<p:tagLst xmlns:a="http://schemas.openxmlformats.org/drawingml/2006/main" xmlns:r="http://schemas.openxmlformats.org/officeDocument/2006/relationships" xmlns:p="http://schemas.openxmlformats.org/presentationml/2006/main">
  <p:tag name="DVSHAPEID" val="Gysf9XyqISbDoNifV9QXMF"/>
</p:tagLst>
</file>

<file path=ppt/tags/tag25.xml><?xml version="1.0" encoding="utf-8"?>
<p:tagLst xmlns:a="http://schemas.openxmlformats.org/drawingml/2006/main" xmlns:r="http://schemas.openxmlformats.org/officeDocument/2006/relationships" xmlns:p="http://schemas.openxmlformats.org/presentationml/2006/main">
  <p:tag name="DVSECTIONID" val="5eldwfEzoYKNjXJ7q6kxHL"/>
</p:tagLst>
</file>

<file path=ppt/tags/tag26.xml><?xml version="1.0" encoding="utf-8"?>
<p:tagLst xmlns:a="http://schemas.openxmlformats.org/drawingml/2006/main" xmlns:r="http://schemas.openxmlformats.org/officeDocument/2006/relationships" xmlns:p="http://schemas.openxmlformats.org/presentationml/2006/main">
  <p:tag name="DVSHAPEID" val="okZ82QjPM3fzO8l4os0vPd"/>
</p:tagLst>
</file>

<file path=ppt/tags/tag27.xml><?xml version="1.0" encoding="utf-8"?>
<p:tagLst xmlns:a="http://schemas.openxmlformats.org/drawingml/2006/main" xmlns:r="http://schemas.openxmlformats.org/officeDocument/2006/relationships" xmlns:p="http://schemas.openxmlformats.org/presentationml/2006/main">
  <p:tag name="DVSHAPEID" val="ODac3W5UlH8pa0LiMI3Qp7"/>
</p:tagLst>
</file>

<file path=ppt/tags/tag28.xml><?xml version="1.0" encoding="utf-8"?>
<p:tagLst xmlns:a="http://schemas.openxmlformats.org/drawingml/2006/main" xmlns:r="http://schemas.openxmlformats.org/officeDocument/2006/relationships" xmlns:p="http://schemas.openxmlformats.org/presentationml/2006/main">
  <p:tag name="DVSHAPEID" val="4Q2mvkqPNzqbvmYQNnJRHy"/>
</p:tagLst>
</file>

<file path=ppt/tags/tag29.xml><?xml version="1.0" encoding="utf-8"?>
<p:tagLst xmlns:a="http://schemas.openxmlformats.org/drawingml/2006/main" xmlns:r="http://schemas.openxmlformats.org/officeDocument/2006/relationships" xmlns:p="http://schemas.openxmlformats.org/presentationml/2006/main">
  <p:tag name="DVSHAPEID" val="iQOLJ2AnjS33jieMrrmPCm"/>
</p:tagLst>
</file>

<file path=ppt/tags/tag3.xml><?xml version="1.0" encoding="utf-8"?>
<p:tagLst xmlns:a="http://schemas.openxmlformats.org/drawingml/2006/main" xmlns:r="http://schemas.openxmlformats.org/officeDocument/2006/relationships" xmlns:p="http://schemas.openxmlformats.org/presentationml/2006/main">
  <p:tag name="DVSHAPEID" val="sm9iRzAL9j0I4BJmF8nHM1"/>
</p:tagLst>
</file>

<file path=ppt/tags/tag30.xml><?xml version="1.0" encoding="utf-8"?>
<p:tagLst xmlns:a="http://schemas.openxmlformats.org/drawingml/2006/main" xmlns:r="http://schemas.openxmlformats.org/officeDocument/2006/relationships" xmlns:p="http://schemas.openxmlformats.org/presentationml/2006/main">
  <p:tag name="DVSECTIONID" val="vQIhmJMyzwdugLbC2or39E"/>
</p:tagLst>
</file>

<file path=ppt/tags/tag31.xml><?xml version="1.0" encoding="utf-8"?>
<p:tagLst xmlns:a="http://schemas.openxmlformats.org/drawingml/2006/main" xmlns:r="http://schemas.openxmlformats.org/officeDocument/2006/relationships" xmlns:p="http://schemas.openxmlformats.org/presentationml/2006/main">
  <p:tag name="DVSHAPEID" val="Iaaky6mstzpU4Ur2DlZ8Vb"/>
</p:tagLst>
</file>

<file path=ppt/tags/tag32.xml><?xml version="1.0" encoding="utf-8"?>
<p:tagLst xmlns:a="http://schemas.openxmlformats.org/drawingml/2006/main" xmlns:r="http://schemas.openxmlformats.org/officeDocument/2006/relationships" xmlns:p="http://schemas.openxmlformats.org/presentationml/2006/main">
  <p:tag name="DVSHAPEID" val="eBLqSbu9GoWUMoRQiPavNz"/>
</p:tagLst>
</file>

<file path=ppt/tags/tag33.xml><?xml version="1.0" encoding="utf-8"?>
<p:tagLst xmlns:a="http://schemas.openxmlformats.org/drawingml/2006/main" xmlns:r="http://schemas.openxmlformats.org/officeDocument/2006/relationships" xmlns:p="http://schemas.openxmlformats.org/presentationml/2006/main">
  <p:tag name="DVSHAPEID" val="rpYkj6GirYOHzj9HrLuwTy"/>
</p:tagLst>
</file>

<file path=ppt/tags/tag34.xml><?xml version="1.0" encoding="utf-8"?>
<p:tagLst xmlns:a="http://schemas.openxmlformats.org/drawingml/2006/main" xmlns:r="http://schemas.openxmlformats.org/officeDocument/2006/relationships" xmlns:p="http://schemas.openxmlformats.org/presentationml/2006/main">
  <p:tag name="DVSHAPEID" val="ZYupkWVG6xpwpDna1k8v8r"/>
</p:tagLst>
</file>

<file path=ppt/tags/tag35.xml><?xml version="1.0" encoding="utf-8"?>
<p:tagLst xmlns:a="http://schemas.openxmlformats.org/drawingml/2006/main" xmlns:r="http://schemas.openxmlformats.org/officeDocument/2006/relationships" xmlns:p="http://schemas.openxmlformats.org/presentationml/2006/main">
  <p:tag name="DVSECTIONID" val="2wGpogQEHaG7vCJZBHrxgB"/>
</p:tagLst>
</file>

<file path=ppt/tags/tag36.xml><?xml version="1.0" encoding="utf-8"?>
<p:tagLst xmlns:a="http://schemas.openxmlformats.org/drawingml/2006/main" xmlns:r="http://schemas.openxmlformats.org/officeDocument/2006/relationships" xmlns:p="http://schemas.openxmlformats.org/presentationml/2006/main">
  <p:tag name="DVSHAPEID" val="h3UwjgJaooqyBGCFfOK89f"/>
</p:tagLst>
</file>

<file path=ppt/tags/tag37.xml><?xml version="1.0" encoding="utf-8"?>
<p:tagLst xmlns:a="http://schemas.openxmlformats.org/drawingml/2006/main" xmlns:r="http://schemas.openxmlformats.org/officeDocument/2006/relationships" xmlns:p="http://schemas.openxmlformats.org/presentationml/2006/main">
  <p:tag name="DVSHAPEID" val="agF5Kw74sXnhWUzTwSyYRT"/>
</p:tagLst>
</file>

<file path=ppt/tags/tag38.xml><?xml version="1.0" encoding="utf-8"?>
<p:tagLst xmlns:a="http://schemas.openxmlformats.org/drawingml/2006/main" xmlns:r="http://schemas.openxmlformats.org/officeDocument/2006/relationships" xmlns:p="http://schemas.openxmlformats.org/presentationml/2006/main">
  <p:tag name="DVSHAPEID" val="nOMEG6WYnaESp0QUMKnLSg"/>
</p:tagLst>
</file>

<file path=ppt/tags/tag39.xml><?xml version="1.0" encoding="utf-8"?>
<p:tagLst xmlns:a="http://schemas.openxmlformats.org/drawingml/2006/main" xmlns:r="http://schemas.openxmlformats.org/officeDocument/2006/relationships" xmlns:p="http://schemas.openxmlformats.org/presentationml/2006/main">
  <p:tag name="DVSECTIONID" val="snjClTTb6B2QNcBXkvIUP3"/>
</p:tagLst>
</file>

<file path=ppt/tags/tag4.xml><?xml version="1.0" encoding="utf-8"?>
<p:tagLst xmlns:a="http://schemas.openxmlformats.org/drawingml/2006/main" xmlns:r="http://schemas.openxmlformats.org/officeDocument/2006/relationships" xmlns:p="http://schemas.openxmlformats.org/presentationml/2006/main">
  <p:tag name="DVSHAPEID" val="KminEI4cpVTNlAtq277Lht"/>
</p:tagLst>
</file>

<file path=ppt/tags/tag40.xml><?xml version="1.0" encoding="utf-8"?>
<p:tagLst xmlns:a="http://schemas.openxmlformats.org/drawingml/2006/main" xmlns:r="http://schemas.openxmlformats.org/officeDocument/2006/relationships" xmlns:p="http://schemas.openxmlformats.org/presentationml/2006/main">
  <p:tag name="DVSHAPEID" val="Rwdnk7xo7my6wJKaMFecMf"/>
</p:tagLst>
</file>

<file path=ppt/tags/tag41.xml><?xml version="1.0" encoding="utf-8"?>
<p:tagLst xmlns:a="http://schemas.openxmlformats.org/drawingml/2006/main" xmlns:r="http://schemas.openxmlformats.org/officeDocument/2006/relationships" xmlns:p="http://schemas.openxmlformats.org/presentationml/2006/main">
  <p:tag name="DVSHAPEID" val="sRo9i7uy0J61bniVWCCZh3"/>
</p:tagLst>
</file>

<file path=ppt/tags/tag42.xml><?xml version="1.0" encoding="utf-8"?>
<p:tagLst xmlns:a="http://schemas.openxmlformats.org/drawingml/2006/main" xmlns:r="http://schemas.openxmlformats.org/officeDocument/2006/relationships" xmlns:p="http://schemas.openxmlformats.org/presentationml/2006/main">
  <p:tag name="DVSHAPEID" val="xNUbe8eJTU0Y8Wi9gElzd1"/>
</p:tagLst>
</file>

<file path=ppt/tags/tag43.xml><?xml version="1.0" encoding="utf-8"?>
<p:tagLst xmlns:a="http://schemas.openxmlformats.org/drawingml/2006/main" xmlns:r="http://schemas.openxmlformats.org/officeDocument/2006/relationships" xmlns:p="http://schemas.openxmlformats.org/presentationml/2006/main">
  <p:tag name="DVSECTIONID" val="IlW38r8fiVRF9AWTfIMPNE"/>
</p:tagLst>
</file>

<file path=ppt/tags/tag44.xml><?xml version="1.0" encoding="utf-8"?>
<p:tagLst xmlns:a="http://schemas.openxmlformats.org/drawingml/2006/main" xmlns:r="http://schemas.openxmlformats.org/officeDocument/2006/relationships" xmlns:p="http://schemas.openxmlformats.org/presentationml/2006/main">
  <p:tag name="DVSHAPEID" val="EiNIJtbU6FLLcegQOFNXlf"/>
</p:tagLst>
</file>

<file path=ppt/tags/tag45.xml><?xml version="1.0" encoding="utf-8"?>
<p:tagLst xmlns:a="http://schemas.openxmlformats.org/drawingml/2006/main" xmlns:r="http://schemas.openxmlformats.org/officeDocument/2006/relationships" xmlns:p="http://schemas.openxmlformats.org/presentationml/2006/main">
  <p:tag name="DVSHAPEID" val="vxm7gKHLhCNCO2F39z40Sx"/>
</p:tagLst>
</file>

<file path=ppt/tags/tag5.xml><?xml version="1.0" encoding="utf-8"?>
<p:tagLst xmlns:a="http://schemas.openxmlformats.org/drawingml/2006/main" xmlns:r="http://schemas.openxmlformats.org/officeDocument/2006/relationships" xmlns:p="http://schemas.openxmlformats.org/presentationml/2006/main">
  <p:tag name="DVSECTIONID" val="bDPX0W89blSwP4PMuX2CD2"/>
</p:tagLst>
</file>

<file path=ppt/tags/tag6.xml><?xml version="1.0" encoding="utf-8"?>
<p:tagLst xmlns:a="http://schemas.openxmlformats.org/drawingml/2006/main" xmlns:r="http://schemas.openxmlformats.org/officeDocument/2006/relationships" xmlns:p="http://schemas.openxmlformats.org/presentationml/2006/main">
  <p:tag name="DVSHAPEID" val="EiNIJtbU6FLLcegQOFNXlf"/>
</p:tagLst>
</file>

<file path=ppt/tags/tag7.xml><?xml version="1.0" encoding="utf-8"?>
<p:tagLst xmlns:a="http://schemas.openxmlformats.org/drawingml/2006/main" xmlns:r="http://schemas.openxmlformats.org/officeDocument/2006/relationships" xmlns:p="http://schemas.openxmlformats.org/presentationml/2006/main">
  <p:tag name="DVSHAPEID" val="vxm7gKHLhCNCO2F39z40Sx"/>
</p:tagLst>
</file>

<file path=ppt/tags/tag8.xml><?xml version="1.0" encoding="utf-8"?>
<p:tagLst xmlns:a="http://schemas.openxmlformats.org/drawingml/2006/main" xmlns:r="http://schemas.openxmlformats.org/officeDocument/2006/relationships" xmlns:p="http://schemas.openxmlformats.org/presentationml/2006/main">
  <p:tag name="DVSHAPEID" val="qIlzDqzO1JtjbjaLq6mVTn"/>
</p:tagLst>
</file>

<file path=ppt/tags/tag9.xml><?xml version="1.0" encoding="utf-8"?>
<p:tagLst xmlns:a="http://schemas.openxmlformats.org/drawingml/2006/main" xmlns:r="http://schemas.openxmlformats.org/officeDocument/2006/relationships" xmlns:p="http://schemas.openxmlformats.org/presentationml/2006/main">
  <p:tag name="DVSHAPEID" val="bSyU48p46jhCMz64adFK6K"/>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1601</TotalTime>
  <Words>619</Words>
  <Application>Microsoft Office PowerPoint</Application>
  <PresentationFormat>On-screen Show (4:3)</PresentationFormat>
  <Paragraphs>94</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QAD 2010 Template</vt:lpstr>
      <vt:lpstr>Planning Portal – Overview</vt:lpstr>
      <vt:lpstr>Planning Portal</vt:lpstr>
      <vt:lpstr>Meet With Customers</vt:lpstr>
      <vt:lpstr>Slide 4</vt:lpstr>
      <vt:lpstr>Planning Portal – Main Features</vt:lpstr>
      <vt:lpstr>Logging in to Planning Portal</vt:lpstr>
      <vt:lpstr>Logging in to Planning Portal</vt:lpstr>
      <vt:lpstr>Home Page</vt:lpstr>
      <vt:lpstr>Planning Portal - Recap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Portal</dc:title>
  <dc:creator>Mark K Williams</dc:creator>
  <cp:lastModifiedBy>mdf</cp:lastModifiedBy>
  <cp:revision>165</cp:revision>
  <dcterms:created xsi:type="dcterms:W3CDTF">2011-07-27T09:28:56Z</dcterms:created>
  <dcterms:modified xsi:type="dcterms:W3CDTF">2012-02-21T17:01:00Z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1cNjjA4uk1Wbb176kDnGB9pSEqqZYSU2svSKkSaV35XI</vt:lpwstr>
  </property>
  <property fmtid="{D5CDD505-2E9C-101B-9397-08002B2CF9AE}" pid="4" name="Google.Documents.RevisionId">
    <vt:lpwstr>05698594761076321631</vt:lpwstr>
  </property>
  <property fmtid="{D5CDD505-2E9C-101B-9397-08002B2CF9AE}" pid="5" name="Google.Documents.PreviousRevisionId">
    <vt:lpwstr>16274440115587220949</vt:lpwstr>
  </property>
  <property fmtid="{D5CDD505-2E9C-101B-9397-08002B2CF9AE}" pid="6" name="Google.Documents.PluginVersion">
    <vt:lpwstr>2.0.2424.7283</vt:lpwstr>
  </property>
  <property fmtid="{D5CDD505-2E9C-101B-9397-08002B2CF9AE}" pid="7" name="Google.Documents.MergeIncapabilityFlags">
    <vt:i4>0</vt:i4>
  </property>
</Properties>
</file>