
<file path=[Content_Types].xml><?xml version="1.0" encoding="utf-8"?>
<Types xmlns="http://schemas.openxmlformats.org/package/2006/content-types"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notesSlides/notesSlide9.xml" ContentType="application/vnd.openxmlformats-officedocument.presentationml.notesSlide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notesSlides/notesSlide8.xml" ContentType="application/vnd.openxmlformats-officedocument.presentationml.notesSlide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notesSlides/notesSlide11.xml" ContentType="application/vnd.openxmlformats-officedocument.presentationml.notesSlide+xml"/>
  <Override PartName="/ppt/tags/tag7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15"/>
  </p:notesMasterIdLst>
  <p:sldIdLst>
    <p:sldId id="257" r:id="rId2"/>
    <p:sldId id="275" r:id="rId3"/>
    <p:sldId id="258" r:id="rId4"/>
    <p:sldId id="261" r:id="rId5"/>
    <p:sldId id="262" r:id="rId6"/>
    <p:sldId id="263" r:id="rId7"/>
    <p:sldId id="264" r:id="rId8"/>
    <p:sldId id="274" r:id="rId9"/>
    <p:sldId id="266" r:id="rId10"/>
    <p:sldId id="267" r:id="rId11"/>
    <p:sldId id="268" r:id="rId12"/>
    <p:sldId id="269" r:id="rId13"/>
    <p:sldId id="270" r:id="rId1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64" autoAdjust="0"/>
    <p:restoredTop sz="90047" autoAdjust="0"/>
  </p:normalViewPr>
  <p:slideViewPr>
    <p:cSldViewPr>
      <p:cViewPr>
        <p:scale>
          <a:sx n="80" d="100"/>
          <a:sy n="80" d="100"/>
        </p:scale>
        <p:origin x="-182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20" d="100"/>
          <a:sy n="120" d="100"/>
        </p:scale>
        <p:origin x="-3012" y="153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D09F92-C0EA-4C54-AFE1-C2610634CD84}" type="datetimeFigureOut">
              <a:rPr lang="en-US" smtClean="0"/>
              <a:pPr/>
              <a:t>2/23/2012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658372-21FA-4645-907E-2C8F98EB263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851E6A8-B83E-40E7-B068-A324C6239FC4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CC73F37-E80D-4D76-BE63-AD010EEBA9C6}" type="slidenum">
              <a:rPr lang="en-US" smtClean="0"/>
              <a:pPr/>
              <a:t>10</a:t>
            </a:fld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B7585A-6D42-4ACB-85D1-D5D703C83936}" type="slidenum">
              <a:rPr lang="en-US" smtClean="0"/>
              <a:pPr/>
              <a:t>11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B95C61-AFAB-4FF8-8F34-D542CDC32184}" type="slidenum">
              <a:rPr lang="en-US" smtClean="0"/>
              <a:pPr/>
              <a:t>12</a:t>
            </a:fld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F3E1D2A-BFC4-4969-9CF2-EBAC51801ED2}" type="slidenum">
              <a:rPr lang="en-US" smtClean="0"/>
              <a:pPr/>
              <a:t>13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9658372-21FA-4645-907E-2C8F98EB2634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109538" indent="-109538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dirty="0" smtClean="0"/>
              <a:t>The configuration in PP Admin controls what each user will see</a:t>
            </a:r>
          </a:p>
          <a:p>
            <a:pPr marL="109538" indent="-109538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dirty="0" smtClean="0"/>
              <a:t>Users can update status for one or more tasks at a time.</a:t>
            </a:r>
          </a:p>
          <a:p>
            <a:pPr marL="109538" indent="-109538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dirty="0" smtClean="0"/>
              <a:t>Users can add or remove fields under My Settings</a:t>
            </a:r>
          </a:p>
          <a:p>
            <a:pPr marL="109538" indent="-109538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dirty="0" smtClean="0"/>
              <a:t>Workflow reports can be accessed from PP or DME</a:t>
            </a:r>
          </a:p>
          <a:p>
            <a:pPr marL="109538" indent="-109538" algn="l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sz="1200" dirty="0" smtClean="0"/>
              <a:t>The Administrator will configure PP Admin with the </a:t>
            </a:r>
            <a:r>
              <a:rPr lang="en-US" sz="1200" b="1" dirty="0" smtClean="0"/>
              <a:t>Processes</a:t>
            </a:r>
            <a:r>
              <a:rPr lang="en-US" sz="1200" dirty="0" smtClean="0"/>
              <a:t> and </a:t>
            </a:r>
            <a:r>
              <a:rPr lang="en-US" sz="1200" b="1" dirty="0" smtClean="0"/>
              <a:t>Tasks</a:t>
            </a:r>
            <a:r>
              <a:rPr lang="en-US" sz="1200" dirty="0" smtClean="0"/>
              <a:t> that will be assigned to each user.  In this example there are six tasks under the S&amp;OP process.</a:t>
            </a:r>
          </a:p>
          <a:p>
            <a:pPr marL="109538" indent="-109538" algn="l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sz="1200" dirty="0" smtClean="0"/>
              <a:t>Some users may have access to see only their </a:t>
            </a:r>
            <a:r>
              <a:rPr lang="en-US" sz="1200" b="1" dirty="0" smtClean="0"/>
              <a:t>User Name </a:t>
            </a:r>
            <a:r>
              <a:rPr lang="en-US" sz="1200" dirty="0" smtClean="0"/>
              <a:t>and others could have access to a group of people and their tasks.</a:t>
            </a:r>
          </a:p>
          <a:p>
            <a:pPr marL="109538" indent="-109538" algn="l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sz="1200" dirty="0" smtClean="0"/>
              <a:t>The </a:t>
            </a:r>
            <a:r>
              <a:rPr lang="en-US" sz="1200" b="1" dirty="0" smtClean="0"/>
              <a:t>Cycle</a:t>
            </a:r>
            <a:r>
              <a:rPr lang="en-US" sz="1200" dirty="0" smtClean="0"/>
              <a:t> refers to the monthly or weekly period for the process.</a:t>
            </a:r>
          </a:p>
          <a:p>
            <a:pPr marL="109538" indent="-109538" algn="l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sz="1200" dirty="0" smtClean="0"/>
              <a:t>The </a:t>
            </a:r>
            <a:r>
              <a:rPr lang="en-US" sz="1200" b="1" dirty="0" smtClean="0"/>
              <a:t>Action</a:t>
            </a:r>
            <a:r>
              <a:rPr lang="en-US" sz="1200" dirty="0" smtClean="0"/>
              <a:t> column can be configured with links to Reports, Views, or Exceptions.</a:t>
            </a:r>
          </a:p>
          <a:p>
            <a:pPr marL="109538" indent="-109538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Deadline</a:t>
            </a:r>
            <a:r>
              <a:rPr lang="en-US" dirty="0" smtClean="0"/>
              <a:t> is set by Task and Cycle by the Super User.</a:t>
            </a:r>
          </a:p>
          <a:p>
            <a:pPr marL="109538" indent="-109538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dirty="0" smtClean="0"/>
              <a:t>The default </a:t>
            </a:r>
            <a:r>
              <a:rPr lang="en-US" b="1" dirty="0" smtClean="0"/>
              <a:t>Status</a:t>
            </a:r>
            <a:r>
              <a:rPr lang="en-US" dirty="0" smtClean="0"/>
              <a:t> options are Initialized, In Progress, and Complete.  These options can be modified in PP Admin.</a:t>
            </a:r>
          </a:p>
          <a:p>
            <a:pPr marL="109538" indent="-109538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dirty="0" smtClean="0"/>
              <a:t>The graphic field next to </a:t>
            </a:r>
            <a:r>
              <a:rPr lang="en-US" b="1" dirty="0" smtClean="0"/>
              <a:t>Status</a:t>
            </a:r>
            <a:r>
              <a:rPr lang="en-US" dirty="0" smtClean="0"/>
              <a:t> will change based on the combination of Deadline and Status.  </a:t>
            </a:r>
          </a:p>
          <a:p>
            <a:pPr marL="109538" indent="-109538" eaLnBrk="0" hangingPunct="0">
              <a:lnSpc>
                <a:spcPct val="110000"/>
              </a:lnSpc>
              <a:spcBef>
                <a:spcPts val="300"/>
              </a:spcBef>
              <a:buFontTx/>
              <a:buChar char="•"/>
            </a:pPr>
            <a:r>
              <a:rPr lang="en-US" dirty="0" smtClean="0"/>
              <a:t>When you change the status the </a:t>
            </a:r>
            <a:r>
              <a:rPr lang="en-US" b="1" dirty="0" smtClean="0"/>
              <a:t>Date/Time</a:t>
            </a:r>
            <a:r>
              <a:rPr lang="en-US" dirty="0" smtClean="0"/>
              <a:t> will be updated and there is an option to save a </a:t>
            </a:r>
            <a:r>
              <a:rPr lang="en-US" b="1" dirty="0" smtClean="0"/>
              <a:t>Comment</a:t>
            </a:r>
            <a:r>
              <a:rPr lang="en-US" dirty="0" smtClean="0"/>
              <a:t> as well.</a:t>
            </a:r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98AB70E-88BD-40BA-8EA3-88DE99F27758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5BEF0D-5349-40A7-8A40-2E778716A744}" type="slidenum">
              <a:rPr lang="en-US" smtClean="0"/>
              <a:pPr/>
              <a:t>4</a:t>
            </a:fld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A1BD00E-F3F3-410D-8A48-24A2F51D2823}" type="slidenum">
              <a:rPr lang="en-US" smtClean="0"/>
              <a:pPr/>
              <a:t>5</a:t>
            </a:fld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5B7934B-7D1F-4422-8F50-4D4605FC9EFD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4BF827A-F48A-4F0D-8C4E-D504C3CB6521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My Tasks vs. All – use this to display all tasks or only your tasks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Current </a:t>
            </a:r>
            <a:r>
              <a:rPr lang="en-US" dirty="0" err="1" smtClean="0"/>
              <a:t>vs</a:t>
            </a:r>
            <a:r>
              <a:rPr lang="en-US" dirty="0" smtClean="0"/>
              <a:t> All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Current will show tasks and process that are due for this cycle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All will show all tasks and processes that a user can see regardless of cycle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Workflow List Field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Process is the group of one or more tasks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Task is the task description for the user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User Name is the user the task is assigned to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Cycle is the period the task is due 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Action – Actions the user needs to take</a:t>
            </a:r>
          </a:p>
          <a:p>
            <a:pPr lvl="2">
              <a:buFont typeface="Arial" pitchFamily="34" charset="0"/>
              <a:buChar char="•"/>
            </a:pPr>
            <a:r>
              <a:rPr lang="en-US" dirty="0" smtClean="0"/>
              <a:t>Options are: Reports, Shortcuts, Exceptions, None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Deadline – specific date when the task is due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Status – The user will assign the status of the task from the Home Page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Select – Use this check box to select the rows for “Change Status”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1B6375-19F1-4272-8AB8-DFFC40E82301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13" name="Slide Image Placeholder 12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 default setting for Cycle is “Current” and the other option is “All.”  The current cycle is determined by the current date and where it falls in the demand periods.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A8DF21-2895-4B7F-89CE-8B8A96DDF343}" type="slidenum">
              <a:rPr lang="en-US" smtClean="0"/>
              <a:pPr/>
              <a:t>9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934200" y="6638544"/>
            <a:ext cx="22098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DM-MW-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7" Type="http://schemas.openxmlformats.org/officeDocument/2006/relationships/image" Target="../media/image11.png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7" Type="http://schemas.openxmlformats.org/officeDocument/2006/relationships/image" Target="../media/image12.png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notesSlide" Target="../notesSlides/notesSlide11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6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tags" Target="../tags/tag72.xml"/><Relationship Id="rId5" Type="http://schemas.openxmlformats.org/officeDocument/2006/relationships/tags" Target="../tags/tag71.xml"/><Relationship Id="rId4" Type="http://schemas.openxmlformats.org/officeDocument/2006/relationships/tags" Target="../tags/tag70.xml"/><Relationship Id="rId9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5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12" Type="http://schemas.openxmlformats.org/officeDocument/2006/relationships/tags" Target="../tags/tag19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11" Type="http://schemas.openxmlformats.org/officeDocument/2006/relationships/tags" Target="../tags/tag18.xml"/><Relationship Id="rId5" Type="http://schemas.openxmlformats.org/officeDocument/2006/relationships/tags" Target="../tags/tag12.xml"/><Relationship Id="rId15" Type="http://schemas.openxmlformats.org/officeDocument/2006/relationships/image" Target="../media/image3.png"/><Relationship Id="rId10" Type="http://schemas.openxmlformats.org/officeDocument/2006/relationships/tags" Target="../tags/tag17.xml"/><Relationship Id="rId4" Type="http://schemas.openxmlformats.org/officeDocument/2006/relationships/tags" Target="../tags/tag11.xml"/><Relationship Id="rId9" Type="http://schemas.openxmlformats.org/officeDocument/2006/relationships/tags" Target="../tags/tag16.xml"/><Relationship Id="rId1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image" Target="../media/image4.png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10" Type="http://schemas.openxmlformats.org/officeDocument/2006/relationships/tags" Target="../tags/tag29.xml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32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4.xml"/><Relationship Id="rId4" Type="http://schemas.openxmlformats.org/officeDocument/2006/relationships/tags" Target="../tags/tag3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7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9.xml"/><Relationship Id="rId4" Type="http://schemas.openxmlformats.org/officeDocument/2006/relationships/tags" Target="../tags/tag3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42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5" Type="http://schemas.openxmlformats.org/officeDocument/2006/relationships/tags" Target="../tags/tag44.xml"/><Relationship Id="rId4" Type="http://schemas.openxmlformats.org/officeDocument/2006/relationships/tags" Target="../tags/tag43.xml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tags" Target="../tags/tag48.xml"/><Relationship Id="rId7" Type="http://schemas.openxmlformats.org/officeDocument/2006/relationships/notesSlide" Target="../notesSlides/notesSlide8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50.xml"/><Relationship Id="rId4" Type="http://schemas.openxmlformats.org/officeDocument/2006/relationships/tags" Target="../tags/tag4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58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12" Type="http://schemas.openxmlformats.org/officeDocument/2006/relationships/image" Target="../media/image10.png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11" Type="http://schemas.openxmlformats.org/officeDocument/2006/relationships/image" Target="../media/image9.png"/><Relationship Id="rId5" Type="http://schemas.openxmlformats.org/officeDocument/2006/relationships/tags" Target="../tags/tag55.xml"/><Relationship Id="rId10" Type="http://schemas.openxmlformats.org/officeDocument/2006/relationships/notesSlide" Target="../notesSlides/notesSlide9.xml"/><Relationship Id="rId4" Type="http://schemas.openxmlformats.org/officeDocument/2006/relationships/tags" Target="../tags/tag54.xml"/><Relationship Id="rId9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My Workflow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>
          <a:xfrm>
            <a:off x="457200" y="1417638"/>
            <a:ext cx="8229600" cy="868362"/>
          </a:xfrm>
        </p:spPr>
        <p:txBody>
          <a:bodyPr/>
          <a:lstStyle/>
          <a:p>
            <a:r>
              <a:rPr lang="en-US" dirty="0" smtClean="0"/>
              <a:t>Mark K. Williams, CFPIM, CSCP 					</a:t>
            </a:r>
          </a:p>
          <a:p>
            <a:r>
              <a:rPr lang="en-US" dirty="0" smtClean="0"/>
              <a:t>QAD Supply Chain Solutions Center</a:t>
            </a:r>
          </a:p>
          <a:p>
            <a:endParaRPr lang="en-US" dirty="0" smtClean="0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 – Planning Portal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2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8450" y="3471550"/>
            <a:ext cx="8501063" cy="2667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Content Placeholder 6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In this example we set the Cycles to “All” and removed Process and User </a:t>
            </a:r>
            <a:r>
              <a:rPr lang="en-US" dirty="0" smtClean="0"/>
              <a:t>Name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Now the view shows the next cycle’s tasks and no longer has the process and user name </a:t>
            </a:r>
            <a:r>
              <a:rPr lang="en-US" dirty="0" smtClean="0"/>
              <a:t>columns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</a:rPr>
              <a:t>My Settings - My Workflow Example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6" name="Picture 3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97775" y="3461650"/>
            <a:ext cx="8240713" cy="27717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" name="Content Placeholder 7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My Reports </a:t>
            </a:r>
            <a:r>
              <a:rPr lang="en-US" dirty="0" smtClean="0"/>
              <a:t>panel has a default report called </a:t>
            </a:r>
            <a:r>
              <a:rPr lang="en-US" b="1" dirty="0" smtClean="0"/>
              <a:t>Workflow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information is updated real-time and the report contains all users so planners can see the status for the whole </a:t>
            </a:r>
            <a:r>
              <a:rPr lang="en-US" dirty="0" smtClean="0"/>
              <a:t>process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My Reports - Workflow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38200" y="4524475"/>
            <a:ext cx="7277100" cy="1524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341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553200" y="5057875"/>
            <a:ext cx="838200" cy="8382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2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8513" y="5081688"/>
            <a:ext cx="838200" cy="8382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  <p:custDataLst>
              <p:tags r:id="rId5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Workflow</a:t>
            </a:r>
            <a:r>
              <a:rPr lang="en-US" dirty="0" smtClean="0"/>
              <a:t> report is also accessible from DME under the </a:t>
            </a:r>
            <a:r>
              <a:rPr lang="en-US" b="1" dirty="0" smtClean="0"/>
              <a:t>Workflow Reports icon </a:t>
            </a:r>
            <a:r>
              <a:rPr lang="en-US" dirty="0" smtClean="0"/>
              <a:t>on the </a:t>
            </a:r>
            <a:r>
              <a:rPr lang="en-US" b="1" dirty="0" smtClean="0"/>
              <a:t>Reports menu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Access for reports in DME and PP is controlled using the Report </a:t>
            </a:r>
            <a:r>
              <a:rPr lang="en-US" dirty="0" smtClean="0"/>
              <a:t>Manager</a:t>
            </a:r>
          </a:p>
          <a:p>
            <a:pPr lvl="1"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See </a:t>
            </a:r>
            <a:r>
              <a:rPr lang="en-US" dirty="0" smtClean="0"/>
              <a:t>the Report Configuration chapter for more information</a:t>
            </a:r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My Reports – Workflow</a:t>
            </a:r>
            <a:br>
              <a:rPr lang="en-US" dirty="0" smtClean="0"/>
            </a:b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My Workflow panel shows a list of tasks with deadlines by user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configuration in PP Admin controls what each user will see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Users can update status for one or more tasks at a time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Users can add or remove fields under My </a:t>
            </a:r>
            <a:r>
              <a:rPr lang="en-US" dirty="0" smtClean="0"/>
              <a:t>Settings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Workflow reports can be accessed from PP or </a:t>
            </a:r>
            <a:r>
              <a:rPr lang="en-US" dirty="0" smtClean="0"/>
              <a:t>DME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Workflow - Recap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My Workflow </a:t>
            </a:r>
            <a:r>
              <a:rPr lang="en-US" dirty="0" smtClean="0"/>
              <a:t>panel shows a list of tasks with deadlines by user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configuration in PP Admin controls what each user will see</a:t>
            </a:r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Users can update status for one or more tasks at a time</a:t>
            </a:r>
          </a:p>
          <a:p>
            <a:r>
              <a:rPr lang="en-US" dirty="0" smtClean="0"/>
              <a:t>Tasks can displayed so that only the individual assigned the task can view it, or so that everyone is the group can see it</a:t>
            </a:r>
            <a:endParaRPr 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Workflow – Overview	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6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My Workflow </a:t>
            </a:r>
            <a:r>
              <a:rPr lang="en-US" dirty="0" smtClean="0"/>
              <a:t>panel shows a list of tasks with deadlines by user </a:t>
            </a:r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Workflow – Home Page</a:t>
            </a:r>
            <a:endParaRPr lang="en-US" dirty="0"/>
          </a:p>
        </p:txBody>
      </p:sp>
      <p:pic>
        <p:nvPicPr>
          <p:cNvPr id="3076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/>
          <a:srcRect l="650" t="21088" r="25203" b="19604"/>
          <a:stretch>
            <a:fillRect/>
          </a:stretch>
        </p:blipFill>
        <p:spPr bwMode="auto">
          <a:xfrm>
            <a:off x="152400" y="2047500"/>
            <a:ext cx="8839200" cy="4038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Rectangle 10"/>
          <p:cNvSpPr/>
          <p:nvPr>
            <p:custDataLst>
              <p:tags r:id="rId5"/>
            </p:custDataLst>
          </p:nvPr>
        </p:nvSpPr>
        <p:spPr>
          <a:xfrm>
            <a:off x="1752600" y="2961900"/>
            <a:ext cx="990600" cy="3048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Rectangle 11"/>
          <p:cNvSpPr/>
          <p:nvPr>
            <p:custDataLst>
              <p:tags r:id="rId6"/>
            </p:custDataLst>
          </p:nvPr>
        </p:nvSpPr>
        <p:spPr>
          <a:xfrm>
            <a:off x="4572000" y="3266700"/>
            <a:ext cx="685800" cy="3048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3505200" y="3266700"/>
            <a:ext cx="609600" cy="3048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4" name="Rectangle 13"/>
          <p:cNvSpPr/>
          <p:nvPr>
            <p:custDataLst>
              <p:tags r:id="rId8"/>
            </p:custDataLst>
          </p:nvPr>
        </p:nvSpPr>
        <p:spPr>
          <a:xfrm>
            <a:off x="5334000" y="3266700"/>
            <a:ext cx="609600" cy="3048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5" name="Rectangle 14"/>
          <p:cNvSpPr/>
          <p:nvPr>
            <p:custDataLst>
              <p:tags r:id="rId9"/>
            </p:custDataLst>
          </p:nvPr>
        </p:nvSpPr>
        <p:spPr>
          <a:xfrm>
            <a:off x="2590800" y="3266700"/>
            <a:ext cx="609600" cy="3048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6" name="Rectangle 15"/>
          <p:cNvSpPr/>
          <p:nvPr>
            <p:custDataLst>
              <p:tags r:id="rId10"/>
            </p:custDataLst>
          </p:nvPr>
        </p:nvSpPr>
        <p:spPr>
          <a:xfrm>
            <a:off x="6019800" y="3266700"/>
            <a:ext cx="533400" cy="3048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7" name="Rectangle 16"/>
          <p:cNvSpPr/>
          <p:nvPr>
            <p:custDataLst>
              <p:tags r:id="rId11"/>
            </p:custDataLst>
          </p:nvPr>
        </p:nvSpPr>
        <p:spPr>
          <a:xfrm>
            <a:off x="6705600" y="3266700"/>
            <a:ext cx="685800" cy="3048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8" name="Rectangle 17"/>
          <p:cNvSpPr/>
          <p:nvPr>
            <p:custDataLst>
              <p:tags r:id="rId12"/>
            </p:custDataLst>
          </p:nvPr>
        </p:nvSpPr>
        <p:spPr>
          <a:xfrm>
            <a:off x="7543800" y="3266700"/>
            <a:ext cx="685800" cy="3048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89838" y="4714500"/>
            <a:ext cx="381000" cy="8382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6152" name="Rectangle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93850" y="4976750"/>
            <a:ext cx="381000" cy="3048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To update status for a task, check the box under the </a:t>
            </a:r>
            <a:r>
              <a:rPr lang="en-US" b="1" dirty="0" smtClean="0"/>
              <a:t>Select </a:t>
            </a:r>
            <a:r>
              <a:rPr lang="en-US" dirty="0" smtClean="0"/>
              <a:t>column and click </a:t>
            </a:r>
            <a:r>
              <a:rPr lang="en-US" b="1" dirty="0" smtClean="0"/>
              <a:t>Change Status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Select the new status in the drop down box, enter a </a:t>
            </a:r>
            <a:r>
              <a:rPr lang="en-US" b="1" dirty="0" smtClean="0"/>
              <a:t>comment</a:t>
            </a:r>
            <a:r>
              <a:rPr lang="en-US" dirty="0" smtClean="0"/>
              <a:t> and press the arrow icon to save</a:t>
            </a:r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Update Status</a:t>
            </a:r>
            <a:endParaRPr lang="en-US" dirty="0"/>
          </a:p>
        </p:txBody>
      </p:sp>
      <p:pic>
        <p:nvPicPr>
          <p:cNvPr id="6148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69125" y="3307275"/>
            <a:ext cx="6954906" cy="3124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151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14" cstate="print"/>
          <a:srcRect b="24051"/>
          <a:stretch>
            <a:fillRect/>
          </a:stretch>
        </p:blipFill>
        <p:spPr bwMode="auto">
          <a:xfrm>
            <a:off x="5331650" y="4595750"/>
            <a:ext cx="3571875" cy="1143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0" name="Rectangle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416625" y="4333500"/>
            <a:ext cx="304800" cy="9906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" name="Rectangle 7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76050" y="6214750"/>
            <a:ext cx="914400" cy="1524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1" name="Rectangle 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484050" y="4976750"/>
            <a:ext cx="25908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The Status field is </a:t>
            </a:r>
            <a:r>
              <a:rPr lang="en-US" dirty="0" smtClean="0"/>
              <a:t>updated </a:t>
            </a:r>
            <a:r>
              <a:rPr lang="en-US" dirty="0" smtClean="0"/>
              <a:t>as well as the Date/Time and Comment for the three tasks </a:t>
            </a:r>
            <a:r>
              <a:rPr lang="en-US" dirty="0" smtClean="0"/>
              <a:t>selected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Update </a:t>
            </a:r>
            <a:r>
              <a:rPr lang="en-US" dirty="0" smtClean="0"/>
              <a:t>Status </a:t>
            </a:r>
            <a:endParaRPr lang="en-US" dirty="0"/>
          </a:p>
        </p:txBody>
      </p:sp>
      <p:pic>
        <p:nvPicPr>
          <p:cNvPr id="717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28600" y="2449275"/>
            <a:ext cx="8600349" cy="36576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3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94960" y="2911896"/>
            <a:ext cx="3444240" cy="2081796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980700" y="3853053"/>
            <a:ext cx="7021830" cy="2497455"/>
            <a:chOff x="838200" y="3829300"/>
            <a:chExt cx="7391400" cy="2628900"/>
          </a:xfrm>
        </p:grpSpPr>
        <p:pic>
          <p:nvPicPr>
            <p:cNvPr id="8196" name="Picture 2"/>
            <p:cNvPicPr>
              <a:picLocks noChangeAspect="1" noChangeArrowheads="1"/>
            </p:cNvPicPr>
            <p:nvPr>
              <p:custDataLst>
                <p:tags r:id="rId4"/>
              </p:custDataLst>
            </p:nvPr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838200" y="3829300"/>
              <a:ext cx="7391400" cy="26289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8197" name="Rectangle 6"/>
            <p:cNvSpPr>
              <a:spLocks noChangeArrowheads="1"/>
            </p:cNvSpPr>
            <p:nvPr>
              <p:custDataLst>
                <p:tags r:id="rId5"/>
              </p:custDataLst>
            </p:nvPr>
          </p:nvSpPr>
          <p:spPr bwMode="auto">
            <a:xfrm>
              <a:off x="4648200" y="4210300"/>
              <a:ext cx="1676400" cy="2209800"/>
            </a:xfrm>
            <a:prstGeom prst="rect">
              <a:avLst/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sz="2600" dirty="0" smtClean="0"/>
              <a:t>The graphic field next to </a:t>
            </a:r>
            <a:r>
              <a:rPr lang="en-US" sz="2600" b="1" dirty="0" smtClean="0"/>
              <a:t>Status</a:t>
            </a:r>
            <a:r>
              <a:rPr lang="en-US" sz="2600" dirty="0" smtClean="0"/>
              <a:t> will change based on the combination of Deadline and </a:t>
            </a:r>
            <a:r>
              <a:rPr lang="en-US" sz="2600" dirty="0" smtClean="0"/>
              <a:t>Status</a:t>
            </a:r>
            <a:endParaRPr lang="en-US" sz="2600" dirty="0" smtClean="0"/>
          </a:p>
          <a:p>
            <a:pPr lvl="1"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For the status icon, green is for a future deadline; red is for past </a:t>
            </a:r>
            <a:r>
              <a:rPr lang="en-US" dirty="0" smtClean="0"/>
              <a:t>due</a:t>
            </a:r>
          </a:p>
          <a:p>
            <a:pPr lvl="3"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Initialized </a:t>
            </a:r>
            <a:r>
              <a:rPr lang="en-US" dirty="0" smtClean="0"/>
              <a:t>tasks are open circles, In Progress half full, Complete are full </a:t>
            </a:r>
            <a:r>
              <a:rPr lang="en-US" dirty="0" smtClean="0"/>
              <a:t>circles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Update Status Graphics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0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9" cstate="print"/>
          <a:srcRect l="650" t="21088" r="35429" b="27103"/>
          <a:stretch>
            <a:fillRect/>
          </a:stretch>
        </p:blipFill>
        <p:spPr bwMode="auto">
          <a:xfrm>
            <a:off x="271650" y="2890650"/>
            <a:ext cx="8572500" cy="3429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1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4950" y="3424050"/>
            <a:ext cx="762000" cy="3048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Under the </a:t>
            </a:r>
            <a:r>
              <a:rPr lang="en-US" b="1" dirty="0" smtClean="0"/>
              <a:t>My Settings </a:t>
            </a:r>
            <a:r>
              <a:rPr lang="en-US" dirty="0" smtClean="0"/>
              <a:t>tab, there is an option to select </a:t>
            </a:r>
            <a:r>
              <a:rPr lang="en-US" b="1" dirty="0" smtClean="0"/>
              <a:t>My Workflow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Here you can change the cycles and the fields that appear on the Home </a:t>
            </a:r>
            <a:r>
              <a:rPr lang="en-US" dirty="0" smtClean="0"/>
              <a:t>Page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My Settings - My Workflow</a:t>
            </a:r>
            <a:endParaRPr lang="en-US" dirty="0"/>
          </a:p>
        </p:txBody>
      </p:sp>
      <p:sp>
        <p:nvSpPr>
          <p:cNvPr id="7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9750" y="3805050"/>
            <a:ext cx="914400" cy="22860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891610"/>
            <a:ext cx="4343400" cy="5424523"/>
          </a:xfrm>
        </p:spPr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My Workflow </a:t>
            </a:r>
            <a:r>
              <a:rPr lang="en-US" dirty="0" smtClean="0"/>
              <a:t>tab is used to show which columns will show up in the Workflow on the Home </a:t>
            </a:r>
            <a:r>
              <a:rPr lang="en-US" dirty="0" smtClean="0"/>
              <a:t>Page</a:t>
            </a:r>
            <a:endParaRPr lang="en-US" dirty="0" smtClean="0"/>
          </a:p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b="1" dirty="0" smtClean="0"/>
              <a:t>Workflow</a:t>
            </a:r>
            <a:r>
              <a:rPr lang="en-US" dirty="0" smtClean="0"/>
              <a:t> allows the user to update status and see important tasks that they need to </a:t>
            </a:r>
            <a:r>
              <a:rPr lang="en-US" dirty="0" smtClean="0"/>
              <a:t>accomplish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My Settings - My Workflow Tab</a:t>
            </a:r>
            <a:endParaRPr lang="en-US" dirty="0"/>
          </a:p>
        </p:txBody>
      </p:sp>
      <p:pic>
        <p:nvPicPr>
          <p:cNvPr id="15" name="Picture 6"/>
          <p:cNvPicPr>
            <a:picLocks noGrp="1" noChangeAspect="1" noChangeArrowheads="1"/>
          </p:cNvPicPr>
          <p:nvPr>
            <p:ph sz="half" idx="4294967295"/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55125" y="1447800"/>
            <a:ext cx="4343400" cy="421712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>
            <p:custDataLst>
              <p:tags r:id="rId5"/>
            </p:custDataLst>
          </p:nvPr>
        </p:nvSpPr>
        <p:spPr>
          <a:xfrm>
            <a:off x="5562600" y="1764475"/>
            <a:ext cx="838200" cy="228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5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0786" y="3372338"/>
            <a:ext cx="8182429" cy="2741491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1269" name="Picture 2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773714" y="2590800"/>
            <a:ext cx="2469696" cy="38100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1270" name="Straight Connector 13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flipV="1">
            <a:off x="480786" y="2590800"/>
            <a:ext cx="3292929" cy="1172308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cxnSp>
        <p:nvCxnSpPr>
          <p:cNvPr id="11271" name="Straight Connector 15"/>
          <p:cNvCxnSpPr>
            <a:cxnSpLocks noChangeShapeType="1"/>
          </p:cNvCxnSpPr>
          <p:nvPr>
            <p:custDataLst>
              <p:tags r:id="rId5"/>
            </p:custDataLst>
          </p:nvPr>
        </p:nvCxnSpPr>
        <p:spPr bwMode="auto">
          <a:xfrm>
            <a:off x="381000" y="6107723"/>
            <a:ext cx="3392714" cy="293077"/>
          </a:xfrm>
          <a:prstGeom prst="line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</p:cxnSp>
      <p:sp>
        <p:nvSpPr>
          <p:cNvPr id="11272" name="Rectangle 1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8164286" y="3720368"/>
            <a:ext cx="598714" cy="293077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Content Placeholder 11"/>
          <p:cNvSpPr>
            <a:spLocks noGrp="1"/>
          </p:cNvSpPr>
          <p:nvPr>
            <p:ph idx="1"/>
            <p:custDataLst>
              <p:tags r:id="rId7"/>
            </p:custDataLst>
          </p:nvPr>
        </p:nvSpPr>
        <p:spPr/>
        <p:txBody>
          <a:bodyPr/>
          <a:lstStyle/>
          <a:p>
            <a:pPr eaLnBrk="0" hangingPunct="0">
              <a:lnSpc>
                <a:spcPct val="105000"/>
              </a:lnSpc>
              <a:spcBef>
                <a:spcPts val="1200"/>
              </a:spcBef>
              <a:buFontTx/>
              <a:buChar char="•"/>
            </a:pPr>
            <a:r>
              <a:rPr lang="en-US" dirty="0" smtClean="0"/>
              <a:t>The Workflow fields shown below are all selected by default and can be removed by un-selecting them and pressing the Save icon on the </a:t>
            </a:r>
            <a:r>
              <a:rPr lang="en-US" dirty="0" smtClean="0"/>
              <a:t>right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9" name="Title 8"/>
          <p:cNvSpPr>
            <a:spLocks noGrp="1"/>
          </p:cNvSpPr>
          <p:nvPr>
            <p:ph type="title"/>
            <p:custDataLst>
              <p:tags r:id="rId8"/>
            </p:custDataLst>
          </p:nvPr>
        </p:nvSpPr>
        <p:spPr/>
        <p:txBody>
          <a:bodyPr/>
          <a:lstStyle/>
          <a:p>
            <a:r>
              <a:rPr lang="en-US" dirty="0" smtClean="0"/>
              <a:t>My Settings - My Workflow Initial Setup</a:t>
            </a:r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DM-MW-090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iEEyVeDsElUa4RdPZHFG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57ozZ8aQsRkh8txjhlEjB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KyfdP9LGdh31LUfj46TY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NnqgXD6nxWWbzxArbGEmA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P4TYo79ka0Iw4B7FwxZT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7oZnyK7sWPqHxmnZfZed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s2tZkwa6nHplWvY0zocI3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6m3KixiZEtJbVXUzqBhPs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hcpR0epQ02TyV6VzeCOn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CLz16ZXBqdro5Rkqw3AOt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hn1ODQnF14FkAEhZ8qSoB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Y86w1KtRTvfHTPmFmihEm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xE6hypYfJy4CQlTjSXUQY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sZhdpIbAoRgJ50kDH8I3k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6Hnt8TlDNmcF8aUq1pNaa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IKhG8xV9V44CgtNABzyhh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6x03fO6KNetVtc0il7eL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45QN0cNryKwtBxlEB0FkB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cSrlkXixBxlTFXa4WPdi8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5ezY8i3UXs4Bai9QMnyH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kk2lMmn6IMDoCQvNM5gYm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5BGRPVJ8DvQBRe2K2KtWB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oeFTJIvOzWNKpq74acdTT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7t05aoQ2ncTbdPjQGTzj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QRWxuLvEdT4hTCv3y55aT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REa5ZQ4LaPuJPgMyFzODi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nK4kyf7xunoyRpC03Be6Y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GCB6QE5PIEzA2E58DjgsH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38MftQIO4ysfvwChteApHa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arObU5JNUnCyR6aEZgYJ7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Exm93C1Jx8wCIqTXXsLdr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PmtBESOTpXOShAoivN02v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o5DJzCVzD9tVXd9Nx2Z6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CFGjIbsirDT7EyJuWnJc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SJF84Z2h0gE04ldPHy7djD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HUlWY6dlqWjwY6UmSEdgh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iQz32g1NCPEsZDT6jnkMk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0ayMMjtufHibwDBbwms7C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VbAIznkMKo9enUkRIVZKe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0CPwrvqXnxldNlqTDDzMm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0OMOJrwUIAp2udSGFiidEx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TSgzc7zileUnHqU3lMfLd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NRiOYZfoGJvplAXiqjE3x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vzsR2OuaRd13YJhD8P6q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t0lyyqLUcRB0oq5VQU62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YXgutyLrdIK7xvCL3rGu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vsh3Dx2htQfiIqLjt4liK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dqWrwKIfXt6BJSIcTZpR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OGMtz744wz5GgqNlQnxO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dE2Pekz5ZGUUOJtSqBgKC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YNcP6XmE30EBA2KDkMvY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aLrHksqLg412FeCoeBIkD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IOevDotUyQRKs3xM0GpQ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goDeK41YkVuZMEf5vESRh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b59fmMprw5flcQpvz7WCP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ljHiEpH14dfErzaYfB7Xz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RmU9RKABLWJc9OUOUIVr6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81cbxIDcrr8zlxJq2GoyC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sHLdmMv0edn6GPZerCvqn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0LRV0piIbTQOhbUobfR2j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CJXck3jkJZaHdf93qmsHJ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X6trv0AO2P1uDPOQVSWE6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nmnHNLfNkALPyK1aeNm2L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3ndVTYuel7Q85nnqM09OT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SGi9kL1ov07VCTzEwmLq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2GN0wu6lsLxM9YtdKRJVk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uLEFkfimN7tgE1QgMmcaN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fNnwAev2DLHqEClkexi9y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N36bloRt56OpiXsvCImqD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OwZZoSrBbzRsogemfedwy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lunzdBbWGKNJRIuH4vkeXy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DZYgTKCv97ilqVKOMjQmF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CbrxByCIrAZSIVSdw2JHu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zXemW6LIeGHLjnNHKo77tX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yRYxWtb5her4zzU9cj8Bb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1545</TotalTime>
  <Words>896</Words>
  <Application>Microsoft Office PowerPoint</Application>
  <PresentationFormat>On-screen Show (4:3)</PresentationFormat>
  <Paragraphs>97</Paragraphs>
  <Slides>13</Slides>
  <Notes>13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4" baseType="lpstr">
      <vt:lpstr>QAD 2010 Template</vt:lpstr>
      <vt:lpstr>My Workflow</vt:lpstr>
      <vt:lpstr>My Workflow – Overview </vt:lpstr>
      <vt:lpstr>My Workflow – Home Page</vt:lpstr>
      <vt:lpstr>Update Status</vt:lpstr>
      <vt:lpstr>Update Status </vt:lpstr>
      <vt:lpstr>Update Status Graphics</vt:lpstr>
      <vt:lpstr>My Settings - My Workflow</vt:lpstr>
      <vt:lpstr>My Settings - My Workflow Tab</vt:lpstr>
      <vt:lpstr>My Settings - My Workflow Initial Setup</vt:lpstr>
      <vt:lpstr>My Settings - My Workflow Example</vt:lpstr>
      <vt:lpstr>My Reports - Workflow</vt:lpstr>
      <vt:lpstr>My Reports – Workflow </vt:lpstr>
      <vt:lpstr>My Workflow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Portal</dc:title>
  <dc:creator>Mark K Williams</dc:creator>
  <cp:lastModifiedBy>mdf</cp:lastModifiedBy>
  <cp:revision>222</cp:revision>
  <dcterms:created xsi:type="dcterms:W3CDTF">2011-07-27T10:20:51Z</dcterms:created>
  <dcterms:modified xsi:type="dcterms:W3CDTF">2012-02-23T16:32:12Z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1TtUh0bAsadymI0bJ1IdpywuOzck8AzwXTIlgOrmoV3M</vt:lpwstr>
  </property>
  <property fmtid="{D5CDD505-2E9C-101B-9397-08002B2CF9AE}" pid="4" name="Google.Documents.RevisionId">
    <vt:lpwstr>09368309751659989263</vt:lpwstr>
  </property>
  <property fmtid="{D5CDD505-2E9C-101B-9397-08002B2CF9AE}" pid="5" name="Google.Documents.PreviousRevisionId">
    <vt:lpwstr>12614087869086032635</vt:lpwstr>
  </property>
  <property fmtid="{D5CDD505-2E9C-101B-9397-08002B2CF9AE}" pid="6" name="Google.Documents.PluginVersion">
    <vt:lpwstr>2.0.2662.553</vt:lpwstr>
  </property>
  <property fmtid="{D5CDD505-2E9C-101B-9397-08002B2CF9AE}" pid="7" name="Google.Documents.MergeIncapabilityFlags">
    <vt:i4>0</vt:i4>
  </property>
</Properties>
</file>