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tags/tag14.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1"/>
  </p:notesMasterIdLst>
  <p:handoutMasterIdLst>
    <p:handoutMasterId r:id="rId12"/>
  </p:handoutMasterIdLst>
  <p:sldIdLst>
    <p:sldId id="302" r:id="rId2"/>
    <p:sldId id="307" r:id="rId3"/>
    <p:sldId id="306" r:id="rId4"/>
    <p:sldId id="308" r:id="rId5"/>
    <p:sldId id="309" r:id="rId6"/>
    <p:sldId id="310" r:id="rId7"/>
    <p:sldId id="311" r:id="rId8"/>
    <p:sldId id="312" r:id="rId9"/>
    <p:sldId id="313"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2319" autoAdjust="0"/>
  </p:normalViewPr>
  <p:slideViewPr>
    <p:cSldViewPr snapToGrid="0" snapToObjects="1">
      <p:cViewPr>
        <p:scale>
          <a:sx n="80" d="100"/>
          <a:sy n="80" d="100"/>
        </p:scale>
        <p:origin x="-972"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 important point to remember is that data can</a:t>
            </a:r>
            <a:r>
              <a:rPr lang="en-US" baseline="0" dirty="0" smtClean="0"/>
              <a:t> be extracted from any QAD table – even custom tables.  Your customer’s business requirements will drive the appropriate choice.  There is no limit to the number of data extracts that can be utilized.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presentation does not address the installation process for the Progress client.  Refer to its installation</a:t>
            </a:r>
            <a:r>
              <a:rPr lang="en-US" baseline="0" dirty="0" smtClean="0"/>
              <a:t> guide or a subject matter expert for more details.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a system DSN, follow this procedure:</a:t>
            </a:r>
          </a:p>
          <a:p>
            <a:pPr marL="228600" indent="-228600">
              <a:buAutoNum type="arabicPeriod"/>
            </a:pPr>
            <a:r>
              <a:rPr lang="en-US" dirty="0" smtClean="0"/>
              <a:t>Open Control</a:t>
            </a:r>
            <a:r>
              <a:rPr lang="en-US" baseline="0" dirty="0" smtClean="0"/>
              <a:t> Panel -&gt; Administrative Tools</a:t>
            </a:r>
          </a:p>
          <a:p>
            <a:pPr marL="228600" indent="-228600">
              <a:buAutoNum type="arabicPeriod"/>
            </a:pPr>
            <a:r>
              <a:rPr lang="en-US" baseline="0" dirty="0" smtClean="0"/>
              <a:t>Select Data Sources (ODBC) and click on the System DSN tab and click “Add”</a:t>
            </a:r>
          </a:p>
          <a:p>
            <a:pPr marL="228600" indent="-228600">
              <a:buAutoNum type="arabicPeriod"/>
            </a:pPr>
            <a:r>
              <a:rPr lang="en-US" baseline="0" dirty="0" smtClean="0"/>
              <a:t>Select the appropriate Progress driver.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important task here is to verify that the connection actually works.  Use the </a:t>
            </a:r>
            <a:r>
              <a:rPr lang="en-US" b="1" dirty="0" smtClean="0"/>
              <a:t>Test Connect</a:t>
            </a:r>
            <a:r>
              <a:rPr lang="en-US" b="0" dirty="0" smtClean="0"/>
              <a:t> button to test the connection.  If the connection is not working, you won’t be able to design the integration package that extracts data from QAD.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staging database is essential to integrating QAD and DM.  Very</a:t>
            </a:r>
            <a:r>
              <a:rPr lang="en-US" baseline="0" dirty="0" smtClean="0"/>
              <a:t> little data transformation is recommended as part of the data extraction process, primarily because of limited functionality of the ODBC drivers as well as the desire to minimize data transfer times.  It is recommended that all data transformation and summarization occur on the SQL Server.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a new staging database, open SQL Server Management Studio</a:t>
            </a:r>
            <a:r>
              <a:rPr lang="en-US" baseline="0" dirty="0" smtClean="0"/>
              <a:t> and follow this procedure:</a:t>
            </a:r>
          </a:p>
          <a:p>
            <a:pPr marL="228600" indent="-228600">
              <a:buFont typeface="+mj-lt"/>
              <a:buAutoNum type="arabicPeriod"/>
            </a:pPr>
            <a:r>
              <a:rPr lang="en-US" baseline="0" dirty="0" smtClean="0"/>
              <a:t>Right-click </a:t>
            </a:r>
            <a:r>
              <a:rPr lang="en-US" b="1" baseline="0" dirty="0" smtClean="0"/>
              <a:t>Databases</a:t>
            </a:r>
            <a:r>
              <a:rPr lang="en-US" b="0" baseline="0" dirty="0" smtClean="0"/>
              <a:t> and select </a:t>
            </a:r>
            <a:r>
              <a:rPr lang="en-US" b="1" baseline="0" dirty="0" smtClean="0"/>
              <a:t>New Database</a:t>
            </a:r>
            <a:r>
              <a:rPr lang="en-US" b="0" baseline="0" dirty="0" smtClean="0"/>
              <a:t>.</a:t>
            </a:r>
          </a:p>
          <a:p>
            <a:pPr marL="228600" indent="-228600">
              <a:buFont typeface="+mj-lt"/>
              <a:buAutoNum type="arabicPeriod"/>
            </a:pPr>
            <a:r>
              <a:rPr lang="en-US" b="0" baseline="0" dirty="0" smtClean="0"/>
              <a:t>In the “New Database” window, enter the Database Name.  In the “Database files” portion of the window, you can specify a specific location for the database files to be stored.  Click </a:t>
            </a:r>
            <a:r>
              <a:rPr lang="en-US" b="1" baseline="0" dirty="0" smtClean="0"/>
              <a:t>OK</a:t>
            </a:r>
            <a:r>
              <a:rPr lang="en-US" b="0" baseline="0" dirty="0" smtClean="0"/>
              <a:t> when completed.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DM-QAD-DM-Int-Prep-</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DM-QAD-DM-Int-Prep-</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030192" y="6638544"/>
            <a:ext cx="2113808" cy="221572"/>
          </a:xfrm>
          <a:prstGeom prst="rect">
            <a:avLst/>
          </a:prstGeom>
        </p:spPr>
        <p:txBody>
          <a:bodyPr vert="horz" lIns="91440" tIns="45720" rIns="91440" bIns="45720" rtlCol="0" anchor="b"/>
          <a:lstStyle>
            <a:lvl1pPr algn="r">
              <a:defRPr sz="800">
                <a:solidFill>
                  <a:schemeClr val="tx1"/>
                </a:solidFill>
              </a:defRPr>
            </a:lvl1pPr>
          </a:lstStyle>
          <a:p>
            <a:r>
              <a:rPr lang="en-US" smtClean="0"/>
              <a:t>DM-QAD-DM-Int-Prep-</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7.xml"/><Relationship Id="rId7"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3.xml"/><Relationship Id="rId7"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QAD-to-DM Integration Preparation</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The Demand Management application is essentially a stand-alone application</a:t>
            </a:r>
          </a:p>
          <a:p>
            <a:r>
              <a:rPr lang="en-US" dirty="0" smtClean="0"/>
              <a:t>It was not developed to integrate with any specific ERP application</a:t>
            </a:r>
          </a:p>
          <a:p>
            <a:endParaRPr lang="en-US" dirty="0"/>
          </a:p>
        </p:txBody>
      </p:sp>
      <p:sp>
        <p:nvSpPr>
          <p:cNvPr id="6" name="Title 5"/>
          <p:cNvSpPr>
            <a:spLocks noGrp="1"/>
          </p:cNvSpPr>
          <p:nvPr>
            <p:ph type="title"/>
          </p:nvPr>
        </p:nvSpPr>
        <p:spPr/>
        <p:txBody>
          <a:bodyPr/>
          <a:lstStyle/>
          <a:p>
            <a:r>
              <a:rPr lang="en-US" dirty="0" smtClean="0"/>
              <a:t>Integration Overview</a:t>
            </a:r>
            <a:endParaRPr lang="en-US" dirty="0"/>
          </a:p>
        </p:txBody>
      </p:sp>
      <p:sp>
        <p:nvSpPr>
          <p:cNvPr id="8" name="TextBox 7"/>
          <p:cNvSpPr txBox="1"/>
          <p:nvPr/>
        </p:nvSpPr>
        <p:spPr>
          <a:xfrm>
            <a:off x="807523" y="3327627"/>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Enterprise Applications</a:t>
            </a:r>
            <a:endParaRPr lang="en-US" dirty="0"/>
          </a:p>
        </p:txBody>
      </p:sp>
      <p:sp>
        <p:nvSpPr>
          <p:cNvPr id="9" name="TextBox 8"/>
          <p:cNvSpPr txBox="1"/>
          <p:nvPr/>
        </p:nvSpPr>
        <p:spPr>
          <a:xfrm>
            <a:off x="807523" y="4126358"/>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Other Data Sources</a:t>
            </a:r>
            <a:endParaRPr lang="en-US" dirty="0"/>
          </a:p>
        </p:txBody>
      </p:sp>
      <p:sp>
        <p:nvSpPr>
          <p:cNvPr id="10" name="TextBox 9"/>
          <p:cNvSpPr txBox="1"/>
          <p:nvPr/>
        </p:nvSpPr>
        <p:spPr>
          <a:xfrm>
            <a:off x="3513117" y="3803192"/>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Demand Management</a:t>
            </a:r>
            <a:endParaRPr lang="en-US" dirty="0"/>
          </a:p>
        </p:txBody>
      </p:sp>
      <p:sp>
        <p:nvSpPr>
          <p:cNvPr id="11" name="TextBox 10"/>
          <p:cNvSpPr txBox="1"/>
          <p:nvPr/>
        </p:nvSpPr>
        <p:spPr>
          <a:xfrm>
            <a:off x="6220692" y="2993151"/>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Enterprise Applications</a:t>
            </a:r>
            <a:endParaRPr lang="en-US" dirty="0"/>
          </a:p>
        </p:txBody>
      </p:sp>
      <p:sp>
        <p:nvSpPr>
          <p:cNvPr id="12" name="TextBox 11"/>
          <p:cNvSpPr txBox="1"/>
          <p:nvPr/>
        </p:nvSpPr>
        <p:spPr>
          <a:xfrm>
            <a:off x="6220692" y="3791882"/>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Other Data Repositories</a:t>
            </a:r>
            <a:endParaRPr lang="en-US" dirty="0"/>
          </a:p>
        </p:txBody>
      </p:sp>
      <p:sp>
        <p:nvSpPr>
          <p:cNvPr id="13" name="TextBox 12"/>
          <p:cNvSpPr txBox="1"/>
          <p:nvPr/>
        </p:nvSpPr>
        <p:spPr>
          <a:xfrm>
            <a:off x="6220692" y="4590613"/>
            <a:ext cx="1923802" cy="715089"/>
          </a:xfrm>
          <a:prstGeom prst="roundRect">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Reporting</a:t>
            </a:r>
            <a:br>
              <a:rPr lang="en-US" dirty="0" smtClean="0"/>
            </a:br>
            <a:r>
              <a:rPr lang="en-US" dirty="0" smtClean="0"/>
              <a:t>Tools</a:t>
            </a:r>
            <a:endParaRPr lang="en-US" dirty="0"/>
          </a:p>
        </p:txBody>
      </p:sp>
      <p:cxnSp>
        <p:nvCxnSpPr>
          <p:cNvPr id="15" name="Straight Arrow Connector 14"/>
          <p:cNvCxnSpPr/>
          <p:nvPr/>
        </p:nvCxnSpPr>
        <p:spPr>
          <a:xfrm>
            <a:off x="2731325" y="3685172"/>
            <a:ext cx="781792" cy="4755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31325" y="4160737"/>
            <a:ext cx="781792" cy="32316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5436919" y="3327628"/>
            <a:ext cx="783773" cy="83310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5436919" y="4149427"/>
            <a:ext cx="783773" cy="1131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5436919" y="4160737"/>
            <a:ext cx="783773" cy="78742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24398" y="5537089"/>
            <a:ext cx="2119745" cy="369332"/>
          </a:xfrm>
          <a:prstGeom prst="rect">
            <a:avLst/>
          </a:prstGeom>
          <a:noFill/>
        </p:spPr>
        <p:txBody>
          <a:bodyPr wrap="square" rtlCol="0">
            <a:spAutoFit/>
          </a:bodyPr>
          <a:lstStyle/>
          <a:p>
            <a:pPr algn="ctr"/>
            <a:r>
              <a:rPr lang="en-US" b="1" dirty="0" smtClean="0"/>
              <a:t>Imported Data</a:t>
            </a:r>
            <a:endParaRPr lang="en-US" b="1" dirty="0"/>
          </a:p>
        </p:txBody>
      </p:sp>
      <p:sp>
        <p:nvSpPr>
          <p:cNvPr id="25" name="TextBox 24"/>
          <p:cNvSpPr txBox="1"/>
          <p:nvPr/>
        </p:nvSpPr>
        <p:spPr>
          <a:xfrm>
            <a:off x="6167249" y="5537089"/>
            <a:ext cx="2119745" cy="369332"/>
          </a:xfrm>
          <a:prstGeom prst="rect">
            <a:avLst/>
          </a:prstGeom>
          <a:noFill/>
        </p:spPr>
        <p:txBody>
          <a:bodyPr wrap="square" rtlCol="0">
            <a:spAutoFit/>
          </a:bodyPr>
          <a:lstStyle/>
          <a:p>
            <a:pPr algn="ctr"/>
            <a:r>
              <a:rPr lang="en-US" b="1" dirty="0" smtClean="0"/>
              <a:t>Exported Data</a:t>
            </a:r>
            <a:endParaRPr lang="en-US" b="1" dirty="0"/>
          </a:p>
        </p:txBody>
      </p:sp>
      <p:sp>
        <p:nvSpPr>
          <p:cNvPr id="18" name="Footer Placeholder 17"/>
          <p:cNvSpPr>
            <a:spLocks noGrp="1"/>
          </p:cNvSpPr>
          <p:nvPr>
            <p:ph type="ftr" sz="quarter" idx="10"/>
          </p:nvPr>
        </p:nvSpPr>
        <p:spPr/>
        <p:txBody>
          <a:bodyPr/>
          <a:lstStyle/>
          <a:p>
            <a:r>
              <a:rPr lang="en-US" smtClean="0"/>
              <a:t>DM-QAD-DM-Int-Prep-020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What data is required to extract from QAD?</a:t>
            </a:r>
          </a:p>
          <a:p>
            <a:r>
              <a:rPr lang="en-US" dirty="0" smtClean="0"/>
              <a:t>How does a Windows Server connect to a QAD Enterprise Applications database?</a:t>
            </a:r>
          </a:p>
          <a:p>
            <a:r>
              <a:rPr lang="en-US" dirty="0" smtClean="0"/>
              <a:t>Where will the extracted data reside?</a:t>
            </a:r>
            <a:endParaRPr lang="en-US" dirty="0"/>
          </a:p>
        </p:txBody>
      </p:sp>
      <p:sp>
        <p:nvSpPr>
          <p:cNvPr id="4" name="Title 3"/>
          <p:cNvSpPr>
            <a:spLocks noGrp="1"/>
          </p:cNvSpPr>
          <p:nvPr>
            <p:ph type="title"/>
          </p:nvPr>
        </p:nvSpPr>
        <p:spPr/>
        <p:txBody>
          <a:bodyPr/>
          <a:lstStyle/>
          <a:p>
            <a:r>
              <a:rPr lang="en-US" dirty="0" smtClean="0"/>
              <a:t>Preparation Overview</a:t>
            </a:r>
            <a:endParaRPr lang="en-US" dirty="0"/>
          </a:p>
        </p:txBody>
      </p:sp>
      <p:sp>
        <p:nvSpPr>
          <p:cNvPr id="5" name="Footer Placeholder 4"/>
          <p:cNvSpPr>
            <a:spLocks noGrp="1"/>
          </p:cNvSpPr>
          <p:nvPr>
            <p:ph type="ftr" sz="quarter" idx="10"/>
          </p:nvPr>
        </p:nvSpPr>
        <p:spPr/>
        <p:txBody>
          <a:bodyPr/>
          <a:lstStyle/>
          <a:p>
            <a:r>
              <a:rPr lang="en-US" smtClean="0"/>
              <a:t>DM-QAD-DM-Int-Prep-030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Most DM implementations require the following types of data to be extracted from </a:t>
            </a:r>
            <a:r>
              <a:rPr lang="en-US" dirty="0" smtClean="0"/>
              <a:t>QAD</a:t>
            </a:r>
            <a:endParaRPr lang="en-US" dirty="0" smtClean="0"/>
          </a:p>
          <a:p>
            <a:pPr lvl="1"/>
            <a:r>
              <a:rPr lang="en-US" b="1" dirty="0" smtClean="0"/>
              <a:t>Invoice History</a:t>
            </a:r>
            <a:r>
              <a:rPr lang="en-US" dirty="0" smtClean="0"/>
              <a:t> – this data represents what was sold in the past</a:t>
            </a:r>
          </a:p>
          <a:p>
            <a:pPr lvl="1"/>
            <a:r>
              <a:rPr lang="en-US" b="1" dirty="0" smtClean="0"/>
              <a:t>Part Master Attributes</a:t>
            </a:r>
            <a:r>
              <a:rPr lang="en-US" dirty="0" smtClean="0"/>
              <a:t> – this data describes the products that a company sells</a:t>
            </a:r>
          </a:p>
          <a:p>
            <a:pPr lvl="1"/>
            <a:r>
              <a:rPr lang="en-US" b="1" dirty="0" smtClean="0"/>
              <a:t>Customer Master Attributes</a:t>
            </a:r>
            <a:r>
              <a:rPr lang="en-US" dirty="0" smtClean="0"/>
              <a:t> – this data describes the customers that a company sells to</a:t>
            </a:r>
          </a:p>
          <a:p>
            <a:r>
              <a:rPr lang="en-US" dirty="0" smtClean="0"/>
              <a:t>Data can be extracted from </a:t>
            </a:r>
            <a:r>
              <a:rPr lang="en-US" u="sng" dirty="0" smtClean="0"/>
              <a:t>any</a:t>
            </a:r>
            <a:r>
              <a:rPr lang="en-US" dirty="0" smtClean="0"/>
              <a:t> table within QAD</a:t>
            </a:r>
            <a:endParaRPr lang="en-US" dirty="0"/>
          </a:p>
        </p:txBody>
      </p:sp>
      <p:sp>
        <p:nvSpPr>
          <p:cNvPr id="4" name="Title 3"/>
          <p:cNvSpPr>
            <a:spLocks noGrp="1"/>
          </p:cNvSpPr>
          <p:nvPr>
            <p:ph type="title"/>
          </p:nvPr>
        </p:nvSpPr>
        <p:spPr/>
        <p:txBody>
          <a:bodyPr/>
          <a:lstStyle/>
          <a:p>
            <a:r>
              <a:rPr lang="en-US" dirty="0" smtClean="0"/>
              <a:t>Data to be Extracted</a:t>
            </a:r>
            <a:endParaRPr lang="en-US" dirty="0"/>
          </a:p>
        </p:txBody>
      </p:sp>
      <p:sp>
        <p:nvSpPr>
          <p:cNvPr id="5" name="Footer Placeholder 4"/>
          <p:cNvSpPr>
            <a:spLocks noGrp="1"/>
          </p:cNvSpPr>
          <p:nvPr>
            <p:ph type="ftr" sz="quarter" idx="10"/>
          </p:nvPr>
        </p:nvSpPr>
        <p:spPr/>
        <p:txBody>
          <a:bodyPr/>
          <a:lstStyle/>
          <a:p>
            <a:r>
              <a:rPr lang="en-US" smtClean="0"/>
              <a:t>DM-QAD-DM-Int-Prep-040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Windows Server on which the DM SQL Server database is installed can connect to QAD via ODBC</a:t>
            </a:r>
          </a:p>
          <a:p>
            <a:r>
              <a:rPr lang="en-US" dirty="0" smtClean="0"/>
              <a:t>The Progress ODBC drivers requires the installation of the Progress client on the DM server</a:t>
            </a:r>
          </a:p>
          <a:p>
            <a:r>
              <a:rPr lang="en-US" dirty="0" smtClean="0"/>
              <a:t>A “System DSN” is created to establish the connection between the server and QAD</a:t>
            </a:r>
            <a:endParaRPr lang="en-US" dirty="0"/>
          </a:p>
        </p:txBody>
      </p:sp>
      <p:sp>
        <p:nvSpPr>
          <p:cNvPr id="4" name="Title 3"/>
          <p:cNvSpPr>
            <a:spLocks noGrp="1"/>
          </p:cNvSpPr>
          <p:nvPr>
            <p:ph type="title"/>
          </p:nvPr>
        </p:nvSpPr>
        <p:spPr/>
        <p:txBody>
          <a:bodyPr/>
          <a:lstStyle/>
          <a:p>
            <a:r>
              <a:rPr lang="en-US" dirty="0" smtClean="0"/>
              <a:t>Connecting the DM Server to QAD</a:t>
            </a:r>
            <a:endParaRPr lang="en-US" dirty="0"/>
          </a:p>
        </p:txBody>
      </p:sp>
      <p:sp>
        <p:nvSpPr>
          <p:cNvPr id="5" name="Footer Placeholder 4"/>
          <p:cNvSpPr>
            <a:spLocks noGrp="1"/>
          </p:cNvSpPr>
          <p:nvPr>
            <p:ph type="ftr" sz="quarter" idx="10"/>
          </p:nvPr>
        </p:nvSpPr>
        <p:spPr/>
        <p:txBody>
          <a:bodyPr/>
          <a:lstStyle/>
          <a:p>
            <a:r>
              <a:rPr lang="en-US" smtClean="0"/>
              <a:t>DM-QAD-DM-Int-Prep-050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Creating a System DSN</a:t>
            </a:r>
            <a:endParaRPr lang="en-US" dirty="0"/>
          </a:p>
        </p:txBody>
      </p:sp>
      <p:pic>
        <p:nvPicPr>
          <p:cNvPr id="2050" name="Picture 2"/>
          <p:cNvPicPr>
            <a:picLocks noChangeAspect="1" noChangeArrowheads="1"/>
          </p:cNvPicPr>
          <p:nvPr/>
        </p:nvPicPr>
        <p:blipFill>
          <a:blip r:embed="rId9"/>
          <a:srcRect/>
          <a:stretch>
            <a:fillRect/>
          </a:stretch>
        </p:blipFill>
        <p:spPr bwMode="auto">
          <a:xfrm>
            <a:off x="2286000" y="941294"/>
            <a:ext cx="6400800" cy="51149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5"/>
          <p:cNvSpPr txBox="1"/>
          <p:nvPr>
            <p:custDataLst>
              <p:tags r:id="rId1"/>
            </p:custDataLst>
          </p:nvPr>
        </p:nvSpPr>
        <p:spPr>
          <a:xfrm>
            <a:off x="887700" y="289783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7" name="Straight Arrow Connector 6"/>
          <p:cNvCxnSpPr/>
          <p:nvPr>
            <p:custDataLst>
              <p:tags r:id="rId2"/>
            </p:custDataLst>
          </p:nvPr>
        </p:nvCxnSpPr>
        <p:spPr>
          <a:xfrm flipV="1">
            <a:off x="1161825" y="1798375"/>
            <a:ext cx="1496291" cy="26125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custDataLst>
              <p:tags r:id="rId3"/>
            </p:custDataLst>
          </p:nvPr>
        </p:nvSpPr>
        <p:spPr>
          <a:xfrm>
            <a:off x="887700" y="4051446"/>
            <a:ext cx="304800" cy="461665"/>
          </a:xfrm>
          <a:prstGeom prst="rect">
            <a:avLst/>
          </a:prstGeom>
          <a:noFill/>
        </p:spPr>
        <p:txBody>
          <a:bodyPr wrap="square" rtlCol="0">
            <a:spAutoFit/>
          </a:bodyPr>
          <a:lstStyle/>
          <a:p>
            <a:r>
              <a:rPr lang="en-US" sz="2400" b="1" dirty="0" smtClean="0"/>
              <a:t>3</a:t>
            </a:r>
            <a:endParaRPr lang="en-US" sz="2400" b="1" dirty="0"/>
          </a:p>
        </p:txBody>
      </p:sp>
      <p:cxnSp>
        <p:nvCxnSpPr>
          <p:cNvPr id="10" name="Straight Arrow Connector 9"/>
          <p:cNvCxnSpPr/>
          <p:nvPr>
            <p:custDataLst>
              <p:tags r:id="rId4"/>
            </p:custDataLst>
          </p:nvPr>
        </p:nvCxnSpPr>
        <p:spPr>
          <a:xfrm flipV="1">
            <a:off x="1192500" y="3128665"/>
            <a:ext cx="3450752" cy="110539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5"/>
            </p:custDataLst>
          </p:nvPr>
        </p:nvSpPr>
        <p:spPr>
          <a:xfrm>
            <a:off x="867912" y="1828799"/>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5" name="Straight Arrow Connector 14"/>
          <p:cNvCxnSpPr/>
          <p:nvPr>
            <p:custDataLst>
              <p:tags r:id="rId6"/>
            </p:custDataLst>
          </p:nvPr>
        </p:nvCxnSpPr>
        <p:spPr>
          <a:xfrm flipV="1">
            <a:off x="1192500" y="2290464"/>
            <a:ext cx="2821360" cy="83820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DM-QAD-DM-Int-Prep-060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Determine the following</a:t>
            </a:r>
            <a:br>
              <a:rPr lang="en-US" dirty="0" smtClean="0"/>
            </a:br>
            <a:r>
              <a:rPr lang="en-US" dirty="0" smtClean="0"/>
              <a:t>entries:</a:t>
            </a:r>
          </a:p>
          <a:p>
            <a:pPr lvl="1"/>
            <a:r>
              <a:rPr lang="en-US" dirty="0" smtClean="0"/>
              <a:t>DSN Name</a:t>
            </a:r>
          </a:p>
          <a:p>
            <a:pPr lvl="1"/>
            <a:r>
              <a:rPr lang="en-US" dirty="0" smtClean="0"/>
              <a:t>Host Name (IP/Server)</a:t>
            </a:r>
          </a:p>
          <a:p>
            <a:pPr lvl="1"/>
            <a:r>
              <a:rPr lang="en-US" dirty="0" smtClean="0"/>
              <a:t>Port Number</a:t>
            </a:r>
          </a:p>
          <a:p>
            <a:pPr lvl="1"/>
            <a:r>
              <a:rPr lang="en-US" dirty="0" smtClean="0"/>
              <a:t>Database Name</a:t>
            </a:r>
          </a:p>
          <a:p>
            <a:pPr lvl="1"/>
            <a:r>
              <a:rPr lang="en-US" dirty="0" smtClean="0"/>
              <a:t>User ID</a:t>
            </a:r>
          </a:p>
          <a:p>
            <a:r>
              <a:rPr lang="en-US" dirty="0" smtClean="0"/>
              <a:t>Use the “Test Connect”</a:t>
            </a:r>
            <a:br>
              <a:rPr lang="en-US" dirty="0" smtClean="0"/>
            </a:br>
            <a:r>
              <a:rPr lang="en-US" dirty="0" smtClean="0"/>
              <a:t>function to test the</a:t>
            </a:r>
            <a:br>
              <a:rPr lang="en-US" dirty="0" smtClean="0"/>
            </a:br>
            <a:r>
              <a:rPr lang="en-US" dirty="0" smtClean="0"/>
              <a:t>connection</a:t>
            </a:r>
            <a:endParaRPr lang="en-US" dirty="0"/>
          </a:p>
        </p:txBody>
      </p:sp>
      <p:sp>
        <p:nvSpPr>
          <p:cNvPr id="4" name="Title 3"/>
          <p:cNvSpPr>
            <a:spLocks noGrp="1"/>
          </p:cNvSpPr>
          <p:nvPr>
            <p:ph type="title"/>
          </p:nvPr>
        </p:nvSpPr>
        <p:spPr/>
        <p:txBody>
          <a:bodyPr/>
          <a:lstStyle/>
          <a:p>
            <a:r>
              <a:rPr lang="en-US" dirty="0" smtClean="0"/>
              <a:t>Creating a System DSN</a:t>
            </a:r>
            <a:endParaRPr lang="en-US" dirty="0"/>
          </a:p>
        </p:txBody>
      </p:sp>
      <p:pic>
        <p:nvPicPr>
          <p:cNvPr id="1026" name="Picture 2"/>
          <p:cNvPicPr>
            <a:picLocks noChangeAspect="1" noChangeArrowheads="1"/>
          </p:cNvPicPr>
          <p:nvPr/>
        </p:nvPicPr>
        <p:blipFill>
          <a:blip r:embed="rId3"/>
          <a:srcRect/>
          <a:stretch>
            <a:fillRect/>
          </a:stretch>
        </p:blipFill>
        <p:spPr bwMode="auto">
          <a:xfrm>
            <a:off x="5024000" y="1383058"/>
            <a:ext cx="3829050" cy="46005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DM-QAD-DM-Int-Prep-070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Data extracted from QAD cannot be imported directly into Demand Management</a:t>
            </a:r>
          </a:p>
          <a:p>
            <a:pPr lvl="1"/>
            <a:r>
              <a:rPr lang="en-US" dirty="0" smtClean="0"/>
              <a:t>DM has very specific data formats</a:t>
            </a:r>
          </a:p>
          <a:p>
            <a:pPr lvl="1"/>
            <a:r>
              <a:rPr lang="en-US" dirty="0" smtClean="0"/>
              <a:t>Extracted data requires summarization and transformation prior to loading into DM</a:t>
            </a:r>
          </a:p>
          <a:p>
            <a:r>
              <a:rPr lang="en-US" dirty="0" smtClean="0"/>
              <a:t>A “staging database” must be created on the SQL Server to house the data extracted from QAD</a:t>
            </a:r>
          </a:p>
          <a:p>
            <a:pPr lvl="1"/>
            <a:r>
              <a:rPr lang="en-US" dirty="0" smtClean="0"/>
              <a:t>Create a new database named </a:t>
            </a:r>
            <a:r>
              <a:rPr lang="en-US" dirty="0" err="1" smtClean="0"/>
              <a:t>QADDM_Staging</a:t>
            </a:r>
            <a:r>
              <a:rPr lang="en-US" dirty="0" smtClean="0"/>
              <a:t> (or similar name) in the same SQL instance</a:t>
            </a:r>
          </a:p>
          <a:p>
            <a:pPr lvl="1"/>
            <a:r>
              <a:rPr lang="en-US" dirty="0" smtClean="0"/>
              <a:t>Create one table per data extract</a:t>
            </a:r>
            <a:endParaRPr lang="en-US" dirty="0"/>
          </a:p>
        </p:txBody>
      </p:sp>
      <p:sp>
        <p:nvSpPr>
          <p:cNvPr id="4" name="Title 3"/>
          <p:cNvSpPr>
            <a:spLocks noGrp="1"/>
          </p:cNvSpPr>
          <p:nvPr>
            <p:ph type="title"/>
          </p:nvPr>
        </p:nvSpPr>
        <p:spPr/>
        <p:txBody>
          <a:bodyPr/>
          <a:lstStyle/>
          <a:p>
            <a:r>
              <a:rPr lang="en-US" dirty="0" smtClean="0"/>
              <a:t>Creating a Staging Database</a:t>
            </a:r>
            <a:endParaRPr lang="en-US" dirty="0"/>
          </a:p>
        </p:txBody>
      </p:sp>
      <p:sp>
        <p:nvSpPr>
          <p:cNvPr id="5" name="Footer Placeholder 4"/>
          <p:cNvSpPr>
            <a:spLocks noGrp="1"/>
          </p:cNvSpPr>
          <p:nvPr>
            <p:ph type="ftr" sz="quarter" idx="10"/>
          </p:nvPr>
        </p:nvSpPr>
        <p:spPr/>
        <p:txBody>
          <a:bodyPr/>
          <a:lstStyle/>
          <a:p>
            <a:r>
              <a:rPr lang="en-US" smtClean="0"/>
              <a:t>DM-QAD-DM-Int-Prep-080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Creating a Staging Database</a:t>
            </a:r>
            <a:endParaRPr lang="en-US" dirty="0"/>
          </a:p>
        </p:txBody>
      </p:sp>
      <p:pic>
        <p:nvPicPr>
          <p:cNvPr id="1027" name="Picture 3"/>
          <p:cNvPicPr>
            <a:picLocks noChangeAspect="1" noChangeArrowheads="1"/>
          </p:cNvPicPr>
          <p:nvPr/>
        </p:nvPicPr>
        <p:blipFill>
          <a:blip r:embed="rId7"/>
          <a:srcRect/>
          <a:stretch>
            <a:fillRect/>
          </a:stretch>
        </p:blipFill>
        <p:spPr bwMode="auto">
          <a:xfrm>
            <a:off x="2000250" y="3429000"/>
            <a:ext cx="6686550" cy="2428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28" name="Picture 4"/>
          <p:cNvPicPr>
            <a:picLocks noChangeAspect="1" noChangeArrowheads="1"/>
          </p:cNvPicPr>
          <p:nvPr/>
        </p:nvPicPr>
        <p:blipFill>
          <a:blip r:embed="rId8"/>
          <a:srcRect/>
          <a:stretch>
            <a:fillRect/>
          </a:stretch>
        </p:blipFill>
        <p:spPr bwMode="auto">
          <a:xfrm>
            <a:off x="4097544" y="1349334"/>
            <a:ext cx="3228975" cy="1600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TextBox 7"/>
          <p:cNvSpPr txBox="1"/>
          <p:nvPr>
            <p:custDataLst>
              <p:tags r:id="rId1"/>
            </p:custDataLst>
          </p:nvPr>
        </p:nvSpPr>
        <p:spPr>
          <a:xfrm>
            <a:off x="811500" y="3429000"/>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flipV="1">
            <a:off x="1085625" y="2125683"/>
            <a:ext cx="3189492" cy="46511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791712" y="2359967"/>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p:nvPr>
            <p:custDataLst>
              <p:tags r:id="rId4"/>
            </p:custDataLst>
          </p:nvPr>
        </p:nvCxnSpPr>
        <p:spPr>
          <a:xfrm>
            <a:off x="1116300" y="3659834"/>
            <a:ext cx="2821360" cy="57965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DM-QAD-DM-Int-Prep-090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1.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3.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7.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9.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5276</TotalTime>
  <Words>601</Words>
  <Application>Microsoft Office PowerPoint</Application>
  <PresentationFormat>On-screen Show (4:3)</PresentationFormat>
  <Paragraphs>77</Paragraphs>
  <Slides>9</Slides>
  <Notes>7</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QAD-to-DM Integration Preparation</vt:lpstr>
      <vt:lpstr>Integration Overview</vt:lpstr>
      <vt:lpstr>Preparation Overview</vt:lpstr>
      <vt:lpstr>Data to be Extracted</vt:lpstr>
      <vt:lpstr>Connecting the DM Server to QAD</vt:lpstr>
      <vt:lpstr>Creating a System DSN</vt:lpstr>
      <vt:lpstr>Creating a System DSN</vt:lpstr>
      <vt:lpstr>Creating a Staging Database</vt:lpstr>
      <vt:lpstr>Creating a Staging Database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251</cp:revision>
  <dcterms:created xsi:type="dcterms:W3CDTF">2011-07-14T16:40:17Z</dcterms:created>
  <dcterms:modified xsi:type="dcterms:W3CDTF">2012-02-09T17:09:23Z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