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notesMasterIdLst>
    <p:notesMasterId r:id="rId9"/>
  </p:notesMasterIdLst>
  <p:handoutMasterIdLst>
    <p:handoutMasterId r:id="rId10"/>
  </p:handoutMasterIdLst>
  <p:sldIdLst>
    <p:sldId id="302" r:id="rId2"/>
    <p:sldId id="314" r:id="rId3"/>
    <p:sldId id="315" r:id="rId4"/>
    <p:sldId id="311" r:id="rId5"/>
    <p:sldId id="317" r:id="rId6"/>
    <p:sldId id="313" r:id="rId7"/>
    <p:sldId id="31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2500" autoAdjust="0"/>
    <p:restoredTop sz="82319" autoAdjust="0"/>
  </p:normalViewPr>
  <p:slideViewPr>
    <p:cSldViewPr snapToGrid="0" snapToObjects="1">
      <p:cViewPr>
        <p:scale>
          <a:sx n="80" d="100"/>
          <a:sy n="80" d="100"/>
        </p:scale>
        <p:origin x="-528" y="-15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notesViewPr>
    <p:cSldViewPr snapToGrid="0" snapToObjects="1">
      <p:cViewPr varScale="1">
        <p:scale>
          <a:sx n="77" d="100"/>
          <a:sy n="77" d="100"/>
        </p:scale>
        <p:origin x="-211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71EE4-C82A-4543-A6C6-8C215D81D62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settings above can be found within SQL</a:t>
            </a:r>
            <a:r>
              <a:rPr lang="en-US" baseline="0" dirty="0" smtClean="0"/>
              <a:t> Server Management Studio: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Right click on the Database Server instance name and choose Properties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Click on the Memory page of the Server Properties dialog box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FB41A-E140-42B1-B1A6-D8F08A86AACC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settings for the recovery model can be found within SQL</a:t>
            </a:r>
            <a:r>
              <a:rPr lang="en-US" baseline="0" dirty="0" smtClean="0"/>
              <a:t> Server Management Studio: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Right click on the database name and choose Properties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Click on the Options page of the Database Properties dialog box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Change the recovery model and click OK.</a:t>
            </a: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6FB41A-E140-42B1-B1A6-D8F08A86AACC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settings for the </a:t>
            </a:r>
            <a:r>
              <a:rPr lang="en-US" dirty="0" err="1" smtClean="0"/>
              <a:t>tempdb</a:t>
            </a:r>
            <a:r>
              <a:rPr lang="en-US" dirty="0" smtClean="0"/>
              <a:t> database can be found within SQL</a:t>
            </a:r>
            <a:r>
              <a:rPr lang="en-US" baseline="0" dirty="0" smtClean="0"/>
              <a:t> Server Management Studio: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Right click on the “</a:t>
            </a:r>
            <a:r>
              <a:rPr lang="en-US" baseline="0" dirty="0" err="1" smtClean="0"/>
              <a:t>tempdb</a:t>
            </a:r>
            <a:r>
              <a:rPr lang="en-US" baseline="0" dirty="0" smtClean="0"/>
              <a:t>” database name and choose Properties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Click on the Files page of the Database Properties dialog box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Change the “</a:t>
            </a:r>
            <a:r>
              <a:rPr lang="en-US" baseline="0" dirty="0" err="1" smtClean="0"/>
              <a:t>Autogrowth</a:t>
            </a:r>
            <a:r>
              <a:rPr lang="en-US" baseline="0" dirty="0" smtClean="0"/>
              <a:t>” settings and click OK.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settings for the DME database can be found within SQL</a:t>
            </a:r>
            <a:r>
              <a:rPr lang="en-US" baseline="0" dirty="0" smtClean="0"/>
              <a:t> Server Management Studio: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Right click on the DME database name and choose Properties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Click on the Files option to see the current home for the various database files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The settings for the DME database can be found within SQL</a:t>
            </a:r>
            <a:r>
              <a:rPr lang="en-US" baseline="0" dirty="0" smtClean="0"/>
              <a:t> Server Management Studio: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Right click on the DME database name and choose Properties</a:t>
            </a:r>
          </a:p>
          <a:p>
            <a:pPr eaLnBrk="1" hangingPunct="1">
              <a:buFontTx/>
              <a:buChar char="-"/>
            </a:pPr>
            <a:r>
              <a:rPr lang="en-US" baseline="0" dirty="0" smtClean="0"/>
              <a:t> Click on the Files option to see the current settings for the various database files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Re-indexing the DME database is a must.  Complaints of slow batch</a:t>
            </a:r>
            <a:r>
              <a:rPr lang="en-US" baseline="0" dirty="0" smtClean="0"/>
              <a:t> and application performance over time frequently point to this root cause.  In most implementations, the stored procedure referenced above will be registered as a custom task within the DME application and scheduled using the Batch Scheduler.</a:t>
            </a: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13017-7FC7-4531-81F0-EBE7DEDD24B6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374577" y="6638544"/>
            <a:ext cx="1769423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DM-DME-DB-Opt-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DME Database Optimization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Recommend using the “Use a fixed memory size” option instead of the default setting “Dynamically configure SQL server memory”</a:t>
            </a:r>
          </a:p>
          <a:p>
            <a:r>
              <a:rPr lang="en-US" sz="2800" dirty="0" smtClean="0"/>
              <a:t>Memory settings should be based on server architecture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b="1" dirty="0" smtClean="0"/>
              <a:t>Database is on same server as the application </a:t>
            </a:r>
            <a:r>
              <a:rPr lang="en-US" sz="2400" dirty="0" smtClean="0"/>
              <a:t>– memory setting should be 25% to 50% of total physical memory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b="1" dirty="0" smtClean="0"/>
              <a:t>Dedicated SQL Server </a:t>
            </a:r>
            <a:r>
              <a:rPr lang="en-US" sz="2400" dirty="0" smtClean="0"/>
              <a:t>– memory setting should be 75% of total physical memory</a:t>
            </a:r>
          </a:p>
          <a:p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82880"/>
            <a:ext cx="8229600" cy="708730"/>
          </a:xfrm>
        </p:spPr>
        <p:txBody>
          <a:bodyPr/>
          <a:lstStyle/>
          <a:p>
            <a:r>
              <a:rPr lang="en-US" dirty="0" smtClean="0"/>
              <a:t>SQL Server Memory Settings</a:t>
            </a:r>
          </a:p>
        </p:txBody>
      </p:sp>
      <p:sp>
        <p:nvSpPr>
          <p:cNvPr id="512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spcBef>
                <a:spcPct val="20000"/>
              </a:spcBef>
            </a:pPr>
            <a:endParaRPr lang="en-US"/>
          </a:p>
          <a:p>
            <a:pPr marL="533400" indent="-533400" algn="l">
              <a:spcBef>
                <a:spcPct val="20000"/>
              </a:spcBef>
            </a:pPr>
            <a:r>
              <a:rPr lang="en-US" sz="2000"/>
              <a:t>	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800" dirty="0" smtClean="0"/>
              <a:t>The database recovery model option must be set to </a:t>
            </a:r>
            <a:r>
              <a:rPr lang="en-US" sz="2800" b="1" dirty="0" smtClean="0"/>
              <a:t>Simple	</a:t>
            </a:r>
            <a:endParaRPr lang="en-US" sz="2800" dirty="0" smtClean="0"/>
          </a:p>
          <a:p>
            <a:pPr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600" dirty="0" smtClean="0"/>
              <a:t>Backups should be scheduled using a frequency that minimizes potential data </a:t>
            </a:r>
            <a:r>
              <a:rPr lang="en-US" sz="2600" dirty="0" smtClean="0"/>
              <a:t>loss </a:t>
            </a:r>
            <a:r>
              <a:rPr lang="en-US" sz="2600" dirty="0" smtClean="0"/>
              <a:t>Best </a:t>
            </a:r>
            <a:r>
              <a:rPr lang="en-US" sz="2600" dirty="0" smtClean="0"/>
              <a:t>practices</a:t>
            </a:r>
            <a:endParaRPr lang="en-US" sz="2600" dirty="0" smtClean="0"/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dirty="0" smtClean="0"/>
              <a:t>Daily backups</a:t>
            </a:r>
          </a:p>
          <a:p>
            <a:pPr lvl="1">
              <a:lnSpc>
                <a:spcPct val="90000"/>
              </a:lnSpc>
              <a:spcBef>
                <a:spcPts val="1200"/>
              </a:spcBef>
              <a:buFontTx/>
              <a:buChar char="•"/>
            </a:pPr>
            <a:r>
              <a:rPr lang="en-US" sz="2400" dirty="0" smtClean="0"/>
              <a:t>Backup stored on a different physical disk than the database</a:t>
            </a:r>
          </a:p>
          <a:p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DME Database Recovery Model</a:t>
            </a:r>
          </a:p>
        </p:txBody>
      </p:sp>
      <p:sp>
        <p:nvSpPr>
          <p:cNvPr id="5125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spcBef>
                <a:spcPct val="20000"/>
              </a:spcBef>
            </a:pPr>
            <a:endParaRPr lang="en-US"/>
          </a:p>
          <a:p>
            <a:pPr marL="533400" indent="-533400" algn="l">
              <a:spcBef>
                <a:spcPct val="20000"/>
              </a:spcBef>
            </a:pPr>
            <a:r>
              <a:rPr lang="en-US" sz="2000"/>
              <a:t>	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Tempdb</a:t>
            </a:r>
            <a:r>
              <a:rPr lang="en-US" dirty="0" smtClean="0"/>
              <a:t> holds all temporary tables and temporary stored </a:t>
            </a:r>
            <a:r>
              <a:rPr lang="en-US" dirty="0" smtClean="0"/>
              <a:t>procedures </a:t>
            </a:r>
          </a:p>
          <a:p>
            <a:pPr lvl="1"/>
            <a:r>
              <a:rPr lang="en-US" dirty="0" smtClean="0"/>
              <a:t>It fills </a:t>
            </a:r>
            <a:r>
              <a:rPr lang="en-US" dirty="0" smtClean="0"/>
              <a:t>any other temporary storage for tables generated by SQL </a:t>
            </a:r>
            <a:r>
              <a:rPr lang="en-US" dirty="0" smtClean="0"/>
              <a:t>Server  </a:t>
            </a:r>
          </a:p>
          <a:p>
            <a:pPr lvl="1"/>
            <a:r>
              <a:rPr lang="en-US" dirty="0" smtClean="0"/>
              <a:t>Use </a:t>
            </a:r>
            <a:r>
              <a:rPr lang="en-US" dirty="0" smtClean="0"/>
              <a:t>the following settings to achieve the best </a:t>
            </a:r>
            <a:r>
              <a:rPr lang="en-US" dirty="0" smtClean="0"/>
              <a:t>performance</a:t>
            </a:r>
            <a:endParaRPr lang="en-US" dirty="0" smtClean="0"/>
          </a:p>
          <a:p>
            <a:pPr lvl="2"/>
            <a:r>
              <a:rPr lang="en-US" dirty="0" smtClean="0"/>
              <a:t>Allow the </a:t>
            </a:r>
            <a:r>
              <a:rPr lang="en-US" dirty="0" err="1" smtClean="0"/>
              <a:t>tempdb</a:t>
            </a:r>
            <a:r>
              <a:rPr lang="en-US" dirty="0" smtClean="0"/>
              <a:t> database to automatically expand as needed</a:t>
            </a:r>
          </a:p>
          <a:p>
            <a:pPr lvl="2"/>
            <a:r>
              <a:rPr lang="en-US" dirty="0" smtClean="0"/>
              <a:t>Set the original size of the </a:t>
            </a:r>
            <a:r>
              <a:rPr lang="en-US" dirty="0" err="1" smtClean="0"/>
              <a:t>tempdb</a:t>
            </a:r>
            <a:r>
              <a:rPr lang="en-US" dirty="0" smtClean="0"/>
              <a:t> database file to a reasonable size to avoid frequent expanding – a good setting is 20% of the Engine database size</a:t>
            </a:r>
          </a:p>
          <a:p>
            <a:pPr lvl="2"/>
            <a:r>
              <a:rPr lang="en-US" dirty="0" smtClean="0"/>
              <a:t>Set the file growth increment to either “by 20%” or “by 100Mb”</a:t>
            </a:r>
          </a:p>
          <a:p>
            <a:pPr lvl="2"/>
            <a:r>
              <a:rPr lang="en-US" dirty="0" smtClean="0"/>
              <a:t>The </a:t>
            </a:r>
            <a:r>
              <a:rPr lang="en-US" dirty="0" err="1" smtClean="0"/>
              <a:t>tempdb</a:t>
            </a:r>
            <a:r>
              <a:rPr lang="en-US" dirty="0" smtClean="0"/>
              <a:t> database should be on a fast I/O subsystem and use a high-speed RAID0 or SAN drive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err="1" smtClean="0"/>
              <a:t>Tempdb</a:t>
            </a:r>
            <a:r>
              <a:rPr lang="en-US" dirty="0" smtClean="0"/>
              <a:t> Database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 the SQL Server machine, the system files and the database files should be separated to at least two hard drives:</a:t>
            </a:r>
          </a:p>
          <a:p>
            <a:endParaRPr lang="en-US" b="1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DME Ideal Disk Configuration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17517" y="2612570"/>
          <a:ext cx="7873340" cy="266363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707574"/>
                <a:gridCol w="1579418"/>
                <a:gridCol w="1733797"/>
                <a:gridCol w="1852551"/>
              </a:tblGrid>
              <a:tr h="5058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File/Database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Two Drives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(C:,</a:t>
                      </a:r>
                      <a:r>
                        <a:rPr lang="en-US" baseline="0" dirty="0" smtClean="0"/>
                        <a:t> D:)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Three Drives</a:t>
                      </a:r>
                    </a:p>
                    <a:p>
                      <a:pPr algn="ctr"/>
                      <a:r>
                        <a:rPr lang="en-US" dirty="0" smtClean="0"/>
                        <a:t>(C:, D:, E:)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Four Drives</a:t>
                      </a:r>
                    </a:p>
                    <a:p>
                      <a:pPr algn="ctr"/>
                      <a:r>
                        <a:rPr lang="en-US" dirty="0" smtClean="0"/>
                        <a:t>(C:, D:, E:, F:)</a:t>
                      </a:r>
                      <a:endParaRPr lang="en-US" dirty="0"/>
                    </a:p>
                  </a:txBody>
                  <a:tcPr/>
                </a:tc>
              </a:tr>
              <a:tr h="505889">
                <a:tc>
                  <a:txBody>
                    <a:bodyPr/>
                    <a:lstStyle/>
                    <a:p>
                      <a:r>
                        <a:rPr lang="en-US" dirty="0" smtClean="0"/>
                        <a:t>System</a:t>
                      </a:r>
                      <a:r>
                        <a:rPr lang="en-US" baseline="0" dirty="0" smtClean="0"/>
                        <a:t> files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C:</a:t>
                      </a:r>
                      <a:endParaRPr lang="en-US" dirty="0"/>
                    </a:p>
                  </a:txBody>
                  <a:tcPr/>
                </a:tc>
              </a:tr>
              <a:tr h="505889">
                <a:tc>
                  <a:txBody>
                    <a:bodyPr/>
                    <a:lstStyle/>
                    <a:p>
                      <a:r>
                        <a:rPr lang="en-US" dirty="0" smtClean="0"/>
                        <a:t>OBV_DATA</a:t>
                      </a:r>
                      <a:r>
                        <a:rPr lang="en-US" baseline="0" dirty="0" smtClean="0"/>
                        <a:t> file group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D:</a:t>
                      </a:r>
                      <a:endParaRPr lang="en-US" dirty="0"/>
                    </a:p>
                  </a:txBody>
                  <a:tcPr/>
                </a:tc>
              </a:tr>
              <a:tr h="505889">
                <a:tc>
                  <a:txBody>
                    <a:bodyPr/>
                    <a:lstStyle/>
                    <a:p>
                      <a:r>
                        <a:rPr lang="en-US" dirty="0" smtClean="0"/>
                        <a:t>Other file groups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E:</a:t>
                      </a:r>
                      <a:endParaRPr lang="en-US" dirty="0"/>
                    </a:p>
                  </a:txBody>
                  <a:tcPr/>
                </a:tc>
              </a:tr>
              <a:tr h="50588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Tempdb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F: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best performance defragmentation of all hard drives should occur once per </a:t>
            </a:r>
            <a:r>
              <a:rPr lang="en-US" dirty="0" smtClean="0"/>
              <a:t>month</a:t>
            </a:r>
            <a:endParaRPr lang="en-US" dirty="0" smtClean="0"/>
          </a:p>
          <a:p>
            <a:pPr lvl="1"/>
            <a:r>
              <a:rPr lang="en-US" dirty="0" smtClean="0"/>
              <a:t>While the default settings for initial and increment size are optimal in most cases, </a:t>
            </a:r>
            <a:r>
              <a:rPr lang="en-US" dirty="0" smtClean="0"/>
              <a:t>ensure </a:t>
            </a:r>
            <a:r>
              <a:rPr lang="en-US" dirty="0" smtClean="0"/>
              <a:t>that the settings reflect each file groups particular share of the overall database </a:t>
            </a:r>
            <a:r>
              <a:rPr lang="en-US" dirty="0" smtClean="0"/>
              <a:t>size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File Defragmentation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12120" y="3627968"/>
          <a:ext cx="6096000" cy="22250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File Groups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Percentage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OBV_DATA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OBV_IDX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SER_DATA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SER_IDX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Primary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Proper indexes are the key factor for the performance of any database </a:t>
            </a:r>
            <a:r>
              <a:rPr lang="en-US" dirty="0" smtClean="0"/>
              <a:t>application  </a:t>
            </a:r>
          </a:p>
          <a:p>
            <a:pPr lvl="1"/>
            <a:r>
              <a:rPr lang="en-US" dirty="0" smtClean="0"/>
              <a:t>To </a:t>
            </a:r>
            <a:r>
              <a:rPr lang="en-US" dirty="0" smtClean="0"/>
              <a:t>maximize the power of the indexes, re-indexing of the DME database is </a:t>
            </a:r>
            <a:r>
              <a:rPr lang="en-US" dirty="0" smtClean="0"/>
              <a:t>recommended</a:t>
            </a:r>
            <a:endParaRPr lang="en-US" dirty="0" smtClean="0"/>
          </a:p>
          <a:p>
            <a:pPr lvl="2"/>
            <a:r>
              <a:rPr lang="en-US" dirty="0" smtClean="0"/>
              <a:t>Should be performed on a daily basis</a:t>
            </a:r>
          </a:p>
          <a:p>
            <a:pPr lvl="2"/>
            <a:r>
              <a:rPr lang="en-US" dirty="0" smtClean="0"/>
              <a:t>A stored procedure named </a:t>
            </a:r>
            <a:r>
              <a:rPr lang="en-US" dirty="0" err="1" smtClean="0"/>
              <a:t>USP_JGS_Reindex</a:t>
            </a:r>
            <a:r>
              <a:rPr lang="en-US" dirty="0" smtClean="0"/>
              <a:t> is available in the DME </a:t>
            </a:r>
            <a:r>
              <a:rPr lang="en-US" dirty="0" smtClean="0"/>
              <a:t>database - it </a:t>
            </a:r>
            <a:r>
              <a:rPr lang="en-US" dirty="0" err="1" smtClean="0"/>
              <a:t>reindexes</a:t>
            </a:r>
            <a:r>
              <a:rPr lang="en-US" dirty="0" smtClean="0"/>
              <a:t>:</a:t>
            </a:r>
          </a:p>
          <a:p>
            <a:pPr lvl="3"/>
            <a:r>
              <a:rPr lang="en-US" dirty="0" smtClean="0"/>
              <a:t>Observations</a:t>
            </a:r>
          </a:p>
          <a:p>
            <a:pPr lvl="3"/>
            <a:r>
              <a:rPr lang="en-US" dirty="0" smtClean="0"/>
              <a:t>Series</a:t>
            </a:r>
          </a:p>
          <a:p>
            <a:pPr lvl="3"/>
            <a:r>
              <a:rPr lang="en-US" dirty="0" err="1" smtClean="0"/>
              <a:t>StatisticsValues</a:t>
            </a:r>
            <a:endParaRPr lang="en-US" dirty="0" smtClean="0"/>
          </a:p>
          <a:p>
            <a:pPr lvl="3"/>
            <a:r>
              <a:rPr lang="en-US" dirty="0" smtClean="0"/>
              <a:t>Dates</a:t>
            </a:r>
          </a:p>
          <a:p>
            <a:pPr lvl="3"/>
            <a:r>
              <a:rPr lang="en-US" dirty="0" err="1" smtClean="0"/>
              <a:t>TBL_FLIFT_CalendarMapping</a:t>
            </a:r>
            <a:endParaRPr lang="en-US" dirty="0" smtClean="0"/>
          </a:p>
          <a:p>
            <a:pPr lvl="3"/>
            <a:r>
              <a:rPr lang="en-US" dirty="0" err="1" smtClean="0"/>
              <a:t>TBL_FLIFT_Calendar</a:t>
            </a:r>
            <a:endParaRPr lang="en-US" dirty="0" smtClean="0"/>
          </a:p>
          <a:p>
            <a:pPr lvl="1"/>
            <a:r>
              <a:rPr lang="en-US" dirty="0" smtClean="0"/>
              <a:t>Other tables can be added as needed</a:t>
            </a:r>
          </a:p>
          <a:p>
            <a:pPr lvl="1"/>
            <a:endParaRPr lang="en-US" b="1" dirty="0" smtClean="0"/>
          </a:p>
          <a:p>
            <a:endParaRPr lang="en-US" b="1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Re-indexing the DME Database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DM-DME-DB-Opt-070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kciVvDlPvAMnM5LQAiS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H2RvXsq96Gie8TJuodD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ycseWfY5yJ9HT04KfxWm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kQigFK4KFxk9upnqhvEp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oHPr2RcpyAwZrZlO5Vn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qlZxT23bbFIfcQ41IRab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VsqZVria0TDdsYEEua0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UeIbWYSoYxFfwpHfcVs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Zgzve87nh5dkfE8Nij8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8eKmldXFptpaHySxC4h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uGom0CDl44C1vtnACgK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H2RvXsq96Gie8TJuodD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ycseWfY5yJ9HT04KfxW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kQigFK4KFxk9upnqhvEp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auGom0CDl44C1vtnACgKA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6341</TotalTime>
  <Words>699</Words>
  <Application>Microsoft Office PowerPoint</Application>
  <PresentationFormat>On-screen Show (4:3)</PresentationFormat>
  <Paragraphs>108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DME Database Optimization</vt:lpstr>
      <vt:lpstr>SQL Server Memory Settings</vt:lpstr>
      <vt:lpstr>DME Database Recovery Model</vt:lpstr>
      <vt:lpstr>Tempdb Database</vt:lpstr>
      <vt:lpstr>DME Ideal Disk Configuration</vt:lpstr>
      <vt:lpstr>File Defragmentation</vt:lpstr>
      <vt:lpstr>Re-indexing the DME Database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350</cp:revision>
  <dcterms:created xsi:type="dcterms:W3CDTF">2011-07-14T16:40:17Z</dcterms:created>
  <dcterms:modified xsi:type="dcterms:W3CDTF">2012-01-19T23:34:10Z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1OWxEuAm7ZO7v6XhctTbRlh1TcN9OrkQkLfVdZRdXXqg</vt:lpwstr>
  </property>
  <property fmtid="{D5CDD505-2E9C-101B-9397-08002B2CF9AE}" pid="4" name="Google.Documents.RevisionId">
    <vt:lpwstr>01691721286944466086</vt:lpwstr>
  </property>
  <property fmtid="{D5CDD505-2E9C-101B-9397-08002B2CF9AE}" pid="5" name="Google.Documents.PreviousRevisionId">
    <vt:lpwstr>18171498585324589574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