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5" r:id="rId3"/>
    <p:sldId id="306" r:id="rId4"/>
    <p:sldId id="307" r:id="rId5"/>
    <p:sldId id="308" r:id="rId6"/>
    <p:sldId id="309" r:id="rId7"/>
    <p:sldId id="311" r:id="rId8"/>
    <p:sldId id="310" r:id="rId9"/>
    <p:sldId id="312" r:id="rId10"/>
    <p:sldId id="313" r:id="rId11"/>
    <p:sldId id="31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2500" autoAdjust="0"/>
    <p:restoredTop sz="82269" autoAdjust="0"/>
  </p:normalViewPr>
  <p:slideViewPr>
    <p:cSldViewPr snapToGrid="0" snapToObjects="1">
      <p:cViewPr>
        <p:scale>
          <a:sx n="100" d="100"/>
          <a:sy n="100" d="100"/>
        </p:scale>
        <p:origin x="-402" y="-13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77" d="100"/>
          <a:sy n="77" d="100"/>
        </p:scale>
        <p:origin x="-211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</a:t>
            </a:r>
            <a:r>
              <a:rPr lang="en-US" baseline="0" dirty="0" smtClean="0"/>
              <a:t> stored the newly created procedure, follow this process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Click the “Execute” button.  This creates the procedure within the database.</a:t>
            </a:r>
          </a:p>
          <a:p>
            <a:pPr marL="228600" indent="-228600">
              <a:buAutoNum type="arabicPeriod"/>
            </a:pPr>
            <a:r>
              <a:rPr lang="en-US" dirty="0" smtClean="0"/>
              <a:t>Look for a “Command(s) completed successfully” message in the messages window.  If there were any errors within your procedure, they will</a:t>
            </a:r>
            <a:r>
              <a:rPr lang="en-US" baseline="0" dirty="0" smtClean="0"/>
              <a:t> be outlined in this window.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</a:t>
            </a:r>
            <a:r>
              <a:rPr lang="en-US" baseline="0" dirty="0" smtClean="0"/>
              <a:t> create a new custom task based on the new stored procedure, open either the DME Viewer or DME Admin Tool, navigate to the Custom Task Manager and follow this process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Click “New”.</a:t>
            </a:r>
          </a:p>
          <a:p>
            <a:pPr marL="228600" indent="-228600">
              <a:buAutoNum type="arabicPeriod"/>
            </a:pPr>
            <a:r>
              <a:rPr lang="en-US" dirty="0" smtClean="0"/>
              <a:t>Enter a name for the custom task in the “Description” field.  Enter the stored procedure name in the “Procedure Name” field.</a:t>
            </a:r>
          </a:p>
          <a:p>
            <a:pPr marL="228600" indent="-228600">
              <a:buAutoNum type="arabicPeriod"/>
            </a:pPr>
            <a:r>
              <a:rPr lang="en-US" dirty="0" smtClean="0"/>
              <a:t>Click the “Load Procedure” button.  This will populate the parameter list within</a:t>
            </a:r>
            <a:r>
              <a:rPr lang="en-US" baseline="0" dirty="0" smtClean="0"/>
              <a:t> the “Custom Task Detail” section of the window.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Click “Save”.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list is not meant to be all-inclusive.</a:t>
            </a:r>
            <a:r>
              <a:rPr lang="en-US" baseline="0" dirty="0" smtClean="0"/>
              <a:t>  Generally speaking, a custom task exists for most Viewer functions.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Once</a:t>
            </a:r>
            <a:r>
              <a:rPr lang="en-US" baseline="0" dirty="0" smtClean="0"/>
              <a:t> you open SQL Server Management Studio, follow this procedure to create a new stored procedure:</a:t>
            </a:r>
          </a:p>
          <a:p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Highlight your DME database.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Click the “New Query” button.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If the database drop-down list doesn’t display the name of your DME database, select it.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Build your SQL procedure within the SQL Query window.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To store the new procedure within the SQL database, click “! Execute”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process for building the stored procedure:</a:t>
            </a:r>
          </a:p>
          <a:p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We give the stored procedure a unique name.  In this example, we have named the procedure USP_QAD_CalculateRevenue</a:t>
            </a:r>
            <a:r>
              <a:rPr lang="en-US" baseline="0" dirty="0" smtClean="0"/>
              <a:t> (USP stands for user-stored procedure).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We have added notes to describe the purpose of the procedure.  Notes in a SQL procedure begin with “- -”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Enter the query that will be used to perform the desired actions.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362701" y="6638544"/>
            <a:ext cx="1781299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DM-Dev-Cus-Tasks-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6.png"/><Relationship Id="rId5" Type="http://schemas.openxmlformats.org/officeDocument/2006/relationships/tags" Target="../tags/tag29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28.xml"/><Relationship Id="rId9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 Tasks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60173" y="1891239"/>
            <a:ext cx="7045627" cy="412228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Execute </a:t>
            </a:r>
            <a:r>
              <a:rPr lang="en-US" dirty="0" smtClean="0"/>
              <a:t>the stored </a:t>
            </a:r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 Example</a:t>
            </a:r>
            <a:endParaRPr 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4678877" y="1429574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9" name="Straight Arrow Connector 8"/>
          <p:cNvCxnSpPr/>
          <p:nvPr>
            <p:custDataLst>
              <p:tags r:id="rId2"/>
            </p:custDataLst>
          </p:nvPr>
        </p:nvCxnSpPr>
        <p:spPr>
          <a:xfrm flipH="1">
            <a:off x="3360717" y="1745673"/>
            <a:ext cx="1318160" cy="8282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>
            <a:off x="8305800" y="493493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4" name="Straight Arrow Connector 13"/>
          <p:cNvCxnSpPr/>
          <p:nvPr>
            <p:custDataLst>
              <p:tags r:id="rId4"/>
            </p:custDataLst>
          </p:nvPr>
        </p:nvCxnSpPr>
        <p:spPr>
          <a:xfrm flipH="1" flipV="1">
            <a:off x="5818909" y="4619501"/>
            <a:ext cx="2541807" cy="5462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00200" y="2408427"/>
            <a:ext cx="5943600" cy="275734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en-US" dirty="0" smtClean="0"/>
              <a:t>reate </a:t>
            </a:r>
            <a:r>
              <a:rPr lang="en-US" dirty="0" smtClean="0"/>
              <a:t>the custom task within the DME Viewer or Admin </a:t>
            </a:r>
            <a:r>
              <a:rPr lang="en-US" dirty="0" smtClean="0"/>
              <a:t>Tool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 Example</a:t>
            </a:r>
            <a:endParaRPr 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801581" y="2737998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9" name="Straight Arrow Connector 8"/>
          <p:cNvCxnSpPr/>
          <p:nvPr>
            <p:custDataLst>
              <p:tags r:id="rId2"/>
            </p:custDataLst>
          </p:nvPr>
        </p:nvCxnSpPr>
        <p:spPr>
          <a:xfrm flipV="1">
            <a:off x="1116281" y="2737998"/>
            <a:ext cx="748146" cy="2308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3"/>
            </p:custDataLst>
          </p:nvPr>
        </p:nvSpPr>
        <p:spPr>
          <a:xfrm>
            <a:off x="7755074" y="3515096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4" name="Straight Arrow Connector 13"/>
          <p:cNvCxnSpPr/>
          <p:nvPr>
            <p:custDataLst>
              <p:tags r:id="rId4"/>
            </p:custDataLst>
          </p:nvPr>
        </p:nvCxnSpPr>
        <p:spPr>
          <a:xfrm flipH="1" flipV="1">
            <a:off x="5213267" y="3199663"/>
            <a:ext cx="2541807" cy="5462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>
            <p:custDataLst>
              <p:tags r:id="rId5"/>
            </p:custDataLst>
          </p:nvPr>
        </p:nvSpPr>
        <p:spPr>
          <a:xfrm>
            <a:off x="5830784" y="198985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7" name="Straight Arrow Connector 16"/>
          <p:cNvCxnSpPr/>
          <p:nvPr>
            <p:custDataLst>
              <p:tags r:id="rId6"/>
            </p:custDataLst>
          </p:nvPr>
        </p:nvCxnSpPr>
        <p:spPr>
          <a:xfrm flipH="1">
            <a:off x="3942364" y="2220686"/>
            <a:ext cx="1888420" cy="5173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>
            <p:custDataLst>
              <p:tags r:id="rId7"/>
            </p:custDataLst>
          </p:nvPr>
        </p:nvSpPr>
        <p:spPr>
          <a:xfrm>
            <a:off x="496781" y="399678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20" name="Straight Arrow Connector 19"/>
          <p:cNvCxnSpPr/>
          <p:nvPr>
            <p:custDataLst>
              <p:tags r:id="rId8"/>
            </p:custDataLst>
          </p:nvPr>
        </p:nvCxnSpPr>
        <p:spPr>
          <a:xfrm flipV="1">
            <a:off x="801581" y="2737998"/>
            <a:ext cx="1405251" cy="14896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2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DM-Dev-Cus-Tasks-110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6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custom task is a SQL stored procedure in the DME database that provides customized functionality that does not exist in the standard DME </a:t>
            </a:r>
            <a:r>
              <a:rPr lang="en-US" dirty="0" smtClean="0"/>
              <a:t>package</a:t>
            </a:r>
            <a:endParaRPr lang="en-US" dirty="0" smtClean="0"/>
          </a:p>
          <a:p>
            <a:r>
              <a:rPr lang="en-US" dirty="0" smtClean="0"/>
              <a:t>Custom tasks are designed to manipulate data contained within the DME database or other data repository based upon business rules defined by the implementation team</a:t>
            </a:r>
          </a:p>
          <a:p>
            <a:r>
              <a:rPr lang="en-US" dirty="0" smtClean="0"/>
              <a:t>Examples include:</a:t>
            </a:r>
          </a:p>
          <a:p>
            <a:pPr lvl="1"/>
            <a:r>
              <a:rPr lang="en-US" dirty="0" smtClean="0"/>
              <a:t>Opinion line A * Series Attribute Price = Revenue</a:t>
            </a:r>
          </a:p>
          <a:p>
            <a:pPr lvl="1"/>
            <a:r>
              <a:rPr lang="en-US" dirty="0" smtClean="0"/>
              <a:t>Copy Opinion Line A to Opinion Line B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 Overview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order to be called by a custom task, a stored procedure should satisfy the following </a:t>
            </a:r>
            <a:r>
              <a:rPr lang="en-US" dirty="0" smtClean="0"/>
              <a:t>conditions</a:t>
            </a:r>
            <a:endParaRPr lang="en-US" dirty="0" smtClean="0"/>
          </a:p>
          <a:p>
            <a:pPr lvl="1"/>
            <a:r>
              <a:rPr lang="en-US" dirty="0" smtClean="0"/>
              <a:t>It is stored within the DME database</a:t>
            </a:r>
          </a:p>
          <a:p>
            <a:pPr lvl="1"/>
            <a:r>
              <a:rPr lang="en-US" dirty="0" smtClean="0"/>
              <a:t>Has “execute” permissions granted</a:t>
            </a:r>
          </a:p>
          <a:p>
            <a:pPr lvl="1"/>
            <a:r>
              <a:rPr lang="en-US" dirty="0" smtClean="0"/>
              <a:t>Has the same owner as the DME database</a:t>
            </a:r>
          </a:p>
          <a:p>
            <a:pPr lvl="1"/>
            <a:r>
              <a:rPr lang="en-US" dirty="0" smtClean="0"/>
              <a:t>The first two parameters are “INTEGER” type</a:t>
            </a:r>
          </a:p>
          <a:p>
            <a:r>
              <a:rPr lang="en-US" dirty="0" smtClean="0"/>
              <a:t>Stored procedures can be developed using SQL Server Management Studio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Stored Procedure Requirements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custom task can have an unlimited number of </a:t>
            </a:r>
            <a:r>
              <a:rPr lang="en-US" dirty="0" smtClean="0"/>
              <a:t>parameters</a:t>
            </a:r>
            <a:r>
              <a:rPr lang="en-US" dirty="0" smtClean="0"/>
              <a:t> </a:t>
            </a:r>
            <a:r>
              <a:rPr lang="en-US" dirty="0" smtClean="0"/>
              <a:t>-</a:t>
            </a:r>
            <a:r>
              <a:rPr lang="en-US" dirty="0" smtClean="0"/>
              <a:t> there </a:t>
            </a:r>
            <a:r>
              <a:rPr lang="en-US" dirty="0" smtClean="0"/>
              <a:t>are three special </a:t>
            </a:r>
            <a:r>
              <a:rPr lang="en-US" dirty="0" smtClean="0"/>
              <a:t>parameters</a:t>
            </a:r>
            <a:endParaRPr lang="en-US" dirty="0" smtClean="0"/>
          </a:p>
          <a:p>
            <a:pPr lvl="1"/>
            <a:r>
              <a:rPr lang="en-US" b="1" dirty="0" smtClean="0"/>
              <a:t>@</a:t>
            </a:r>
            <a:r>
              <a:rPr lang="en-US" b="1" dirty="0" smtClean="0"/>
              <a:t>ScenarioID</a:t>
            </a:r>
            <a:r>
              <a:rPr lang="en-US" dirty="0" smtClean="0"/>
              <a:t> – the DME will pass the current </a:t>
            </a:r>
            <a:r>
              <a:rPr lang="en-US" dirty="0" smtClean="0"/>
              <a:t>ScenarioID</a:t>
            </a:r>
            <a:r>
              <a:rPr lang="en-US" dirty="0" smtClean="0"/>
              <a:t> to this </a:t>
            </a:r>
            <a:r>
              <a:rPr lang="en-US" dirty="0" smtClean="0"/>
              <a:t>parameter</a:t>
            </a:r>
          </a:p>
          <a:p>
            <a:pPr lvl="2"/>
            <a:r>
              <a:rPr lang="en-US" dirty="0" smtClean="0"/>
              <a:t>It </a:t>
            </a:r>
            <a:r>
              <a:rPr lang="en-US" dirty="0" smtClean="0"/>
              <a:t>is required in all custom tasks and should be the first parameter </a:t>
            </a:r>
            <a:r>
              <a:rPr lang="en-US" dirty="0" smtClean="0"/>
              <a:t>listed</a:t>
            </a:r>
            <a:endParaRPr lang="en-US" dirty="0" smtClean="0"/>
          </a:p>
          <a:p>
            <a:pPr lvl="1"/>
            <a:r>
              <a:rPr lang="en-US" b="1" dirty="0" smtClean="0"/>
              <a:t>@</a:t>
            </a:r>
            <a:r>
              <a:rPr lang="en-US" b="1" dirty="0" smtClean="0"/>
              <a:t>UserID</a:t>
            </a:r>
            <a:r>
              <a:rPr lang="en-US" dirty="0" smtClean="0"/>
              <a:t> – the DME passes the current </a:t>
            </a:r>
            <a:r>
              <a:rPr lang="en-US" dirty="0" smtClean="0"/>
              <a:t>UserID</a:t>
            </a:r>
            <a:r>
              <a:rPr lang="en-US" dirty="0" smtClean="0"/>
              <a:t> to this </a:t>
            </a:r>
            <a:r>
              <a:rPr lang="en-US" dirty="0" smtClean="0"/>
              <a:t>parameter</a:t>
            </a:r>
          </a:p>
          <a:p>
            <a:pPr lvl="2"/>
            <a:r>
              <a:rPr lang="en-US" dirty="0" smtClean="0"/>
              <a:t>It </a:t>
            </a:r>
            <a:r>
              <a:rPr lang="en-US" dirty="0" smtClean="0"/>
              <a:t>is also required in all custom tasks and should be listed </a:t>
            </a:r>
            <a:r>
              <a:rPr lang="en-US" dirty="0" smtClean="0"/>
              <a:t>second</a:t>
            </a:r>
            <a:endParaRPr lang="en-US" dirty="0" smtClean="0"/>
          </a:p>
          <a:p>
            <a:pPr lvl="1"/>
            <a:r>
              <a:rPr lang="en-US" b="1" dirty="0" smtClean="0"/>
              <a:t>@</a:t>
            </a:r>
            <a:r>
              <a:rPr lang="en-US" b="1" dirty="0" smtClean="0"/>
              <a:t>SeriesID</a:t>
            </a:r>
            <a:r>
              <a:rPr lang="en-US" dirty="0" smtClean="0"/>
              <a:t> – this </a:t>
            </a:r>
            <a:r>
              <a:rPr lang="en-US" u="sng" dirty="0" smtClean="0"/>
              <a:t>optional</a:t>
            </a:r>
            <a:r>
              <a:rPr lang="en-US" dirty="0" smtClean="0"/>
              <a:t> parameter passes the current </a:t>
            </a:r>
            <a:r>
              <a:rPr lang="en-US" dirty="0" smtClean="0"/>
              <a:t>SeriesID</a:t>
            </a:r>
            <a:r>
              <a:rPr lang="en-US" dirty="0" smtClean="0"/>
              <a:t> if executed from the </a:t>
            </a:r>
            <a:r>
              <a:rPr lang="en-US" dirty="0" smtClean="0"/>
              <a:t>Viewer </a:t>
            </a:r>
          </a:p>
          <a:p>
            <a:pPr lvl="2"/>
            <a:r>
              <a:rPr lang="en-US" dirty="0" smtClean="0"/>
              <a:t>If </a:t>
            </a:r>
            <a:r>
              <a:rPr lang="en-US" dirty="0" smtClean="0"/>
              <a:t>called from the Batch Scheduler, a zero is passed to this </a:t>
            </a:r>
            <a:r>
              <a:rPr lang="en-US" dirty="0" smtClean="0"/>
              <a:t>parameter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Stored Procedure Parameters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number of stored procedures designed to execute certain Viewer functions are part of the standard </a:t>
            </a:r>
            <a:r>
              <a:rPr lang="en-US" dirty="0" smtClean="0"/>
              <a:t>installation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Pre-Installed Stored Procedures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36640" y="2446321"/>
          <a:ext cx="7860160" cy="36372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930080"/>
                <a:gridCol w="393008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Stored Procedure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Purpose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USP_JGS_ApplyHierarchy_CustomTask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Applies</a:t>
                      </a:r>
                      <a:r>
                        <a:rPr lang="en-US" sz="1600" baseline="0" dirty="0" smtClean="0"/>
                        <a:t> a static hierarchy to the specified scenario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USP_JGS_CopyHierarchy_CustomTask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Copies a hierarchy definition to another user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USP_JGS_DeleteTree_CustomTask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Removes the</a:t>
                      </a:r>
                      <a:r>
                        <a:rPr lang="en-US" sz="1600" baseline="0" dirty="0" smtClean="0"/>
                        <a:t> static hierarchy from the specified scenario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USP_JGS_Rebalance_CustomTask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Performs the “rebalance” function to the specified scenario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USP_JGS_Reforecast_CustomTask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Performs the “reforecast” function to the specified scenario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USP_JGS_Reindex_CustomTask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Reindexes the DME database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Outline the purpose of the custom task</a:t>
            </a:r>
          </a:p>
          <a:p>
            <a:r>
              <a:rPr lang="en-US" dirty="0" smtClean="0"/>
              <a:t>Define the specific fields and/or calculations that will be a part of the custom task</a:t>
            </a:r>
          </a:p>
          <a:p>
            <a:r>
              <a:rPr lang="en-US" dirty="0" smtClean="0"/>
              <a:t>Open SQL Server Management Studio and click “New Query”</a:t>
            </a:r>
          </a:p>
          <a:p>
            <a:r>
              <a:rPr lang="en-US" dirty="0" smtClean="0"/>
              <a:t>Develop the SQL procedure and add it to the DME database</a:t>
            </a:r>
          </a:p>
          <a:p>
            <a:r>
              <a:rPr lang="en-US" dirty="0" smtClean="0"/>
              <a:t>Within the DME Viewer or Admin Tool, add the stored procedure as a custom task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Custom Task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New Custom Task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5694" y="1294410"/>
            <a:ext cx="7662036" cy="448293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157350" y="217836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0" name="TextBox 9"/>
          <p:cNvSpPr txBox="1"/>
          <p:nvPr>
            <p:custDataLst>
              <p:tags r:id="rId2"/>
            </p:custDataLst>
          </p:nvPr>
        </p:nvSpPr>
        <p:spPr>
          <a:xfrm>
            <a:off x="1846632" y="827291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3"/>
            </p:custDataLst>
          </p:nvPr>
        </p:nvCxnSpPr>
        <p:spPr>
          <a:xfrm>
            <a:off x="457200" y="2456695"/>
            <a:ext cx="876322" cy="740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2918386" y="832745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3" name="TextBox 12"/>
          <p:cNvSpPr txBox="1"/>
          <p:nvPr>
            <p:custDataLst>
              <p:tags r:id="rId5"/>
            </p:custDataLst>
          </p:nvPr>
        </p:nvSpPr>
        <p:spPr>
          <a:xfrm>
            <a:off x="8458200" y="3633849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14" name="TextBox 13"/>
          <p:cNvSpPr txBox="1"/>
          <p:nvPr>
            <p:custDataLst>
              <p:tags r:id="rId6"/>
            </p:custDataLst>
          </p:nvPr>
        </p:nvSpPr>
        <p:spPr>
          <a:xfrm>
            <a:off x="4643252" y="832744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  <p:cxnSp>
        <p:nvCxnSpPr>
          <p:cNvPr id="15" name="Straight Arrow Connector 14"/>
          <p:cNvCxnSpPr/>
          <p:nvPr>
            <p:custDataLst>
              <p:tags r:id="rId7"/>
            </p:custDataLst>
          </p:nvPr>
        </p:nvCxnSpPr>
        <p:spPr>
          <a:xfrm flipH="1">
            <a:off x="1333523" y="1134576"/>
            <a:ext cx="554654" cy="6370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3" idx="1"/>
          </p:cNvCxnSpPr>
          <p:nvPr>
            <p:custDataLst>
              <p:tags r:id="rId8"/>
            </p:custDataLst>
          </p:nvPr>
        </p:nvCxnSpPr>
        <p:spPr>
          <a:xfrm flipH="1" flipV="1">
            <a:off x="5759532" y="3396343"/>
            <a:ext cx="2698668" cy="4683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>
            <p:custDataLst>
              <p:tags r:id="rId9"/>
            </p:custDataLst>
          </p:nvPr>
        </p:nvCxnSpPr>
        <p:spPr>
          <a:xfrm flipH="1">
            <a:off x="2227632" y="1134576"/>
            <a:ext cx="690754" cy="9025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>
            <p:custDataLst>
              <p:tags r:id="rId10"/>
            </p:custDataLst>
          </p:nvPr>
        </p:nvCxnSpPr>
        <p:spPr>
          <a:xfrm flipH="1">
            <a:off x="3067791" y="1063577"/>
            <a:ext cx="1575461" cy="8832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ooter Placeholder 2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example, we will develop a custom task that will populate an opinion line with the following </a:t>
            </a:r>
            <a:r>
              <a:rPr lang="en-US" dirty="0" smtClean="0"/>
              <a:t>calculation</a:t>
            </a:r>
            <a:endParaRPr lang="en-US" dirty="0" smtClean="0"/>
          </a:p>
          <a:p>
            <a:pPr lvl="1"/>
            <a:r>
              <a:rPr lang="en-US" dirty="0" smtClean="0"/>
              <a:t>Uservalue01 = </a:t>
            </a:r>
            <a:r>
              <a:rPr lang="en-US" dirty="0" smtClean="0"/>
              <a:t>Fvalue</a:t>
            </a:r>
            <a:r>
              <a:rPr lang="en-US" dirty="0" smtClean="0"/>
              <a:t> * Price</a:t>
            </a:r>
          </a:p>
          <a:p>
            <a:r>
              <a:rPr lang="en-US" dirty="0" smtClean="0"/>
              <a:t>To simplify the stored procedure creation, start with this “stored procedure” </a:t>
            </a:r>
            <a:r>
              <a:rPr lang="en-US" dirty="0" smtClean="0"/>
              <a:t>template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 Example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03812" y="3811979"/>
            <a:ext cx="4702629" cy="212365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SET ANSI_NULLS ON</a:t>
            </a:r>
          </a:p>
          <a:p>
            <a:r>
              <a:rPr lang="en-US" sz="1200" dirty="0" smtClean="0"/>
              <a:t>GO</a:t>
            </a:r>
          </a:p>
          <a:p>
            <a:r>
              <a:rPr lang="en-US" sz="1200" dirty="0" smtClean="0"/>
              <a:t>SET QUOTED_IDENTIFIER ON</a:t>
            </a:r>
          </a:p>
          <a:p>
            <a:r>
              <a:rPr lang="en-US" sz="1200" dirty="0" smtClean="0"/>
              <a:t>GO</a:t>
            </a:r>
          </a:p>
          <a:p>
            <a:endParaRPr lang="en-US" sz="1200" dirty="0" smtClean="0"/>
          </a:p>
          <a:p>
            <a:r>
              <a:rPr lang="en-US" sz="1200" dirty="0" smtClean="0"/>
              <a:t>CREATE PROCEDURE [</a:t>
            </a:r>
            <a:r>
              <a:rPr lang="en-US" sz="1200" dirty="0" smtClean="0"/>
              <a:t>dbo</a:t>
            </a:r>
            <a:r>
              <a:rPr lang="en-US" sz="1200" dirty="0" smtClean="0"/>
              <a:t>].[</a:t>
            </a:r>
            <a:r>
              <a:rPr lang="en-US" sz="1200" dirty="0" smtClean="0"/>
              <a:t>USP_QAD_CustomTaskName</a:t>
            </a:r>
            <a:r>
              <a:rPr lang="en-US" sz="1200" dirty="0" smtClean="0"/>
              <a:t>]</a:t>
            </a:r>
          </a:p>
          <a:p>
            <a:r>
              <a:rPr lang="en-US" sz="1200" dirty="0" smtClean="0"/>
              <a:t>@</a:t>
            </a:r>
            <a:r>
              <a:rPr lang="en-US" sz="1200" dirty="0" smtClean="0"/>
              <a:t>ScenarioID</a:t>
            </a:r>
            <a:r>
              <a:rPr lang="en-US" sz="1200" dirty="0" smtClean="0"/>
              <a:t> </a:t>
            </a:r>
            <a:r>
              <a:rPr lang="en-US" sz="1200" dirty="0" smtClean="0"/>
              <a:t>int</a:t>
            </a:r>
            <a:r>
              <a:rPr lang="en-US" sz="1200" dirty="0" smtClean="0"/>
              <a:t>,</a:t>
            </a:r>
          </a:p>
          <a:p>
            <a:r>
              <a:rPr lang="en-US" sz="1200" dirty="0" smtClean="0"/>
              <a:t>@</a:t>
            </a:r>
            <a:r>
              <a:rPr lang="en-US" sz="1200" dirty="0" smtClean="0"/>
              <a:t>UserID</a:t>
            </a:r>
            <a:r>
              <a:rPr lang="en-US" sz="1200" dirty="0" smtClean="0"/>
              <a:t> </a:t>
            </a:r>
            <a:r>
              <a:rPr lang="en-US" sz="1200" dirty="0" smtClean="0"/>
              <a:t>int</a:t>
            </a:r>
            <a:endParaRPr lang="en-US" sz="1200" dirty="0" smtClean="0"/>
          </a:p>
          <a:p>
            <a:r>
              <a:rPr lang="en-US" sz="1200" dirty="0" smtClean="0"/>
              <a:t>AS</a:t>
            </a:r>
          </a:p>
          <a:p>
            <a:endParaRPr lang="en-US" sz="1200" dirty="0" smtClean="0"/>
          </a:p>
          <a:p>
            <a:r>
              <a:rPr lang="en-US" sz="1200" dirty="0" smtClean="0"/>
              <a:t>-- Custom task code here:</a:t>
            </a:r>
            <a:endParaRPr lang="en-US" sz="12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</a:t>
            </a:r>
            <a:r>
              <a:rPr lang="en-US" dirty="0" smtClean="0"/>
              <a:t>uild </a:t>
            </a:r>
            <a:r>
              <a:rPr lang="en-US" dirty="0" smtClean="0"/>
              <a:t>the stored </a:t>
            </a:r>
            <a:r>
              <a:rPr lang="en-US" dirty="0" smtClean="0"/>
              <a:t>procedure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 Task Example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45028" y="1733797"/>
            <a:ext cx="7039594" cy="411875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7466606" y="1075201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8" name="TextBox 7"/>
          <p:cNvSpPr txBox="1"/>
          <p:nvPr>
            <p:custDataLst>
              <p:tags r:id="rId2"/>
            </p:custDataLst>
          </p:nvPr>
        </p:nvSpPr>
        <p:spPr>
          <a:xfrm>
            <a:off x="8360715" y="2735747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9" name="Straight Arrow Connector 8"/>
          <p:cNvCxnSpPr/>
          <p:nvPr>
            <p:custDataLst>
              <p:tags r:id="rId3"/>
            </p:custDataLst>
          </p:nvPr>
        </p:nvCxnSpPr>
        <p:spPr>
          <a:xfrm flipH="1">
            <a:off x="6234545" y="1448790"/>
            <a:ext cx="1318161" cy="174862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4"/>
            </p:custDataLst>
          </p:nvPr>
        </p:nvSpPr>
        <p:spPr>
          <a:xfrm>
            <a:off x="8305800" y="4934933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>
            <p:custDataLst>
              <p:tags r:id="rId5"/>
            </p:custDataLst>
          </p:nvPr>
        </p:nvCxnSpPr>
        <p:spPr>
          <a:xfrm flipH="1">
            <a:off x="7466606" y="3197412"/>
            <a:ext cx="894109" cy="7549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>
            <p:custDataLst>
              <p:tags r:id="rId6"/>
            </p:custDataLst>
          </p:nvPr>
        </p:nvCxnSpPr>
        <p:spPr>
          <a:xfrm flipH="1" flipV="1">
            <a:off x="6203372" y="4892635"/>
            <a:ext cx="2157343" cy="27313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1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DM-Dev-Cus-Tasks-090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LkOx3qq6BI3fh8pGnP4U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dqHxx8AFXVp2r5rM0OPN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5545</TotalTime>
  <Words>843</Words>
  <Application>Microsoft Office PowerPoint</Application>
  <PresentationFormat>On-screen Show (4:3)</PresentationFormat>
  <Paragraphs>127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Custom Tasks</vt:lpstr>
      <vt:lpstr>Custom Task Overview</vt:lpstr>
      <vt:lpstr>Stored Procedure Requirements</vt:lpstr>
      <vt:lpstr>Stored Procedure Parameters</vt:lpstr>
      <vt:lpstr>Pre-Installed Stored Procedures</vt:lpstr>
      <vt:lpstr>Creating a New Custom Task</vt:lpstr>
      <vt:lpstr>Creating a New Custom Task</vt:lpstr>
      <vt:lpstr>Custom Task Example</vt:lpstr>
      <vt:lpstr>Custom Task Example</vt:lpstr>
      <vt:lpstr>Custom Task Example</vt:lpstr>
      <vt:lpstr>Custom Task 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251</cp:revision>
  <dcterms:created xsi:type="dcterms:W3CDTF">2011-07-14T16:40:17Z</dcterms:created>
  <dcterms:modified xsi:type="dcterms:W3CDTF">2012-01-20T21:41:31Z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