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23.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3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17"/>
  </p:notesMasterIdLst>
  <p:handoutMasterIdLst>
    <p:handoutMasterId r:id="rId18"/>
  </p:handoutMasterIdLst>
  <p:sldIdLst>
    <p:sldId id="302" r:id="rId2"/>
    <p:sldId id="307" r:id="rId3"/>
    <p:sldId id="306" r:id="rId4"/>
    <p:sldId id="308" r:id="rId5"/>
    <p:sldId id="314" r:id="rId6"/>
    <p:sldId id="315" r:id="rId7"/>
    <p:sldId id="316" r:id="rId8"/>
    <p:sldId id="317" r:id="rId9"/>
    <p:sldId id="318" r:id="rId10"/>
    <p:sldId id="309" r:id="rId11"/>
    <p:sldId id="312" r:id="rId12"/>
    <p:sldId id="319" r:id="rId13"/>
    <p:sldId id="320" r:id="rId14"/>
    <p:sldId id="321" r:id="rId15"/>
    <p:sldId id="322"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2319" autoAdjust="0"/>
  </p:normalViewPr>
  <p:slideViewPr>
    <p:cSldViewPr snapToGrid="0" snapToObjects="1">
      <p:cViewPr>
        <p:scale>
          <a:sx n="80" d="100"/>
          <a:sy n="80" d="100"/>
        </p:scale>
        <p:origin x="-972" y="-156"/>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85" d="100"/>
          <a:sy n="85" d="100"/>
        </p:scale>
        <p:origin x="-3756"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2/9/2012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2/9/2012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dirty="0"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no limit to the number of connection managers that can be defined.  It is common for multiple connections to be present</a:t>
            </a:r>
            <a:r>
              <a:rPr lang="en-US" baseline="0" dirty="0" smtClean="0"/>
              <a:t> – such as one to the Production QAD database, one for Test, etc.</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SQL Server Business</a:t>
            </a:r>
            <a:r>
              <a:rPr lang="en-US" baseline="0" dirty="0" smtClean="0"/>
              <a:t> Intelligence Development Studio, along with the ability to execute SSIS packages, requires SQL Server Standard Edition or higher.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Open SQL Server Business</a:t>
            </a:r>
            <a:r>
              <a:rPr lang="en-US" baseline="0" dirty="0" smtClean="0"/>
              <a:t> Intelligence Development Studio.  To begin a new SSIS package, follow this procedure:</a:t>
            </a:r>
          </a:p>
          <a:p>
            <a:pPr marL="228600" indent="-228600">
              <a:buFont typeface="+mj-lt"/>
              <a:buAutoNum type="arabicPeriod"/>
            </a:pPr>
            <a:r>
              <a:rPr lang="en-US" baseline="0" dirty="0" smtClean="0"/>
              <a:t>Select File -&gt; New -&gt; Project</a:t>
            </a:r>
          </a:p>
          <a:p>
            <a:pPr marL="228600" indent="-228600">
              <a:buFont typeface="+mj-lt"/>
              <a:buAutoNum type="arabicPeriod"/>
            </a:pPr>
            <a:r>
              <a:rPr lang="en-US" baseline="0" dirty="0" smtClean="0"/>
              <a:t>In the “New Project” window, select the </a:t>
            </a:r>
            <a:r>
              <a:rPr lang="en-US" b="1" baseline="0" dirty="0" smtClean="0"/>
              <a:t>Integration Services Project</a:t>
            </a:r>
            <a:r>
              <a:rPr lang="en-US" b="0" baseline="0" dirty="0" smtClean="0"/>
              <a:t> template.  Give the project a </a:t>
            </a:r>
            <a:r>
              <a:rPr lang="en-US" b="1" baseline="0" dirty="0" smtClean="0"/>
              <a:t>name</a:t>
            </a:r>
            <a:r>
              <a:rPr lang="en-US" b="0" baseline="0" dirty="0" smtClean="0"/>
              <a:t>, define the location where the project should be saved and click </a:t>
            </a:r>
            <a:r>
              <a:rPr lang="en-US" b="1" baseline="0" dirty="0" smtClean="0"/>
              <a:t>OK</a:t>
            </a:r>
            <a:r>
              <a:rPr lang="en-US" b="0" baseline="0" dirty="0" smtClean="0"/>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name assigned to the package is important.  You’ll need to know it at a later step in the development process.  It’s always recommended to give the package a name that everyone understands (especially the customer!)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name assigned to the package is important.  You’ll need to know it at a later step in the development process.  It’s always recommended to give the package a name that everyone understands (especially the customer!)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your connection to QAD, follow this procedure:</a:t>
            </a:r>
          </a:p>
          <a:p>
            <a:pPr marL="228600" indent="-228600">
              <a:buFont typeface="+mj-lt"/>
              <a:buAutoNum type="arabicPeriod"/>
            </a:pPr>
            <a:r>
              <a:rPr lang="en-US" dirty="0" smtClean="0"/>
              <a:t>In the “Connection Managers” window, right-click and select “New ADO.NET Connection”.</a:t>
            </a:r>
          </a:p>
          <a:p>
            <a:pPr marL="228600" indent="-228600">
              <a:buFont typeface="+mj-lt"/>
              <a:buAutoNum type="arabicPeriod"/>
            </a:pPr>
            <a:r>
              <a:rPr lang="en-US" dirty="0" smtClean="0"/>
              <a:t>In the “Configure ADO.NET Connection</a:t>
            </a:r>
            <a:r>
              <a:rPr lang="en-US" baseline="0" dirty="0" smtClean="0"/>
              <a:t> Manager” window, select “New…”</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your connection to QAD, follow this procedure:</a:t>
            </a:r>
          </a:p>
          <a:p>
            <a:pPr marL="228600" indent="-228600">
              <a:buFont typeface="+mj-lt"/>
              <a:buAutoNum type="arabicPeriod"/>
            </a:pPr>
            <a:r>
              <a:rPr lang="en-US" dirty="0" smtClean="0"/>
              <a:t>In the “Provider” drop-down, select “.Net Providers\Odbc Data Provider”</a:t>
            </a:r>
          </a:p>
          <a:p>
            <a:pPr marL="228600" indent="-228600">
              <a:buFont typeface="+mj-lt"/>
              <a:buAutoNum type="arabicPeriod"/>
            </a:pPr>
            <a:r>
              <a:rPr lang="en-US" dirty="0" smtClean="0"/>
              <a:t>In the “Use user or system</a:t>
            </a:r>
            <a:r>
              <a:rPr lang="en-US" baseline="0" dirty="0" smtClean="0"/>
              <a:t> data source name” drop-down, select the name of the DSN created for QAD connections.</a:t>
            </a:r>
          </a:p>
          <a:p>
            <a:pPr marL="228600" indent="-228600">
              <a:buFont typeface="+mj-lt"/>
              <a:buAutoNum type="arabicPeriod"/>
            </a:pPr>
            <a:r>
              <a:rPr lang="en-US" baseline="0" dirty="0" smtClean="0"/>
              <a:t>Enter the appropriate user name and password in the “Login information” section.  Click “Test Connection” to test the validity of the connection.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your connection to QAD, follow this procedure:</a:t>
            </a:r>
          </a:p>
          <a:p>
            <a:pPr marL="228600" indent="-228600">
              <a:buFont typeface="+mj-lt"/>
              <a:buAutoNum type="arabicPeriod"/>
            </a:pPr>
            <a:r>
              <a:rPr lang="en-US" dirty="0" smtClean="0"/>
              <a:t>In the “Connection Managers” window, right-click and select “New OLE DB Connection”.</a:t>
            </a:r>
          </a:p>
          <a:p>
            <a:pPr marL="228600" indent="-228600">
              <a:buFont typeface="+mj-lt"/>
              <a:buAutoNum type="arabicPeriod"/>
            </a:pPr>
            <a:r>
              <a:rPr lang="en-US" dirty="0" smtClean="0"/>
              <a:t>In the “Configure OLE DB Connection</a:t>
            </a:r>
            <a:r>
              <a:rPr lang="en-US" baseline="0" dirty="0" smtClean="0"/>
              <a:t> Manager” window, select “New…”</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your connection to QAD, follow this procedure:</a:t>
            </a:r>
          </a:p>
          <a:p>
            <a:pPr marL="228600" indent="-228600">
              <a:buFont typeface="+mj-lt"/>
              <a:buAutoNum type="arabicPeriod"/>
            </a:pPr>
            <a:r>
              <a:rPr lang="en-US" dirty="0" smtClean="0"/>
              <a:t>In the “Provider” drop-down, select “SQL Server Native Client 10.0” (depending on your version of SQL Server, you may have different choices –</a:t>
            </a:r>
            <a:r>
              <a:rPr lang="en-US" baseline="0" dirty="0" smtClean="0"/>
              <a:t> the key is to choose a “SQL Server” provider)</a:t>
            </a:r>
            <a:endParaRPr lang="en-US" dirty="0" smtClean="0"/>
          </a:p>
          <a:p>
            <a:pPr marL="228600" indent="-228600">
              <a:buFont typeface="+mj-lt"/>
              <a:buAutoNum type="arabicPeriod"/>
            </a:pPr>
            <a:r>
              <a:rPr lang="en-US" dirty="0" smtClean="0"/>
              <a:t>Enter the name of the SQL Server.  If you are on the server itself, you may choose to</a:t>
            </a:r>
            <a:r>
              <a:rPr lang="en-US" baseline="0" dirty="0" smtClean="0"/>
              <a:t> use “(local)” to designate the use of the local server.  In addition, enter the credentials required to log on to the SQL server (you may choose either Windows or SQL Server Authentication – make sure you are using “administrator” or “database owner” level permissions).</a:t>
            </a:r>
          </a:p>
          <a:p>
            <a:pPr marL="228600" indent="-228600">
              <a:buFont typeface="+mj-lt"/>
              <a:buAutoNum type="arabicPeriod"/>
            </a:pPr>
            <a:r>
              <a:rPr lang="en-US" baseline="0" dirty="0" smtClean="0"/>
              <a:t>Select the “QADDM_Staging” database.  Click “Test Connection” to test the validity of the connection.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DM-Create-SSIS-Package-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DM-Create-SSIS-Package-</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DM-Create-SSIS-Package-</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DM-Create-SSIS-Package-</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DM-Create-SSIS-Package-</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dirty="0" smtClean="0"/>
              <a:t>DM-Create-SSIS-Package-</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DM-Create-SSIS-Package-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172696" y="6638544"/>
            <a:ext cx="1971304" cy="221572"/>
          </a:xfrm>
          <a:prstGeom prst="rect">
            <a:avLst/>
          </a:prstGeom>
        </p:spPr>
        <p:txBody>
          <a:bodyPr vert="horz" lIns="91440" tIns="45720" rIns="91440" bIns="45720" rtlCol="0" anchor="b"/>
          <a:lstStyle>
            <a:lvl1pPr algn="r">
              <a:defRPr sz="800">
                <a:solidFill>
                  <a:schemeClr val="tx1"/>
                </a:solidFill>
              </a:defRPr>
            </a:lvl1pPr>
          </a:lstStyle>
          <a:p>
            <a:r>
              <a:rPr lang="en-US" dirty="0" smtClean="0"/>
              <a:t>DM-Create-SSIS-Package-</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xml"/><Relationship Id="rId7" Type="http://schemas.openxmlformats.org/officeDocument/2006/relationships/notesSlide" Target="../notesSlides/notesSlide3.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Layout" Target="../slideLayouts/slideLayout2.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2.xml"/><Relationship Id="rId7" Type="http://schemas.openxmlformats.org/officeDocument/2006/relationships/image" Target="../media/image8.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13.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xml"/><Relationship Id="rId7" Type="http://schemas.openxmlformats.org/officeDocument/2006/relationships/tags" Target="../tags/tag20.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10" Type="http://schemas.openxmlformats.org/officeDocument/2006/relationships/image" Target="../media/image10.png"/><Relationship Id="rId4" Type="http://schemas.openxmlformats.org/officeDocument/2006/relationships/tags" Target="../tags/tag17.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23.xml"/><Relationship Id="rId7" Type="http://schemas.openxmlformats.org/officeDocument/2006/relationships/image" Target="../media/image11.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24.xml"/></Relationships>
</file>

<file path=ppt/slides/_rels/slide9.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13.png"/><Relationship Id="rId5" Type="http://schemas.openxmlformats.org/officeDocument/2006/relationships/tags" Target="../tags/tag29.xml"/><Relationship Id="rId10" Type="http://schemas.openxmlformats.org/officeDocument/2006/relationships/notesSlide" Target="../notesSlides/notesSlide9.xml"/><Relationship Id="rId4" Type="http://schemas.openxmlformats.org/officeDocument/2006/relationships/tags" Target="../tags/tag28.xml"/><Relationship Id="rId9"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QAD-to-DM</a:t>
            </a:r>
            <a:r>
              <a:rPr lang="en-US" dirty="0" smtClean="0"/>
              <a:t>: </a:t>
            </a:r>
            <a:r>
              <a:rPr lang="en-US" dirty="0" smtClean="0"/>
              <a:t>Creating an SSIS Package</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When you have completed the setup for the two connections, your </a:t>
            </a:r>
            <a:r>
              <a:rPr lang="en-US" b="1" dirty="0" smtClean="0"/>
              <a:t>Connection Managers</a:t>
            </a:r>
            <a:r>
              <a:rPr lang="en-US" dirty="0" smtClean="0"/>
              <a:t> window should have two entries</a:t>
            </a:r>
          </a:p>
          <a:p>
            <a:endParaRPr lang="en-US" dirty="0"/>
          </a:p>
        </p:txBody>
      </p:sp>
      <p:sp>
        <p:nvSpPr>
          <p:cNvPr id="4" name="Title 3"/>
          <p:cNvSpPr>
            <a:spLocks noGrp="1"/>
          </p:cNvSpPr>
          <p:nvPr>
            <p:ph type="title"/>
          </p:nvPr>
        </p:nvSpPr>
        <p:spPr/>
        <p:txBody>
          <a:bodyPr/>
          <a:lstStyle/>
          <a:p>
            <a:r>
              <a:rPr lang="en-US" dirty="0" smtClean="0"/>
              <a:t>Connection Manager</a:t>
            </a:r>
            <a:endParaRPr lang="en-US" dirty="0"/>
          </a:p>
        </p:txBody>
      </p:sp>
      <p:pic>
        <p:nvPicPr>
          <p:cNvPr id="8195" name="Picture 3"/>
          <p:cNvPicPr>
            <a:picLocks noChangeAspect="1" noChangeArrowheads="1"/>
          </p:cNvPicPr>
          <p:nvPr/>
        </p:nvPicPr>
        <p:blipFill>
          <a:blip r:embed="rId3"/>
          <a:srcRect/>
          <a:stretch>
            <a:fillRect/>
          </a:stretch>
        </p:blipFill>
        <p:spPr bwMode="auto">
          <a:xfrm>
            <a:off x="3213437" y="2805764"/>
            <a:ext cx="2702338" cy="1064133"/>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DM-Create-SSIS-Package-100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The middle of the BIDS screen layout shows the package’s “Control Flow”  </a:t>
            </a:r>
          </a:p>
          <a:p>
            <a:pPr lvl="1"/>
            <a:r>
              <a:rPr lang="en-US" dirty="0" smtClean="0"/>
              <a:t>In a new package this screen is blank</a:t>
            </a:r>
          </a:p>
          <a:p>
            <a:r>
              <a:rPr lang="en-US" dirty="0" smtClean="0"/>
              <a:t>Please read the information presented in this screen as it helps you start building the package</a:t>
            </a:r>
          </a:p>
        </p:txBody>
      </p:sp>
      <p:sp>
        <p:nvSpPr>
          <p:cNvPr id="4" name="Title 3"/>
          <p:cNvSpPr>
            <a:spLocks noGrp="1"/>
          </p:cNvSpPr>
          <p:nvPr>
            <p:ph type="title"/>
          </p:nvPr>
        </p:nvSpPr>
        <p:spPr/>
        <p:txBody>
          <a:bodyPr/>
          <a:lstStyle/>
          <a:p>
            <a:r>
              <a:rPr lang="en-US" dirty="0" smtClean="0"/>
              <a:t>The Package Screen Layout</a:t>
            </a:r>
            <a:endParaRPr lang="en-US" dirty="0"/>
          </a:p>
        </p:txBody>
      </p:sp>
      <p:pic>
        <p:nvPicPr>
          <p:cNvPr id="9218" name="Picture 2"/>
          <p:cNvPicPr>
            <a:picLocks noChangeAspect="1" noChangeArrowheads="1"/>
          </p:cNvPicPr>
          <p:nvPr/>
        </p:nvPicPr>
        <p:blipFill>
          <a:blip r:embed="rId3"/>
          <a:srcRect/>
          <a:stretch>
            <a:fillRect/>
          </a:stretch>
        </p:blipFill>
        <p:spPr bwMode="auto">
          <a:xfrm>
            <a:off x="1042988" y="3680308"/>
            <a:ext cx="7058025" cy="2552700"/>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7" name="Straight Arrow Connector 6"/>
          <p:cNvCxnSpPr/>
          <p:nvPr/>
        </p:nvCxnSpPr>
        <p:spPr>
          <a:xfrm flipH="1">
            <a:off x="5011387" y="3538847"/>
            <a:ext cx="855023" cy="162691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0"/>
          </p:nvPr>
        </p:nvSpPr>
        <p:spPr/>
        <p:txBody>
          <a:bodyPr/>
          <a:lstStyle/>
          <a:p>
            <a:r>
              <a:rPr lang="en-US" dirty="0" smtClean="0"/>
              <a:t>DM-Create-SSIS-Package-110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normAutofit/>
          </a:bodyPr>
          <a:lstStyle/>
          <a:p>
            <a:r>
              <a:rPr lang="en-US" dirty="0" smtClean="0"/>
              <a:t>Click and “pin” the “Toolbox” tab to view the available toolbox options</a:t>
            </a:r>
          </a:p>
        </p:txBody>
      </p:sp>
      <p:sp>
        <p:nvSpPr>
          <p:cNvPr id="4" name="Title 3"/>
          <p:cNvSpPr>
            <a:spLocks noGrp="1"/>
          </p:cNvSpPr>
          <p:nvPr>
            <p:ph type="title"/>
          </p:nvPr>
        </p:nvSpPr>
        <p:spPr/>
        <p:txBody>
          <a:bodyPr/>
          <a:lstStyle/>
          <a:p>
            <a:r>
              <a:rPr lang="en-US" dirty="0" smtClean="0"/>
              <a:t>Activating the Toolbox</a:t>
            </a:r>
            <a:endParaRPr lang="en-US" dirty="0"/>
          </a:p>
        </p:txBody>
      </p:sp>
      <p:pic>
        <p:nvPicPr>
          <p:cNvPr id="10242" name="Picture 2"/>
          <p:cNvPicPr>
            <a:picLocks noChangeAspect="1" noChangeArrowheads="1"/>
          </p:cNvPicPr>
          <p:nvPr/>
        </p:nvPicPr>
        <p:blipFill>
          <a:blip r:embed="rId3"/>
          <a:srcRect/>
          <a:stretch>
            <a:fillRect/>
          </a:stretch>
        </p:blipFill>
        <p:spPr bwMode="auto">
          <a:xfrm>
            <a:off x="742950" y="1931484"/>
            <a:ext cx="2552700" cy="39147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243" name="Picture 3"/>
          <p:cNvPicPr>
            <a:picLocks noChangeAspect="1" noChangeArrowheads="1"/>
          </p:cNvPicPr>
          <p:nvPr/>
        </p:nvPicPr>
        <p:blipFill>
          <a:blip r:embed="rId4"/>
          <a:srcRect/>
          <a:stretch>
            <a:fillRect/>
          </a:stretch>
        </p:blipFill>
        <p:spPr bwMode="auto">
          <a:xfrm>
            <a:off x="6185616" y="1412371"/>
            <a:ext cx="2038350" cy="4953000"/>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7" name="Straight Arrow Connector 6"/>
          <p:cNvCxnSpPr/>
          <p:nvPr/>
        </p:nvCxnSpPr>
        <p:spPr>
          <a:xfrm flipV="1">
            <a:off x="1045029" y="3544486"/>
            <a:ext cx="5140587" cy="68877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0"/>
          </p:nvPr>
        </p:nvSpPr>
        <p:spPr/>
        <p:txBody>
          <a:bodyPr/>
          <a:lstStyle/>
          <a:p>
            <a:r>
              <a:rPr lang="en-US" dirty="0" smtClean="0"/>
              <a:t>DM-Create-SSIS-Package-120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Two “control flow items” are</a:t>
            </a:r>
            <a:br>
              <a:rPr lang="en-US" dirty="0" smtClean="0"/>
            </a:br>
            <a:r>
              <a:rPr lang="en-US" dirty="0" smtClean="0"/>
              <a:t>commonly used in the</a:t>
            </a:r>
            <a:br>
              <a:rPr lang="en-US" dirty="0" smtClean="0"/>
            </a:br>
            <a:r>
              <a:rPr lang="en-US" dirty="0" smtClean="0"/>
              <a:t>development of a QAD-to-DM</a:t>
            </a:r>
            <a:br>
              <a:rPr lang="en-US" dirty="0" smtClean="0"/>
            </a:br>
            <a:r>
              <a:rPr lang="en-US" dirty="0" smtClean="0"/>
              <a:t>integration package:</a:t>
            </a:r>
          </a:p>
          <a:p>
            <a:pPr lvl="1"/>
            <a:r>
              <a:rPr lang="en-US" b="1" dirty="0" smtClean="0"/>
              <a:t>Data Flow Task</a:t>
            </a:r>
            <a:r>
              <a:rPr lang="en-US" dirty="0" smtClean="0"/>
              <a:t> – this allows for</a:t>
            </a:r>
            <a:br>
              <a:rPr lang="en-US" dirty="0" smtClean="0"/>
            </a:br>
            <a:r>
              <a:rPr lang="en-US" dirty="0" smtClean="0"/>
              <a:t>the “flow” of data from a source</a:t>
            </a:r>
            <a:br>
              <a:rPr lang="en-US" dirty="0" smtClean="0"/>
            </a:br>
            <a:r>
              <a:rPr lang="en-US" dirty="0" smtClean="0"/>
              <a:t>to a destination</a:t>
            </a:r>
          </a:p>
          <a:p>
            <a:pPr lvl="1"/>
            <a:r>
              <a:rPr lang="en-US" b="1" dirty="0" smtClean="0"/>
              <a:t>Execute SQL Task</a:t>
            </a:r>
            <a:r>
              <a:rPr lang="en-US" dirty="0" smtClean="0"/>
              <a:t> – this allows for</a:t>
            </a:r>
            <a:br>
              <a:rPr lang="en-US" dirty="0" smtClean="0"/>
            </a:br>
            <a:r>
              <a:rPr lang="en-US" dirty="0" smtClean="0"/>
              <a:t>the execution of a SQL script</a:t>
            </a:r>
            <a:br>
              <a:rPr lang="en-US" dirty="0" smtClean="0"/>
            </a:br>
            <a:r>
              <a:rPr lang="en-US" dirty="0" smtClean="0"/>
              <a:t>to perform a data</a:t>
            </a:r>
            <a:br>
              <a:rPr lang="en-US" dirty="0" smtClean="0"/>
            </a:br>
            <a:r>
              <a:rPr lang="en-US" dirty="0" smtClean="0"/>
              <a:t>transformation</a:t>
            </a:r>
          </a:p>
          <a:p>
            <a:endParaRPr lang="en-US" b="1" dirty="0" smtClean="0"/>
          </a:p>
        </p:txBody>
      </p:sp>
      <p:sp>
        <p:nvSpPr>
          <p:cNvPr id="4" name="Title 3"/>
          <p:cNvSpPr>
            <a:spLocks noGrp="1"/>
          </p:cNvSpPr>
          <p:nvPr>
            <p:ph type="title"/>
          </p:nvPr>
        </p:nvSpPr>
        <p:spPr/>
        <p:txBody>
          <a:bodyPr/>
          <a:lstStyle/>
          <a:p>
            <a:r>
              <a:rPr lang="en-US" dirty="0" smtClean="0"/>
              <a:t>About the Toolbox</a:t>
            </a:r>
            <a:endParaRPr lang="en-US" dirty="0"/>
          </a:p>
        </p:txBody>
      </p:sp>
      <p:pic>
        <p:nvPicPr>
          <p:cNvPr id="10243" name="Picture 3"/>
          <p:cNvPicPr>
            <a:picLocks noChangeAspect="1" noChangeArrowheads="1"/>
          </p:cNvPicPr>
          <p:nvPr/>
        </p:nvPicPr>
        <p:blipFill>
          <a:blip r:embed="rId3"/>
          <a:srcRect/>
          <a:stretch>
            <a:fillRect/>
          </a:stretch>
        </p:blipFill>
        <p:spPr bwMode="auto">
          <a:xfrm>
            <a:off x="6589366" y="923758"/>
            <a:ext cx="2038350" cy="49530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DM-Create-SSIS-Package-130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To add a task to the Control Flow, simply highlight, drag and drop the task onto the Control Flow page</a:t>
            </a:r>
          </a:p>
          <a:p>
            <a:r>
              <a:rPr lang="en-US" dirty="0" smtClean="0"/>
              <a:t>In this example, a “Data Flow Task” has been added to the Control Flow</a:t>
            </a:r>
            <a:endParaRPr lang="en-US" dirty="0"/>
          </a:p>
        </p:txBody>
      </p:sp>
      <p:sp>
        <p:nvSpPr>
          <p:cNvPr id="4" name="Title 3"/>
          <p:cNvSpPr>
            <a:spLocks noGrp="1"/>
          </p:cNvSpPr>
          <p:nvPr>
            <p:ph type="title"/>
          </p:nvPr>
        </p:nvSpPr>
        <p:spPr/>
        <p:txBody>
          <a:bodyPr/>
          <a:lstStyle/>
          <a:p>
            <a:r>
              <a:rPr lang="en-US" dirty="0" smtClean="0"/>
              <a:t>Adding a Task to the Control Flow</a:t>
            </a:r>
            <a:endParaRPr lang="en-US" dirty="0"/>
          </a:p>
        </p:txBody>
      </p:sp>
      <p:pic>
        <p:nvPicPr>
          <p:cNvPr id="11266" name="Picture 2"/>
          <p:cNvPicPr>
            <a:picLocks noChangeAspect="1" noChangeArrowheads="1"/>
          </p:cNvPicPr>
          <p:nvPr/>
        </p:nvPicPr>
        <p:blipFill>
          <a:blip r:embed="rId2"/>
          <a:srcRect/>
          <a:stretch>
            <a:fillRect/>
          </a:stretch>
        </p:blipFill>
        <p:spPr bwMode="auto">
          <a:xfrm>
            <a:off x="2375179" y="3314796"/>
            <a:ext cx="4381871" cy="2763830"/>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6" name="Straight Arrow Connector 5"/>
          <p:cNvCxnSpPr/>
          <p:nvPr/>
        </p:nvCxnSpPr>
        <p:spPr>
          <a:xfrm flipV="1">
            <a:off x="3574462" y="5201392"/>
            <a:ext cx="1436914" cy="34280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Footer Placeholder 6"/>
          <p:cNvSpPr>
            <a:spLocks noGrp="1"/>
          </p:cNvSpPr>
          <p:nvPr>
            <p:ph type="ftr" sz="quarter" idx="10"/>
          </p:nvPr>
        </p:nvSpPr>
        <p:spPr/>
        <p:txBody>
          <a:bodyPr/>
          <a:lstStyle/>
          <a:p>
            <a:r>
              <a:rPr lang="en-US" dirty="0" smtClean="0"/>
              <a:t>DM-Create-SSIS-Package-140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At this point, you have created an SSIS package with the following characteristics</a:t>
            </a:r>
          </a:p>
          <a:p>
            <a:pPr lvl="1"/>
            <a:r>
              <a:rPr lang="en-US" dirty="0" smtClean="0"/>
              <a:t>Unique package name</a:t>
            </a:r>
          </a:p>
          <a:p>
            <a:pPr lvl="1"/>
            <a:r>
              <a:rPr lang="en-US" dirty="0" smtClean="0"/>
              <a:t>Defined connection managers</a:t>
            </a:r>
          </a:p>
          <a:p>
            <a:pPr lvl="1"/>
            <a:r>
              <a:rPr lang="en-US" dirty="0" smtClean="0"/>
              <a:t>Visible toolbox items</a:t>
            </a:r>
          </a:p>
          <a:p>
            <a:r>
              <a:rPr lang="en-US" dirty="0" smtClean="0"/>
              <a:t>In the next section, you will learn how to:</a:t>
            </a:r>
          </a:p>
          <a:p>
            <a:pPr lvl="1"/>
            <a:r>
              <a:rPr lang="en-US" dirty="0" smtClean="0"/>
              <a:t>Create a Data Flow Task that extracts data from QAD</a:t>
            </a:r>
          </a:p>
          <a:p>
            <a:pPr lvl="1"/>
            <a:r>
              <a:rPr lang="en-US" dirty="0" smtClean="0"/>
              <a:t>Create an Execute SQL Task that performs data transformations in the QADDM_Staging database</a:t>
            </a:r>
          </a:p>
          <a:p>
            <a:pPr lvl="1"/>
            <a:endParaRPr lang="en-US" dirty="0"/>
          </a:p>
        </p:txBody>
      </p:sp>
      <p:sp>
        <p:nvSpPr>
          <p:cNvPr id="4" name="Title 3"/>
          <p:cNvSpPr>
            <a:spLocks noGrp="1"/>
          </p:cNvSpPr>
          <p:nvPr>
            <p:ph type="title"/>
          </p:nvPr>
        </p:nvSpPr>
        <p:spPr/>
        <p:txBody>
          <a:bodyPr/>
          <a:lstStyle/>
          <a:p>
            <a:r>
              <a:rPr lang="en-US" dirty="0" smtClean="0"/>
              <a:t>Next Steps</a:t>
            </a:r>
            <a:endParaRPr lang="en-US" dirty="0"/>
          </a:p>
        </p:txBody>
      </p:sp>
      <p:sp>
        <p:nvSpPr>
          <p:cNvPr id="5" name="Footer Placeholder 4"/>
          <p:cNvSpPr>
            <a:spLocks noGrp="1"/>
          </p:cNvSpPr>
          <p:nvPr>
            <p:ph type="ftr" sz="quarter" idx="10"/>
          </p:nvPr>
        </p:nvSpPr>
        <p:spPr/>
        <p:txBody>
          <a:bodyPr/>
          <a:lstStyle/>
          <a:p>
            <a:r>
              <a:rPr lang="en-US" dirty="0" smtClean="0"/>
              <a:t>DM-Create-SSIS-Package-150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To extract data from QAD, we must build a SQL Server Integration Services (SSIS) package</a:t>
            </a:r>
          </a:p>
          <a:p>
            <a:r>
              <a:rPr lang="en-US" dirty="0" smtClean="0"/>
              <a:t>An SSIS package is a collection of  data-related actions  </a:t>
            </a:r>
          </a:p>
          <a:p>
            <a:pPr lvl="1"/>
            <a:r>
              <a:rPr lang="en-US" dirty="0" smtClean="0"/>
              <a:t>In this context, it is a collection of queries and actions designed to extract data from QAD and send it to the QADDM_Staging database</a:t>
            </a:r>
          </a:p>
          <a:p>
            <a:r>
              <a:rPr lang="en-US" dirty="0" smtClean="0"/>
              <a:t>SQL Server Business Intelligence Development Studio (BIDS) is an excellent tool to create SSIS packages  </a:t>
            </a:r>
          </a:p>
          <a:p>
            <a:pPr lvl="1"/>
            <a:r>
              <a:rPr lang="en-US" dirty="0" smtClean="0"/>
              <a:t>BIDS is part of the Microsoft Visual Studio product</a:t>
            </a:r>
          </a:p>
          <a:p>
            <a:endParaRPr lang="en-US" dirty="0"/>
          </a:p>
        </p:txBody>
      </p:sp>
      <p:sp>
        <p:nvSpPr>
          <p:cNvPr id="6" name="Title 5"/>
          <p:cNvSpPr>
            <a:spLocks noGrp="1"/>
          </p:cNvSpPr>
          <p:nvPr>
            <p:ph type="title"/>
          </p:nvPr>
        </p:nvSpPr>
        <p:spPr/>
        <p:txBody>
          <a:bodyPr/>
          <a:lstStyle/>
          <a:p>
            <a:r>
              <a:rPr lang="en-US" dirty="0" smtClean="0"/>
              <a:t>What is an SSIS Package?</a:t>
            </a:r>
            <a:endParaRPr lang="en-US" dirty="0"/>
          </a:p>
        </p:txBody>
      </p:sp>
      <p:sp>
        <p:nvSpPr>
          <p:cNvPr id="4" name="Footer Placeholder 3"/>
          <p:cNvSpPr>
            <a:spLocks noGrp="1"/>
          </p:cNvSpPr>
          <p:nvPr>
            <p:ph type="ftr" sz="quarter" idx="10"/>
          </p:nvPr>
        </p:nvSpPr>
        <p:spPr/>
        <p:txBody>
          <a:bodyPr/>
          <a:lstStyle/>
          <a:p>
            <a:r>
              <a:rPr lang="en-US" dirty="0" smtClean="0"/>
              <a:t>DM-Create-SSIS-Package-020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Creating an SSIS Package</a:t>
            </a:r>
            <a:endParaRPr lang="en-US" dirty="0"/>
          </a:p>
        </p:txBody>
      </p:sp>
      <p:pic>
        <p:nvPicPr>
          <p:cNvPr id="1026" name="Picture 2"/>
          <p:cNvPicPr>
            <a:picLocks noChangeAspect="1" noChangeArrowheads="1"/>
          </p:cNvPicPr>
          <p:nvPr/>
        </p:nvPicPr>
        <p:blipFill>
          <a:blip r:embed="rId8"/>
          <a:srcRect/>
          <a:stretch>
            <a:fillRect/>
          </a:stretch>
        </p:blipFill>
        <p:spPr bwMode="auto">
          <a:xfrm>
            <a:off x="3214131" y="795895"/>
            <a:ext cx="4972050" cy="13716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27" name="Picture 3"/>
          <p:cNvPicPr>
            <a:picLocks noChangeAspect="1" noChangeArrowheads="1"/>
          </p:cNvPicPr>
          <p:nvPr/>
        </p:nvPicPr>
        <p:blipFill>
          <a:blip r:embed="rId9"/>
          <a:srcRect/>
          <a:stretch>
            <a:fillRect/>
          </a:stretch>
        </p:blipFill>
        <p:spPr bwMode="auto">
          <a:xfrm>
            <a:off x="2866035" y="2357500"/>
            <a:ext cx="6000750" cy="39243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TextBox 7"/>
          <p:cNvSpPr txBox="1"/>
          <p:nvPr>
            <p:custDataLst>
              <p:tags r:id="rId1"/>
            </p:custDataLst>
          </p:nvPr>
        </p:nvSpPr>
        <p:spPr>
          <a:xfrm>
            <a:off x="887700" y="4180332"/>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flipV="1">
            <a:off x="1161825" y="1425039"/>
            <a:ext cx="2246393" cy="63459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867912" y="1828799"/>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1268700" y="3869630"/>
            <a:ext cx="3897067" cy="54153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5"/>
            </p:custDataLst>
          </p:nvPr>
        </p:nvCxnSpPr>
        <p:spPr>
          <a:xfrm>
            <a:off x="1268700" y="4411165"/>
            <a:ext cx="2780786" cy="60022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dirty="0" smtClean="0"/>
              <a:t>DM-Create-SSIS-Package-030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 the </a:t>
            </a:r>
            <a:r>
              <a:rPr lang="en-US" b="1" dirty="0" smtClean="0"/>
              <a:t>Solution Explorer</a:t>
            </a:r>
            <a:r>
              <a:rPr lang="en-US" dirty="0" smtClean="0"/>
              <a:t> window,</a:t>
            </a:r>
            <a:br>
              <a:rPr lang="en-US" dirty="0" smtClean="0"/>
            </a:br>
            <a:r>
              <a:rPr lang="en-US" dirty="0" smtClean="0"/>
              <a:t>you will see “Package.dtsx”</a:t>
            </a:r>
            <a:br>
              <a:rPr lang="en-US" dirty="0" smtClean="0"/>
            </a:br>
            <a:r>
              <a:rPr lang="en-US" dirty="0" smtClean="0"/>
              <a:t>under the SSIS Packages</a:t>
            </a:r>
            <a:br>
              <a:rPr lang="en-US" dirty="0" smtClean="0"/>
            </a:br>
            <a:r>
              <a:rPr lang="en-US" dirty="0" smtClean="0"/>
              <a:t>folder</a:t>
            </a:r>
          </a:p>
          <a:p>
            <a:r>
              <a:rPr lang="en-US" dirty="0" smtClean="0"/>
              <a:t>Change the name of the</a:t>
            </a:r>
            <a:br>
              <a:rPr lang="en-US" dirty="0" smtClean="0"/>
            </a:br>
            <a:r>
              <a:rPr lang="en-US" dirty="0" smtClean="0"/>
              <a:t>package to a more meaningful</a:t>
            </a:r>
            <a:br>
              <a:rPr lang="en-US" dirty="0" smtClean="0"/>
            </a:br>
            <a:r>
              <a:rPr lang="en-US" dirty="0" smtClean="0"/>
              <a:t>name such as:</a:t>
            </a:r>
            <a:br>
              <a:rPr lang="en-US" dirty="0" smtClean="0"/>
            </a:br>
            <a:r>
              <a:rPr lang="en-US" b="1" dirty="0" smtClean="0"/>
              <a:t>QADtoDM.dtsx</a:t>
            </a:r>
            <a:endParaRPr lang="en-US" dirty="0" smtClean="0"/>
          </a:p>
        </p:txBody>
      </p:sp>
      <p:sp>
        <p:nvSpPr>
          <p:cNvPr id="4" name="Title 3"/>
          <p:cNvSpPr>
            <a:spLocks noGrp="1"/>
          </p:cNvSpPr>
          <p:nvPr>
            <p:ph type="title"/>
          </p:nvPr>
        </p:nvSpPr>
        <p:spPr/>
        <p:txBody>
          <a:bodyPr/>
          <a:lstStyle/>
          <a:p>
            <a:r>
              <a:rPr lang="en-US" dirty="0" smtClean="0"/>
              <a:t>Creating an SSIS Package</a:t>
            </a:r>
            <a:endParaRPr lang="en-US" dirty="0"/>
          </a:p>
        </p:txBody>
      </p:sp>
      <p:pic>
        <p:nvPicPr>
          <p:cNvPr id="2050" name="Picture 2"/>
          <p:cNvPicPr>
            <a:picLocks noChangeAspect="1" noChangeArrowheads="1"/>
          </p:cNvPicPr>
          <p:nvPr/>
        </p:nvPicPr>
        <p:blipFill>
          <a:blip r:embed="rId3"/>
          <a:srcRect/>
          <a:stretch>
            <a:fillRect/>
          </a:stretch>
        </p:blipFill>
        <p:spPr bwMode="auto">
          <a:xfrm>
            <a:off x="6029511" y="1579233"/>
            <a:ext cx="2428875" cy="15144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052" name="Picture 4"/>
          <p:cNvPicPr>
            <a:picLocks noChangeAspect="1" noChangeArrowheads="1"/>
          </p:cNvPicPr>
          <p:nvPr/>
        </p:nvPicPr>
        <p:blipFill>
          <a:blip r:embed="rId4"/>
          <a:srcRect/>
          <a:stretch>
            <a:fillRect/>
          </a:stretch>
        </p:blipFill>
        <p:spPr bwMode="auto">
          <a:xfrm>
            <a:off x="6010461" y="3845007"/>
            <a:ext cx="2447925" cy="15430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DM-Create-SSIS-Package-040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The </a:t>
            </a:r>
            <a:r>
              <a:rPr lang="en-US" b="1" dirty="0" smtClean="0"/>
              <a:t>Connection Managers</a:t>
            </a:r>
            <a:r>
              <a:rPr lang="en-US" dirty="0" smtClean="0"/>
              <a:t> window allows us to define the connections to various data sources and destinations</a:t>
            </a:r>
          </a:p>
          <a:p>
            <a:r>
              <a:rPr lang="en-US" dirty="0" smtClean="0"/>
              <a:t>We have to define </a:t>
            </a:r>
            <a:r>
              <a:rPr lang="en-US" u="sng" dirty="0" smtClean="0"/>
              <a:t>a minimum of two connection managers</a:t>
            </a:r>
            <a:endParaRPr lang="en-US" dirty="0" smtClean="0"/>
          </a:p>
          <a:p>
            <a:pPr lvl="1"/>
            <a:r>
              <a:rPr lang="en-US" dirty="0" smtClean="0"/>
              <a:t>QAD Enterprise Apps (a data source)</a:t>
            </a:r>
          </a:p>
          <a:p>
            <a:pPr lvl="1"/>
            <a:r>
              <a:rPr lang="en-US" dirty="0" smtClean="0"/>
              <a:t>QADDM_Staging database (a data destination)</a:t>
            </a:r>
          </a:p>
        </p:txBody>
      </p:sp>
      <p:sp>
        <p:nvSpPr>
          <p:cNvPr id="4" name="Title 3"/>
          <p:cNvSpPr>
            <a:spLocks noGrp="1"/>
          </p:cNvSpPr>
          <p:nvPr>
            <p:ph type="title"/>
          </p:nvPr>
        </p:nvSpPr>
        <p:spPr/>
        <p:txBody>
          <a:bodyPr/>
          <a:lstStyle/>
          <a:p>
            <a:r>
              <a:rPr lang="en-US" dirty="0" smtClean="0"/>
              <a:t>Connection Managers</a:t>
            </a:r>
            <a:endParaRPr lang="en-US" dirty="0"/>
          </a:p>
        </p:txBody>
      </p:sp>
      <p:pic>
        <p:nvPicPr>
          <p:cNvPr id="3074" name="Picture 2"/>
          <p:cNvPicPr>
            <a:picLocks noChangeAspect="1" noChangeArrowheads="1"/>
          </p:cNvPicPr>
          <p:nvPr/>
        </p:nvPicPr>
        <p:blipFill>
          <a:blip r:embed="rId3"/>
          <a:srcRect/>
          <a:stretch>
            <a:fillRect/>
          </a:stretch>
        </p:blipFill>
        <p:spPr bwMode="auto">
          <a:xfrm>
            <a:off x="1001670" y="4666995"/>
            <a:ext cx="7143750" cy="101727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DM-Create-SSIS-Package-050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Connection to QAD</a:t>
            </a:r>
            <a:endParaRPr lang="en-US" dirty="0"/>
          </a:p>
        </p:txBody>
      </p:sp>
      <p:sp>
        <p:nvSpPr>
          <p:cNvPr id="6" name="TextBox 5"/>
          <p:cNvSpPr txBox="1"/>
          <p:nvPr>
            <p:custDataLst>
              <p:tags r:id="rId1"/>
            </p:custDataLst>
          </p:nvPr>
        </p:nvSpPr>
        <p:spPr>
          <a:xfrm>
            <a:off x="887700" y="2897832"/>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7" name="Straight Arrow Connector 6"/>
          <p:cNvCxnSpPr/>
          <p:nvPr>
            <p:custDataLst>
              <p:tags r:id="rId2"/>
            </p:custDataLst>
          </p:nvPr>
        </p:nvCxnSpPr>
        <p:spPr>
          <a:xfrm flipV="1">
            <a:off x="1161825" y="1413164"/>
            <a:ext cx="2555152" cy="64646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867912" y="1828799"/>
            <a:ext cx="457200" cy="461665"/>
          </a:xfrm>
          <a:prstGeom prst="rect">
            <a:avLst/>
          </a:prstGeom>
          <a:noFill/>
        </p:spPr>
        <p:txBody>
          <a:bodyPr wrap="square" rtlCol="0">
            <a:spAutoFit/>
          </a:bodyPr>
          <a:lstStyle/>
          <a:p>
            <a:r>
              <a:rPr lang="en-US" sz="2400" b="1" dirty="0" smtClean="0"/>
              <a:t>1</a:t>
            </a:r>
            <a:endParaRPr lang="en-US" sz="2400" b="1" dirty="0"/>
          </a:p>
        </p:txBody>
      </p:sp>
      <p:pic>
        <p:nvPicPr>
          <p:cNvPr id="4099" name="Picture 3"/>
          <p:cNvPicPr>
            <a:picLocks noChangeAspect="1" noChangeArrowheads="1"/>
          </p:cNvPicPr>
          <p:nvPr/>
        </p:nvPicPr>
        <p:blipFill>
          <a:blip r:embed="rId7"/>
          <a:srcRect/>
          <a:stretch>
            <a:fillRect/>
          </a:stretch>
        </p:blipFill>
        <p:spPr bwMode="auto">
          <a:xfrm>
            <a:off x="3716977" y="914399"/>
            <a:ext cx="2476500" cy="9144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00" name="Picture 4"/>
          <p:cNvPicPr>
            <a:picLocks noChangeAspect="1" noChangeArrowheads="1"/>
          </p:cNvPicPr>
          <p:nvPr/>
        </p:nvPicPr>
        <p:blipFill>
          <a:blip r:embed="rId8"/>
          <a:srcRect/>
          <a:stretch>
            <a:fillRect/>
          </a:stretch>
        </p:blipFill>
        <p:spPr bwMode="auto">
          <a:xfrm>
            <a:off x="3945123" y="2059633"/>
            <a:ext cx="4496708" cy="3796011"/>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11" name="Straight Arrow Connector 10"/>
          <p:cNvCxnSpPr/>
          <p:nvPr>
            <p:custDataLst>
              <p:tags r:id="rId4"/>
            </p:custDataLst>
          </p:nvPr>
        </p:nvCxnSpPr>
        <p:spPr>
          <a:xfrm>
            <a:off x="1192500" y="3128666"/>
            <a:ext cx="5243926" cy="210835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dirty="0" smtClean="0"/>
              <a:t>DM-Create-SSIS-Package-060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Connection to QAD</a:t>
            </a:r>
            <a:endParaRPr lang="en-US" dirty="0"/>
          </a:p>
        </p:txBody>
      </p:sp>
      <p:pic>
        <p:nvPicPr>
          <p:cNvPr id="4098" name="Picture 2"/>
          <p:cNvPicPr>
            <a:picLocks noChangeAspect="1" noChangeArrowheads="1"/>
          </p:cNvPicPr>
          <p:nvPr/>
        </p:nvPicPr>
        <p:blipFill>
          <a:blip r:embed="rId10"/>
          <a:srcRect/>
          <a:stretch>
            <a:fillRect/>
          </a:stretch>
        </p:blipFill>
        <p:spPr bwMode="auto">
          <a:xfrm>
            <a:off x="3520844" y="941294"/>
            <a:ext cx="5165956" cy="5284519"/>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TextBox 5"/>
          <p:cNvSpPr txBox="1"/>
          <p:nvPr>
            <p:custDataLst>
              <p:tags r:id="rId1"/>
            </p:custDataLst>
          </p:nvPr>
        </p:nvSpPr>
        <p:spPr>
          <a:xfrm>
            <a:off x="887700" y="2897832"/>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7" name="Straight Arrow Connector 6"/>
          <p:cNvCxnSpPr/>
          <p:nvPr>
            <p:custDataLst>
              <p:tags r:id="rId2"/>
            </p:custDataLst>
          </p:nvPr>
        </p:nvCxnSpPr>
        <p:spPr>
          <a:xfrm flipV="1">
            <a:off x="1161825" y="1413164"/>
            <a:ext cx="2555152" cy="64646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custDataLst>
              <p:tags r:id="rId3"/>
            </p:custDataLst>
          </p:nvPr>
        </p:nvSpPr>
        <p:spPr>
          <a:xfrm>
            <a:off x="887700" y="4051446"/>
            <a:ext cx="304800" cy="461665"/>
          </a:xfrm>
          <a:prstGeom prst="rect">
            <a:avLst/>
          </a:prstGeom>
          <a:noFill/>
        </p:spPr>
        <p:txBody>
          <a:bodyPr wrap="square" rtlCol="0">
            <a:spAutoFit/>
          </a:bodyPr>
          <a:lstStyle/>
          <a:p>
            <a:r>
              <a:rPr lang="en-US" sz="2400" b="1" dirty="0" smtClean="0"/>
              <a:t>3</a:t>
            </a:r>
            <a:endParaRPr lang="en-US" sz="2400" b="1" dirty="0"/>
          </a:p>
        </p:txBody>
      </p:sp>
      <p:cxnSp>
        <p:nvCxnSpPr>
          <p:cNvPr id="9" name="Straight Arrow Connector 8"/>
          <p:cNvCxnSpPr/>
          <p:nvPr>
            <p:custDataLst>
              <p:tags r:id="rId4"/>
            </p:custDataLst>
          </p:nvPr>
        </p:nvCxnSpPr>
        <p:spPr>
          <a:xfrm flipV="1">
            <a:off x="1192500" y="3359497"/>
            <a:ext cx="3450752" cy="87456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5"/>
            </p:custDataLst>
          </p:nvPr>
        </p:nvSpPr>
        <p:spPr>
          <a:xfrm>
            <a:off x="867912" y="1828799"/>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p:nvPr>
            <p:custDataLst>
              <p:tags r:id="rId6"/>
            </p:custDataLst>
          </p:nvPr>
        </p:nvCxnSpPr>
        <p:spPr>
          <a:xfrm flipV="1">
            <a:off x="1192500" y="2290464"/>
            <a:ext cx="3450752" cy="83820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7"/>
            </p:custDataLst>
          </p:nvPr>
        </p:nvCxnSpPr>
        <p:spPr>
          <a:xfrm>
            <a:off x="1192500" y="4282279"/>
            <a:ext cx="2524477" cy="151287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dirty="0" smtClean="0"/>
              <a:t>DM-Create-SSIS-Package-070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Connection to QADDM_Staging</a:t>
            </a:r>
            <a:endParaRPr lang="en-US" dirty="0"/>
          </a:p>
        </p:txBody>
      </p:sp>
      <p:sp>
        <p:nvSpPr>
          <p:cNvPr id="6" name="TextBox 5"/>
          <p:cNvSpPr txBox="1"/>
          <p:nvPr>
            <p:custDataLst>
              <p:tags r:id="rId1"/>
            </p:custDataLst>
          </p:nvPr>
        </p:nvSpPr>
        <p:spPr>
          <a:xfrm>
            <a:off x="887700" y="2897832"/>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7" name="Straight Arrow Connector 6"/>
          <p:cNvCxnSpPr/>
          <p:nvPr>
            <p:custDataLst>
              <p:tags r:id="rId2"/>
            </p:custDataLst>
          </p:nvPr>
        </p:nvCxnSpPr>
        <p:spPr>
          <a:xfrm flipV="1">
            <a:off x="1161825" y="1116281"/>
            <a:ext cx="2783298" cy="943353"/>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867912" y="1828799"/>
            <a:ext cx="457200" cy="461665"/>
          </a:xfrm>
          <a:prstGeom prst="rect">
            <a:avLst/>
          </a:prstGeom>
          <a:noFill/>
        </p:spPr>
        <p:txBody>
          <a:bodyPr wrap="square" rtlCol="0">
            <a:spAutoFit/>
          </a:bodyPr>
          <a:lstStyle/>
          <a:p>
            <a:r>
              <a:rPr lang="en-US" sz="2400" b="1" dirty="0" smtClean="0"/>
              <a:t>1</a:t>
            </a:r>
            <a:endParaRPr lang="en-US" sz="2400" b="1" dirty="0"/>
          </a:p>
        </p:txBody>
      </p:sp>
      <p:pic>
        <p:nvPicPr>
          <p:cNvPr id="6146" name="Picture 2"/>
          <p:cNvPicPr>
            <a:picLocks noChangeAspect="1" noChangeArrowheads="1"/>
          </p:cNvPicPr>
          <p:nvPr/>
        </p:nvPicPr>
        <p:blipFill>
          <a:blip r:embed="rId7"/>
          <a:srcRect/>
          <a:stretch>
            <a:fillRect/>
          </a:stretch>
        </p:blipFill>
        <p:spPr bwMode="auto">
          <a:xfrm>
            <a:off x="3945123" y="923924"/>
            <a:ext cx="2476500" cy="9048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147" name="Picture 3"/>
          <p:cNvPicPr>
            <a:picLocks noChangeAspect="1" noChangeArrowheads="1"/>
          </p:cNvPicPr>
          <p:nvPr/>
        </p:nvPicPr>
        <p:blipFill>
          <a:blip r:embed="rId8"/>
          <a:srcRect/>
          <a:stretch>
            <a:fillRect/>
          </a:stretch>
        </p:blipFill>
        <p:spPr bwMode="auto">
          <a:xfrm>
            <a:off x="3757695" y="2059634"/>
            <a:ext cx="4496708" cy="3796011"/>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11" name="Straight Arrow Connector 10"/>
          <p:cNvCxnSpPr/>
          <p:nvPr>
            <p:custDataLst>
              <p:tags r:id="rId4"/>
            </p:custDataLst>
          </p:nvPr>
        </p:nvCxnSpPr>
        <p:spPr>
          <a:xfrm>
            <a:off x="1192500" y="3128666"/>
            <a:ext cx="5243926" cy="210835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dirty="0" smtClean="0"/>
              <a:t>DM-Create-SSIS-Package-080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1"/>
          <a:srcRect/>
          <a:stretch>
            <a:fillRect/>
          </a:stretch>
        </p:blipFill>
        <p:spPr bwMode="auto">
          <a:xfrm>
            <a:off x="3802552" y="1016075"/>
            <a:ext cx="5028360" cy="514376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 name="Title 3"/>
          <p:cNvSpPr>
            <a:spLocks noGrp="1"/>
          </p:cNvSpPr>
          <p:nvPr>
            <p:ph type="title"/>
          </p:nvPr>
        </p:nvSpPr>
        <p:spPr/>
        <p:txBody>
          <a:bodyPr/>
          <a:lstStyle/>
          <a:p>
            <a:r>
              <a:rPr lang="en-US" dirty="0" smtClean="0"/>
              <a:t>Connection to QADDM_Staging</a:t>
            </a:r>
            <a:endParaRPr lang="en-US" dirty="0"/>
          </a:p>
        </p:txBody>
      </p:sp>
      <p:sp>
        <p:nvSpPr>
          <p:cNvPr id="6" name="TextBox 5"/>
          <p:cNvSpPr txBox="1"/>
          <p:nvPr>
            <p:custDataLst>
              <p:tags r:id="rId1"/>
            </p:custDataLst>
          </p:nvPr>
        </p:nvSpPr>
        <p:spPr>
          <a:xfrm>
            <a:off x="887700" y="2897832"/>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7" name="Straight Arrow Connector 6"/>
          <p:cNvCxnSpPr/>
          <p:nvPr>
            <p:custDataLst>
              <p:tags r:id="rId2"/>
            </p:custDataLst>
          </p:nvPr>
        </p:nvCxnSpPr>
        <p:spPr>
          <a:xfrm flipV="1">
            <a:off x="1161825" y="1413164"/>
            <a:ext cx="2816409" cy="64647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custDataLst>
              <p:tags r:id="rId3"/>
            </p:custDataLst>
          </p:nvPr>
        </p:nvSpPr>
        <p:spPr>
          <a:xfrm>
            <a:off x="887700" y="4051446"/>
            <a:ext cx="304800" cy="461665"/>
          </a:xfrm>
          <a:prstGeom prst="rect">
            <a:avLst/>
          </a:prstGeom>
          <a:noFill/>
        </p:spPr>
        <p:txBody>
          <a:bodyPr wrap="square" rtlCol="0">
            <a:spAutoFit/>
          </a:bodyPr>
          <a:lstStyle/>
          <a:p>
            <a:r>
              <a:rPr lang="en-US" sz="2400" b="1" dirty="0" smtClean="0"/>
              <a:t>3</a:t>
            </a:r>
            <a:endParaRPr lang="en-US" sz="2400" b="1" dirty="0"/>
          </a:p>
        </p:txBody>
      </p:sp>
      <p:cxnSp>
        <p:nvCxnSpPr>
          <p:cNvPr id="9" name="Straight Arrow Connector 8"/>
          <p:cNvCxnSpPr>
            <a:stCxn id="8" idx="3"/>
          </p:cNvCxnSpPr>
          <p:nvPr>
            <p:custDataLst>
              <p:tags r:id="rId4"/>
            </p:custDataLst>
          </p:nvPr>
        </p:nvCxnSpPr>
        <p:spPr>
          <a:xfrm flipV="1">
            <a:off x="1192500" y="4051447"/>
            <a:ext cx="3781282" cy="23083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5"/>
            </p:custDataLst>
          </p:nvPr>
        </p:nvSpPr>
        <p:spPr>
          <a:xfrm>
            <a:off x="867912" y="1828799"/>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6" idx="3"/>
          </p:cNvCxnSpPr>
          <p:nvPr>
            <p:custDataLst>
              <p:tags r:id="rId6"/>
            </p:custDataLst>
          </p:nvPr>
        </p:nvCxnSpPr>
        <p:spPr>
          <a:xfrm flipV="1">
            <a:off x="1268700" y="2059634"/>
            <a:ext cx="3552682" cy="106903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7"/>
            </p:custDataLst>
          </p:nvPr>
        </p:nvCxnSpPr>
        <p:spPr>
          <a:xfrm>
            <a:off x="1192500" y="4282279"/>
            <a:ext cx="2785734" cy="151287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6" idx="3"/>
          </p:cNvCxnSpPr>
          <p:nvPr>
            <p:custDataLst>
              <p:tags r:id="rId8"/>
            </p:custDataLst>
          </p:nvPr>
        </p:nvCxnSpPr>
        <p:spPr>
          <a:xfrm flipV="1">
            <a:off x="1268700" y="2660074"/>
            <a:ext cx="3705082" cy="46859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Footer Placeholder 13"/>
          <p:cNvSpPr>
            <a:spLocks noGrp="1"/>
          </p:cNvSpPr>
          <p:nvPr>
            <p:ph type="ftr" sz="quarter" idx="10"/>
          </p:nvPr>
        </p:nvSpPr>
        <p:spPr/>
        <p:txBody>
          <a:bodyPr/>
          <a:lstStyle/>
          <a:p>
            <a:r>
              <a:rPr lang="en-US" dirty="0" smtClean="0"/>
              <a:t>DM-Create-SSIS-Package-090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2.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4.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6.xml><?xml version="1.0" encoding="utf-8"?>
<p:tagLst xmlns:a="http://schemas.openxmlformats.org/drawingml/2006/main" xmlns:r="http://schemas.openxmlformats.org/officeDocument/2006/relationships" xmlns:p="http://schemas.openxmlformats.org/presentationml/2006/main">
  <p:tag name="DVSHAPEID" val="5vqIoPWUAKMV2Y2H9rmXw9"/>
</p:tagLst>
</file>

<file path=ppt/tags/tag17.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8.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9.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2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1.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2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3.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24.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5.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2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7.xml><?xml version="1.0" encoding="utf-8"?>
<p:tagLst xmlns:a="http://schemas.openxmlformats.org/drawingml/2006/main" xmlns:r="http://schemas.openxmlformats.org/officeDocument/2006/relationships" xmlns:p="http://schemas.openxmlformats.org/presentationml/2006/main">
  <p:tag name="DVSHAPEID" val="5vqIoPWUAKMV2Y2H9rmXw9"/>
</p:tagLst>
</file>

<file path=ppt/tags/tag2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9.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3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3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3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7.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9.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5414</TotalTime>
  <Words>919</Words>
  <Application>Microsoft Office PowerPoint</Application>
  <PresentationFormat>On-screen Show (4:3)</PresentationFormat>
  <Paragraphs>106</Paragraphs>
  <Slides>15</Slides>
  <Notes>13</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QAD-to-DM: Creating an SSIS Package</vt:lpstr>
      <vt:lpstr>What is an SSIS Package?</vt:lpstr>
      <vt:lpstr>Creating an SSIS Package</vt:lpstr>
      <vt:lpstr>Creating an SSIS Package</vt:lpstr>
      <vt:lpstr>Connection Managers</vt:lpstr>
      <vt:lpstr>Connection to QAD</vt:lpstr>
      <vt:lpstr>Connection to QAD</vt:lpstr>
      <vt:lpstr>Connection to QADDM_Staging</vt:lpstr>
      <vt:lpstr>Connection to QADDM_Staging</vt:lpstr>
      <vt:lpstr>Connection Manager</vt:lpstr>
      <vt:lpstr>The Package Screen Layout</vt:lpstr>
      <vt:lpstr>Activating the Toolbox</vt:lpstr>
      <vt:lpstr>About the Toolbox</vt:lpstr>
      <vt:lpstr>Adding a Task to the Control Flow</vt:lpstr>
      <vt:lpstr>Next Steps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263</cp:revision>
  <dcterms:created xsi:type="dcterms:W3CDTF">2011-07-14T16:40:17Z</dcterms:created>
  <dcterms:modified xsi:type="dcterms:W3CDTF">2012-02-09T17:58:37Z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