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4" r:id="rId1"/>
  </p:sldMasterIdLst>
  <p:notesMasterIdLst>
    <p:notesMasterId r:id="rId10"/>
  </p:notesMasterIdLst>
  <p:handoutMasterIdLst>
    <p:handoutMasterId r:id="rId11"/>
  </p:handoutMasterIdLst>
  <p:sldIdLst>
    <p:sldId id="310" r:id="rId2"/>
    <p:sldId id="309" r:id="rId3"/>
    <p:sldId id="308" r:id="rId4"/>
    <p:sldId id="312" r:id="rId5"/>
    <p:sldId id="313" r:id="rId6"/>
    <p:sldId id="314" r:id="rId7"/>
    <p:sldId id="315" r:id="rId8"/>
    <p:sldId id="316"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9583" autoAdjust="0"/>
    <p:restoredTop sz="82319" autoAdjust="0"/>
  </p:normalViewPr>
  <p:slideViewPr>
    <p:cSldViewPr snapToGrid="0" snapToObjects="1">
      <p:cViewPr>
        <p:scale>
          <a:sx n="100" d="100"/>
          <a:sy n="100" d="100"/>
        </p:scale>
        <p:origin x="168" y="-90"/>
      </p:cViewPr>
      <p:guideLst>
        <p:guide orient="horz" pos="827"/>
        <p:guide pos="361"/>
      </p:guideLst>
    </p:cSldViewPr>
  </p:slideViewPr>
  <p:notesTextViewPr>
    <p:cViewPr>
      <p:scale>
        <a:sx n="100" d="100"/>
        <a:sy n="100" d="100"/>
      </p:scale>
      <p:origin x="0" y="0"/>
    </p:cViewPr>
  </p:notesTextViewPr>
  <p:sorterViewPr>
    <p:cViewPr>
      <p:scale>
        <a:sx n="66" d="100"/>
        <a:sy n="66" d="100"/>
      </p:scale>
      <p:origin x="0" y="546"/>
    </p:cViewPr>
  </p:sorterViewPr>
  <p:notesViewPr>
    <p:cSldViewPr snapToGrid="0" snapToObjects="1">
      <p:cViewPr varScale="1">
        <p:scale>
          <a:sx n="77" d="100"/>
          <a:sy n="77" d="100"/>
        </p:scale>
        <p:origin x="-2118"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1/19/2012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1/19/2012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smtClean="0"/>
          </a:p>
        </p:txBody>
      </p:sp>
      <p:sp>
        <p:nvSpPr>
          <p:cNvPr id="28676" name="Slide Number Placeholder 3"/>
          <p:cNvSpPr>
            <a:spLocks noGrp="1"/>
          </p:cNvSpPr>
          <p:nvPr>
            <p:ph type="sldNum" sz="quarter" idx="5"/>
          </p:nvPr>
        </p:nvSpPr>
        <p:spPr>
          <a:noFill/>
        </p:spPr>
        <p:txBody>
          <a:bodyPr/>
          <a:lstStyle/>
          <a:p>
            <a:fld id="{05971EE4-C82A-4543-A6C6-8C215D81D62E}" type="slidenum">
              <a:rPr lang="en-US" smtClean="0"/>
              <a:pPr/>
              <a:t>1</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Within</a:t>
            </a:r>
            <a:r>
              <a:rPr lang="en-US" baseline="0" dirty="0" smtClean="0"/>
              <a:t> the destination folder screen, you have the opportunity to define where the Batch Scheduler application will be installed.  Please consult with the customer’s IT team to determine the optimal location to install the application.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installing</a:t>
            </a:r>
            <a:r>
              <a:rPr lang="en-US" baseline="0" dirty="0" smtClean="0"/>
              <a:t> Batch Scheduler on the “application server”, a complete installation is recommended.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connect to the DME </a:t>
            </a:r>
            <a:r>
              <a:rPr lang="en-US" baseline="0" dirty="0" smtClean="0"/>
              <a:t>database, define the following parameters prior to clicking </a:t>
            </a:r>
            <a:r>
              <a:rPr lang="en-US" b="1" baseline="0" dirty="0" smtClean="0"/>
              <a:t>OK</a:t>
            </a:r>
            <a:r>
              <a:rPr lang="en-US" b="0" baseline="0" dirty="0" smtClean="0"/>
              <a:t>:</a:t>
            </a:r>
          </a:p>
          <a:p>
            <a:pPr marL="228600" indent="-228600">
              <a:buAutoNum type="arabicPeriod"/>
            </a:pPr>
            <a:r>
              <a:rPr lang="en-US" b="0" baseline="0" dirty="0" smtClean="0"/>
              <a:t>Enter the server name.  If the database is being created on the same server as the DME installation, you can utilize “(local)” as the server name.</a:t>
            </a:r>
          </a:p>
          <a:p>
            <a:pPr marL="228600" indent="-228600">
              <a:buAutoNum type="arabicPeriod"/>
            </a:pPr>
            <a:r>
              <a:rPr lang="en-US" b="0" baseline="0" dirty="0" smtClean="0"/>
              <a:t>Enter either Windows Authentication or SQL Authentication as the method to connect to the database.  At this time, SQL Authentication is easiest as you defined the “</a:t>
            </a:r>
            <a:r>
              <a:rPr lang="en-US" b="0" baseline="0" dirty="0" err="1" smtClean="0"/>
              <a:t>sa</a:t>
            </a:r>
            <a:r>
              <a:rPr lang="en-US" b="0" baseline="0" dirty="0" smtClean="0"/>
              <a:t>” role during the SQL installation but not necessarily the security related to use of Windows Authentication.</a:t>
            </a:r>
          </a:p>
          <a:p>
            <a:pPr marL="228600" indent="-228600">
              <a:buAutoNum type="arabicPeriod"/>
            </a:pPr>
            <a:r>
              <a:rPr lang="en-US" b="0" baseline="0" dirty="0" smtClean="0"/>
              <a:t>If using SQL Authentication, enter the user name and password that should be used to connect to the SQL Server.  It should have “</a:t>
            </a:r>
            <a:r>
              <a:rPr lang="en-US" b="0" baseline="0" dirty="0" err="1" smtClean="0"/>
              <a:t>sa</a:t>
            </a:r>
            <a:r>
              <a:rPr lang="en-US" b="0" baseline="0" dirty="0" smtClean="0"/>
              <a:t>”-level privileges.</a:t>
            </a:r>
          </a:p>
          <a:p>
            <a:pPr marL="228600" indent="-228600">
              <a:buAutoNum type="arabicPeriod"/>
            </a:pPr>
            <a:r>
              <a:rPr lang="en-US" b="0" baseline="0" dirty="0" smtClean="0"/>
              <a:t>Enter the Database Name.  The drop-down list will provide a list of available databases from the defined SQL Server.</a:t>
            </a:r>
          </a:p>
          <a:p>
            <a:pPr marL="228600" indent="-228600">
              <a:buAutoNum type="arabicPeriod"/>
            </a:pPr>
            <a:endParaRPr lang="en-US" b="0" baseline="0" dirty="0" smtClean="0"/>
          </a:p>
          <a:p>
            <a:pPr marL="228600" indent="-228600">
              <a:buNone/>
            </a:pPr>
            <a:r>
              <a:rPr lang="en-US" b="0" baseline="0" dirty="0" smtClean="0"/>
              <a:t>NOTE:  You can click “Test” to check the validity of the SQL Server connection using the specified server/user/password.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location of the Batch Scheduler Manager may vary based upon settings</a:t>
            </a:r>
            <a:r>
              <a:rPr lang="en-US" baseline="0" dirty="0" smtClean="0"/>
              <a:t> in the installation program that are not visible to the user executing the install.  In the examples shown here, the “John Galt/Atlas Planning Suite“ version of the Batch Scheduler was shown, which may differ slightly from the “QAD Demand Management” version.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Dm-Install-DME-BS-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Dm-Install-DME-BS-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Dm-Install-DME-BS-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Dm-Install-DME-BS-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Dm-Install-DME-BS-</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smtClean="0"/>
              <a:t>Dm-Install-DME-BS-</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Dm-Install-DME-BS-</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374577" y="6638544"/>
            <a:ext cx="1769423" cy="221572"/>
          </a:xfrm>
          <a:prstGeom prst="rect">
            <a:avLst/>
          </a:prstGeom>
        </p:spPr>
        <p:txBody>
          <a:bodyPr vert="horz" lIns="91440" tIns="45720" rIns="91440" bIns="45720" rtlCol="0" anchor="b"/>
          <a:lstStyle>
            <a:lvl1pPr algn="r">
              <a:defRPr sz="800">
                <a:solidFill>
                  <a:schemeClr val="tx1"/>
                </a:solidFill>
              </a:defRPr>
            </a:lvl1pPr>
          </a:lstStyle>
          <a:p>
            <a:r>
              <a:rPr lang="en-US" smtClean="0"/>
              <a:t>Dm-Install-DME-BS-</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tags" Target="../tags/tag12.xml"/><Relationship Id="rId3" Type="http://schemas.openxmlformats.org/officeDocument/2006/relationships/tags" Target="../tags/tag7.xml"/><Relationship Id="rId7" Type="http://schemas.openxmlformats.org/officeDocument/2006/relationships/tags" Target="../tags/tag1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image" Target="../media/image5.png"/><Relationship Id="rId5" Type="http://schemas.openxmlformats.org/officeDocument/2006/relationships/tags" Target="../tags/tag9.xml"/><Relationship Id="rId10" Type="http://schemas.openxmlformats.org/officeDocument/2006/relationships/notesSlide" Target="../notesSlides/notesSlide6.xml"/><Relationship Id="rId4" Type="http://schemas.openxmlformats.org/officeDocument/2006/relationships/tags" Target="../tags/tag8.xml"/><Relationship Id="rId9"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normAutofit/>
          </a:bodyPr>
          <a:lstStyle/>
          <a:p>
            <a:r>
              <a:rPr lang="en-US" dirty="0" smtClean="0"/>
              <a:t>Installing Batch Scheduler</a:t>
            </a:r>
          </a:p>
        </p:txBody>
      </p:sp>
      <p:sp>
        <p:nvSpPr>
          <p:cNvPr id="2052" name="Rectangle 3"/>
          <p:cNvSpPr>
            <a:spLocks noGrp="1" noChangeArrowheads="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p:txBody>
      </p:sp>
      <p:sp>
        <p:nvSpPr>
          <p:cNvPr id="6" name="Text Placeholder 5"/>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Download the DME software media to an accessible drive on the server</a:t>
            </a:r>
          </a:p>
          <a:p>
            <a:r>
              <a:rPr lang="en-US" dirty="0" smtClean="0"/>
              <a:t>In conjunction with the customer IT team, determine the appropriate install locations </a:t>
            </a:r>
            <a:r>
              <a:rPr lang="en-US" dirty="0" smtClean="0"/>
              <a:t>for</a:t>
            </a:r>
            <a:endParaRPr lang="en-US" dirty="0" smtClean="0"/>
          </a:p>
          <a:p>
            <a:pPr lvl="1"/>
            <a:r>
              <a:rPr lang="en-US" dirty="0" smtClean="0"/>
              <a:t>Application files</a:t>
            </a:r>
          </a:p>
          <a:p>
            <a:pPr lvl="1"/>
            <a:r>
              <a:rPr lang="en-US" dirty="0" smtClean="0"/>
              <a:t>Database files</a:t>
            </a:r>
          </a:p>
          <a:p>
            <a:r>
              <a:rPr lang="en-US" dirty="0" smtClean="0"/>
              <a:t>Communicate your installation schedule to your QAD Support contact so a license key can be issued to you during the installation</a:t>
            </a:r>
          </a:p>
          <a:p>
            <a:endParaRPr lang="en-US" dirty="0"/>
          </a:p>
        </p:txBody>
      </p:sp>
      <p:sp>
        <p:nvSpPr>
          <p:cNvPr id="6" name="Title 5"/>
          <p:cNvSpPr>
            <a:spLocks noGrp="1"/>
          </p:cNvSpPr>
          <p:nvPr>
            <p:ph type="title"/>
          </p:nvPr>
        </p:nvSpPr>
        <p:spPr/>
        <p:txBody>
          <a:bodyPr>
            <a:normAutofit fontScale="90000"/>
          </a:bodyPr>
          <a:lstStyle/>
          <a:p>
            <a:r>
              <a:rPr lang="en-US" dirty="0" smtClean="0"/>
              <a:t>Preparing for the Batch Scheduler Installation</a:t>
            </a:r>
            <a:endParaRPr lang="en-US" dirty="0"/>
          </a:p>
        </p:txBody>
      </p:sp>
      <p:sp>
        <p:nvSpPr>
          <p:cNvPr id="5" name="Footer Placeholder 4"/>
          <p:cNvSpPr>
            <a:spLocks noGrp="1"/>
          </p:cNvSpPr>
          <p:nvPr>
            <p:ph type="ftr" sz="quarter" idx="10"/>
          </p:nvPr>
        </p:nvSpPr>
        <p:spPr/>
        <p:txBody>
          <a:bodyPr/>
          <a:lstStyle/>
          <a:p>
            <a:r>
              <a:rPr lang="en-US" smtClean="0"/>
              <a:t>Dm-Install-DME-BS-020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
                                            <p:txEl>
                                              <p:pRg st="0" end="0"/>
                                            </p:txEl>
                                          </p:spTgt>
                                        </p:tgtEl>
                                        <p:attrNameLst>
                                          <p:attrName>style.fontStyle</p:attrName>
                                        </p:attrNameLst>
                                      </p:cBhvr>
                                      <p:to>
                                        <p:strVal val="normal"/>
                                      </p:to>
                                    </p:set>
                                    <p:set>
                                      <p:cBhvr override="childStyle">
                                        <p:cTn id="7" dur="indefinite"/>
                                        <p:tgtEl>
                                          <p:spTgt spid="7">
                                            <p:txEl>
                                              <p:pRg st="0" end="0"/>
                                            </p:txEl>
                                          </p:spTgt>
                                        </p:tgtEl>
                                        <p:attrNameLst>
                                          <p:attrName>style.fontWeight</p:attrName>
                                        </p:attrNameLst>
                                      </p:cBhvr>
                                      <p:to>
                                        <p:strVal val="bold"/>
                                      </p:to>
                                    </p:set>
                                    <p:set>
                                      <p:cBhvr override="childStyle">
                                        <p:cTn id="8" dur="indefinite"/>
                                        <p:tgtEl>
                                          <p:spTgt spid="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
                                            <p:txEl>
                                              <p:pRg st="1" end="1"/>
                                            </p:txEl>
                                          </p:spTgt>
                                        </p:tgtEl>
                                        <p:attrNameLst>
                                          <p:attrName>style.fontStyle</p:attrName>
                                        </p:attrNameLst>
                                      </p:cBhvr>
                                      <p:to>
                                        <p:strVal val="normal"/>
                                      </p:to>
                                    </p:set>
                                    <p:set>
                                      <p:cBhvr override="childStyle">
                                        <p:cTn id="13" dur="indefinite"/>
                                        <p:tgtEl>
                                          <p:spTgt spid="7">
                                            <p:txEl>
                                              <p:pRg st="1" end="1"/>
                                            </p:txEl>
                                          </p:spTgt>
                                        </p:tgtEl>
                                        <p:attrNameLst>
                                          <p:attrName>style.fontWeight</p:attrName>
                                        </p:attrNameLst>
                                      </p:cBhvr>
                                      <p:to>
                                        <p:strVal val="bold"/>
                                      </p:to>
                                    </p:set>
                                    <p:set>
                                      <p:cBhvr override="childStyle">
                                        <p:cTn id="14" dur="indefinite"/>
                                        <p:tgtEl>
                                          <p:spTgt spid="7">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7">
                                            <p:txEl>
                                              <p:pRg st="2" end="2"/>
                                            </p:txEl>
                                          </p:spTgt>
                                        </p:tgtEl>
                                        <p:attrNameLst>
                                          <p:attrName>style.fontStyle</p:attrName>
                                        </p:attrNameLst>
                                      </p:cBhvr>
                                      <p:to>
                                        <p:strVal val="normal"/>
                                      </p:to>
                                    </p:set>
                                    <p:set>
                                      <p:cBhvr override="childStyle">
                                        <p:cTn id="17" dur="indefinite"/>
                                        <p:tgtEl>
                                          <p:spTgt spid="7">
                                            <p:txEl>
                                              <p:pRg st="2" end="2"/>
                                            </p:txEl>
                                          </p:spTgt>
                                        </p:tgtEl>
                                        <p:attrNameLst>
                                          <p:attrName>style.fontWeight</p:attrName>
                                        </p:attrNameLst>
                                      </p:cBhvr>
                                      <p:to>
                                        <p:strVal val="bold"/>
                                      </p:to>
                                    </p:set>
                                    <p:set>
                                      <p:cBhvr override="childStyle">
                                        <p:cTn id="18" dur="indefinite"/>
                                        <p:tgtEl>
                                          <p:spTgt spid="7">
                                            <p:txEl>
                                              <p:pRg st="2" end="2"/>
                                            </p:txEl>
                                          </p:spTgt>
                                        </p:tgtEl>
                                        <p:attrNameLst>
                                          <p:attrName>style.textDecorationUnderline</p:attrName>
                                        </p:attrNameLst>
                                      </p:cBhvr>
                                      <p:to>
                                        <p:strVal val="false"/>
                                      </p:to>
                                    </p:set>
                                  </p:childTnLst>
                                </p:cTn>
                              </p:par>
                              <p:par>
                                <p:cTn id="19" presetID="5" presetClass="emph" presetSubtype="1" nodeType="withEffect">
                                  <p:stCondLst>
                                    <p:cond delay="0"/>
                                  </p:stCondLst>
                                  <p:endCondLst>
                                    <p:cond evt="onNext" delay="0">
                                      <p:tgtEl>
                                        <p:sldTgt/>
                                      </p:tgtEl>
                                    </p:cond>
                                  </p:endCondLst>
                                  <p:childTnLst>
                                    <p:set>
                                      <p:cBhvr override="childStyle">
                                        <p:cTn id="20" dur="indefinite"/>
                                        <p:tgtEl>
                                          <p:spTgt spid="7">
                                            <p:txEl>
                                              <p:pRg st="3" end="3"/>
                                            </p:txEl>
                                          </p:spTgt>
                                        </p:tgtEl>
                                        <p:attrNameLst>
                                          <p:attrName>style.fontStyle</p:attrName>
                                        </p:attrNameLst>
                                      </p:cBhvr>
                                      <p:to>
                                        <p:strVal val="normal"/>
                                      </p:to>
                                    </p:set>
                                    <p:set>
                                      <p:cBhvr override="childStyle">
                                        <p:cTn id="21" dur="indefinite"/>
                                        <p:tgtEl>
                                          <p:spTgt spid="7">
                                            <p:txEl>
                                              <p:pRg st="3" end="3"/>
                                            </p:txEl>
                                          </p:spTgt>
                                        </p:tgtEl>
                                        <p:attrNameLst>
                                          <p:attrName>style.fontWeight</p:attrName>
                                        </p:attrNameLst>
                                      </p:cBhvr>
                                      <p:to>
                                        <p:strVal val="bold"/>
                                      </p:to>
                                    </p:set>
                                    <p:set>
                                      <p:cBhvr override="childStyle">
                                        <p:cTn id="22" dur="indefinite"/>
                                        <p:tgtEl>
                                          <p:spTgt spid="7">
                                            <p:txEl>
                                              <p:pRg st="3" end="3"/>
                                            </p:txEl>
                                          </p:spTgt>
                                        </p:tgtEl>
                                        <p:attrNameLst>
                                          <p:attrName>style.textDecorationUnderline</p:attrName>
                                        </p:attrNameLst>
                                      </p:cBhvr>
                                      <p:to>
                                        <p:strVal val="false"/>
                                      </p:to>
                                    </p:set>
                                  </p:childTnLst>
                                </p:cTn>
                              </p:par>
                            </p:childTnLst>
                          </p:cTn>
                        </p:par>
                      </p:childTnLst>
                    </p:cTn>
                  </p:par>
                  <p:par>
                    <p:cTn id="23" fill="hold">
                      <p:stCondLst>
                        <p:cond delay="indefinite"/>
                      </p:stCondLst>
                      <p:childTnLst>
                        <p:par>
                          <p:cTn id="24" fill="hold">
                            <p:stCondLst>
                              <p:cond delay="0"/>
                            </p:stCondLst>
                            <p:childTnLst>
                              <p:par>
                                <p:cTn id="25" presetID="5" presetClass="emph" presetSubtype="1" nodeType="clickEffect">
                                  <p:stCondLst>
                                    <p:cond delay="0"/>
                                  </p:stCondLst>
                                  <p:endCondLst>
                                    <p:cond evt="onNext" delay="0">
                                      <p:tgtEl>
                                        <p:sldTgt/>
                                      </p:tgtEl>
                                    </p:cond>
                                  </p:endCondLst>
                                  <p:childTnLst>
                                    <p:set>
                                      <p:cBhvr override="childStyle">
                                        <p:cTn id="26" dur="indefinite"/>
                                        <p:tgtEl>
                                          <p:spTgt spid="7">
                                            <p:txEl>
                                              <p:pRg st="4" end="4"/>
                                            </p:txEl>
                                          </p:spTgt>
                                        </p:tgtEl>
                                        <p:attrNameLst>
                                          <p:attrName>style.fontStyle</p:attrName>
                                        </p:attrNameLst>
                                      </p:cBhvr>
                                      <p:to>
                                        <p:strVal val="normal"/>
                                      </p:to>
                                    </p:set>
                                    <p:set>
                                      <p:cBhvr override="childStyle">
                                        <p:cTn id="27" dur="indefinite"/>
                                        <p:tgtEl>
                                          <p:spTgt spid="7">
                                            <p:txEl>
                                              <p:pRg st="4" end="4"/>
                                            </p:txEl>
                                          </p:spTgt>
                                        </p:tgtEl>
                                        <p:attrNameLst>
                                          <p:attrName>style.fontWeight</p:attrName>
                                        </p:attrNameLst>
                                      </p:cBhvr>
                                      <p:to>
                                        <p:strVal val="bold"/>
                                      </p:to>
                                    </p:set>
                                    <p:set>
                                      <p:cBhvr override="childStyle">
                                        <p:cTn id="28" dur="indefinite"/>
                                        <p:tgtEl>
                                          <p:spTgt spid="7">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Ensure that you are logged into the server as an administrator</a:t>
            </a:r>
          </a:p>
          <a:p>
            <a:r>
              <a:rPr lang="en-US" dirty="0" smtClean="0"/>
              <a:t>To begin the installation, double-click the </a:t>
            </a:r>
            <a:r>
              <a:rPr lang="en-US" b="1" dirty="0" smtClean="0"/>
              <a:t>setup.exe</a:t>
            </a:r>
            <a:r>
              <a:rPr lang="en-US" dirty="0" smtClean="0"/>
              <a:t> file contained within the Demand Management Batch Scheduler 6.1 installation folder </a:t>
            </a:r>
            <a:endParaRPr lang="en-US" dirty="0"/>
          </a:p>
        </p:txBody>
      </p:sp>
      <p:sp>
        <p:nvSpPr>
          <p:cNvPr id="4" name="Title 3"/>
          <p:cNvSpPr>
            <a:spLocks noGrp="1"/>
          </p:cNvSpPr>
          <p:nvPr>
            <p:ph type="title"/>
          </p:nvPr>
        </p:nvSpPr>
        <p:spPr/>
        <p:txBody>
          <a:bodyPr/>
          <a:lstStyle/>
          <a:p>
            <a:r>
              <a:rPr lang="en-US" dirty="0" smtClean="0"/>
              <a:t>Launching the Installation</a:t>
            </a:r>
            <a:endParaRPr lang="en-US" dirty="0"/>
          </a:p>
        </p:txBody>
      </p:sp>
      <p:sp>
        <p:nvSpPr>
          <p:cNvPr id="5" name="Footer Placeholder 4"/>
          <p:cNvSpPr>
            <a:spLocks noGrp="1"/>
          </p:cNvSpPr>
          <p:nvPr>
            <p:ph type="ftr" sz="quarter" idx="10"/>
          </p:nvPr>
        </p:nvSpPr>
        <p:spPr/>
        <p:txBody>
          <a:bodyPr/>
          <a:lstStyle/>
          <a:p>
            <a:r>
              <a:rPr lang="en-US" smtClean="0"/>
              <a:t>Dm-Install-DME-BS-030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
                                            <p:txEl>
                                              <p:pRg st="0" end="0"/>
                                            </p:txEl>
                                          </p:spTgt>
                                        </p:tgtEl>
                                        <p:attrNameLst>
                                          <p:attrName>style.fontStyle</p:attrName>
                                        </p:attrNameLst>
                                      </p:cBhvr>
                                      <p:to>
                                        <p:strVal val="normal"/>
                                      </p:to>
                                    </p:set>
                                    <p:set>
                                      <p:cBhvr override="childStyle">
                                        <p:cTn id="7" dur="indefinite"/>
                                        <p:tgtEl>
                                          <p:spTgt spid="3">
                                            <p:txEl>
                                              <p:pRg st="0" end="0"/>
                                            </p:txEl>
                                          </p:spTgt>
                                        </p:tgtEl>
                                        <p:attrNameLst>
                                          <p:attrName>style.fontWeight</p:attrName>
                                        </p:attrNameLst>
                                      </p:cBhvr>
                                      <p:to>
                                        <p:strVal val="bold"/>
                                      </p:to>
                                    </p:set>
                                    <p:set>
                                      <p:cBhvr override="childStyle">
                                        <p:cTn id="8" dur="indefinite"/>
                                        <p:tgtEl>
                                          <p:spTgt spid="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
                                            <p:txEl>
                                              <p:pRg st="1" end="1"/>
                                            </p:txEl>
                                          </p:spTgt>
                                        </p:tgtEl>
                                        <p:attrNameLst>
                                          <p:attrName>style.fontStyle</p:attrName>
                                        </p:attrNameLst>
                                      </p:cBhvr>
                                      <p:to>
                                        <p:strVal val="normal"/>
                                      </p:to>
                                    </p:set>
                                    <p:set>
                                      <p:cBhvr override="childStyle">
                                        <p:cTn id="13" dur="indefinite"/>
                                        <p:tgtEl>
                                          <p:spTgt spid="3">
                                            <p:txEl>
                                              <p:pRg st="1" end="1"/>
                                            </p:txEl>
                                          </p:spTgt>
                                        </p:tgtEl>
                                        <p:attrNameLst>
                                          <p:attrName>style.fontWeight</p:attrName>
                                        </p:attrNameLst>
                                      </p:cBhvr>
                                      <p:to>
                                        <p:strVal val="bold"/>
                                      </p:to>
                                    </p:set>
                                    <p:set>
                                      <p:cBhvr override="childStyle">
                                        <p:cTn id="14" dur="indefinite"/>
                                        <p:tgtEl>
                                          <p:spTgt spid="3">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a:blip r:embed="rId3" cstate="print"/>
          <a:srcRect/>
          <a:stretch>
            <a:fillRect/>
          </a:stretch>
        </p:blipFill>
        <p:spPr bwMode="auto">
          <a:xfrm>
            <a:off x="2026790" y="2265719"/>
            <a:ext cx="4895850" cy="373380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3" name="Content Placeholder 2"/>
          <p:cNvSpPr>
            <a:spLocks noGrp="1"/>
          </p:cNvSpPr>
          <p:nvPr>
            <p:ph idx="1"/>
          </p:nvPr>
        </p:nvSpPr>
        <p:spPr/>
        <p:txBody>
          <a:bodyPr/>
          <a:lstStyle/>
          <a:p>
            <a:r>
              <a:rPr lang="en-US" dirty="0" smtClean="0"/>
              <a:t>If necessary, modify the </a:t>
            </a:r>
            <a:r>
              <a:rPr lang="en-US" b="1" dirty="0" smtClean="0"/>
              <a:t>destination folder</a:t>
            </a:r>
            <a:r>
              <a:rPr lang="en-US" dirty="0" smtClean="0"/>
              <a:t> for the Batch Scheduler application.</a:t>
            </a:r>
          </a:p>
        </p:txBody>
      </p:sp>
      <p:sp>
        <p:nvSpPr>
          <p:cNvPr id="4" name="Title 3"/>
          <p:cNvSpPr>
            <a:spLocks noGrp="1"/>
          </p:cNvSpPr>
          <p:nvPr>
            <p:ph type="title"/>
          </p:nvPr>
        </p:nvSpPr>
        <p:spPr/>
        <p:txBody>
          <a:bodyPr/>
          <a:lstStyle/>
          <a:p>
            <a:r>
              <a:rPr lang="en-US" dirty="0" smtClean="0"/>
              <a:t>Destination Folder</a:t>
            </a:r>
            <a:endParaRPr lang="en-US" dirty="0"/>
          </a:p>
        </p:txBody>
      </p:sp>
      <p:cxnSp>
        <p:nvCxnSpPr>
          <p:cNvPr id="11" name="Straight Arrow Connector 10"/>
          <p:cNvCxnSpPr/>
          <p:nvPr/>
        </p:nvCxnSpPr>
        <p:spPr>
          <a:xfrm flipH="1" flipV="1">
            <a:off x="6721435" y="3467601"/>
            <a:ext cx="1033152" cy="58189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7" name="Footer Placeholder 6"/>
          <p:cNvSpPr>
            <a:spLocks noGrp="1"/>
          </p:cNvSpPr>
          <p:nvPr>
            <p:ph type="ftr" sz="quarter" idx="10"/>
          </p:nvPr>
        </p:nvSpPr>
        <p:spPr/>
        <p:txBody>
          <a:bodyPr/>
          <a:lstStyle/>
          <a:p>
            <a:r>
              <a:rPr lang="en-US" smtClean="0"/>
              <a:t>Dm-Install-DME-BS-040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a:blip r:embed="rId3" cstate="print"/>
          <a:srcRect/>
          <a:stretch>
            <a:fillRect/>
          </a:stretch>
        </p:blipFill>
        <p:spPr bwMode="auto">
          <a:xfrm>
            <a:off x="3988501" y="2313214"/>
            <a:ext cx="4895850" cy="373380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3" name="Content Placeholder 2"/>
          <p:cNvSpPr>
            <a:spLocks noGrp="1"/>
          </p:cNvSpPr>
          <p:nvPr>
            <p:ph idx="1"/>
          </p:nvPr>
        </p:nvSpPr>
        <p:spPr/>
        <p:txBody>
          <a:bodyPr>
            <a:normAutofit/>
          </a:bodyPr>
          <a:lstStyle/>
          <a:p>
            <a:r>
              <a:rPr lang="en-US" dirty="0" smtClean="0"/>
              <a:t>For an initial installation of Batch Scheduler on a server, a </a:t>
            </a:r>
            <a:r>
              <a:rPr lang="en-US" b="1" dirty="0" smtClean="0"/>
              <a:t>Complete</a:t>
            </a:r>
            <a:r>
              <a:rPr lang="en-US" dirty="0" smtClean="0"/>
              <a:t> installation is </a:t>
            </a:r>
            <a:r>
              <a:rPr lang="en-US" dirty="0" smtClean="0"/>
              <a:t>recommended</a:t>
            </a:r>
            <a:endParaRPr lang="en-US" dirty="0" smtClean="0"/>
          </a:p>
          <a:p>
            <a:r>
              <a:rPr lang="en-US" dirty="0" smtClean="0"/>
              <a:t>For special </a:t>
            </a:r>
            <a:br>
              <a:rPr lang="en-US" dirty="0" smtClean="0"/>
            </a:br>
            <a:r>
              <a:rPr lang="en-US" dirty="0" smtClean="0"/>
              <a:t>situations, the </a:t>
            </a:r>
            <a:br>
              <a:rPr lang="en-US" dirty="0" smtClean="0"/>
            </a:br>
            <a:r>
              <a:rPr lang="en-US" b="1" dirty="0" smtClean="0"/>
              <a:t>Custom </a:t>
            </a:r>
            <a:r>
              <a:rPr lang="en-US" dirty="0" smtClean="0"/>
              <a:t>setting </a:t>
            </a:r>
            <a:br>
              <a:rPr lang="en-US" dirty="0" smtClean="0"/>
            </a:br>
            <a:r>
              <a:rPr lang="en-US" dirty="0" smtClean="0"/>
              <a:t>can be used to </a:t>
            </a:r>
            <a:br>
              <a:rPr lang="en-US" dirty="0" smtClean="0"/>
            </a:br>
            <a:r>
              <a:rPr lang="en-US" dirty="0" smtClean="0"/>
              <a:t>install specific </a:t>
            </a:r>
            <a:br>
              <a:rPr lang="en-US" dirty="0" smtClean="0"/>
            </a:br>
            <a:r>
              <a:rPr lang="en-US" dirty="0" smtClean="0"/>
              <a:t>software</a:t>
            </a:r>
            <a:br>
              <a:rPr lang="en-US" dirty="0" smtClean="0"/>
            </a:br>
            <a:r>
              <a:rPr lang="en-US" dirty="0" smtClean="0"/>
              <a:t>components</a:t>
            </a:r>
            <a:endParaRPr lang="en-US" dirty="0" smtClean="0"/>
          </a:p>
        </p:txBody>
      </p:sp>
      <p:sp>
        <p:nvSpPr>
          <p:cNvPr id="4" name="Title 3"/>
          <p:cNvSpPr>
            <a:spLocks noGrp="1"/>
          </p:cNvSpPr>
          <p:nvPr>
            <p:ph type="title"/>
          </p:nvPr>
        </p:nvSpPr>
        <p:spPr/>
        <p:txBody>
          <a:bodyPr/>
          <a:lstStyle/>
          <a:p>
            <a:r>
              <a:rPr lang="en-US" dirty="0" smtClean="0"/>
              <a:t>Setup Type</a:t>
            </a:r>
            <a:endParaRPr lang="en-US" dirty="0"/>
          </a:p>
        </p:txBody>
      </p:sp>
      <p:sp>
        <p:nvSpPr>
          <p:cNvPr id="10" name="Rounded Rectangle 9"/>
          <p:cNvSpPr/>
          <p:nvPr/>
        </p:nvSpPr>
        <p:spPr>
          <a:xfrm>
            <a:off x="4253338" y="3515094"/>
            <a:ext cx="3679377" cy="724395"/>
          </a:xfrm>
          <a:prstGeom prst="roundRect">
            <a:avLst/>
          </a:prstGeom>
          <a:noFill/>
          <a:ln w="190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Footer Placeholder 7"/>
          <p:cNvSpPr>
            <a:spLocks noGrp="1"/>
          </p:cNvSpPr>
          <p:nvPr>
            <p:ph type="ftr" sz="quarter" idx="10"/>
          </p:nvPr>
        </p:nvSpPr>
        <p:spPr/>
        <p:txBody>
          <a:bodyPr/>
          <a:lstStyle/>
          <a:p>
            <a:r>
              <a:rPr lang="en-US" smtClean="0"/>
              <a:t>Dm-Install-DME-BS-050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
                                            <p:txEl>
                                              <p:pRg st="0" end="0"/>
                                            </p:txEl>
                                          </p:spTgt>
                                        </p:tgtEl>
                                        <p:attrNameLst>
                                          <p:attrName>style.fontStyle</p:attrName>
                                        </p:attrNameLst>
                                      </p:cBhvr>
                                      <p:to>
                                        <p:strVal val="normal"/>
                                      </p:to>
                                    </p:set>
                                    <p:set>
                                      <p:cBhvr override="childStyle">
                                        <p:cTn id="7" dur="indefinite"/>
                                        <p:tgtEl>
                                          <p:spTgt spid="3">
                                            <p:txEl>
                                              <p:pRg st="0" end="0"/>
                                            </p:txEl>
                                          </p:spTgt>
                                        </p:tgtEl>
                                        <p:attrNameLst>
                                          <p:attrName>style.fontWeight</p:attrName>
                                        </p:attrNameLst>
                                      </p:cBhvr>
                                      <p:to>
                                        <p:strVal val="bold"/>
                                      </p:to>
                                    </p:set>
                                    <p:set>
                                      <p:cBhvr override="childStyle">
                                        <p:cTn id="8" dur="indefinite"/>
                                        <p:tgtEl>
                                          <p:spTgt spid="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
                                            <p:txEl>
                                              <p:pRg st="1" end="1"/>
                                            </p:txEl>
                                          </p:spTgt>
                                        </p:tgtEl>
                                        <p:attrNameLst>
                                          <p:attrName>style.fontStyle</p:attrName>
                                        </p:attrNameLst>
                                      </p:cBhvr>
                                      <p:to>
                                        <p:strVal val="normal"/>
                                      </p:to>
                                    </p:set>
                                    <p:set>
                                      <p:cBhvr override="childStyle">
                                        <p:cTn id="13" dur="indefinite"/>
                                        <p:tgtEl>
                                          <p:spTgt spid="3">
                                            <p:txEl>
                                              <p:pRg st="1" end="1"/>
                                            </p:txEl>
                                          </p:spTgt>
                                        </p:tgtEl>
                                        <p:attrNameLst>
                                          <p:attrName>style.fontWeight</p:attrName>
                                        </p:attrNameLst>
                                      </p:cBhvr>
                                      <p:to>
                                        <p:strVal val="bold"/>
                                      </p:to>
                                    </p:set>
                                    <p:set>
                                      <p:cBhvr override="childStyle">
                                        <p:cTn id="14" dur="indefinite"/>
                                        <p:tgtEl>
                                          <p:spTgt spid="3">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p:nvPr/>
        </p:nvPicPr>
        <p:blipFill>
          <a:blip r:embed="rId11" cstate="print"/>
          <a:srcRect/>
          <a:stretch>
            <a:fillRect/>
          </a:stretch>
        </p:blipFill>
        <p:spPr bwMode="auto">
          <a:xfrm>
            <a:off x="2767012" y="2968831"/>
            <a:ext cx="3609975" cy="270510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3" name="Content Placeholder 2"/>
          <p:cNvSpPr>
            <a:spLocks noGrp="1"/>
          </p:cNvSpPr>
          <p:nvPr>
            <p:ph idx="1"/>
          </p:nvPr>
        </p:nvSpPr>
        <p:spPr/>
        <p:txBody>
          <a:bodyPr>
            <a:normAutofit/>
          </a:bodyPr>
          <a:lstStyle/>
          <a:p>
            <a:r>
              <a:rPr lang="en-US" dirty="0" smtClean="0"/>
              <a:t>Within this window, provide the appropriate parameters to allow the installation to connect to the SQL environment and update the DME </a:t>
            </a:r>
            <a:r>
              <a:rPr lang="en-US" dirty="0" smtClean="0"/>
              <a:t>database</a:t>
            </a:r>
            <a:endParaRPr lang="en-US" dirty="0" smtClean="0"/>
          </a:p>
          <a:p>
            <a:pPr>
              <a:buNone/>
            </a:pPr>
            <a:r>
              <a:rPr lang="en-US" dirty="0" smtClean="0"/>
              <a:t/>
            </a:r>
            <a:br>
              <a:rPr lang="en-US" dirty="0" smtClean="0"/>
            </a:br>
            <a:r>
              <a:rPr lang="en-US" dirty="0" smtClean="0"/>
              <a:t/>
            </a:r>
            <a:br>
              <a:rPr lang="en-US" dirty="0" smtClean="0"/>
            </a:br>
            <a:endParaRPr lang="en-US" dirty="0" smtClean="0"/>
          </a:p>
        </p:txBody>
      </p:sp>
      <p:sp>
        <p:nvSpPr>
          <p:cNvPr id="4" name="Title 3"/>
          <p:cNvSpPr>
            <a:spLocks noGrp="1"/>
          </p:cNvSpPr>
          <p:nvPr>
            <p:ph type="title"/>
          </p:nvPr>
        </p:nvSpPr>
        <p:spPr/>
        <p:txBody>
          <a:bodyPr/>
          <a:lstStyle/>
          <a:p>
            <a:r>
              <a:rPr lang="en-US" dirty="0" smtClean="0"/>
              <a:t>Database Connection</a:t>
            </a:r>
            <a:endParaRPr lang="en-US" dirty="0"/>
          </a:p>
        </p:txBody>
      </p:sp>
      <p:sp>
        <p:nvSpPr>
          <p:cNvPr id="7" name="TextBox 6"/>
          <p:cNvSpPr txBox="1"/>
          <p:nvPr>
            <p:custDataLst>
              <p:tags r:id="rId1"/>
            </p:custDataLst>
          </p:nvPr>
        </p:nvSpPr>
        <p:spPr>
          <a:xfrm>
            <a:off x="1540825" y="2667000"/>
            <a:ext cx="457200" cy="461665"/>
          </a:xfrm>
          <a:prstGeom prst="rect">
            <a:avLst/>
          </a:prstGeom>
          <a:noFill/>
        </p:spPr>
        <p:txBody>
          <a:bodyPr wrap="square" rtlCol="0">
            <a:spAutoFit/>
          </a:bodyPr>
          <a:lstStyle/>
          <a:p>
            <a:r>
              <a:rPr lang="en-US" sz="2400" b="1" dirty="0" smtClean="0"/>
              <a:t>1</a:t>
            </a:r>
            <a:endParaRPr lang="en-US" sz="2400" b="1" dirty="0"/>
          </a:p>
        </p:txBody>
      </p:sp>
      <p:sp>
        <p:nvSpPr>
          <p:cNvPr id="9" name="TextBox 8"/>
          <p:cNvSpPr txBox="1"/>
          <p:nvPr>
            <p:custDataLst>
              <p:tags r:id="rId2"/>
            </p:custDataLst>
          </p:nvPr>
        </p:nvSpPr>
        <p:spPr>
          <a:xfrm>
            <a:off x="6672265" y="3128665"/>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10" name="Straight Arrow Connector 9"/>
          <p:cNvCxnSpPr/>
          <p:nvPr>
            <p:custDataLst>
              <p:tags r:id="rId3"/>
            </p:custDataLst>
          </p:nvPr>
        </p:nvCxnSpPr>
        <p:spPr>
          <a:xfrm>
            <a:off x="1828800" y="2968831"/>
            <a:ext cx="1175657" cy="522514"/>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custDataLst>
              <p:tags r:id="rId4"/>
            </p:custDataLst>
          </p:nvPr>
        </p:nvSpPr>
        <p:spPr>
          <a:xfrm>
            <a:off x="1388425" y="4339170"/>
            <a:ext cx="304800" cy="461665"/>
          </a:xfrm>
          <a:prstGeom prst="rect">
            <a:avLst/>
          </a:prstGeom>
          <a:noFill/>
        </p:spPr>
        <p:txBody>
          <a:bodyPr wrap="square" rtlCol="0">
            <a:spAutoFit/>
          </a:bodyPr>
          <a:lstStyle/>
          <a:p>
            <a:r>
              <a:rPr lang="en-US" sz="2400" b="1" dirty="0" smtClean="0"/>
              <a:t>3</a:t>
            </a:r>
            <a:endParaRPr lang="en-US" sz="2400" b="1" dirty="0"/>
          </a:p>
        </p:txBody>
      </p:sp>
      <p:sp>
        <p:nvSpPr>
          <p:cNvPr id="12" name="TextBox 11"/>
          <p:cNvSpPr txBox="1"/>
          <p:nvPr>
            <p:custDataLst>
              <p:tags r:id="rId5"/>
            </p:custDataLst>
          </p:nvPr>
        </p:nvSpPr>
        <p:spPr>
          <a:xfrm>
            <a:off x="6694040" y="3868833"/>
            <a:ext cx="457200" cy="461665"/>
          </a:xfrm>
          <a:prstGeom prst="rect">
            <a:avLst/>
          </a:prstGeom>
          <a:noFill/>
        </p:spPr>
        <p:txBody>
          <a:bodyPr wrap="square" rtlCol="0">
            <a:spAutoFit/>
          </a:bodyPr>
          <a:lstStyle/>
          <a:p>
            <a:r>
              <a:rPr lang="en-US" sz="2400" b="1" dirty="0" smtClean="0"/>
              <a:t>4</a:t>
            </a:r>
            <a:endParaRPr lang="en-US" sz="2400" b="1" dirty="0"/>
          </a:p>
        </p:txBody>
      </p:sp>
      <p:cxnSp>
        <p:nvCxnSpPr>
          <p:cNvPr id="18" name="Straight Arrow Connector 17"/>
          <p:cNvCxnSpPr/>
          <p:nvPr>
            <p:custDataLst>
              <p:tags r:id="rId6"/>
            </p:custDataLst>
          </p:nvPr>
        </p:nvCxnSpPr>
        <p:spPr>
          <a:xfrm flipH="1">
            <a:off x="6026732" y="3420095"/>
            <a:ext cx="705908" cy="38001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custDataLst>
              <p:tags r:id="rId7"/>
            </p:custDataLst>
          </p:nvPr>
        </p:nvCxnSpPr>
        <p:spPr>
          <a:xfrm flipV="1">
            <a:off x="1749653" y="4330498"/>
            <a:ext cx="1175657" cy="239504"/>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custDataLst>
              <p:tags r:id="rId8"/>
            </p:custDataLst>
          </p:nvPr>
        </p:nvCxnSpPr>
        <p:spPr>
          <a:xfrm flipH="1">
            <a:off x="6041886" y="4195929"/>
            <a:ext cx="690754" cy="748146"/>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4" name="Footer Placeholder 13"/>
          <p:cNvSpPr>
            <a:spLocks noGrp="1"/>
          </p:cNvSpPr>
          <p:nvPr>
            <p:ph type="ftr" sz="quarter" idx="10"/>
          </p:nvPr>
        </p:nvSpPr>
        <p:spPr/>
        <p:txBody>
          <a:bodyPr/>
          <a:lstStyle/>
          <a:p>
            <a:r>
              <a:rPr lang="en-US" smtClean="0"/>
              <a:t>Dm-Install-DME-BS-060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If the database was updated </a:t>
            </a:r>
            <a:r>
              <a:rPr lang="en-US" dirty="0" smtClean="0"/>
              <a:t>successfully </a:t>
            </a:r>
            <a:r>
              <a:rPr lang="en-US" dirty="0" smtClean="0"/>
              <a:t>you will see a success </a:t>
            </a:r>
            <a:r>
              <a:rPr lang="en-US" dirty="0" smtClean="0"/>
              <a:t>message  </a:t>
            </a:r>
          </a:p>
          <a:p>
            <a:pPr lvl="1"/>
            <a:r>
              <a:rPr lang="en-US" dirty="0" smtClean="0"/>
              <a:t>This </a:t>
            </a:r>
            <a:r>
              <a:rPr lang="en-US" dirty="0" smtClean="0"/>
              <a:t>will be followed by an installation success </a:t>
            </a:r>
            <a:r>
              <a:rPr lang="en-US" dirty="0" smtClean="0"/>
              <a:t>window</a:t>
            </a:r>
            <a:endParaRPr lang="en-US" dirty="0" smtClean="0"/>
          </a:p>
        </p:txBody>
      </p:sp>
      <p:sp>
        <p:nvSpPr>
          <p:cNvPr id="4" name="Title 3"/>
          <p:cNvSpPr>
            <a:spLocks noGrp="1"/>
          </p:cNvSpPr>
          <p:nvPr>
            <p:ph type="title"/>
          </p:nvPr>
        </p:nvSpPr>
        <p:spPr/>
        <p:txBody>
          <a:bodyPr/>
          <a:lstStyle/>
          <a:p>
            <a:r>
              <a:rPr lang="en-US" dirty="0" smtClean="0"/>
              <a:t>Installation Success</a:t>
            </a:r>
            <a:endParaRPr lang="en-US" dirty="0"/>
          </a:p>
        </p:txBody>
      </p:sp>
      <p:pic>
        <p:nvPicPr>
          <p:cNvPr id="8" name="Picture 7"/>
          <p:cNvPicPr/>
          <p:nvPr/>
        </p:nvPicPr>
        <p:blipFill>
          <a:blip r:embed="rId3" cstate="print"/>
          <a:srcRect/>
          <a:stretch>
            <a:fillRect/>
          </a:stretch>
        </p:blipFill>
        <p:spPr bwMode="auto">
          <a:xfrm>
            <a:off x="621847" y="3270168"/>
            <a:ext cx="3200400" cy="160020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pic>
        <p:nvPicPr>
          <p:cNvPr id="9" name="Picture 8"/>
          <p:cNvPicPr/>
          <p:nvPr/>
        </p:nvPicPr>
        <p:blipFill>
          <a:blip r:embed="rId4" cstate="print"/>
          <a:srcRect/>
          <a:stretch>
            <a:fillRect/>
          </a:stretch>
        </p:blipFill>
        <p:spPr bwMode="auto">
          <a:xfrm>
            <a:off x="3988501" y="2434442"/>
            <a:ext cx="4895850" cy="373380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smtClean="0"/>
              <a:t>Dm-Install-DME-BS-070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Launch the </a:t>
            </a:r>
            <a:r>
              <a:rPr lang="en-US" b="1" dirty="0" smtClean="0"/>
              <a:t>Batch Scheduler Manager</a:t>
            </a:r>
            <a:r>
              <a:rPr lang="en-US" dirty="0" smtClean="0"/>
              <a:t> from the Programs </a:t>
            </a:r>
            <a:r>
              <a:rPr lang="en-US" dirty="0" smtClean="0"/>
              <a:t>menu  </a:t>
            </a:r>
          </a:p>
          <a:p>
            <a:pPr lvl="1"/>
            <a:r>
              <a:rPr lang="en-US" dirty="0" smtClean="0"/>
              <a:t>If </a:t>
            </a:r>
            <a:r>
              <a:rPr lang="en-US" dirty="0" smtClean="0"/>
              <a:t>the application </a:t>
            </a:r>
            <a:r>
              <a:rPr lang="en-US" dirty="0" smtClean="0"/>
              <a:t>launches </a:t>
            </a:r>
            <a:r>
              <a:rPr lang="en-US" dirty="0" smtClean="0"/>
              <a:t>it has been installed </a:t>
            </a:r>
            <a:r>
              <a:rPr lang="en-US" dirty="0" smtClean="0"/>
              <a:t>correctly</a:t>
            </a:r>
            <a:endParaRPr lang="en-US" dirty="0" smtClean="0"/>
          </a:p>
        </p:txBody>
      </p:sp>
      <p:sp>
        <p:nvSpPr>
          <p:cNvPr id="4" name="Title 3"/>
          <p:cNvSpPr>
            <a:spLocks noGrp="1"/>
          </p:cNvSpPr>
          <p:nvPr>
            <p:ph type="title"/>
          </p:nvPr>
        </p:nvSpPr>
        <p:spPr/>
        <p:txBody>
          <a:bodyPr/>
          <a:lstStyle/>
          <a:p>
            <a:r>
              <a:rPr lang="en-US" dirty="0" smtClean="0"/>
              <a:t>Installation Validation</a:t>
            </a:r>
            <a:endParaRPr lang="en-US" dirty="0"/>
          </a:p>
        </p:txBody>
      </p:sp>
      <p:pic>
        <p:nvPicPr>
          <p:cNvPr id="7" name="Picture 6"/>
          <p:cNvPicPr/>
          <p:nvPr/>
        </p:nvPicPr>
        <p:blipFill>
          <a:blip r:embed="rId3" cstate="print"/>
          <a:srcRect/>
          <a:stretch>
            <a:fillRect/>
          </a:stretch>
        </p:blipFill>
        <p:spPr bwMode="auto">
          <a:xfrm>
            <a:off x="1600200" y="2632240"/>
            <a:ext cx="5943600" cy="3604649"/>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Dm-Install-DME-BS-080</a:t>
            </a:r>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MkciVvDlPvAMnM5LQAiS43"/>
</p:tagLst>
</file>

<file path=ppt/tags/tag10.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1.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2.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xml><?xml version="1.0" encoding="utf-8"?>
<p:tagLst xmlns:a="http://schemas.openxmlformats.org/drawingml/2006/main" xmlns:r="http://schemas.openxmlformats.org/officeDocument/2006/relationships" xmlns:p="http://schemas.openxmlformats.org/presentationml/2006/main">
  <p:tag name="DVSHAPEID" val="qjoHPr2RcpyAwZrZlO5VnX"/>
</p:tagLst>
</file>

<file path=ppt/tags/tag3.xml><?xml version="1.0" encoding="utf-8"?>
<p:tagLst xmlns:a="http://schemas.openxmlformats.org/drawingml/2006/main" xmlns:r="http://schemas.openxmlformats.org/officeDocument/2006/relationships" xmlns:p="http://schemas.openxmlformats.org/presentationml/2006/main">
  <p:tag name="DVSHAPEID" val="UdZgzve87nh5dkfE8Nij8r"/>
</p:tagLst>
</file>

<file path=ppt/tags/tag4.xml><?xml version="1.0" encoding="utf-8"?>
<p:tagLst xmlns:a="http://schemas.openxmlformats.org/drawingml/2006/main" xmlns:r="http://schemas.openxmlformats.org/officeDocument/2006/relationships" xmlns:p="http://schemas.openxmlformats.org/presentationml/2006/main">
  <p:tag name="DVSHAPEID" val="eG8eKmldXFptpaHySxC4hb"/>
</p:tagLst>
</file>

<file path=ppt/tags/tag5.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6.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7.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8.xml><?xml version="1.0" encoding="utf-8"?>
<p:tagLst xmlns:a="http://schemas.openxmlformats.org/drawingml/2006/main" xmlns:r="http://schemas.openxmlformats.org/officeDocument/2006/relationships" xmlns:p="http://schemas.openxmlformats.org/presentationml/2006/main">
  <p:tag name="DVSHAPEID" val="5vqIoPWUAKMV2Y2H9rmXw9"/>
</p:tagLst>
</file>

<file path=ppt/tags/tag9.xml><?xml version="1.0" encoding="utf-8"?>
<p:tagLst xmlns:a="http://schemas.openxmlformats.org/drawingml/2006/main" xmlns:r="http://schemas.openxmlformats.org/officeDocument/2006/relationships" xmlns:p="http://schemas.openxmlformats.org/presentationml/2006/main">
  <p:tag name="DVSHAPEID" val="QXdqHxx8AFXVp2r5rM0OPN"/>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7745</TotalTime>
  <Words>511</Words>
  <Application>Microsoft Office PowerPoint</Application>
  <PresentationFormat>On-screen Show (4:3)</PresentationFormat>
  <Paragraphs>56</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QAD 2010 Template</vt:lpstr>
      <vt:lpstr>Installing Batch Scheduler</vt:lpstr>
      <vt:lpstr>Preparing for the Batch Scheduler Installation</vt:lpstr>
      <vt:lpstr>Launching the Installation</vt:lpstr>
      <vt:lpstr>Destination Folder</vt:lpstr>
      <vt:lpstr>Setup Type</vt:lpstr>
      <vt:lpstr>Database Connection</vt:lpstr>
      <vt:lpstr>Installation Success</vt:lpstr>
      <vt:lpstr>Installation Validation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mdf</cp:lastModifiedBy>
  <cp:revision>262</cp:revision>
  <dcterms:created xsi:type="dcterms:W3CDTF">2011-07-14T16:40:17Z</dcterms:created>
  <dcterms:modified xsi:type="dcterms:W3CDTF">2012-01-19T19:26:17Z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1OWxEuAm7ZO7v6XhctTbRlh1TcN9OrkQkLfVdZRdXXqg</vt:lpwstr>
  </property>
  <property fmtid="{D5CDD505-2E9C-101B-9397-08002B2CF9AE}" pid="4" name="Google.Documents.RevisionId">
    <vt:lpwstr>01691721286944466086</vt:lpwstr>
  </property>
  <property fmtid="{D5CDD505-2E9C-101B-9397-08002B2CF9AE}" pid="5" name="Google.Documents.PreviousRevisionId">
    <vt:lpwstr>18171498585324589574</vt:lpwstr>
  </property>
  <property fmtid="{D5CDD505-2E9C-101B-9397-08002B2CF9AE}" pid="6" name="Google.Documents.PluginVersion">
    <vt:lpwstr>2.0.2424.7283</vt:lpwstr>
  </property>
  <property fmtid="{D5CDD505-2E9C-101B-9397-08002B2CF9AE}" pid="7" name="Google.Documents.MergeIncapabilityFlags">
    <vt:i4>0</vt:i4>
  </property>
</Properties>
</file>