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4" r:id="rId1"/>
  </p:sldMasterIdLst>
  <p:notesMasterIdLst>
    <p:notesMasterId r:id="rId18"/>
  </p:notesMasterIdLst>
  <p:handoutMasterIdLst>
    <p:handoutMasterId r:id="rId19"/>
  </p:handoutMasterIdLst>
  <p:sldIdLst>
    <p:sldId id="302" r:id="rId2"/>
    <p:sldId id="305"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82319" autoAdjust="0"/>
  </p:normalViewPr>
  <p:slideViewPr>
    <p:cSldViewPr snapToGrid="0" snapToObjects="1">
      <p:cViewPr>
        <p:scale>
          <a:sx n="100" d="100"/>
          <a:sy n="100" d="100"/>
        </p:scale>
        <p:origin x="-402" y="-138"/>
      </p:cViewPr>
      <p:guideLst>
        <p:guide orient="horz" pos="827"/>
        <p:guide pos="361"/>
      </p:guideLst>
    </p:cSldViewPr>
  </p:slideViewPr>
  <p:notesTextViewPr>
    <p:cViewPr>
      <p:scale>
        <a:sx n="100" d="100"/>
        <a:sy n="100" d="100"/>
      </p:scale>
      <p:origin x="0" y="0"/>
    </p:cViewPr>
  </p:notesTextViewPr>
  <p:sorterViewPr>
    <p:cViewPr>
      <p:scale>
        <a:sx n="66" d="100"/>
        <a:sy n="66" d="100"/>
      </p:scale>
      <p:origin x="0" y="546"/>
    </p:cViewPr>
  </p:sorterViewPr>
  <p:notesViewPr>
    <p:cSldViewPr snapToGrid="0" snapToObjects="1">
      <p:cViewPr varScale="1">
        <p:scale>
          <a:sx n="77" d="100"/>
          <a:sy n="77" d="100"/>
        </p:scale>
        <p:origin x="-211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1/18/2012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1/18/2012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smtClean="0"/>
          </a:p>
        </p:txBody>
      </p:sp>
      <p:sp>
        <p:nvSpPr>
          <p:cNvPr id="28676" name="Slide Number Placeholder 3"/>
          <p:cNvSpPr>
            <a:spLocks noGrp="1"/>
          </p:cNvSpPr>
          <p:nvPr>
            <p:ph type="sldNum" sz="quarter" idx="5"/>
          </p:nvPr>
        </p:nvSpPr>
        <p:spPr>
          <a:noFill/>
        </p:spPr>
        <p:txBody>
          <a:bodyPr/>
          <a:lstStyle/>
          <a:p>
            <a:fld id="{05971EE4-C82A-4543-A6C6-8C215D81D62E}"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customer may provide guidance related to the account</a:t>
            </a:r>
            <a:r>
              <a:rPr lang="en-US" baseline="0" dirty="0" smtClean="0"/>
              <a:t> names to assign to the various SQL services.  A good starting point is to assign either the “LOCAL SERVICE” or “NETWORK SERVICE” account name to the various services (as shown in this example).  These settings can be changed later if necessary.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Mixed Mode Authentication is a requirement of DME</a:t>
            </a:r>
            <a:r>
              <a:rPr lang="en-US" baseline="0" dirty="0" smtClean="0"/>
              <a:t> as several pieces of the application cannot utilize Windows authentication mode to connect to the SQL database.  On this screen, SQL Server administrators can be defined.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Consult</a:t>
            </a:r>
            <a:r>
              <a:rPr lang="en-US" baseline="0" dirty="0" smtClean="0"/>
              <a:t> with your customer to determine the appropriate data directory locations.  The defaults provide good starting points.  You will note during the DME installation, you have the ability to install the DME database in ANY directory of your choosing.</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Consult</a:t>
            </a:r>
            <a:r>
              <a:rPr lang="en-US" baseline="0" dirty="0" smtClean="0"/>
              <a:t> with your customer to determine the appropriate data directory locations.  The defaults provide good starting points.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Consult</a:t>
            </a:r>
            <a:r>
              <a:rPr lang="en-US" baseline="0" dirty="0" smtClean="0"/>
              <a:t> with your customer to determine any of the other Reporting Services options are necessary.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Rebooting of the server is not required after installing SQL Server unless you </a:t>
            </a:r>
            <a:r>
              <a:rPr lang="en-US" smtClean="0"/>
              <a:t>are prompted to do so.</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“New installation or add features to an existing installation” will be the most commonly used option in the SQL Server Installation</a:t>
            </a:r>
            <a:r>
              <a:rPr lang="en-US" baseline="0" dirty="0" smtClean="0"/>
              <a:t> Center.  This is also the best option when installing SQL Server on company equipment for demonstration purposes.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“Show details” function will provide a detailed listing of the Setup Support Rules</a:t>
            </a:r>
            <a:r>
              <a:rPr lang="en-US" baseline="0" dirty="0" smtClean="0"/>
              <a:t> analysis.  It is highly recommended (and in some cases required) that you resolve any issues prior to proceeding.</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noted in previous slides, you should be installing SQL Server Standard</a:t>
            </a:r>
            <a:r>
              <a:rPr lang="en-US" baseline="0" dirty="0" smtClean="0"/>
              <a:t> Edition or higher.  It is possible to install an “evaluation” edition as long as a license is entered prior to the deployment of the database into a production environment.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“Show details” function will provide a detailed listing of the Setup Support Rules</a:t>
            </a:r>
            <a:r>
              <a:rPr lang="en-US" baseline="0" dirty="0" smtClean="0"/>
              <a:t> analysis.  It is highly recommended (and in some cases required) that you resolve any issues prior to proceeding.</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customer can</a:t>
            </a:r>
            <a:r>
              <a:rPr lang="en-US" baseline="0" dirty="0" smtClean="0"/>
              <a:t> provide you guidance as to any additional features that should be included.  Many customers prefer to include the SQL Server Books Online as it is an excellent SQL resource.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customer may provide</a:t>
            </a:r>
            <a:r>
              <a:rPr lang="en-US" baseline="0" dirty="0" smtClean="0"/>
              <a:t> guidance related to the naming of the SQL instance and its root directory.  If you are unsure, the defaults are a good starting point.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DM-Install-SQL-</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DM-Install-SQL-</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588332" y="6638544"/>
            <a:ext cx="1555668" cy="219456"/>
          </a:xfrm>
          <a:prstGeom prst="rect">
            <a:avLst/>
          </a:prstGeom>
        </p:spPr>
        <p:txBody>
          <a:bodyPr vert="horz" lIns="91440" tIns="45720" rIns="91440" bIns="45720" rtlCol="0" anchor="b"/>
          <a:lstStyle>
            <a:lvl1pPr algn="r">
              <a:defRPr sz="800">
                <a:solidFill>
                  <a:schemeClr val="tx1"/>
                </a:solidFill>
              </a:defRPr>
            </a:lvl1pPr>
          </a:lstStyle>
          <a:p>
            <a:r>
              <a:rPr lang="en-US" smtClean="0"/>
              <a:t>DM-Install-SQL-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Installing SQL Server 2008</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6" name="Text Placeholder 5"/>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1600200" y="2253714"/>
            <a:ext cx="5943600" cy="3976694"/>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The various SQL services require an account name to </a:t>
            </a:r>
            <a:r>
              <a:rPr lang="en-US" dirty="0" smtClean="0"/>
              <a:t>execute  </a:t>
            </a:r>
          </a:p>
          <a:p>
            <a:pPr lvl="1"/>
            <a:r>
              <a:rPr lang="en-US" dirty="0" smtClean="0"/>
              <a:t>Specify </a:t>
            </a:r>
            <a:r>
              <a:rPr lang="en-US" dirty="0" smtClean="0"/>
              <a:t>the account name for each </a:t>
            </a:r>
            <a:r>
              <a:rPr lang="en-US" dirty="0" smtClean="0"/>
              <a:t>service </a:t>
            </a:r>
            <a:endParaRPr lang="en-US" dirty="0"/>
          </a:p>
        </p:txBody>
      </p:sp>
      <p:sp>
        <p:nvSpPr>
          <p:cNvPr id="7" name="Title 6"/>
          <p:cNvSpPr>
            <a:spLocks noGrp="1"/>
          </p:cNvSpPr>
          <p:nvPr>
            <p:ph type="title"/>
          </p:nvPr>
        </p:nvSpPr>
        <p:spPr/>
        <p:txBody>
          <a:bodyPr/>
          <a:lstStyle/>
          <a:p>
            <a:r>
              <a:rPr lang="en-US" dirty="0" smtClean="0"/>
              <a:t>Server Configuration</a:t>
            </a:r>
            <a:endParaRPr lang="en-US" dirty="0"/>
          </a:p>
        </p:txBody>
      </p:sp>
      <p:sp>
        <p:nvSpPr>
          <p:cNvPr id="13" name="Rounded Rectangle 12"/>
          <p:cNvSpPr/>
          <p:nvPr/>
        </p:nvSpPr>
        <p:spPr>
          <a:xfrm>
            <a:off x="4797620" y="3464997"/>
            <a:ext cx="1128167" cy="878773"/>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831266" y="4913787"/>
            <a:ext cx="4286999" cy="91441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smtClean="0"/>
              <a:t>DM-Install-SQL-100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p:nvPr/>
        </p:nvPicPr>
        <p:blipFill>
          <a:blip r:embed="rId3" cstate="print"/>
          <a:srcRect/>
          <a:stretch>
            <a:fillRect/>
          </a:stretch>
        </p:blipFill>
        <p:spPr bwMode="auto">
          <a:xfrm>
            <a:off x="2551711" y="2303688"/>
            <a:ext cx="5943600" cy="3816433"/>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It is critical to choose </a:t>
            </a:r>
            <a:r>
              <a:rPr lang="en-US" b="1" dirty="0" smtClean="0"/>
              <a:t>Mixed Mode Authentication</a:t>
            </a:r>
            <a:r>
              <a:rPr lang="en-US" dirty="0" smtClean="0"/>
              <a:t> in the Account Provisioning </a:t>
            </a:r>
            <a:r>
              <a:rPr lang="en-US" dirty="0" smtClean="0"/>
              <a:t>tab - also </a:t>
            </a:r>
            <a:r>
              <a:rPr lang="en-US" dirty="0" smtClean="0"/>
              <a:t>provide the password for the “</a:t>
            </a:r>
            <a:r>
              <a:rPr lang="en-US" dirty="0" err="1" smtClean="0"/>
              <a:t>sa</a:t>
            </a:r>
            <a:r>
              <a:rPr lang="en-US" dirty="0" smtClean="0"/>
              <a:t>” </a:t>
            </a:r>
            <a:r>
              <a:rPr lang="en-US" dirty="0" smtClean="0"/>
              <a:t>account</a:t>
            </a:r>
            <a:endParaRPr lang="en-US" dirty="0"/>
          </a:p>
        </p:txBody>
      </p:sp>
      <p:sp>
        <p:nvSpPr>
          <p:cNvPr id="7" name="Title 6"/>
          <p:cNvSpPr>
            <a:spLocks noGrp="1"/>
          </p:cNvSpPr>
          <p:nvPr>
            <p:ph type="title"/>
          </p:nvPr>
        </p:nvSpPr>
        <p:spPr/>
        <p:txBody>
          <a:bodyPr/>
          <a:lstStyle/>
          <a:p>
            <a:r>
              <a:rPr lang="en-US" dirty="0" smtClean="0"/>
              <a:t>Database Engine Configuration</a:t>
            </a:r>
            <a:endParaRPr lang="en-US" dirty="0"/>
          </a:p>
        </p:txBody>
      </p:sp>
      <p:sp>
        <p:nvSpPr>
          <p:cNvPr id="13" name="Rounded Rectangle 12"/>
          <p:cNvSpPr/>
          <p:nvPr/>
        </p:nvSpPr>
        <p:spPr>
          <a:xfrm>
            <a:off x="4347850" y="3479348"/>
            <a:ext cx="3996050" cy="1092528"/>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1865909" y="3170586"/>
            <a:ext cx="2446316" cy="109253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smtClean="0"/>
              <a:t>DM-Install-SQL-110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1596736" y="2208686"/>
            <a:ext cx="5943600" cy="4059821"/>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During this step, the locations of the databases can be defined on the </a:t>
            </a:r>
            <a:r>
              <a:rPr lang="en-US" b="1" dirty="0" smtClean="0"/>
              <a:t>Data Directories</a:t>
            </a:r>
            <a:r>
              <a:rPr lang="en-US" dirty="0" smtClean="0"/>
              <a:t> </a:t>
            </a:r>
            <a:r>
              <a:rPr lang="en-US" dirty="0" smtClean="0"/>
              <a:t>tab</a:t>
            </a:r>
            <a:endParaRPr lang="en-US" dirty="0"/>
          </a:p>
        </p:txBody>
      </p:sp>
      <p:sp>
        <p:nvSpPr>
          <p:cNvPr id="7" name="Title 6"/>
          <p:cNvSpPr>
            <a:spLocks noGrp="1"/>
          </p:cNvSpPr>
          <p:nvPr>
            <p:ph type="title"/>
          </p:nvPr>
        </p:nvSpPr>
        <p:spPr/>
        <p:txBody>
          <a:bodyPr/>
          <a:lstStyle/>
          <a:p>
            <a:r>
              <a:rPr lang="en-US" dirty="0" smtClean="0"/>
              <a:t>Database Engine Configuration</a:t>
            </a:r>
            <a:endParaRPr lang="en-US" dirty="0"/>
          </a:p>
        </p:txBody>
      </p:sp>
      <p:sp>
        <p:nvSpPr>
          <p:cNvPr id="13" name="Rounded Rectangle 12"/>
          <p:cNvSpPr/>
          <p:nvPr/>
        </p:nvSpPr>
        <p:spPr>
          <a:xfrm>
            <a:off x="3357250" y="3229967"/>
            <a:ext cx="3996050" cy="1674418"/>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3562350" y="2000250"/>
            <a:ext cx="887433" cy="98033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DM-Install-SQL-120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1598165" y="2310739"/>
            <a:ext cx="5943600" cy="3929193"/>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During this step, the locations of the data directories for Analysis Services can be defined on the </a:t>
            </a:r>
            <a:r>
              <a:rPr lang="en-US" b="1" dirty="0" smtClean="0"/>
              <a:t>Data Directories</a:t>
            </a:r>
            <a:r>
              <a:rPr lang="en-US" dirty="0" smtClean="0"/>
              <a:t> tab.</a:t>
            </a:r>
            <a:endParaRPr lang="en-US" dirty="0"/>
          </a:p>
        </p:txBody>
      </p:sp>
      <p:sp>
        <p:nvSpPr>
          <p:cNvPr id="7" name="Title 6"/>
          <p:cNvSpPr>
            <a:spLocks noGrp="1"/>
          </p:cNvSpPr>
          <p:nvPr>
            <p:ph type="title"/>
          </p:nvPr>
        </p:nvSpPr>
        <p:spPr/>
        <p:txBody>
          <a:bodyPr/>
          <a:lstStyle/>
          <a:p>
            <a:r>
              <a:rPr lang="en-US" dirty="0" smtClean="0"/>
              <a:t>Analysis Services Configuration</a:t>
            </a:r>
            <a:endParaRPr lang="en-US" dirty="0"/>
          </a:p>
        </p:txBody>
      </p:sp>
      <p:sp>
        <p:nvSpPr>
          <p:cNvPr id="13" name="Rounded Rectangle 12"/>
          <p:cNvSpPr/>
          <p:nvPr/>
        </p:nvSpPr>
        <p:spPr>
          <a:xfrm>
            <a:off x="3366275" y="3272642"/>
            <a:ext cx="3996050" cy="1199407"/>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4601308" y="2168231"/>
            <a:ext cx="808892" cy="96190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smtClean="0"/>
              <a:t>DM-Install-SQL-130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1600200" y="1820333"/>
            <a:ext cx="5943600" cy="44577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Select the “Install the native mode default configuration” </a:t>
            </a:r>
            <a:r>
              <a:rPr lang="en-US" dirty="0" smtClean="0"/>
              <a:t>option</a:t>
            </a:r>
            <a:endParaRPr lang="en-US" dirty="0"/>
          </a:p>
        </p:txBody>
      </p:sp>
      <p:sp>
        <p:nvSpPr>
          <p:cNvPr id="7" name="Title 6"/>
          <p:cNvSpPr>
            <a:spLocks noGrp="1"/>
          </p:cNvSpPr>
          <p:nvPr>
            <p:ph type="title"/>
          </p:nvPr>
        </p:nvSpPr>
        <p:spPr/>
        <p:txBody>
          <a:bodyPr/>
          <a:lstStyle/>
          <a:p>
            <a:r>
              <a:rPr lang="en-US" dirty="0" smtClean="0"/>
              <a:t>Reporting Services Configuration</a:t>
            </a:r>
            <a:endParaRPr lang="en-US" dirty="0"/>
          </a:p>
        </p:txBody>
      </p:sp>
      <p:cxnSp>
        <p:nvCxnSpPr>
          <p:cNvPr id="10" name="Straight Arrow Connector 9"/>
          <p:cNvCxnSpPr/>
          <p:nvPr/>
        </p:nvCxnSpPr>
        <p:spPr>
          <a:xfrm flipV="1">
            <a:off x="685800" y="2906981"/>
            <a:ext cx="2556164" cy="26125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DM-Install-SQL-140</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1600200" y="1820333"/>
            <a:ext cx="5943600" cy="445770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Prior to beginning the installation, you can review the selections made to this </a:t>
            </a:r>
            <a:r>
              <a:rPr lang="en-US" dirty="0" smtClean="0"/>
              <a:t>point</a:t>
            </a:r>
            <a:endParaRPr lang="en-US" dirty="0"/>
          </a:p>
        </p:txBody>
      </p:sp>
      <p:sp>
        <p:nvSpPr>
          <p:cNvPr id="7" name="Title 6"/>
          <p:cNvSpPr>
            <a:spLocks noGrp="1"/>
          </p:cNvSpPr>
          <p:nvPr>
            <p:ph type="title"/>
          </p:nvPr>
        </p:nvSpPr>
        <p:spPr/>
        <p:txBody>
          <a:bodyPr/>
          <a:lstStyle/>
          <a:p>
            <a:r>
              <a:rPr lang="en-US" dirty="0" smtClean="0"/>
              <a:t>Ready to Install</a:t>
            </a:r>
            <a:endParaRPr lang="en-US" dirty="0"/>
          </a:p>
        </p:txBody>
      </p:sp>
      <p:cxnSp>
        <p:nvCxnSpPr>
          <p:cNvPr id="10" name="Straight Arrow Connector 9"/>
          <p:cNvCxnSpPr/>
          <p:nvPr/>
        </p:nvCxnSpPr>
        <p:spPr>
          <a:xfrm flipH="1" flipV="1">
            <a:off x="4702629" y="3168238"/>
            <a:ext cx="3069771" cy="171004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DM-Install-SQL-150</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1600200" y="2249012"/>
            <a:ext cx="5943600" cy="4000445"/>
          </a:xfrm>
          <a:prstGeom prst="rect">
            <a:avLst/>
          </a:prstGeom>
          <a:noFill/>
          <a:ln w="9525">
            <a:noFill/>
            <a:miter lim="800000"/>
            <a:headEnd/>
            <a:tailEnd/>
          </a:ln>
        </p:spPr>
      </p:pic>
      <p:sp>
        <p:nvSpPr>
          <p:cNvPr id="8" name="Content Placeholder 7"/>
          <p:cNvSpPr>
            <a:spLocks noGrp="1"/>
          </p:cNvSpPr>
          <p:nvPr>
            <p:ph idx="1"/>
          </p:nvPr>
        </p:nvSpPr>
        <p:spPr/>
        <p:txBody>
          <a:bodyPr/>
          <a:lstStyle/>
          <a:p>
            <a:r>
              <a:rPr lang="en-US" dirty="0" smtClean="0"/>
              <a:t>If the installation is successful, you will notified regarding the completion or any required next </a:t>
            </a:r>
            <a:r>
              <a:rPr lang="en-US" dirty="0" smtClean="0"/>
              <a:t>steps</a:t>
            </a:r>
            <a:endParaRPr lang="en-US" dirty="0"/>
          </a:p>
        </p:txBody>
      </p:sp>
      <p:sp>
        <p:nvSpPr>
          <p:cNvPr id="7" name="Title 6"/>
          <p:cNvSpPr>
            <a:spLocks noGrp="1"/>
          </p:cNvSpPr>
          <p:nvPr>
            <p:ph type="title"/>
          </p:nvPr>
        </p:nvSpPr>
        <p:spPr/>
        <p:txBody>
          <a:bodyPr/>
          <a:lstStyle/>
          <a:p>
            <a:r>
              <a:rPr lang="en-US" dirty="0" smtClean="0"/>
              <a:t>Successful Installation</a:t>
            </a:r>
            <a:endParaRPr lang="en-US" dirty="0"/>
          </a:p>
        </p:txBody>
      </p:sp>
      <p:sp>
        <p:nvSpPr>
          <p:cNvPr id="13" name="Rounded Rectangle 12"/>
          <p:cNvSpPr/>
          <p:nvPr/>
        </p:nvSpPr>
        <p:spPr>
          <a:xfrm>
            <a:off x="3265706" y="3472172"/>
            <a:ext cx="2612580" cy="581891"/>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DM-Install-SQL-160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Download the SQL software media to an accessible drive on the server or place the media in a drive accessible by the server</a:t>
            </a:r>
          </a:p>
          <a:p>
            <a:r>
              <a:rPr lang="en-US" dirty="0" smtClean="0"/>
              <a:t>In conjunction with the customer IT team, determine the appropriate install locations </a:t>
            </a:r>
            <a:r>
              <a:rPr lang="en-US" dirty="0" smtClean="0"/>
              <a:t>for</a:t>
            </a:r>
            <a:endParaRPr lang="en-US" dirty="0" smtClean="0"/>
          </a:p>
          <a:p>
            <a:pPr lvl="1"/>
            <a:r>
              <a:rPr lang="en-US" dirty="0" smtClean="0"/>
              <a:t>Application files</a:t>
            </a:r>
          </a:p>
          <a:p>
            <a:pPr lvl="1"/>
            <a:r>
              <a:rPr lang="en-US" dirty="0" smtClean="0"/>
              <a:t>Database files</a:t>
            </a:r>
          </a:p>
          <a:p>
            <a:endParaRPr lang="en-US" dirty="0"/>
          </a:p>
        </p:txBody>
      </p:sp>
      <p:sp>
        <p:nvSpPr>
          <p:cNvPr id="6" name="Title 5"/>
          <p:cNvSpPr>
            <a:spLocks noGrp="1"/>
          </p:cNvSpPr>
          <p:nvPr>
            <p:ph type="title"/>
          </p:nvPr>
        </p:nvSpPr>
        <p:spPr/>
        <p:txBody>
          <a:bodyPr/>
          <a:lstStyle/>
          <a:p>
            <a:r>
              <a:rPr lang="en-US" dirty="0" smtClean="0"/>
              <a:t>Preparing for the SQL Installation</a:t>
            </a:r>
            <a:endParaRPr lang="en-US" dirty="0"/>
          </a:p>
        </p:txBody>
      </p:sp>
      <p:sp>
        <p:nvSpPr>
          <p:cNvPr id="5" name="Footer Placeholder 4"/>
          <p:cNvSpPr>
            <a:spLocks noGrp="1"/>
          </p:cNvSpPr>
          <p:nvPr>
            <p:ph type="ftr" sz="quarter" idx="10"/>
          </p:nvPr>
        </p:nvSpPr>
        <p:spPr/>
        <p:txBody>
          <a:bodyPr/>
          <a:lstStyle/>
          <a:p>
            <a:r>
              <a:rPr lang="en-US" smtClean="0"/>
              <a:t>DM-Install-SQL-020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When the SQL Server Installation Center window appears, click the </a:t>
            </a:r>
            <a:r>
              <a:rPr lang="en-US" b="1" dirty="0" smtClean="0"/>
              <a:t>Installation </a:t>
            </a:r>
            <a:r>
              <a:rPr lang="en-US" dirty="0" smtClean="0"/>
              <a:t>section and launch the “New installation” </a:t>
            </a:r>
            <a:r>
              <a:rPr lang="en-US" dirty="0" smtClean="0"/>
              <a:t>option</a:t>
            </a:r>
            <a:endParaRPr lang="en-US" dirty="0"/>
          </a:p>
        </p:txBody>
      </p:sp>
      <p:sp>
        <p:nvSpPr>
          <p:cNvPr id="7" name="Title 6"/>
          <p:cNvSpPr>
            <a:spLocks noGrp="1"/>
          </p:cNvSpPr>
          <p:nvPr>
            <p:ph type="title"/>
          </p:nvPr>
        </p:nvSpPr>
        <p:spPr/>
        <p:txBody>
          <a:bodyPr/>
          <a:lstStyle/>
          <a:p>
            <a:r>
              <a:rPr lang="en-US" dirty="0" smtClean="0"/>
              <a:t>Launching the Installation</a:t>
            </a:r>
            <a:endParaRPr lang="en-US" dirty="0"/>
          </a:p>
        </p:txBody>
      </p:sp>
      <p:pic>
        <p:nvPicPr>
          <p:cNvPr id="6" name="Picture 5"/>
          <p:cNvPicPr/>
          <p:nvPr/>
        </p:nvPicPr>
        <p:blipFill>
          <a:blip r:embed="rId3" cstate="print"/>
          <a:srcRect/>
          <a:stretch>
            <a:fillRect/>
          </a:stretch>
        </p:blipFill>
        <p:spPr bwMode="auto">
          <a:xfrm>
            <a:off x="2135579" y="2311427"/>
            <a:ext cx="5201392" cy="3871356"/>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10" name="Straight Arrow Connector 9"/>
          <p:cNvCxnSpPr/>
          <p:nvPr/>
        </p:nvCxnSpPr>
        <p:spPr>
          <a:xfrm flipV="1">
            <a:off x="484906" y="2823615"/>
            <a:ext cx="1757548" cy="86689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3788220" y="2565328"/>
            <a:ext cx="3378530" cy="421573"/>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DM-Install-SQL-030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3189391" y="2331892"/>
            <a:ext cx="5373584" cy="382231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The install program will determine if any problems might occur during the installation of support </a:t>
            </a:r>
            <a:r>
              <a:rPr lang="en-US" dirty="0" smtClean="0"/>
              <a:t>files - review </a:t>
            </a:r>
            <a:r>
              <a:rPr lang="en-US" dirty="0" smtClean="0"/>
              <a:t>any issues prior to </a:t>
            </a:r>
            <a:r>
              <a:rPr lang="en-US" dirty="0" smtClean="0"/>
              <a:t>proceeding</a:t>
            </a:r>
            <a:endParaRPr lang="en-US" dirty="0"/>
          </a:p>
        </p:txBody>
      </p:sp>
      <p:sp>
        <p:nvSpPr>
          <p:cNvPr id="7" name="Title 6"/>
          <p:cNvSpPr>
            <a:spLocks noGrp="1"/>
          </p:cNvSpPr>
          <p:nvPr>
            <p:ph type="title"/>
          </p:nvPr>
        </p:nvSpPr>
        <p:spPr/>
        <p:txBody>
          <a:bodyPr/>
          <a:lstStyle/>
          <a:p>
            <a:r>
              <a:rPr lang="en-US" dirty="0" smtClean="0"/>
              <a:t>Setup Support Rules</a:t>
            </a:r>
            <a:endParaRPr lang="en-US" dirty="0"/>
          </a:p>
        </p:txBody>
      </p:sp>
      <p:sp>
        <p:nvSpPr>
          <p:cNvPr id="13" name="Rounded Rectangle 12"/>
          <p:cNvSpPr/>
          <p:nvPr/>
        </p:nvSpPr>
        <p:spPr>
          <a:xfrm>
            <a:off x="4680848" y="3044413"/>
            <a:ext cx="2517578" cy="225631"/>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2923300" y="3661938"/>
            <a:ext cx="1757548" cy="86689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DM-Install-SQL-040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2619746" y="2010764"/>
            <a:ext cx="5504204" cy="3952943"/>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Obtain the SQL license key from the customer and enter it in the </a:t>
            </a:r>
            <a:r>
              <a:rPr lang="en-US" b="1" dirty="0" smtClean="0"/>
              <a:t>product key</a:t>
            </a:r>
            <a:r>
              <a:rPr lang="en-US" dirty="0" smtClean="0"/>
              <a:t> </a:t>
            </a:r>
            <a:r>
              <a:rPr lang="en-US" dirty="0" smtClean="0"/>
              <a:t>section</a:t>
            </a:r>
            <a:endParaRPr lang="en-US" dirty="0"/>
          </a:p>
        </p:txBody>
      </p:sp>
      <p:sp>
        <p:nvSpPr>
          <p:cNvPr id="7" name="Title 6"/>
          <p:cNvSpPr>
            <a:spLocks noGrp="1"/>
          </p:cNvSpPr>
          <p:nvPr>
            <p:ph type="title"/>
          </p:nvPr>
        </p:nvSpPr>
        <p:spPr/>
        <p:txBody>
          <a:bodyPr/>
          <a:lstStyle/>
          <a:p>
            <a:r>
              <a:rPr lang="en-US" dirty="0" smtClean="0"/>
              <a:t>SQL License Key</a:t>
            </a:r>
            <a:endParaRPr lang="en-US" dirty="0"/>
          </a:p>
        </p:txBody>
      </p:sp>
      <p:sp>
        <p:nvSpPr>
          <p:cNvPr id="13" name="Rounded Rectangle 12"/>
          <p:cNvSpPr/>
          <p:nvPr/>
        </p:nvSpPr>
        <p:spPr>
          <a:xfrm>
            <a:off x="4151654" y="3851440"/>
            <a:ext cx="2054440" cy="486896"/>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969068" y="2901417"/>
            <a:ext cx="1757548" cy="86689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smtClean="0"/>
              <a:t>DM-Install-SQL-050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3269302" y="2345748"/>
            <a:ext cx="5133108" cy="365606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The install program will determine if any additional problems might occur during the </a:t>
            </a:r>
            <a:r>
              <a:rPr lang="en-US" dirty="0" smtClean="0"/>
              <a:t>installation - review </a:t>
            </a:r>
            <a:r>
              <a:rPr lang="en-US" dirty="0" smtClean="0"/>
              <a:t>any issues prior to </a:t>
            </a:r>
            <a:r>
              <a:rPr lang="en-US" dirty="0" smtClean="0"/>
              <a:t>proceeding</a:t>
            </a:r>
            <a:endParaRPr lang="en-US" dirty="0"/>
          </a:p>
        </p:txBody>
      </p:sp>
      <p:sp>
        <p:nvSpPr>
          <p:cNvPr id="7" name="Title 6"/>
          <p:cNvSpPr>
            <a:spLocks noGrp="1"/>
          </p:cNvSpPr>
          <p:nvPr>
            <p:ph type="title"/>
          </p:nvPr>
        </p:nvSpPr>
        <p:spPr/>
        <p:txBody>
          <a:bodyPr/>
          <a:lstStyle/>
          <a:p>
            <a:r>
              <a:rPr lang="en-US" dirty="0" smtClean="0"/>
              <a:t>Setup Support Rules</a:t>
            </a:r>
            <a:endParaRPr lang="en-US" dirty="0"/>
          </a:p>
        </p:txBody>
      </p:sp>
      <p:sp>
        <p:nvSpPr>
          <p:cNvPr id="13" name="Rounded Rectangle 12"/>
          <p:cNvSpPr/>
          <p:nvPr/>
        </p:nvSpPr>
        <p:spPr>
          <a:xfrm>
            <a:off x="4694331" y="3058269"/>
            <a:ext cx="2517578" cy="225631"/>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2248015" y="5480833"/>
            <a:ext cx="2446316" cy="1543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4718081" y="5391767"/>
            <a:ext cx="2850088" cy="243454"/>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DM-Install-SQL-060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cstate="print"/>
          <a:srcRect/>
          <a:stretch>
            <a:fillRect/>
          </a:stretch>
        </p:blipFill>
        <p:spPr bwMode="auto">
          <a:xfrm>
            <a:off x="3619616" y="2272639"/>
            <a:ext cx="5287495" cy="3929193"/>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We will choose the </a:t>
            </a:r>
            <a:r>
              <a:rPr lang="en-US" b="1" dirty="0" smtClean="0"/>
              <a:t>SQL Server Feature Installation</a:t>
            </a:r>
            <a:r>
              <a:rPr lang="en-US" dirty="0" smtClean="0"/>
              <a:t> </a:t>
            </a:r>
            <a:r>
              <a:rPr lang="en-US" dirty="0" smtClean="0"/>
              <a:t>option - this </a:t>
            </a:r>
            <a:r>
              <a:rPr lang="en-US" dirty="0" smtClean="0"/>
              <a:t>installs the database engine, analysis services, reporting services and integration</a:t>
            </a:r>
            <a:br>
              <a:rPr lang="en-US" dirty="0" smtClean="0"/>
            </a:br>
            <a:r>
              <a:rPr lang="en-US" dirty="0" smtClean="0"/>
              <a:t>services</a:t>
            </a:r>
            <a:endParaRPr lang="en-US" dirty="0"/>
          </a:p>
        </p:txBody>
      </p:sp>
      <p:sp>
        <p:nvSpPr>
          <p:cNvPr id="7" name="Title 6"/>
          <p:cNvSpPr>
            <a:spLocks noGrp="1"/>
          </p:cNvSpPr>
          <p:nvPr>
            <p:ph type="title"/>
          </p:nvPr>
        </p:nvSpPr>
        <p:spPr/>
        <p:txBody>
          <a:bodyPr/>
          <a:lstStyle/>
          <a:p>
            <a:r>
              <a:rPr lang="en-US" dirty="0" smtClean="0"/>
              <a:t>Setup Role</a:t>
            </a:r>
            <a:endParaRPr lang="en-US" dirty="0"/>
          </a:p>
        </p:txBody>
      </p:sp>
      <p:sp>
        <p:nvSpPr>
          <p:cNvPr id="13" name="Rounded Rectangle 12"/>
          <p:cNvSpPr/>
          <p:nvPr/>
        </p:nvSpPr>
        <p:spPr>
          <a:xfrm>
            <a:off x="4985275" y="3032663"/>
            <a:ext cx="3562607" cy="451260"/>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1173300" y="3258292"/>
            <a:ext cx="2446316" cy="1092539"/>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DM-Install-SQL-070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4867275" cy="5424523"/>
          </a:xfrm>
        </p:spPr>
        <p:txBody>
          <a:bodyPr>
            <a:normAutofit/>
          </a:bodyPr>
          <a:lstStyle/>
          <a:p>
            <a:r>
              <a:rPr lang="en-US" dirty="0" smtClean="0"/>
              <a:t>Within feature selection, the following features </a:t>
            </a:r>
            <a:r>
              <a:rPr lang="en-US" b="1" dirty="0" smtClean="0"/>
              <a:t>must</a:t>
            </a:r>
            <a:r>
              <a:rPr lang="en-US" dirty="0" smtClean="0"/>
              <a:t> be installed:</a:t>
            </a:r>
          </a:p>
          <a:p>
            <a:pPr lvl="1"/>
            <a:r>
              <a:rPr lang="en-US" dirty="0" smtClean="0"/>
              <a:t>Database Engine Services</a:t>
            </a:r>
          </a:p>
          <a:p>
            <a:pPr lvl="1"/>
            <a:r>
              <a:rPr lang="en-US" dirty="0" smtClean="0"/>
              <a:t>Reporting Services</a:t>
            </a:r>
          </a:p>
          <a:p>
            <a:pPr lvl="1"/>
            <a:r>
              <a:rPr lang="en-US" dirty="0" smtClean="0"/>
              <a:t>Business Intelligence Development Studio</a:t>
            </a:r>
          </a:p>
          <a:p>
            <a:pPr lvl="1"/>
            <a:r>
              <a:rPr lang="en-US" dirty="0" smtClean="0"/>
              <a:t>Client Tools Connectivity</a:t>
            </a:r>
          </a:p>
          <a:p>
            <a:pPr lvl="1"/>
            <a:r>
              <a:rPr lang="en-US" dirty="0" smtClean="0"/>
              <a:t>Integration Services</a:t>
            </a:r>
          </a:p>
          <a:p>
            <a:pPr lvl="1"/>
            <a:r>
              <a:rPr lang="en-US" dirty="0" smtClean="0"/>
              <a:t>Management Tools – Basic/Complete</a:t>
            </a:r>
            <a:endParaRPr lang="en-US" dirty="0"/>
          </a:p>
        </p:txBody>
      </p:sp>
      <p:sp>
        <p:nvSpPr>
          <p:cNvPr id="7" name="Title 6"/>
          <p:cNvSpPr>
            <a:spLocks noGrp="1"/>
          </p:cNvSpPr>
          <p:nvPr>
            <p:ph type="title"/>
          </p:nvPr>
        </p:nvSpPr>
        <p:spPr/>
        <p:txBody>
          <a:bodyPr/>
          <a:lstStyle/>
          <a:p>
            <a:r>
              <a:rPr lang="en-US" dirty="0" smtClean="0"/>
              <a:t>Feature Selection</a:t>
            </a:r>
            <a:endParaRPr lang="en-US" dirty="0"/>
          </a:p>
        </p:txBody>
      </p:sp>
      <p:pic>
        <p:nvPicPr>
          <p:cNvPr id="1026" name="Picture 2"/>
          <p:cNvPicPr>
            <a:picLocks noChangeAspect="1" noChangeArrowheads="1"/>
          </p:cNvPicPr>
          <p:nvPr/>
        </p:nvPicPr>
        <p:blipFill>
          <a:blip r:embed="rId3"/>
          <a:srcRect/>
          <a:stretch>
            <a:fillRect/>
          </a:stretch>
        </p:blipFill>
        <p:spPr bwMode="auto">
          <a:xfrm>
            <a:off x="5324475" y="1867635"/>
            <a:ext cx="3392805" cy="3046095"/>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DM-Install-SQL-080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p:nvPr/>
        </p:nvPicPr>
        <p:blipFill>
          <a:blip r:embed="rId3" cstate="print"/>
          <a:srcRect/>
          <a:stretch>
            <a:fillRect/>
          </a:stretch>
        </p:blipFill>
        <p:spPr bwMode="auto">
          <a:xfrm>
            <a:off x="1600200" y="2272764"/>
            <a:ext cx="5943600" cy="3976694"/>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nvPr>
        </p:nvSpPr>
        <p:spPr/>
        <p:txBody>
          <a:bodyPr/>
          <a:lstStyle/>
          <a:p>
            <a:r>
              <a:rPr lang="en-US" dirty="0" smtClean="0"/>
              <a:t>In the Instance Configuration window, provide a name for the SQL instance (or use the default naming convention</a:t>
            </a:r>
            <a:r>
              <a:rPr lang="en-US" dirty="0" smtClean="0"/>
              <a:t>)</a:t>
            </a:r>
            <a:endParaRPr lang="en-US" dirty="0"/>
          </a:p>
        </p:txBody>
      </p:sp>
      <p:sp>
        <p:nvSpPr>
          <p:cNvPr id="7" name="Title 6"/>
          <p:cNvSpPr>
            <a:spLocks noGrp="1"/>
          </p:cNvSpPr>
          <p:nvPr>
            <p:ph type="title"/>
          </p:nvPr>
        </p:nvSpPr>
        <p:spPr/>
        <p:txBody>
          <a:bodyPr/>
          <a:lstStyle/>
          <a:p>
            <a:r>
              <a:rPr lang="en-US" dirty="0" smtClean="0"/>
              <a:t>Instance Configuration</a:t>
            </a:r>
            <a:endParaRPr lang="en-US" dirty="0"/>
          </a:p>
        </p:txBody>
      </p:sp>
      <p:sp>
        <p:nvSpPr>
          <p:cNvPr id="13" name="Rounded Rectangle 12"/>
          <p:cNvSpPr/>
          <p:nvPr/>
        </p:nvSpPr>
        <p:spPr>
          <a:xfrm>
            <a:off x="3206328" y="3080286"/>
            <a:ext cx="4337472" cy="985651"/>
          </a:xfrm>
          <a:prstGeom prst="roundRect">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DM-Install-SQL-090</a:t>
            </a:r>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VSECTIONID" val="MkciVvDlPvAMnM5LQAiS43"/>
</p:tagLst>
</file>

<file path=ppt/tags/tag2.xml><?xml version="1.0" encoding="utf-8"?>
<p:tagLst xmlns:a="http://schemas.openxmlformats.org/drawingml/2006/main" xmlns:r="http://schemas.openxmlformats.org/officeDocument/2006/relationships" xmlns:p="http://schemas.openxmlformats.org/presentationml/2006/main">
  <p:tag name="DVSHAPEID" val="qjoHPr2RcpyAwZrZlO5VnX"/>
</p:tagLst>
</file>

<file path=ppt/tags/tag3.xml><?xml version="1.0" encoding="utf-8"?>
<p:tagLst xmlns:a="http://schemas.openxmlformats.org/drawingml/2006/main" xmlns:r="http://schemas.openxmlformats.org/officeDocument/2006/relationships" xmlns:p="http://schemas.openxmlformats.org/presentationml/2006/main">
  <p:tag name="DVSHAPEID" val="UdZgzve87nh5dkfE8Nij8r"/>
</p:tagLst>
</file>

<file path=ppt/tags/tag4.xml><?xml version="1.0" encoding="utf-8"?>
<p:tagLst xmlns:a="http://schemas.openxmlformats.org/drawingml/2006/main" xmlns:r="http://schemas.openxmlformats.org/officeDocument/2006/relationships" xmlns:p="http://schemas.openxmlformats.org/presentationml/2006/main">
  <p:tag name="DVSHAPEID" val="eG8eKmldXFptpaHySxC4hb"/>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5289</TotalTime>
  <Words>829</Words>
  <Application>Microsoft Office PowerPoint</Application>
  <PresentationFormat>On-screen Show (4:3)</PresentationFormat>
  <Paragraphs>87</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2010 Template</vt:lpstr>
      <vt:lpstr>Installing SQL Server 2008</vt:lpstr>
      <vt:lpstr>Preparing for the SQL Installation</vt:lpstr>
      <vt:lpstr>Launching the Installation</vt:lpstr>
      <vt:lpstr>Setup Support Rules</vt:lpstr>
      <vt:lpstr>SQL License Key</vt:lpstr>
      <vt:lpstr>Setup Support Rules</vt:lpstr>
      <vt:lpstr>Setup Role</vt:lpstr>
      <vt:lpstr>Feature Selection</vt:lpstr>
      <vt:lpstr>Instance Configuration</vt:lpstr>
      <vt:lpstr>Server Configuration</vt:lpstr>
      <vt:lpstr>Database Engine Configuration</vt:lpstr>
      <vt:lpstr>Database Engine Configuration</vt:lpstr>
      <vt:lpstr>Analysis Services Configuration</vt:lpstr>
      <vt:lpstr>Reporting Services Configuration</vt:lpstr>
      <vt:lpstr>Ready to Install</vt:lpstr>
      <vt:lpstr>Successful Installation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253</cp:revision>
  <dcterms:created xsi:type="dcterms:W3CDTF">2011-07-14T16:40:17Z</dcterms:created>
  <dcterms:modified xsi:type="dcterms:W3CDTF">2012-01-18T22:13:17Z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1OWxEuAm7ZO7v6XhctTbRlh1TcN9OrkQkLfVdZRdXXqg</vt:lpwstr>
  </property>
  <property fmtid="{D5CDD505-2E9C-101B-9397-08002B2CF9AE}" pid="4" name="Google.Documents.RevisionId">
    <vt:lpwstr>01691721286944466086</vt:lpwstr>
  </property>
  <property fmtid="{D5CDD505-2E9C-101B-9397-08002B2CF9AE}" pid="5" name="Google.Documents.PreviousRevisionId">
    <vt:lpwstr>18171498585324589574</vt:lpwstr>
  </property>
  <property fmtid="{D5CDD505-2E9C-101B-9397-08002B2CF9AE}" pid="6" name="Google.Documents.PluginVersion">
    <vt:lpwstr>2.0.2424.7283</vt:lpwstr>
  </property>
  <property fmtid="{D5CDD505-2E9C-101B-9397-08002B2CF9AE}" pid="7" name="Google.Documents.MergeIncapabilityFlags">
    <vt:i4>0</vt:i4>
  </property>
</Properties>
</file>