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notesSlides/notesSlide7.xml" ContentType="application/vnd.openxmlformats-officedocument.presentationml.notesSlide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notesSlides/notesSlide4.xml" ContentType="application/vnd.openxmlformats-officedocument.presentationml.notesSlide+xml"/>
  <Override PartName="/ppt/tags/tag13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notesSlides/notesSlide9.xml" ContentType="application/vnd.openxmlformats-officedocument.presentationml.notesSlide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notesSlides/notesSlide5.xml" ContentType="application/vnd.openxmlformats-officedocument.presentationml.notesSlide+xml"/>
  <Override PartName="/ppt/tags/tag190.xml" ContentType="application/vnd.openxmlformats-officedocument.presentationml.tags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notesSlides/notesSlide15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notesSlides/notesSlide11.xml" ContentType="application/vnd.openxmlformats-officedocument.presentationml.notesSlide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notesSlides/notesSlide17.xml" ContentType="application/vnd.openxmlformats-officedocument.presentationml.notes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</p:sldMasterIdLst>
  <p:notesMasterIdLst>
    <p:notesMasterId r:id="rId19"/>
  </p:notesMasterIdLst>
  <p:handoutMasterIdLst>
    <p:handoutMasterId r:id="rId20"/>
  </p:handoutMasterIdLst>
  <p:sldIdLst>
    <p:sldId id="302" r:id="rId2"/>
    <p:sldId id="314" r:id="rId3"/>
    <p:sldId id="318" r:id="rId4"/>
    <p:sldId id="317" r:id="rId5"/>
    <p:sldId id="315" r:id="rId6"/>
    <p:sldId id="319" r:id="rId7"/>
    <p:sldId id="320" r:id="rId8"/>
    <p:sldId id="321" r:id="rId9"/>
    <p:sldId id="322" r:id="rId10"/>
    <p:sldId id="327" r:id="rId11"/>
    <p:sldId id="323" r:id="rId12"/>
    <p:sldId id="324" r:id="rId13"/>
    <p:sldId id="325" r:id="rId14"/>
    <p:sldId id="328" r:id="rId15"/>
    <p:sldId id="329" r:id="rId16"/>
    <p:sldId id="330" r:id="rId17"/>
    <p:sldId id="33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624" y="-25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Various parameters can be defined:</a:t>
            </a:r>
          </a:p>
          <a:p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Click the drop-down list under </a:t>
            </a:r>
            <a:r>
              <a:rPr lang="en-US" b="1" dirty="0" smtClean="0"/>
              <a:t>databases</a:t>
            </a:r>
            <a:r>
              <a:rPr lang="en-US" b="0" dirty="0" smtClean="0"/>
              <a:t> and choose </a:t>
            </a:r>
            <a:r>
              <a:rPr lang="en-US" b="1" dirty="0" smtClean="0"/>
              <a:t>Specific databases</a:t>
            </a:r>
            <a:r>
              <a:rPr lang="en-US" b="0" dirty="0" smtClean="0"/>
              <a:t>.</a:t>
            </a:r>
          </a:p>
          <a:p>
            <a:pPr marL="228600" indent="-228600">
              <a:buAutoNum type="arabicPeriod"/>
            </a:pPr>
            <a:r>
              <a:rPr lang="en-US" b="0" dirty="0" smtClean="0"/>
              <a:t>Specify</a:t>
            </a:r>
            <a:r>
              <a:rPr lang="en-US" b="0" baseline="0" dirty="0" smtClean="0"/>
              <a:t> the backup type (disk, tape)</a:t>
            </a:r>
          </a:p>
          <a:p>
            <a:pPr marL="228600" indent="-228600">
              <a:buAutoNum type="arabicPeriod"/>
            </a:pPr>
            <a:r>
              <a:rPr lang="en-US" b="0" baseline="0" dirty="0" smtClean="0"/>
              <a:t>Specify the location of the backup folder.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Click the drop-down list under </a:t>
            </a:r>
            <a:r>
              <a:rPr lang="en-US" b="1" dirty="0" smtClean="0"/>
              <a:t>databases</a:t>
            </a:r>
            <a:r>
              <a:rPr lang="en-US" b="0" dirty="0" smtClean="0"/>
              <a:t> and choose </a:t>
            </a:r>
            <a:r>
              <a:rPr lang="en-US" b="1" dirty="0" smtClean="0"/>
              <a:t>Specific databases</a:t>
            </a:r>
          </a:p>
          <a:p>
            <a:pPr marL="228600" indent="-228600">
              <a:buAutoNum type="arabicPeriod"/>
            </a:pPr>
            <a:r>
              <a:rPr lang="en-US" b="0" dirty="0" smtClean="0"/>
              <a:t>Select</a:t>
            </a:r>
            <a:r>
              <a:rPr lang="en-US" b="0" baseline="0" dirty="0" smtClean="0"/>
              <a:t> the exact databases you require (such as the QADDM database)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dirty="0" smtClean="0"/>
              <a:t>Click the drop-down list under </a:t>
            </a:r>
            <a:r>
              <a:rPr lang="en-US" b="1" dirty="0" smtClean="0"/>
              <a:t>databases</a:t>
            </a:r>
            <a:r>
              <a:rPr lang="en-US" b="0" dirty="0" smtClean="0"/>
              <a:t> and choose </a:t>
            </a:r>
            <a:r>
              <a:rPr lang="en-US" b="1" dirty="0" smtClean="0"/>
              <a:t>Specific databases</a:t>
            </a:r>
          </a:p>
          <a:p>
            <a:pPr marL="228600" indent="-228600">
              <a:buAutoNum type="arabicPeriod"/>
            </a:pPr>
            <a:r>
              <a:rPr lang="en-US" b="0" dirty="0" smtClean="0"/>
              <a:t>Select</a:t>
            </a:r>
            <a:r>
              <a:rPr lang="en-US" b="0" baseline="0" dirty="0" smtClean="0"/>
              <a:t> the shrink parameters.  Select a “shrink database when it grows beyond” parameter that makes sense relative to the overall size of the database.  This should be a minimum of 500mb or at least equal to the current size of the DME database times 1.5.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Click the drop-down list under </a:t>
            </a:r>
            <a:r>
              <a:rPr lang="en-US" b="1" dirty="0" smtClean="0"/>
              <a:t>databases</a:t>
            </a:r>
            <a:r>
              <a:rPr lang="en-US" b="0" dirty="0" smtClean="0"/>
              <a:t> and choose </a:t>
            </a:r>
            <a:r>
              <a:rPr lang="en-US" b="1" dirty="0" smtClean="0"/>
              <a:t>Specific databases</a:t>
            </a:r>
          </a:p>
          <a:p>
            <a:pPr marL="228600" indent="-228600"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tables</a:t>
            </a:r>
            <a:r>
              <a:rPr lang="en-US" b="1" baseline="0" dirty="0" smtClean="0"/>
              <a:t> and views</a:t>
            </a:r>
            <a:r>
              <a:rPr lang="en-US" b="0" baseline="0" dirty="0" smtClean="0"/>
              <a:t> under the Object drop-down list.</a:t>
            </a:r>
          </a:p>
          <a:p>
            <a:pPr marL="228600" indent="-228600">
              <a:buAutoNum type="arabicPeriod"/>
            </a:pPr>
            <a:r>
              <a:rPr lang="en-US" b="0" baseline="0" dirty="0" smtClean="0"/>
              <a:t>All other parameters can be left at their default settings unless otherwise directed by the customer.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The E-Mail report functions require that SQL database</a:t>
            </a:r>
            <a:r>
              <a:rPr lang="en-US" baseline="0" dirty="0" smtClean="0"/>
              <a:t> mail functions have been activated.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If you need to change any of your options, simply click “Back”</a:t>
            </a:r>
            <a:r>
              <a:rPr lang="en-US" baseline="0" dirty="0" smtClean="0"/>
              <a:t> and navigate to the relevant option set.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If any errors occur during the Plan build, you will be notified in the Maintenance Plan Wizard Progress window.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 smtClean="0"/>
              <a:t>If successful, the plan will be visible in</a:t>
            </a:r>
            <a:r>
              <a:rPr lang="en-US" baseline="0" dirty="0" smtClean="0"/>
              <a:t> the Maintenance Plans folder under Management in your </a:t>
            </a:r>
            <a:r>
              <a:rPr lang="en-US" baseline="0" smtClean="0"/>
              <a:t>database instance.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Companies that already</a:t>
            </a:r>
            <a:r>
              <a:rPr lang="en-US" baseline="0" dirty="0" smtClean="0"/>
              <a:t> have a SQL Server infrastructure typically already have a strategy in place for database maintenance.  Seek the advice of your customers IT team regarding maintenance plans.  During the implementation, make sure that a maintenance plan is in place as this may save countless hours of rework in the event a database backup is needed.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FB41A-E140-42B1-B1A6-D8F08A86AACC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Companies that already</a:t>
            </a:r>
            <a:r>
              <a:rPr lang="en-US" baseline="0" dirty="0" smtClean="0"/>
              <a:t> have a SQL Server infrastructure typically already have a strategy in place for database maintenance.  Seek the advice of your customers IT team regarding maintenance plans.  </a:t>
            </a:r>
          </a:p>
          <a:p>
            <a:pPr eaLnBrk="1" hangingPunct="1"/>
            <a:endParaRPr lang="en-US" baseline="0" dirty="0" smtClean="0"/>
          </a:p>
          <a:p>
            <a:pPr eaLnBrk="1" hangingPunct="1"/>
            <a:r>
              <a:rPr lang="en-US" baseline="0" dirty="0" smtClean="0"/>
              <a:t>The best practice for backups is to use a “simple” model.  As DME is not a transaction-oriented system, the potential for data loss is minimized by establishing a backup plan that includes daily backups.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FB41A-E140-42B1-B1A6-D8F08A86AACC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To create a recovery model, follow this procedure:</a:t>
            </a:r>
          </a:p>
          <a:p>
            <a:pPr eaLnBrk="1" hangingPunct="1"/>
            <a:endParaRPr lang="en-US" dirty="0" smtClean="0"/>
          </a:p>
          <a:p>
            <a:pPr marL="228600" indent="-228600" eaLnBrk="1" hangingPunct="1">
              <a:buAutoNum type="arabicPeriod"/>
            </a:pPr>
            <a:r>
              <a:rPr lang="en-US" dirty="0" smtClean="0"/>
              <a:t>Right-click on the database name in SQL Server Management Studio.</a:t>
            </a:r>
          </a:p>
          <a:p>
            <a:pPr marL="228600" indent="-228600" eaLnBrk="1" hangingPunct="1">
              <a:buAutoNum type="arabicPeriod"/>
            </a:pPr>
            <a:r>
              <a:rPr lang="en-US" dirty="0" smtClean="0"/>
              <a:t>Select</a:t>
            </a:r>
            <a:r>
              <a:rPr lang="en-US" baseline="0" dirty="0" smtClean="0"/>
              <a:t> Properties.</a:t>
            </a:r>
          </a:p>
          <a:p>
            <a:pPr marL="228600" indent="-228600" eaLnBrk="1" hangingPunct="1">
              <a:buAutoNum type="arabicPeriod"/>
            </a:pPr>
            <a:r>
              <a:rPr lang="en-US" baseline="0" dirty="0" smtClean="0"/>
              <a:t>In the Recovery Model field, select “Simple” (or other desired model) and click OK.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FB41A-E140-42B1-B1A6-D8F08A86AAC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Within SQL Server Management Studio, open the Management Folder, right</a:t>
            </a:r>
            <a:r>
              <a:rPr lang="en-US" baseline="0" dirty="0" smtClean="0"/>
              <a:t>-click Maintenance Plans and select “Maintenance Plan Wizard”.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Within SQL Server Management Studio, open the Management Folder, right</a:t>
            </a:r>
            <a:r>
              <a:rPr lang="en-US" baseline="0" dirty="0" smtClean="0"/>
              <a:t>-click Maintenance Plans and select “Maintenance Plan Wizard”.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Various parameters can be defined:</a:t>
            </a:r>
          </a:p>
          <a:p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The </a:t>
            </a:r>
            <a:r>
              <a:rPr lang="en-US" b="1" dirty="0" smtClean="0"/>
              <a:t>schedule type</a:t>
            </a:r>
            <a:r>
              <a:rPr lang="en-US" b="0" dirty="0" smtClean="0"/>
              <a:t> allows for recurring or one-time execution.</a:t>
            </a:r>
          </a:p>
          <a:p>
            <a:pPr marL="228600" indent="-228600">
              <a:buAutoNum type="arabicPeriod"/>
            </a:pPr>
            <a:r>
              <a:rPr lang="en-US" b="1" dirty="0" smtClean="0"/>
              <a:t>Frequency</a:t>
            </a:r>
            <a:r>
              <a:rPr lang="en-US" b="0" baseline="0" dirty="0" smtClean="0"/>
              <a:t> allows for the definition of frequency of execution (daily, weekly, etc.).  Pick specific days of the week as needed.</a:t>
            </a:r>
          </a:p>
          <a:p>
            <a:pPr marL="228600" indent="-228600">
              <a:buAutoNum type="arabicPeriod"/>
            </a:pPr>
            <a:r>
              <a:rPr lang="en-US" b="0" baseline="0" dirty="0" smtClean="0"/>
              <a:t>Within the selected days, </a:t>
            </a:r>
            <a:r>
              <a:rPr lang="en-US" b="1" baseline="0" dirty="0" smtClean="0"/>
              <a:t>daily frequency</a:t>
            </a:r>
            <a:r>
              <a:rPr lang="en-US" b="0" baseline="0" dirty="0" smtClean="0"/>
              <a:t> allows for the definition of when during that day the plan should be executed.</a:t>
            </a:r>
          </a:p>
          <a:p>
            <a:pPr marL="228600" indent="-228600">
              <a:buAutoNum type="arabicPeriod"/>
            </a:pPr>
            <a:r>
              <a:rPr lang="en-US" b="0" baseline="0" dirty="0" smtClean="0"/>
              <a:t>The </a:t>
            </a:r>
            <a:r>
              <a:rPr lang="en-US" b="1" baseline="0" dirty="0" smtClean="0"/>
              <a:t>duration</a:t>
            </a:r>
            <a:r>
              <a:rPr lang="en-US" b="0" baseline="0" dirty="0" smtClean="0"/>
              <a:t> settings allow for a fixed time range if necessary.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a minimum, the</a:t>
            </a:r>
            <a:r>
              <a:rPr lang="en-US" baseline="0" dirty="0" smtClean="0"/>
              <a:t> selected maintenance tasks should include:</a:t>
            </a:r>
          </a:p>
          <a:p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Check Database Integrity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Shrink Database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Update Statistics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Back Up Database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Maintenance Cleanup Task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None/>
            </a:pPr>
            <a:r>
              <a:rPr lang="en-US" baseline="0" dirty="0" smtClean="0"/>
              <a:t>Database </a:t>
            </a:r>
            <a:r>
              <a:rPr lang="en-US" baseline="0" dirty="0" err="1" smtClean="0"/>
              <a:t>reindexing</a:t>
            </a:r>
            <a:r>
              <a:rPr lang="en-US" baseline="0" dirty="0" smtClean="0"/>
              <a:t> is typically achieved through a DME custom task.  You may choose to handle backups separately depending on your customer’s needs.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4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4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4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4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4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9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0160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31333"/>
            <a:ext cx="8229600" cy="537617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ags" Target="../tags/tag1.xml"/><Relationship Id="rId50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47"/>
            </p:custDataLst>
          </p:nvPr>
        </p:nvPicPr>
        <p:blipFill>
          <a:blip r:embed="rId51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48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9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50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5" r:id="rId12"/>
    <p:sldLayoutId id="2147483737" r:id="rId13"/>
    <p:sldLayoutId id="2147483738" r:id="rId14"/>
    <p:sldLayoutId id="2147483739" r:id="rId15"/>
    <p:sldLayoutId id="2147483740" r:id="rId16"/>
    <p:sldLayoutId id="2147483744" r:id="rId17"/>
    <p:sldLayoutId id="2147483753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  <p:sldLayoutId id="2147483719" r:id="rId37"/>
    <p:sldLayoutId id="2147483720" r:id="rId38"/>
    <p:sldLayoutId id="2147483650" r:id="rId39"/>
    <p:sldLayoutId id="2147483652" r:id="rId40"/>
    <p:sldLayoutId id="2147483653" r:id="rId41"/>
    <p:sldLayoutId id="2147483654" r:id="rId42"/>
    <p:sldLayoutId id="2147483659" r:id="rId43"/>
    <p:sldLayoutId id="2147483655" r:id="rId44"/>
    <p:sldLayoutId id="2147483660" r:id="rId4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6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192.xml"/><Relationship Id="rId7" Type="http://schemas.openxmlformats.org/officeDocument/2006/relationships/slideLayout" Target="../slideLayouts/slideLayout11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98.xml"/><Relationship Id="rId7" Type="http://schemas.openxmlformats.org/officeDocument/2006/relationships/image" Target="../media/image11.png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image" Target="../media/image13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image" Target="../media/image14.png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0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7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image" Target="../media/image3.png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slideLayout" Target="../slideLayouts/slideLayout10.xml"/><Relationship Id="rId5" Type="http://schemas.openxmlformats.org/officeDocument/2006/relationships/tags" Target="../tags/tag176.xml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image" Target="../media/image7.png"/><Relationship Id="rId5" Type="http://schemas.openxmlformats.org/officeDocument/2006/relationships/tags" Target="../tags/tag18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185.xml"/><Relationship Id="rId9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DME Database Maintenance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7"/>
            <a:ext cx="8229600" cy="801687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Database Task</a:t>
            </a:r>
            <a:endParaRPr lang="en-US" dirty="0"/>
          </a:p>
        </p:txBody>
      </p:sp>
      <p:sp>
        <p:nvSpPr>
          <p:cNvPr id="10" name="TextBox 9"/>
          <p:cNvSpPr txBox="1"/>
          <p:nvPr>
            <p:custDataLst>
              <p:tags r:id="rId1"/>
            </p:custDataLst>
          </p:nvPr>
        </p:nvSpPr>
        <p:spPr>
          <a:xfrm>
            <a:off x="1688276" y="3199663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2"/>
            </p:custDataLst>
          </p:nvPr>
        </p:nvCxnSpPr>
        <p:spPr>
          <a:xfrm flipV="1">
            <a:off x="1377538" y="1828799"/>
            <a:ext cx="1496291" cy="26125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1250867" y="4570002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4" name="Straight Arrow Connector 13"/>
          <p:cNvCxnSpPr/>
          <p:nvPr>
            <p:custDataLst>
              <p:tags r:id="rId4"/>
            </p:custDataLst>
          </p:nvPr>
        </p:nvCxnSpPr>
        <p:spPr>
          <a:xfrm flipV="1">
            <a:off x="2069276" y="3199663"/>
            <a:ext cx="662048" cy="1598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5"/>
            </p:custDataLst>
          </p:nvPr>
        </p:nvCxnSpPr>
        <p:spPr>
          <a:xfrm flipV="1">
            <a:off x="1555667" y="4450250"/>
            <a:ext cx="1175657" cy="2395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6"/>
            </p:custDataLst>
          </p:nvPr>
        </p:nvSpPr>
        <p:spPr>
          <a:xfrm>
            <a:off x="920338" y="185922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pic>
        <p:nvPicPr>
          <p:cNvPr id="13" name="Picture 1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73829" y="825271"/>
            <a:ext cx="3383539" cy="5506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part of this task, select the </a:t>
            </a:r>
            <a:r>
              <a:rPr lang="en-US" b="1" dirty="0" smtClean="0"/>
              <a:t>database(s)</a:t>
            </a:r>
            <a:r>
              <a:rPr lang="en-US" dirty="0" smtClean="0"/>
              <a:t> that you wish to be included as part of the task.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Integrity Task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2829" y="2458192"/>
            <a:ext cx="3229161" cy="346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30685" y="2272145"/>
            <a:ext cx="3429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4396861" y="4192243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0" name="Straight Arrow Connector 9"/>
          <p:cNvCxnSpPr/>
          <p:nvPr>
            <p:custDataLst>
              <p:tags r:id="rId2"/>
            </p:custDataLst>
          </p:nvPr>
        </p:nvCxnSpPr>
        <p:spPr>
          <a:xfrm flipV="1">
            <a:off x="629392" y="3491345"/>
            <a:ext cx="3289465" cy="9025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>
            <p:custDataLst>
              <p:tags r:id="rId3"/>
            </p:custDataLst>
          </p:nvPr>
        </p:nvCxnSpPr>
        <p:spPr>
          <a:xfrm flipV="1">
            <a:off x="4699661" y="4263242"/>
            <a:ext cx="662048" cy="1598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228600" y="4163038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5427" y="2001308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part of this task, select the </a:t>
            </a:r>
            <a:r>
              <a:rPr lang="en-US" b="1" dirty="0" smtClean="0"/>
              <a:t>database(s)</a:t>
            </a:r>
            <a:r>
              <a:rPr lang="en-US" dirty="0" smtClean="0"/>
              <a:t> and shrink </a:t>
            </a:r>
            <a:r>
              <a:rPr lang="en-US" b="1" dirty="0" smtClean="0"/>
              <a:t>parameters</a:t>
            </a:r>
            <a:r>
              <a:rPr lang="en-US" dirty="0" smtClean="0"/>
              <a:t> that you wish to implement.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Shrink Database Task</a:t>
            </a:r>
            <a:endParaRPr lang="en-US" dirty="0"/>
          </a:p>
        </p:txBody>
      </p:sp>
      <p:sp>
        <p:nvSpPr>
          <p:cNvPr id="9" name="TextBox 8"/>
          <p:cNvSpPr txBox="1"/>
          <p:nvPr>
            <p:custDataLst>
              <p:tags r:id="rId1"/>
            </p:custDataLst>
          </p:nvPr>
        </p:nvSpPr>
        <p:spPr>
          <a:xfrm>
            <a:off x="7878604" y="396141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0" name="Straight Arrow Connector 9"/>
          <p:cNvCxnSpPr>
            <a:stCxn id="12" idx="3"/>
          </p:cNvCxnSpPr>
          <p:nvPr>
            <p:custDataLst>
              <p:tags r:id="rId2"/>
            </p:custDataLst>
          </p:nvPr>
        </p:nvCxnSpPr>
        <p:spPr>
          <a:xfrm flipV="1">
            <a:off x="685800" y="3289717"/>
            <a:ext cx="2603665" cy="42205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>
            <p:custDataLst>
              <p:tags r:id="rId3"/>
            </p:custDataLst>
          </p:nvPr>
        </p:nvCxnSpPr>
        <p:spPr>
          <a:xfrm flipH="1" flipV="1">
            <a:off x="6922640" y="3782774"/>
            <a:ext cx="955964" cy="4094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228600" y="348094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 part of this task, select the </a:t>
            </a:r>
            <a:r>
              <a:rPr lang="en-US" b="1" dirty="0" smtClean="0"/>
              <a:t>database(s)</a:t>
            </a:r>
            <a:r>
              <a:rPr lang="en-US" dirty="0" smtClean="0"/>
              <a:t> that you wish to be included as part of the task</a:t>
            </a:r>
            <a:r>
              <a:rPr lang="en-US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 Statistics Task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46583" y="1995055"/>
            <a:ext cx="4376057" cy="4321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7878604" y="396141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9" name="Straight Arrow Connector 8"/>
          <p:cNvCxnSpPr>
            <a:stCxn id="11" idx="3"/>
          </p:cNvCxnSpPr>
          <p:nvPr>
            <p:custDataLst>
              <p:tags r:id="rId2"/>
            </p:custDataLst>
          </p:nvPr>
        </p:nvCxnSpPr>
        <p:spPr>
          <a:xfrm flipV="1">
            <a:off x="685800" y="2968832"/>
            <a:ext cx="1860783" cy="7429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>
            <p:custDataLst>
              <p:tags r:id="rId3"/>
            </p:custDataLst>
          </p:nvPr>
        </p:nvCxnSpPr>
        <p:spPr>
          <a:xfrm flipH="1" flipV="1">
            <a:off x="6020790" y="3135086"/>
            <a:ext cx="1857814" cy="105715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228600" y="348094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3881" y="791955"/>
            <a:ext cx="3716048" cy="53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task can cleanup</a:t>
            </a:r>
            <a:br>
              <a:rPr lang="en-US" dirty="0" smtClean="0"/>
            </a:br>
            <a:r>
              <a:rPr lang="en-US" dirty="0" smtClean="0"/>
              <a:t>previously created</a:t>
            </a:r>
            <a:br>
              <a:rPr lang="en-US" dirty="0" smtClean="0"/>
            </a:br>
            <a:r>
              <a:rPr lang="en-US" dirty="0" smtClean="0"/>
              <a:t>backup files and </a:t>
            </a:r>
            <a:br>
              <a:rPr lang="en-US" dirty="0" smtClean="0"/>
            </a:br>
            <a:r>
              <a:rPr lang="en-US" dirty="0" smtClean="0"/>
              <a:t>report files.</a:t>
            </a:r>
          </a:p>
          <a:p>
            <a:r>
              <a:rPr lang="en-US" dirty="0" smtClean="0"/>
              <a:t>Defaults can be used</a:t>
            </a:r>
            <a:br>
              <a:rPr lang="en-US" dirty="0" smtClean="0"/>
            </a:br>
            <a:r>
              <a:rPr lang="en-US" dirty="0" smtClean="0"/>
              <a:t>unless otherwise</a:t>
            </a:r>
            <a:br>
              <a:rPr lang="en-US" dirty="0" smtClean="0"/>
            </a:br>
            <a:r>
              <a:rPr lang="en-US" dirty="0" smtClean="0"/>
              <a:t>directed by the </a:t>
            </a:r>
            <a:br>
              <a:rPr lang="en-US" dirty="0" smtClean="0"/>
            </a:br>
            <a:r>
              <a:rPr lang="en-US" dirty="0" smtClean="0"/>
              <a:t>customer.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Cleanup Task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Should you wish to create a report displaying the </a:t>
            </a:r>
            <a:r>
              <a:rPr lang="en-US" b="1" dirty="0" smtClean="0"/>
              <a:t>maintenance plan actions</a:t>
            </a:r>
            <a:r>
              <a:rPr lang="en-US" dirty="0" smtClean="0"/>
              <a:t>, specify the destination or email recipient.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Options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2567" y="2422566"/>
            <a:ext cx="4191061" cy="3644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Prior to creation of the maintenance plan, </a:t>
            </a:r>
            <a:r>
              <a:rPr lang="en-US" b="1" dirty="0" smtClean="0"/>
              <a:t>review</a:t>
            </a:r>
            <a:r>
              <a:rPr lang="en-US" dirty="0" smtClean="0"/>
              <a:t> the plan created by the wizard.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Plan Review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0615" y="2001308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maintenance plan will be created and visible within the </a:t>
            </a:r>
            <a:r>
              <a:rPr lang="en-US" b="1" dirty="0" smtClean="0"/>
              <a:t>Maintenance Plans </a:t>
            </a:r>
            <a:r>
              <a:rPr lang="en-US" dirty="0" smtClean="0"/>
              <a:t>folder.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Creation of the Maintenance</a:t>
            </a:r>
            <a:r>
              <a:rPr lang="en-US" dirty="0" smtClean="0"/>
              <a:t> Plan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001308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5815" y="2835171"/>
            <a:ext cx="25336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>
            <p:custDataLst>
              <p:tags r:id="rId1"/>
            </p:custDataLst>
          </p:nvPr>
        </p:nvCxnSpPr>
        <p:spPr>
          <a:xfrm flipV="1">
            <a:off x="3535878" y="3968652"/>
            <a:ext cx="2449286" cy="7429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DME Database Maintenance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800" dirty="0" smtClean="0"/>
              <a:t>Early in the implementation of Demand Management, it is highly recommended that you define a </a:t>
            </a:r>
            <a:r>
              <a:rPr lang="en-US" sz="2800" b="1" dirty="0" smtClean="0"/>
              <a:t>maintenance plan</a:t>
            </a:r>
            <a:r>
              <a:rPr lang="en-US" sz="2800" dirty="0" smtClean="0"/>
              <a:t> that accomplishes two objectives:</a:t>
            </a:r>
            <a:endParaRPr lang="en-US" sz="2800" dirty="0" smtClean="0"/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Optimizing database performance </a:t>
            </a:r>
            <a:r>
              <a:rPr lang="en-US" sz="2400" dirty="0" smtClean="0"/>
              <a:t>– checking database integrity and updating database statistics</a:t>
            </a:r>
            <a:endParaRPr lang="en-US" sz="2400" dirty="0" smtClean="0"/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Creating a database backup </a:t>
            </a:r>
            <a:r>
              <a:rPr lang="en-US" sz="2400" dirty="0" smtClean="0"/>
              <a:t> </a:t>
            </a:r>
            <a:r>
              <a:rPr lang="en-US" sz="2400" dirty="0" smtClean="0"/>
              <a:t>– </a:t>
            </a:r>
            <a:r>
              <a:rPr lang="en-US" sz="2400" dirty="0" smtClean="0"/>
              <a:t>establishing database backups at regularly defined intervals</a:t>
            </a:r>
            <a:endParaRPr lang="en-US" sz="2400" b="1" dirty="0" smtClean="0"/>
          </a:p>
          <a:p>
            <a:endParaRPr lang="en-US" dirty="0" smtClean="0"/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/>
          </a:p>
          <a:p>
            <a:pPr marL="533400" indent="-533400" algn="l">
              <a:spcBef>
                <a:spcPct val="20000"/>
              </a:spcBef>
            </a:pPr>
            <a:r>
              <a:rPr lang="en-US" sz="2000"/>
              <a:t>	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DME Database </a:t>
            </a:r>
            <a:r>
              <a:rPr lang="en-US" dirty="0" smtClean="0"/>
              <a:t>Recovery Model</a:t>
            </a:r>
            <a:endParaRPr lang="en-US" dirty="0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800" dirty="0" smtClean="0"/>
              <a:t>Prior to defining the maintenance plan, it is important to define the DME </a:t>
            </a:r>
            <a:r>
              <a:rPr lang="en-US" sz="2800" b="1" dirty="0" smtClean="0"/>
              <a:t>database recovery model</a:t>
            </a:r>
            <a:endParaRPr lang="en-US" sz="2800" dirty="0" smtClean="0"/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Three options exist </a:t>
            </a:r>
            <a:r>
              <a:rPr lang="en-US" sz="2400" dirty="0" smtClean="0"/>
              <a:t>– simple, bulk-logged and full</a:t>
            </a:r>
          </a:p>
          <a:p>
            <a:pPr lvl="2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b="1" dirty="0" smtClean="0"/>
              <a:t>Simple</a:t>
            </a:r>
            <a:r>
              <a:rPr lang="en-US" dirty="0" smtClean="0"/>
              <a:t> recovery models are the fastest to process, minimize log space and allow restoration of the database to the time of backup</a:t>
            </a:r>
          </a:p>
          <a:p>
            <a:pPr lvl="2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b="1" dirty="0" smtClean="0"/>
              <a:t>Bulk-logged and full</a:t>
            </a:r>
            <a:r>
              <a:rPr lang="en-US" dirty="0" smtClean="0"/>
              <a:t> provide the greatest flexibility for point-in-time restores but comes at a higher performance cost</a:t>
            </a:r>
            <a:endParaRPr lang="en-US" b="1" dirty="0" smtClean="0"/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Best practice is to utilize “simple”</a:t>
            </a:r>
            <a:r>
              <a:rPr lang="en-US" sz="2400" dirty="0" smtClean="0"/>
              <a:t> </a:t>
            </a:r>
            <a:r>
              <a:rPr lang="en-US" sz="2400" dirty="0" smtClean="0"/>
              <a:t>– </a:t>
            </a:r>
            <a:r>
              <a:rPr lang="en-US" sz="2400" dirty="0" smtClean="0"/>
              <a:t>allows for best performance for non-transaction systems such as Demand Management</a:t>
            </a:r>
            <a:endParaRPr lang="en-US" sz="2400" b="1" dirty="0" smtClean="0"/>
          </a:p>
          <a:p>
            <a:endParaRPr lang="en-US" dirty="0" smtClean="0"/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/>
          </a:p>
          <a:p>
            <a:pPr marL="533400" indent="-533400" algn="l">
              <a:spcBef>
                <a:spcPct val="20000"/>
              </a:spcBef>
            </a:pPr>
            <a:r>
              <a:rPr lang="en-US" sz="2000"/>
              <a:t>	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DME Database </a:t>
            </a:r>
            <a:r>
              <a:rPr lang="en-US" dirty="0" smtClean="0"/>
              <a:t>Recovery Model</a:t>
            </a:r>
            <a:endParaRPr lang="en-US" dirty="0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800" dirty="0" smtClean="0"/>
              <a:t>A database </a:t>
            </a:r>
            <a:r>
              <a:rPr lang="en-US" sz="2800" b="1" dirty="0" smtClean="0"/>
              <a:t>recovery model </a:t>
            </a:r>
            <a:r>
              <a:rPr lang="en-US" sz="2800" dirty="0" smtClean="0"/>
              <a:t>can </a:t>
            </a:r>
            <a:r>
              <a:rPr lang="en-US" sz="2800" dirty="0" smtClean="0"/>
              <a:t>be established within SQL Server Management Studio.</a:t>
            </a:r>
            <a:endParaRPr lang="en-US" dirty="0" smtClean="0"/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/>
          </a:p>
          <a:p>
            <a:pPr marL="533400" indent="-533400" algn="l">
              <a:spcBef>
                <a:spcPct val="20000"/>
              </a:spcBef>
            </a:pPr>
            <a:r>
              <a:rPr lang="en-US" sz="2000"/>
              <a:t>	</a:t>
            </a:r>
          </a:p>
        </p:txBody>
      </p:sp>
      <p:pic>
        <p:nvPicPr>
          <p:cNvPr id="5" name="Picture 4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78774" y="2315689"/>
            <a:ext cx="2203244" cy="375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92187" y="1995055"/>
            <a:ext cx="4589813" cy="427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228600" y="2235506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8" name="TextBox 7"/>
          <p:cNvSpPr txBox="1"/>
          <p:nvPr>
            <p:custDataLst>
              <p:tags r:id="rId6"/>
            </p:custDataLst>
          </p:nvPr>
        </p:nvSpPr>
        <p:spPr>
          <a:xfrm>
            <a:off x="3228602" y="4631631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9" name="Straight Arrow Connector 8"/>
          <p:cNvCxnSpPr/>
          <p:nvPr>
            <p:custDataLst>
              <p:tags r:id="rId7"/>
            </p:custDataLst>
          </p:nvPr>
        </p:nvCxnSpPr>
        <p:spPr>
          <a:xfrm>
            <a:off x="609600" y="2697171"/>
            <a:ext cx="1023257" cy="6457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8"/>
            </p:custDataLst>
          </p:nvPr>
        </p:nvSpPr>
        <p:spPr>
          <a:xfrm>
            <a:off x="8382000" y="2235506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9"/>
            </p:custDataLst>
          </p:nvPr>
        </p:nvCxnSpPr>
        <p:spPr>
          <a:xfrm flipH="1">
            <a:off x="2539830" y="4921839"/>
            <a:ext cx="749635" cy="9544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>
            <p:custDataLst>
              <p:tags r:id="rId10"/>
            </p:custDataLst>
          </p:nvPr>
        </p:nvCxnSpPr>
        <p:spPr>
          <a:xfrm flipH="1">
            <a:off x="7362701" y="2481943"/>
            <a:ext cx="1019299" cy="2152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database </a:t>
            </a:r>
            <a:r>
              <a:rPr lang="en-US" b="1" dirty="0" smtClean="0"/>
              <a:t>maintenance plan</a:t>
            </a:r>
            <a:r>
              <a:rPr lang="en-US" dirty="0" smtClean="0"/>
              <a:t> can be established within SQL Server Management Studio</a:t>
            </a:r>
            <a:r>
              <a:rPr lang="en-US" dirty="0" smtClean="0"/>
              <a:t>.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Database Maintenance Plan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0615" y="2001308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maintenance plan</a:t>
            </a:r>
            <a:r>
              <a:rPr lang="en-US" dirty="0" smtClean="0"/>
              <a:t> properties allow you to specify:</a:t>
            </a:r>
          </a:p>
          <a:p>
            <a:pPr lvl="1"/>
            <a:r>
              <a:rPr lang="en-US" dirty="0" smtClean="0"/>
              <a:t>Plan Name</a:t>
            </a:r>
          </a:p>
          <a:p>
            <a:pPr lvl="1"/>
            <a:r>
              <a:rPr lang="en-US" dirty="0" smtClean="0"/>
              <a:t>Plan Schedule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Plan Properties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4775" y="1824796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009775" y="5017325"/>
            <a:ext cx="4677025" cy="581891"/>
          </a:xfrm>
          <a:prstGeom prst="roundRect">
            <a:avLst/>
          </a:pr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Schedule Properties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00200" y="844061"/>
            <a:ext cx="5943600" cy="5169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>
            <p:custDataLst>
              <p:tags r:id="rId1"/>
            </p:custDataLst>
          </p:nvPr>
        </p:nvSpPr>
        <p:spPr>
          <a:xfrm>
            <a:off x="780825" y="2897832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2"/>
            </p:custDataLst>
          </p:nvPr>
        </p:nvCxnSpPr>
        <p:spPr>
          <a:xfrm flipV="1">
            <a:off x="1377538" y="1567543"/>
            <a:ext cx="1496291" cy="26125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>
            <p:custDataLst>
              <p:tags r:id="rId3"/>
            </p:custDataLst>
          </p:nvPr>
        </p:nvSpPr>
        <p:spPr>
          <a:xfrm>
            <a:off x="265216" y="4108337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4" name="Straight Arrow Connector 13"/>
          <p:cNvCxnSpPr/>
          <p:nvPr>
            <p:custDataLst>
              <p:tags r:id="rId4"/>
            </p:custDataLst>
          </p:nvPr>
        </p:nvCxnSpPr>
        <p:spPr>
          <a:xfrm flipV="1">
            <a:off x="1083625" y="2968831"/>
            <a:ext cx="662048" cy="1598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5"/>
            </p:custDataLst>
          </p:nvPr>
        </p:nvCxnSpPr>
        <p:spPr>
          <a:xfrm flipV="1">
            <a:off x="570016" y="4051446"/>
            <a:ext cx="1175657" cy="2395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>
            <p:custDataLst>
              <p:tags r:id="rId6"/>
            </p:custDataLst>
          </p:nvPr>
        </p:nvCxnSpPr>
        <p:spPr>
          <a:xfrm flipH="1">
            <a:off x="6685808" y="4051446"/>
            <a:ext cx="927586" cy="5185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7"/>
            </p:custDataLst>
          </p:nvPr>
        </p:nvSpPr>
        <p:spPr>
          <a:xfrm>
            <a:off x="1083625" y="1597967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9" name="TextBox 18"/>
          <p:cNvSpPr txBox="1"/>
          <p:nvPr>
            <p:custDataLst>
              <p:tags r:id="rId8"/>
            </p:custDataLst>
          </p:nvPr>
        </p:nvSpPr>
        <p:spPr>
          <a:xfrm>
            <a:off x="7613394" y="382061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Various </a:t>
            </a:r>
            <a:r>
              <a:rPr lang="en-US" b="1" dirty="0" smtClean="0"/>
              <a:t>maintenance tasks</a:t>
            </a:r>
            <a:r>
              <a:rPr lang="en-US" dirty="0" smtClean="0"/>
              <a:t> can be selected within the wizard</a:t>
            </a:r>
            <a:r>
              <a:rPr lang="en-US" dirty="0" smtClean="0"/>
              <a:t>.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Maintenance Tasks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5987" y="2001308"/>
            <a:ext cx="47720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various maintenance tasks can be arranged in an order of your choosing.</a:t>
            </a:r>
          </a:p>
          <a:p>
            <a:r>
              <a:rPr lang="en-US" dirty="0" smtClean="0"/>
              <a:t>It is recommended to execute the database backup first.</a:t>
            </a:r>
            <a:r>
              <a:rPr lang="en-US" dirty="0" smtClean="0"/>
              <a:t>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Selecting Maintenance Task Order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4775" y="2458192"/>
            <a:ext cx="4772025" cy="385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aFw36652TTvUbV8iQ3a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L4dNZnUKN9pu75E5FmPd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1hMTn7HeyxM6dHiKIBeV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EKsnqZ1MNsFSkFPMbDmcO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c6dx3p0qtykLnxjwW7GrK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7eS2tXxXSIe4xm9TWBMmY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xyhhsFHewmO6YZE1W2Tw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jZXm3b5Fo70GkKbvRgDb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rnaeUEKtsqV1XivjE3rG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XikgLw1f2qF4yzbOgqVU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zLiMT0yCAKbOrpSUETdrc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mTJV7PM0Kwkox2tRwtD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20Oyu5K8ECieg0E4M4tI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f69jUCxIsrbgWT94qMNJ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71kRa1GYzVOSDDLOV9t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ch6AIr3QEX3XZ7Z2rw1u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gs4fvjBRDfneeP3LAjeUJ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OGEDPTHX0z0VO2kc8rZ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JLhVgRcNz9ZBfzRFMYW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dUeJf66sJg97WTlTCQKd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WdMLlsF14oj4xnHwC6G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r8CXjSl5y9ElX0XtLDM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ORlYc6dEwSseLD9n9NFY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FXDON7pf5ZwhbNbOqF2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9qcqGy9k3kHvGjKClGfSU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TJfjknuZ3eVFr9xvx4jt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KI4koLO7p5VwDiHreOXz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hLDisNaIOB9e80aZVBFSD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Z9NRQ4iflUd6qjG5j0WHh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mp9GgfTlTt09MuuBW6pyf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11zRjPiEVVQEMoHaN3l0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6hxbBH4QhJ57o76pW42ex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7I6TLjmceehVik7eAA5D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zEZz3n7hXMc0YptuOiwV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ORn51h39Cwu6kQVGiCJp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7bO5OPsDrrby37jHVeVh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4VkUEJMhyHBILRofhirv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MRpnuABHAzr3guba6GmT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PifVsDVtMjjmx3fmhGX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9kO7L68lPMROc178z8XL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JUW7UJoFVJAFXqNHxN7W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sxl27eHy0fSmc5dOZdBq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5Cl9HLrpX0QAhmB5NvG6V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HjKlATxzvwpwrJGXwW7Ah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wCOQcTq6J00CU2pmaySou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HZOQTXEOFhaN9MrI67b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LVSoPZKZkbOM8xKGD8pM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vPOEy9LzITodr3VkuB6Z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6fhPqRef4xKf53KgPYqC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zGuPl9xjNoPpHohkkH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FGNQhKkh0A48GGAlBw5HL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qFlmZuEI7D6TZGZ4od2M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h1IGZJapWxVkmaVnlMmR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zMAECsGuJXxFokDivUxI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zXEjO90SfqWOMsW5l6IJs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NHLBK2hrjeN0OWkNiFC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M5slTKmqglkv9ogao6vN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RBRHd9NPZeLZRC3xgPYY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Zr791jp3QkrcP9J2O7Eu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fP4HKKoMvyYhCqA38upV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qxFNTOe1Rj7lqci5jyEF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dywjsLYa5jaOhoURW9LD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QWcdhYPVKfkBFsemvMgS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1go1GpHIvibDmCk5aM9el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cBWFuqnvL5OVWOghpe1J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q25C1pBtIVGWqcpKJci8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yHngUvKZjkMLzQ3s0M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dVxH8fzwBdBVHcJox3Ur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uGom0CDl44C1vtnACgK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ycseWfY5yJ9HT04KfxWm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H2RvXsq96Gie8TJuodD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kQigFK4KFxk9upnqhvEp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uGom0CDl44C1vtnACgK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ycseWfY5yJ9HT04KfxWm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sDC2sVJ5qz7zaUEKuNT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H2RvXsq96Gie8TJuodD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kQigFK4KFxk9upnqhvEp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uGom0CDl44C1vtnACgKA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ycseWfY5yJ9HT04KfxWm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H2RvXsq96Gie8TJuodDG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kQigFK4KFxk9upnqhvEp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IArbwMQ2AlDb543wc7BS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dqHxx8AFXVp2r5rM0OPN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mADztSjpEkmGK2aRV8S3Q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q0yxE9mfQTksFYVgSkK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n4QAdiFiM0yeRxWiXJbH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pk1mkbsZ5k85fvDi56Y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bOijYQVjEwcxEvzRYtQN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6MhrEFE5IggI8c40dC3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SIQ8Ie8ubLLYIv2xbfFz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hWmmMXgeJ9xuTzAwWpW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vWauyYFqO56NWqTLlraeX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BqeCsWEifCARMZcSdZBNV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qGX8GLAYLZ7tkJgWvIMvP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4EUytdbCa5x0xEjgTHh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ZaomGLof9eoefwuzrVG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iFtChtS1qeWtStMc7KA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MJJhcsSNxDBjme5QWIK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j33MQtGAxgeNUSKTZhp8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Sy7x7gNRCNJtFFvlYcc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vsmkXXrk00DKbdIVyjK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ao5dtVqWqGWu3FbMjQqh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IQUuiD3DTfXLvhXfKtwT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OG93KM0UYkcsyaIainjx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YJxndwzmToJ8T5O8ziR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jPp41ievK2wQWCFxfry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BAJf9nAaQEEnu0o8isAR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jF5U2I5rD5YidyNsx3F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5meRwTKBsNTuQvJZ6gvqj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RDo7JMTup3teiR3wOkQb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4Om34trN9sFGVmd7M0Oz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nhq73KH5sd9NP13FjsH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xnuPo1j1CZAnZMDln2s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Mzo5Jlv6BdQzJ3CelFL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cs1h2Y4EOdB4AVqiiYwv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Qy1sbPg5Zn17ru9iOv6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R07SmeAkBL1r7ZtLFQI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53rJpLjSO9UTnzF6xoN4i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TlVCR2PUJS9vH0ljt1v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60m9O2PgdeTg6MXJnxvH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8hBisqlmGSMODfUfIdM5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CqUzmJEX94eXILQmBtT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rtw2tFkICztmZRyRZD2V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KpicuRRbBz7zvYq2kfZD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ulLYNJuguqtH4eQZNsx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MtT7PFn3iciKOQIS3r6j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92hmOugbaTrF8zi5FUPS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hpkq0gVo6TGIDqBL1b7R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QLw6q9t6MsRuFOpXORX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4FgqMowhrb1LS2nuZgL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qWRuUTELA0YyfKJP80zC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wBFJJDH7Alvi5fkziuDD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1MjNDKa8LdVKTkcLagXDZ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favogPwWYyUASpW0WXs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kl0nxjmG2Cmj3D7mTifh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sGN7P78sCabUrbvUA29i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tDIib8IdJJzUI7aQbSTf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vwCjOqtRAdqVHd9pwV0Jp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slwsoJJRgp1JX76ZmIem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tBCOtbVb3wrvjAXTFSIl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Z1T0rEXTvC44gMm1K7J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TYf2ixziv2iVcxruJhcjv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6T2Pc0GueoA753EX96oB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84fUx0PwCvoRl0skyB0N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4roQL85VUvw7TLX58tp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HbiXGLPZZLSMZNwHeGq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le6Hnstxo2osKcxOsk6U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f7M9zreIqg1OQ4QYomws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ow3j9qe6AGnAYZVdT1i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7rWmtYuVJo3npIf6fhOuj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qw50i7qYclKenaThXYxUI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kqf5R3atu9Heh47XGsJb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kdzhF7DJubhr7v6n6qLgT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aqaZiAmK8O252wAn3PKF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QXBQjljqBorxoQu8l88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C4q3Rw2Hq8eadAcnrh0r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DEv7JTUtCx4OeTbNrOgIa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mbghKUQ7ZpoqMyKM9NX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5omjcEQcb03nr8WtB9zLp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PspeH26UdJvgMUYyf0VO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2lqNiyDnLh0ZwQNq995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Zldr49Zevrla5JsSNL4j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VR9zDBjKugZup3NTJxhP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fMn7KPQLIjvopzEJV14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Z2qJCgqxO0GGBncvQtUJ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GY1Eef0CfKXsvMkG1dAkb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HJXgwpbA62cj3p5n1qVy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d5ARPPgjpmbujUgYtc4a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jtggWPzTgWeZvSFFzmkM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P7z5a62XIu5ROL7AySqKv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efkpoiNCHP4MulHbLJwWy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7H6y41tU28JSkKLIK95M"/>
</p:tagLst>
</file>

<file path=ppt/theme/theme1.xml><?xml version="1.0" encoding="utf-8"?>
<a:theme xmlns:a="http://schemas.openxmlformats.org/drawingml/2006/main" name="QAD Them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Theme</Template>
  <TotalTime>6538</TotalTime>
  <Words>1009</Words>
  <Application>Microsoft Office PowerPoint</Application>
  <PresentationFormat>On-screen Show (4:3)</PresentationFormat>
  <Paragraphs>140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QAD Theme</vt:lpstr>
      <vt:lpstr>DME Database Maintenance</vt:lpstr>
      <vt:lpstr>DME Database Maintenance</vt:lpstr>
      <vt:lpstr>DME Database Recovery Model</vt:lpstr>
      <vt:lpstr>DME Database Recovery Model</vt:lpstr>
      <vt:lpstr>Creating a Database Maintenance Plan</vt:lpstr>
      <vt:lpstr>Maintenance Plan Properties</vt:lpstr>
      <vt:lpstr>Job Schedule Properties</vt:lpstr>
      <vt:lpstr>Selecting Maintenance Tasks</vt:lpstr>
      <vt:lpstr>Selecting Maintenance Task Order</vt:lpstr>
      <vt:lpstr>Backup Database Task</vt:lpstr>
      <vt:lpstr>Check Integrity Task</vt:lpstr>
      <vt:lpstr>Shrink Database Task</vt:lpstr>
      <vt:lpstr>Update Statistics Task</vt:lpstr>
      <vt:lpstr>Maintenance Cleanup Task</vt:lpstr>
      <vt:lpstr>Report Options</vt:lpstr>
      <vt:lpstr>Maintenance Plan Review</vt:lpstr>
      <vt:lpstr>Creation of the Maintenance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Leif</cp:lastModifiedBy>
  <cp:revision>378</cp:revision>
  <dcterms:created xsi:type="dcterms:W3CDTF">2011-07-14T16:40:17Z</dcterms:created>
  <dcterms:modified xsi:type="dcterms:W3CDTF">2012-01-08T21:37:59Z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