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tableStyles.xml" ContentType="application/vnd.openxmlformats-officedocument.presentationml.tableStyle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Default Extension="vml" ContentType="application/vnd.openxmlformats-officedocument.vmlDrawing"/>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handoutMasters/handoutMaster1.xml" ContentType="application/vnd.openxmlformats-officedocument.presentationml.handoutMaster+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4" r:id="rId1"/>
  </p:sldMasterIdLst>
  <p:notesMasterIdLst>
    <p:notesMasterId r:id="rId8"/>
  </p:notesMasterIdLst>
  <p:handoutMasterIdLst>
    <p:handoutMasterId r:id="rId9"/>
  </p:handoutMasterIdLst>
  <p:sldIdLst>
    <p:sldId id="302" r:id="rId2"/>
    <p:sldId id="304" r:id="rId3"/>
    <p:sldId id="318" r:id="rId4"/>
    <p:sldId id="312" r:id="rId5"/>
    <p:sldId id="319" r:id="rId6"/>
    <p:sldId id="305"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2500" autoAdjust="0"/>
    <p:restoredTop sz="82319" autoAdjust="0"/>
  </p:normalViewPr>
  <p:slideViewPr>
    <p:cSldViewPr snapToGrid="0" snapToObjects="1">
      <p:cViewPr>
        <p:scale>
          <a:sx n="80" d="100"/>
          <a:sy n="80" d="100"/>
        </p:scale>
        <p:origin x="-528" y="-156"/>
      </p:cViewPr>
      <p:guideLst>
        <p:guide orient="horz" pos="827"/>
        <p:guide pos="361"/>
      </p:guideLst>
    </p:cSldViewPr>
  </p:slideViewPr>
  <p:notesTextViewPr>
    <p:cViewPr>
      <p:scale>
        <a:sx n="100" d="100"/>
        <a:sy n="100" d="100"/>
      </p:scale>
      <p:origin x="0" y="0"/>
    </p:cViewPr>
  </p:notesTextViewPr>
  <p:sorterViewPr>
    <p:cViewPr>
      <p:scale>
        <a:sx n="66" d="100"/>
        <a:sy n="66" d="100"/>
      </p:scale>
      <p:origin x="0" y="546"/>
    </p:cViewPr>
  </p:sorterViewPr>
  <p:notesViewPr>
    <p:cSldViewPr snapToGrid="0" snapToObjects="1">
      <p:cViewPr varScale="1">
        <p:scale>
          <a:sx n="77" d="100"/>
          <a:sy n="77" d="100"/>
        </p:scale>
        <p:origin x="-211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1/20/2012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1/20/2012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smtClean="0"/>
          </a:p>
        </p:txBody>
      </p:sp>
      <p:sp>
        <p:nvSpPr>
          <p:cNvPr id="28676" name="Slide Number Placeholder 3"/>
          <p:cNvSpPr>
            <a:spLocks noGrp="1"/>
          </p:cNvSpPr>
          <p:nvPr>
            <p:ph type="sldNum" sz="quarter" idx="5"/>
          </p:nvPr>
        </p:nvSpPr>
        <p:spPr>
          <a:noFill/>
        </p:spPr>
        <p:txBody>
          <a:bodyPr/>
          <a:lstStyle/>
          <a:p>
            <a:fld id="{05971EE4-C82A-4543-A6C6-8C215D81D62E}" type="slidenum">
              <a:rPr lang="en-US" smtClean="0"/>
              <a:pPr/>
              <a:t>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r>
              <a:rPr lang="en-US" dirty="0" smtClean="0"/>
              <a:t>The default</a:t>
            </a:r>
            <a:r>
              <a:rPr lang="en-US" baseline="0" dirty="0" smtClean="0"/>
              <a:t> database name (FX_JGD) stands for “Forecast X – John Galt Development”.  During implementation, this name is usually changed to QADDM or some similar derivation (such as “</a:t>
            </a:r>
            <a:r>
              <a:rPr lang="en-US" baseline="0" dirty="0" err="1" smtClean="0"/>
              <a:t>QADDM_Test</a:t>
            </a:r>
            <a:r>
              <a:rPr lang="en-US" baseline="0" dirty="0" smtClean="0"/>
              <a:t>” for a test database and “</a:t>
            </a:r>
            <a:r>
              <a:rPr lang="en-US" baseline="0" dirty="0" err="1" smtClean="0"/>
              <a:t>QADDM_Production</a:t>
            </a:r>
            <a:r>
              <a:rPr lang="en-US" baseline="0" dirty="0" smtClean="0"/>
              <a:t>” for a production database).  As almost all DME configuration is stored within the database, it is extremely difficult to “copy over” changes from one database to another.  Configuration changes typically have to be replicated by the QAD Consultant or Super-User and not through an automated means.</a:t>
            </a:r>
            <a:endParaRPr lang="en-US" dirty="0" smtClean="0"/>
          </a:p>
        </p:txBody>
      </p:sp>
      <p:sp>
        <p:nvSpPr>
          <p:cNvPr id="30724" name="Slide Number Placeholder 3"/>
          <p:cNvSpPr>
            <a:spLocks noGrp="1"/>
          </p:cNvSpPr>
          <p:nvPr>
            <p:ph type="sldNum" sz="quarter" idx="5"/>
          </p:nvPr>
        </p:nvSpPr>
        <p:spPr>
          <a:noFill/>
        </p:spPr>
        <p:txBody>
          <a:bodyPr/>
          <a:lstStyle/>
          <a:p>
            <a:fld id="{E0413017-7FC7-4531-81F0-EBE7DEDD24B6}" type="slidenum">
              <a:rPr lang="en-US" smtClean="0"/>
              <a:pPr/>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r>
              <a:rPr lang="en-US" dirty="0" smtClean="0"/>
              <a:t>Understanding the contents</a:t>
            </a:r>
            <a:r>
              <a:rPr lang="en-US" baseline="0" dirty="0" smtClean="0"/>
              <a:t> of these three tables is key to a successful implementation.  Many customers will utilize external reporting tools (such as </a:t>
            </a:r>
            <a:r>
              <a:rPr lang="en-US" baseline="0" dirty="0" err="1" smtClean="0"/>
              <a:t>Cognos</a:t>
            </a:r>
            <a:r>
              <a:rPr lang="en-US" baseline="0" dirty="0" smtClean="0"/>
              <a:t>, Crystal, Access, etc.) to tap into the DME database.  Your ability to relate the data contained in these three tables to what a user sees within the DME Viewer will make the “external reporting” phase of an implementation much easier.</a:t>
            </a:r>
            <a:endParaRPr lang="en-US" dirty="0" smtClean="0"/>
          </a:p>
        </p:txBody>
      </p:sp>
      <p:sp>
        <p:nvSpPr>
          <p:cNvPr id="30724" name="Slide Number Placeholder 3"/>
          <p:cNvSpPr>
            <a:spLocks noGrp="1"/>
          </p:cNvSpPr>
          <p:nvPr>
            <p:ph type="sldNum" sz="quarter" idx="5"/>
          </p:nvPr>
        </p:nvSpPr>
        <p:spPr>
          <a:noFill/>
        </p:spPr>
        <p:txBody>
          <a:bodyPr/>
          <a:lstStyle/>
          <a:p>
            <a:fld id="{E0413017-7FC7-4531-81F0-EBE7DEDD24B6}"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r>
              <a:rPr lang="en-US" dirty="0" smtClean="0"/>
              <a:t>Within SQL</a:t>
            </a:r>
            <a:r>
              <a:rPr lang="en-US" baseline="0" dirty="0" smtClean="0"/>
              <a:t> Server Management Studio, you can view the primary keys for each database table.  This will assist you in understanding how tables link together.  </a:t>
            </a:r>
            <a:endParaRPr lang="en-US" dirty="0" smtClean="0"/>
          </a:p>
        </p:txBody>
      </p:sp>
      <p:sp>
        <p:nvSpPr>
          <p:cNvPr id="30724" name="Slide Number Placeholder 3"/>
          <p:cNvSpPr>
            <a:spLocks noGrp="1"/>
          </p:cNvSpPr>
          <p:nvPr>
            <p:ph type="sldNum" sz="quarter" idx="5"/>
          </p:nvPr>
        </p:nvSpPr>
        <p:spPr>
          <a:noFill/>
        </p:spPr>
        <p:txBody>
          <a:bodyPr/>
          <a:lstStyle/>
          <a:p>
            <a:fld id="{E0413017-7FC7-4531-81F0-EBE7DEDD24B6}"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r>
              <a:rPr lang="en-US" dirty="0" smtClean="0"/>
              <a:t>After you installed the DME database, you should see</a:t>
            </a:r>
            <a:r>
              <a:rPr lang="en-US" baseline="0" dirty="0" smtClean="0"/>
              <a:t> seven unique files in the folder you specified.  The filenames listed in this slide may vary from your actual implementation depending on the name given to the database (if you changed FX_JGD to QADDM, then the primary file group’s file would be “QADDM_DATA” rather than “FX_JGD_DATA”).</a:t>
            </a:r>
            <a:endParaRPr lang="en-US" dirty="0" smtClean="0"/>
          </a:p>
        </p:txBody>
      </p:sp>
      <p:sp>
        <p:nvSpPr>
          <p:cNvPr id="30724" name="Slide Number Placeholder 3"/>
          <p:cNvSpPr>
            <a:spLocks noGrp="1"/>
          </p:cNvSpPr>
          <p:nvPr>
            <p:ph type="sldNum" sz="quarter" idx="5"/>
          </p:nvPr>
        </p:nvSpPr>
        <p:spPr>
          <a:noFill/>
        </p:spPr>
        <p:txBody>
          <a:bodyPr/>
          <a:lstStyle/>
          <a:p>
            <a:fld id="{E0413017-7FC7-4531-81F0-EBE7DEDD24B6}"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eaLnBrk="1" hangingPunct="1"/>
            <a:endParaRPr lang="en-US" dirty="0" smtClean="0"/>
          </a:p>
        </p:txBody>
      </p:sp>
      <p:sp>
        <p:nvSpPr>
          <p:cNvPr id="31748" name="Slide Number Placeholder 3"/>
          <p:cNvSpPr>
            <a:spLocks noGrp="1"/>
          </p:cNvSpPr>
          <p:nvPr>
            <p:ph type="sldNum" sz="quarter" idx="5"/>
          </p:nvPr>
        </p:nvSpPr>
        <p:spPr>
          <a:noFill/>
        </p:spPr>
        <p:txBody>
          <a:bodyPr/>
          <a:lstStyle/>
          <a:p>
            <a:fld id="{FE6FB41A-E140-42B1-B1A6-D8F08A86AACC}" type="slidenum">
              <a:rPr lang="en-US" smtClean="0"/>
              <a:pPr/>
              <a:t>6</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DM-DME-DB-Basics-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DM-DME-DB-Basics-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DM-DME-DB-Basics-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DM-DME-DB-Basics-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DM-DME-DB-Basics-</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DM-DME-DB-Basics-</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DM-DME-DB-Basics-</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433953" y="6638544"/>
            <a:ext cx="1710047" cy="219456"/>
          </a:xfrm>
          <a:prstGeom prst="rect">
            <a:avLst/>
          </a:prstGeom>
        </p:spPr>
        <p:txBody>
          <a:bodyPr vert="horz" lIns="91440" tIns="45720" rIns="91440" bIns="45720" rtlCol="0" anchor="b"/>
          <a:lstStyle>
            <a:lvl1pPr algn="r">
              <a:defRPr sz="800">
                <a:solidFill>
                  <a:schemeClr val="tx1"/>
                </a:solidFill>
              </a:defRPr>
            </a:lvl1pPr>
          </a:lstStyle>
          <a:p>
            <a:r>
              <a:rPr lang="en-US" smtClean="0"/>
              <a:t>DM-DME-DB-Basics-</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oleObject" Target="../embeddings/oleObject1.bin"/><Relationship Id="rId2" Type="http://schemas.openxmlformats.org/officeDocument/2006/relationships/tags" Target="../tags/tag11.xml"/><Relationship Id="rId1" Type="http://schemas.openxmlformats.org/officeDocument/2006/relationships/vmlDrawing" Target="../drawings/vmlDrawing1.vml"/><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13.xml"/></Relationships>
</file>

<file path=ppt/slides/_rels/slide5.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a:bodyPr>
          <a:lstStyle/>
          <a:p>
            <a:r>
              <a:rPr lang="en-US" dirty="0" smtClean="0"/>
              <a:t>DME Database Basics</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6" name="Text Placeholder 5"/>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a:bodyPr>
          <a:lstStyle/>
          <a:p>
            <a:r>
              <a:rPr lang="en-US" dirty="0" smtClean="0"/>
              <a:t>The Demand Management Engine (DME) database is stored within SQL </a:t>
            </a:r>
            <a:r>
              <a:rPr lang="en-US" dirty="0" smtClean="0"/>
              <a:t>Server  </a:t>
            </a:r>
          </a:p>
          <a:p>
            <a:r>
              <a:rPr lang="en-US" dirty="0" smtClean="0"/>
              <a:t>Some </a:t>
            </a:r>
            <a:r>
              <a:rPr lang="en-US" dirty="0" smtClean="0"/>
              <a:t>key facts related to the </a:t>
            </a:r>
            <a:r>
              <a:rPr lang="en-US" dirty="0" smtClean="0"/>
              <a:t>database</a:t>
            </a:r>
            <a:endParaRPr lang="en-US" dirty="0" smtClean="0"/>
          </a:p>
          <a:p>
            <a:pPr lvl="1"/>
            <a:r>
              <a:rPr lang="en-US" dirty="0" smtClean="0"/>
              <a:t>The default database name during installation is “FX_JGD</a:t>
            </a:r>
            <a:r>
              <a:rPr lang="en-US" dirty="0" smtClean="0"/>
              <a:t>”  </a:t>
            </a:r>
          </a:p>
          <a:p>
            <a:pPr lvl="2"/>
            <a:r>
              <a:rPr lang="en-US" dirty="0" smtClean="0"/>
              <a:t>During implementation </a:t>
            </a:r>
            <a:r>
              <a:rPr lang="en-US" dirty="0" smtClean="0"/>
              <a:t>this is typically changed to “QADDM” or “</a:t>
            </a:r>
            <a:r>
              <a:rPr lang="en-US" dirty="0" err="1" smtClean="0"/>
              <a:t>QADDM_Production</a:t>
            </a:r>
            <a:r>
              <a:rPr lang="en-US" dirty="0" smtClean="0"/>
              <a:t>”</a:t>
            </a:r>
            <a:endParaRPr lang="en-US" dirty="0" smtClean="0"/>
          </a:p>
          <a:p>
            <a:pPr lvl="1"/>
            <a:r>
              <a:rPr lang="en-US" dirty="0" smtClean="0"/>
              <a:t>With a few </a:t>
            </a:r>
            <a:r>
              <a:rPr lang="en-US" dirty="0" smtClean="0"/>
              <a:t>exceptions </a:t>
            </a:r>
            <a:r>
              <a:rPr lang="en-US" dirty="0" smtClean="0"/>
              <a:t>almost all DME configuration is stored within the DME database</a:t>
            </a:r>
          </a:p>
          <a:p>
            <a:endParaRPr lang="en-US" b="1" dirty="0" smtClean="0"/>
          </a:p>
        </p:txBody>
      </p:sp>
      <p:sp>
        <p:nvSpPr>
          <p:cNvPr id="4099" name="Rectangle 2"/>
          <p:cNvSpPr>
            <a:spLocks noGrp="1" noChangeArrowheads="1"/>
          </p:cNvSpPr>
          <p:nvPr>
            <p:ph type="title"/>
            <p:custDataLst>
              <p:tags r:id="rId3"/>
            </p:custDataLst>
          </p:nvPr>
        </p:nvSpPr>
        <p:spPr/>
        <p:txBody>
          <a:bodyPr/>
          <a:lstStyle/>
          <a:p>
            <a:r>
              <a:rPr lang="en-US" dirty="0" smtClean="0"/>
              <a:t>DME Database Overview</a:t>
            </a:r>
          </a:p>
        </p:txBody>
      </p:sp>
      <p:sp>
        <p:nvSpPr>
          <p:cNvPr id="4" name="Footer Placeholder 3"/>
          <p:cNvSpPr>
            <a:spLocks noGrp="1"/>
          </p:cNvSpPr>
          <p:nvPr>
            <p:ph type="ftr" sz="quarter" idx="10"/>
          </p:nvPr>
        </p:nvSpPr>
        <p:spPr/>
        <p:txBody>
          <a:bodyPr/>
          <a:lstStyle/>
          <a:p>
            <a:r>
              <a:rPr lang="en-US" smtClean="0"/>
              <a:t>DM-DME-DB-Basics-020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
                                            <p:txEl>
                                              <p:pRg st="0" end="0"/>
                                            </p:txEl>
                                          </p:spTgt>
                                        </p:tgtEl>
                                        <p:attrNameLst>
                                          <p:attrName>style.fontStyle</p:attrName>
                                        </p:attrNameLst>
                                      </p:cBhvr>
                                      <p:to>
                                        <p:strVal val="normal"/>
                                      </p:to>
                                    </p:set>
                                    <p:set>
                                      <p:cBhvr override="childStyle">
                                        <p:cTn id="7" dur="indefinite"/>
                                        <p:tgtEl>
                                          <p:spTgt spid="7">
                                            <p:txEl>
                                              <p:pRg st="0" end="0"/>
                                            </p:txEl>
                                          </p:spTgt>
                                        </p:tgtEl>
                                        <p:attrNameLst>
                                          <p:attrName>style.fontWeight</p:attrName>
                                        </p:attrNameLst>
                                      </p:cBhvr>
                                      <p:to>
                                        <p:strVal val="bold"/>
                                      </p:to>
                                    </p:set>
                                    <p:set>
                                      <p:cBhvr override="childStyle">
                                        <p:cTn id="8" dur="indefinite"/>
                                        <p:tgtEl>
                                          <p:spTgt spid="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
                                            <p:txEl>
                                              <p:pRg st="1" end="1"/>
                                            </p:txEl>
                                          </p:spTgt>
                                        </p:tgtEl>
                                        <p:attrNameLst>
                                          <p:attrName>style.fontStyle</p:attrName>
                                        </p:attrNameLst>
                                      </p:cBhvr>
                                      <p:to>
                                        <p:strVal val="normal"/>
                                      </p:to>
                                    </p:set>
                                    <p:set>
                                      <p:cBhvr override="childStyle">
                                        <p:cTn id="13" dur="indefinite"/>
                                        <p:tgtEl>
                                          <p:spTgt spid="7">
                                            <p:txEl>
                                              <p:pRg st="1" end="1"/>
                                            </p:txEl>
                                          </p:spTgt>
                                        </p:tgtEl>
                                        <p:attrNameLst>
                                          <p:attrName>style.fontWeight</p:attrName>
                                        </p:attrNameLst>
                                      </p:cBhvr>
                                      <p:to>
                                        <p:strVal val="bold"/>
                                      </p:to>
                                    </p:set>
                                    <p:set>
                                      <p:cBhvr override="childStyle">
                                        <p:cTn id="14" dur="indefinite"/>
                                        <p:tgtEl>
                                          <p:spTgt spid="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
                                            <p:txEl>
                                              <p:pRg st="2" end="2"/>
                                            </p:txEl>
                                          </p:spTgt>
                                        </p:tgtEl>
                                        <p:attrNameLst>
                                          <p:attrName>style.fontStyle</p:attrName>
                                        </p:attrNameLst>
                                      </p:cBhvr>
                                      <p:to>
                                        <p:strVal val="normal"/>
                                      </p:to>
                                    </p:set>
                                    <p:set>
                                      <p:cBhvr override="childStyle">
                                        <p:cTn id="19" dur="indefinite"/>
                                        <p:tgtEl>
                                          <p:spTgt spid="7">
                                            <p:txEl>
                                              <p:pRg st="2" end="2"/>
                                            </p:txEl>
                                          </p:spTgt>
                                        </p:tgtEl>
                                        <p:attrNameLst>
                                          <p:attrName>style.fontWeight</p:attrName>
                                        </p:attrNameLst>
                                      </p:cBhvr>
                                      <p:to>
                                        <p:strVal val="bold"/>
                                      </p:to>
                                    </p:set>
                                    <p:set>
                                      <p:cBhvr override="childStyle">
                                        <p:cTn id="20" dur="indefinite"/>
                                        <p:tgtEl>
                                          <p:spTgt spid="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
                                            <p:txEl>
                                              <p:pRg st="3" end="3"/>
                                            </p:txEl>
                                          </p:spTgt>
                                        </p:tgtEl>
                                        <p:attrNameLst>
                                          <p:attrName>style.fontStyle</p:attrName>
                                        </p:attrNameLst>
                                      </p:cBhvr>
                                      <p:to>
                                        <p:strVal val="normal"/>
                                      </p:to>
                                    </p:set>
                                    <p:set>
                                      <p:cBhvr override="childStyle">
                                        <p:cTn id="25" dur="indefinite"/>
                                        <p:tgtEl>
                                          <p:spTgt spid="7">
                                            <p:txEl>
                                              <p:pRg st="3" end="3"/>
                                            </p:txEl>
                                          </p:spTgt>
                                        </p:tgtEl>
                                        <p:attrNameLst>
                                          <p:attrName>style.fontWeight</p:attrName>
                                        </p:attrNameLst>
                                      </p:cBhvr>
                                      <p:to>
                                        <p:strVal val="bold"/>
                                      </p:to>
                                    </p:set>
                                    <p:set>
                                      <p:cBhvr override="childStyle">
                                        <p:cTn id="26" dur="indefinite"/>
                                        <p:tgtEl>
                                          <p:spTgt spid="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
                                            <p:txEl>
                                              <p:pRg st="4" end="4"/>
                                            </p:txEl>
                                          </p:spTgt>
                                        </p:tgtEl>
                                        <p:attrNameLst>
                                          <p:attrName>style.fontStyle</p:attrName>
                                        </p:attrNameLst>
                                      </p:cBhvr>
                                      <p:to>
                                        <p:strVal val="normal"/>
                                      </p:to>
                                    </p:set>
                                    <p:set>
                                      <p:cBhvr override="childStyle">
                                        <p:cTn id="31" dur="indefinite"/>
                                        <p:tgtEl>
                                          <p:spTgt spid="7">
                                            <p:txEl>
                                              <p:pRg st="4" end="4"/>
                                            </p:txEl>
                                          </p:spTgt>
                                        </p:tgtEl>
                                        <p:attrNameLst>
                                          <p:attrName>style.fontWeight</p:attrName>
                                        </p:attrNameLst>
                                      </p:cBhvr>
                                      <p:to>
                                        <p:strVal val="bold"/>
                                      </p:to>
                                    </p:set>
                                    <p:set>
                                      <p:cBhvr override="childStyle">
                                        <p:cTn id="32" dur="indefinite"/>
                                        <p:tgtEl>
                                          <p:spTgt spid="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a:bodyPr>
          <a:lstStyle/>
          <a:p>
            <a:r>
              <a:rPr lang="en-US" dirty="0" smtClean="0"/>
              <a:t>Although there are over 100 tables in the DME database, these primary tables house a majority of </a:t>
            </a:r>
            <a:r>
              <a:rPr lang="en-US" dirty="0" smtClean="0"/>
              <a:t>data</a:t>
            </a:r>
            <a:endParaRPr lang="en-US" dirty="0" smtClean="0"/>
          </a:p>
          <a:p>
            <a:pPr lvl="1"/>
            <a:r>
              <a:rPr lang="en-US" b="1" dirty="0" smtClean="0"/>
              <a:t>Series</a:t>
            </a:r>
            <a:r>
              <a:rPr lang="en-US" dirty="0" smtClean="0"/>
              <a:t> – This table stores the individual series contained in each scenario along with their “series attributes”</a:t>
            </a:r>
          </a:p>
          <a:p>
            <a:pPr lvl="1"/>
            <a:r>
              <a:rPr lang="en-US" b="1" dirty="0" smtClean="0"/>
              <a:t>Observations</a:t>
            </a:r>
            <a:r>
              <a:rPr lang="en-US" dirty="0" smtClean="0"/>
              <a:t> – This houses all of the observations data (aka “opinion lines”) associated with each series.  There is one database record per series per time period</a:t>
            </a:r>
            <a:endParaRPr lang="en-US" b="1" dirty="0" smtClean="0"/>
          </a:p>
          <a:p>
            <a:pPr lvl="1"/>
            <a:r>
              <a:rPr lang="en-US" b="1" dirty="0" smtClean="0"/>
              <a:t>Scenarios</a:t>
            </a:r>
            <a:r>
              <a:rPr lang="en-US" dirty="0" smtClean="0"/>
              <a:t> – This table stores details associated with each scenario</a:t>
            </a:r>
            <a:endParaRPr lang="en-US" b="1" dirty="0" smtClean="0"/>
          </a:p>
          <a:p>
            <a:endParaRPr lang="en-US" b="1" dirty="0" smtClean="0"/>
          </a:p>
        </p:txBody>
      </p:sp>
      <p:sp>
        <p:nvSpPr>
          <p:cNvPr id="4099" name="Rectangle 2"/>
          <p:cNvSpPr>
            <a:spLocks noGrp="1" noChangeArrowheads="1"/>
          </p:cNvSpPr>
          <p:nvPr>
            <p:ph type="title"/>
            <p:custDataLst>
              <p:tags r:id="rId3"/>
            </p:custDataLst>
          </p:nvPr>
        </p:nvSpPr>
        <p:spPr/>
        <p:txBody>
          <a:bodyPr/>
          <a:lstStyle/>
          <a:p>
            <a:r>
              <a:rPr lang="en-US" dirty="0" smtClean="0"/>
              <a:t>DME Database Key Tables</a:t>
            </a:r>
          </a:p>
        </p:txBody>
      </p:sp>
      <p:sp>
        <p:nvSpPr>
          <p:cNvPr id="4" name="Footer Placeholder 3"/>
          <p:cNvSpPr>
            <a:spLocks noGrp="1"/>
          </p:cNvSpPr>
          <p:nvPr>
            <p:ph type="ftr" sz="quarter" idx="10"/>
          </p:nvPr>
        </p:nvSpPr>
        <p:spPr/>
        <p:txBody>
          <a:bodyPr/>
          <a:lstStyle/>
          <a:p>
            <a:r>
              <a:rPr lang="en-US" smtClean="0"/>
              <a:t>DM-DME-DB-Basics-030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
                                            <p:txEl>
                                              <p:pRg st="0" end="0"/>
                                            </p:txEl>
                                          </p:spTgt>
                                        </p:tgtEl>
                                        <p:attrNameLst>
                                          <p:attrName>style.fontStyle</p:attrName>
                                        </p:attrNameLst>
                                      </p:cBhvr>
                                      <p:to>
                                        <p:strVal val="normal"/>
                                      </p:to>
                                    </p:set>
                                    <p:set>
                                      <p:cBhvr override="childStyle">
                                        <p:cTn id="7" dur="indefinite"/>
                                        <p:tgtEl>
                                          <p:spTgt spid="7">
                                            <p:txEl>
                                              <p:pRg st="0" end="0"/>
                                            </p:txEl>
                                          </p:spTgt>
                                        </p:tgtEl>
                                        <p:attrNameLst>
                                          <p:attrName>style.fontWeight</p:attrName>
                                        </p:attrNameLst>
                                      </p:cBhvr>
                                      <p:to>
                                        <p:strVal val="bold"/>
                                      </p:to>
                                    </p:set>
                                    <p:set>
                                      <p:cBhvr override="childStyle">
                                        <p:cTn id="8" dur="indefinite"/>
                                        <p:tgtEl>
                                          <p:spTgt spid="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
                                            <p:txEl>
                                              <p:pRg st="1" end="1"/>
                                            </p:txEl>
                                          </p:spTgt>
                                        </p:tgtEl>
                                        <p:attrNameLst>
                                          <p:attrName>style.fontStyle</p:attrName>
                                        </p:attrNameLst>
                                      </p:cBhvr>
                                      <p:to>
                                        <p:strVal val="normal"/>
                                      </p:to>
                                    </p:set>
                                    <p:set>
                                      <p:cBhvr override="childStyle">
                                        <p:cTn id="13" dur="indefinite"/>
                                        <p:tgtEl>
                                          <p:spTgt spid="7">
                                            <p:txEl>
                                              <p:pRg st="1" end="1"/>
                                            </p:txEl>
                                          </p:spTgt>
                                        </p:tgtEl>
                                        <p:attrNameLst>
                                          <p:attrName>style.fontWeight</p:attrName>
                                        </p:attrNameLst>
                                      </p:cBhvr>
                                      <p:to>
                                        <p:strVal val="bold"/>
                                      </p:to>
                                    </p:set>
                                    <p:set>
                                      <p:cBhvr override="childStyle">
                                        <p:cTn id="14" dur="indefinite"/>
                                        <p:tgtEl>
                                          <p:spTgt spid="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
                                            <p:txEl>
                                              <p:pRg st="2" end="2"/>
                                            </p:txEl>
                                          </p:spTgt>
                                        </p:tgtEl>
                                        <p:attrNameLst>
                                          <p:attrName>style.fontStyle</p:attrName>
                                        </p:attrNameLst>
                                      </p:cBhvr>
                                      <p:to>
                                        <p:strVal val="normal"/>
                                      </p:to>
                                    </p:set>
                                    <p:set>
                                      <p:cBhvr override="childStyle">
                                        <p:cTn id="19" dur="indefinite"/>
                                        <p:tgtEl>
                                          <p:spTgt spid="7">
                                            <p:txEl>
                                              <p:pRg st="2" end="2"/>
                                            </p:txEl>
                                          </p:spTgt>
                                        </p:tgtEl>
                                        <p:attrNameLst>
                                          <p:attrName>style.fontWeight</p:attrName>
                                        </p:attrNameLst>
                                      </p:cBhvr>
                                      <p:to>
                                        <p:strVal val="bold"/>
                                      </p:to>
                                    </p:set>
                                    <p:set>
                                      <p:cBhvr override="childStyle">
                                        <p:cTn id="20" dur="indefinite"/>
                                        <p:tgtEl>
                                          <p:spTgt spid="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
                                            <p:txEl>
                                              <p:pRg st="3" end="3"/>
                                            </p:txEl>
                                          </p:spTgt>
                                        </p:tgtEl>
                                        <p:attrNameLst>
                                          <p:attrName>style.fontStyle</p:attrName>
                                        </p:attrNameLst>
                                      </p:cBhvr>
                                      <p:to>
                                        <p:strVal val="normal"/>
                                      </p:to>
                                    </p:set>
                                    <p:set>
                                      <p:cBhvr override="childStyle">
                                        <p:cTn id="25" dur="indefinite"/>
                                        <p:tgtEl>
                                          <p:spTgt spid="7">
                                            <p:txEl>
                                              <p:pRg st="3" end="3"/>
                                            </p:txEl>
                                          </p:spTgt>
                                        </p:tgtEl>
                                        <p:attrNameLst>
                                          <p:attrName>style.fontWeight</p:attrName>
                                        </p:attrNameLst>
                                      </p:cBhvr>
                                      <p:to>
                                        <p:strVal val="bold"/>
                                      </p:to>
                                    </p:set>
                                    <p:set>
                                      <p:cBhvr override="childStyle">
                                        <p:cTn id="26" dur="indefinite"/>
                                        <p:tgtEl>
                                          <p:spTgt spid="7">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3"/>
            </p:custDataLst>
          </p:nvPr>
        </p:nvSpPr>
        <p:spPr>
          <a:xfrm>
            <a:off x="457200" y="891610"/>
            <a:ext cx="4577938" cy="5424523"/>
          </a:xfrm>
        </p:spPr>
        <p:txBody>
          <a:bodyPr>
            <a:normAutofit lnSpcReduction="10000"/>
          </a:bodyPr>
          <a:lstStyle/>
          <a:p>
            <a:r>
              <a:rPr lang="en-US" dirty="0" smtClean="0"/>
              <a:t>Many of the tables within the database link to each other using one or more of these </a:t>
            </a:r>
            <a:r>
              <a:rPr lang="en-US" dirty="0" smtClean="0"/>
              <a:t>fields</a:t>
            </a:r>
            <a:endParaRPr lang="en-US" dirty="0" smtClean="0"/>
          </a:p>
          <a:p>
            <a:pPr lvl="1"/>
            <a:r>
              <a:rPr lang="en-US" b="1" dirty="0" err="1" smtClean="0"/>
              <a:t>ScenarioID</a:t>
            </a:r>
            <a:r>
              <a:rPr lang="en-US" dirty="0" smtClean="0"/>
              <a:t> – a numeric ID associated with a scenario</a:t>
            </a:r>
          </a:p>
          <a:p>
            <a:pPr lvl="1"/>
            <a:r>
              <a:rPr lang="en-US" b="1" dirty="0" err="1" smtClean="0"/>
              <a:t>SeriesID</a:t>
            </a:r>
            <a:r>
              <a:rPr lang="en-US" dirty="0" smtClean="0"/>
              <a:t> – a numeric ID associated with an individual series</a:t>
            </a:r>
          </a:p>
          <a:p>
            <a:pPr lvl="1"/>
            <a:r>
              <a:rPr lang="en-US" b="1" dirty="0" err="1" smtClean="0"/>
              <a:t>UserID</a:t>
            </a:r>
            <a:r>
              <a:rPr lang="en-US" dirty="0" smtClean="0"/>
              <a:t> – a numeric ID associated with an individual user</a:t>
            </a:r>
            <a:endParaRPr lang="en-US" b="1" dirty="0" smtClean="0"/>
          </a:p>
        </p:txBody>
      </p:sp>
      <p:sp>
        <p:nvSpPr>
          <p:cNvPr id="4099" name="Rectangle 2"/>
          <p:cNvSpPr>
            <a:spLocks noGrp="1" noChangeArrowheads="1"/>
          </p:cNvSpPr>
          <p:nvPr>
            <p:ph type="title"/>
            <p:custDataLst>
              <p:tags r:id="rId4"/>
            </p:custDataLst>
          </p:nvPr>
        </p:nvSpPr>
        <p:spPr/>
        <p:txBody>
          <a:bodyPr/>
          <a:lstStyle/>
          <a:p>
            <a:r>
              <a:rPr lang="en-US" dirty="0" smtClean="0"/>
              <a:t>DME Database Key Tables</a:t>
            </a:r>
          </a:p>
        </p:txBody>
      </p:sp>
      <p:sp>
        <p:nvSpPr>
          <p:cNvPr id="17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409" name="Object 1"/>
          <p:cNvGraphicFramePr>
            <a:graphicFrameLocks noChangeAspect="1"/>
          </p:cNvGraphicFramePr>
          <p:nvPr/>
        </p:nvGraphicFramePr>
        <p:xfrm>
          <a:off x="5237017" y="941294"/>
          <a:ext cx="3734789" cy="5021723"/>
        </p:xfrm>
        <a:graphic>
          <a:graphicData uri="http://schemas.openxmlformats.org/presentationml/2006/ole">
            <p:oleObj spid="_x0000_s17409" r:id="rId7" imgW="7052214" imgH="8957697" progId="Visio.Drawing.11">
              <p:embed/>
            </p:oleObj>
          </a:graphicData>
        </a:graphic>
      </p:graphicFrame>
      <p:sp>
        <p:nvSpPr>
          <p:cNvPr id="6" name="Footer Placeholder 5"/>
          <p:cNvSpPr>
            <a:spLocks noGrp="1"/>
          </p:cNvSpPr>
          <p:nvPr>
            <p:ph type="ftr" sz="quarter" idx="10"/>
          </p:nvPr>
        </p:nvSpPr>
        <p:spPr/>
        <p:txBody>
          <a:bodyPr/>
          <a:lstStyle/>
          <a:p>
            <a:r>
              <a:rPr lang="en-US" smtClean="0"/>
              <a:t>DM-DME-DB-Basics-040</a:t>
            </a:r>
            <a:endParaRPr lang="en-US" dirty="0"/>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
                                            <p:txEl>
                                              <p:pRg st="1" end="1"/>
                                            </p:txEl>
                                          </p:spTgt>
                                        </p:tgtEl>
                                        <p:attrNameLst>
                                          <p:attrName>style.fontStyle</p:attrName>
                                        </p:attrNameLst>
                                      </p:cBhvr>
                                      <p:to>
                                        <p:strVal val="normal"/>
                                      </p:to>
                                    </p:set>
                                    <p:set>
                                      <p:cBhvr override="childStyle">
                                        <p:cTn id="7" dur="indefinite"/>
                                        <p:tgtEl>
                                          <p:spTgt spid="7">
                                            <p:txEl>
                                              <p:pRg st="1" end="1"/>
                                            </p:txEl>
                                          </p:spTgt>
                                        </p:tgtEl>
                                        <p:attrNameLst>
                                          <p:attrName>style.fontWeight</p:attrName>
                                        </p:attrNameLst>
                                      </p:cBhvr>
                                      <p:to>
                                        <p:strVal val="bold"/>
                                      </p:to>
                                    </p:set>
                                    <p:set>
                                      <p:cBhvr override="childStyle">
                                        <p:cTn id="8" dur="indefinite"/>
                                        <p:tgtEl>
                                          <p:spTgt spid="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
                                            <p:txEl>
                                              <p:pRg st="2" end="2"/>
                                            </p:txEl>
                                          </p:spTgt>
                                        </p:tgtEl>
                                        <p:attrNameLst>
                                          <p:attrName>style.fontStyle</p:attrName>
                                        </p:attrNameLst>
                                      </p:cBhvr>
                                      <p:to>
                                        <p:strVal val="normal"/>
                                      </p:to>
                                    </p:set>
                                    <p:set>
                                      <p:cBhvr override="childStyle">
                                        <p:cTn id="13" dur="indefinite"/>
                                        <p:tgtEl>
                                          <p:spTgt spid="7">
                                            <p:txEl>
                                              <p:pRg st="2" end="2"/>
                                            </p:txEl>
                                          </p:spTgt>
                                        </p:tgtEl>
                                        <p:attrNameLst>
                                          <p:attrName>style.fontWeight</p:attrName>
                                        </p:attrNameLst>
                                      </p:cBhvr>
                                      <p:to>
                                        <p:strVal val="bold"/>
                                      </p:to>
                                    </p:set>
                                    <p:set>
                                      <p:cBhvr override="childStyle">
                                        <p:cTn id="14" dur="indefinite"/>
                                        <p:tgtEl>
                                          <p:spTgt spid="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
                                            <p:txEl>
                                              <p:pRg st="3" end="3"/>
                                            </p:txEl>
                                          </p:spTgt>
                                        </p:tgtEl>
                                        <p:attrNameLst>
                                          <p:attrName>style.fontStyle</p:attrName>
                                        </p:attrNameLst>
                                      </p:cBhvr>
                                      <p:to>
                                        <p:strVal val="normal"/>
                                      </p:to>
                                    </p:set>
                                    <p:set>
                                      <p:cBhvr override="childStyle">
                                        <p:cTn id="19" dur="indefinite"/>
                                        <p:tgtEl>
                                          <p:spTgt spid="7">
                                            <p:txEl>
                                              <p:pRg st="3" end="3"/>
                                            </p:txEl>
                                          </p:spTgt>
                                        </p:tgtEl>
                                        <p:attrNameLst>
                                          <p:attrName>style.fontWeight</p:attrName>
                                        </p:attrNameLst>
                                      </p:cBhvr>
                                      <p:to>
                                        <p:strVal val="bold"/>
                                      </p:to>
                                    </p:set>
                                    <p:set>
                                      <p:cBhvr override="childStyle">
                                        <p:cTn id="20" dur="indefinite"/>
                                        <p:tgtEl>
                                          <p:spTgt spid="7">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a:bodyPr>
          <a:lstStyle/>
          <a:p>
            <a:r>
              <a:rPr lang="en-US" dirty="0" smtClean="0"/>
              <a:t>To maximize database performance, the DME database is divided into the following six file </a:t>
            </a:r>
            <a:r>
              <a:rPr lang="en-US" dirty="0" smtClean="0"/>
              <a:t>groups  </a:t>
            </a:r>
          </a:p>
          <a:p>
            <a:pPr lvl="1"/>
            <a:r>
              <a:rPr lang="en-US" dirty="0" smtClean="0"/>
              <a:t>The </a:t>
            </a:r>
            <a:r>
              <a:rPr lang="en-US" dirty="0" smtClean="0"/>
              <a:t>Series and Observations tables are in their own file groups because they are the largest tables and are accessed on a frequent </a:t>
            </a:r>
            <a:r>
              <a:rPr lang="en-US" dirty="0" smtClean="0"/>
              <a:t>basis</a:t>
            </a:r>
            <a:endParaRPr lang="en-US" b="1" dirty="0" smtClean="0"/>
          </a:p>
        </p:txBody>
      </p:sp>
      <p:sp>
        <p:nvSpPr>
          <p:cNvPr id="4099" name="Rectangle 2"/>
          <p:cNvSpPr>
            <a:spLocks noGrp="1" noChangeArrowheads="1"/>
          </p:cNvSpPr>
          <p:nvPr>
            <p:ph type="title"/>
            <p:custDataLst>
              <p:tags r:id="rId3"/>
            </p:custDataLst>
          </p:nvPr>
        </p:nvSpPr>
        <p:spPr/>
        <p:txBody>
          <a:bodyPr/>
          <a:lstStyle/>
          <a:p>
            <a:r>
              <a:rPr lang="en-US" dirty="0" smtClean="0"/>
              <a:t>DME Database Key Tables</a:t>
            </a:r>
          </a:p>
        </p:txBody>
      </p:sp>
      <p:sp>
        <p:nvSpPr>
          <p:cNvPr id="174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Table 5"/>
          <p:cNvGraphicFramePr>
            <a:graphicFrameLocks noGrp="1"/>
          </p:cNvGraphicFramePr>
          <p:nvPr/>
        </p:nvGraphicFramePr>
        <p:xfrm>
          <a:off x="664717" y="3835730"/>
          <a:ext cx="7826140" cy="2096052"/>
        </p:xfrm>
        <a:graphic>
          <a:graphicData uri="http://schemas.openxmlformats.org/drawingml/2006/table">
            <a:tbl>
              <a:tblPr>
                <a:effectLst>
                  <a:outerShdw blurRad="50800" dist="38100" dir="2700000" algn="tl" rotWithShape="0">
                    <a:prstClr val="black">
                      <a:alpha val="40000"/>
                    </a:prstClr>
                  </a:outerShdw>
                </a:effectLst>
              </a:tblPr>
              <a:tblGrid>
                <a:gridCol w="1181131"/>
                <a:gridCol w="2182217"/>
                <a:gridCol w="4462792"/>
              </a:tblGrid>
              <a:tr h="278222">
                <a:tc>
                  <a:txBody>
                    <a:bodyPr/>
                    <a:lstStyle/>
                    <a:p>
                      <a:pPr marL="0" marR="0" algn="ctr">
                        <a:spcBef>
                          <a:spcPts val="1200"/>
                        </a:spcBef>
                        <a:spcAft>
                          <a:spcPts val="0"/>
                        </a:spcAft>
                        <a:tabLst>
                          <a:tab pos="2743200" algn="ctr"/>
                          <a:tab pos="5486400" algn="r"/>
                          <a:tab pos="457200" algn="l"/>
                        </a:tabLst>
                      </a:pPr>
                      <a:r>
                        <a:rPr lang="en-US" sz="1600" b="1" dirty="0">
                          <a:solidFill>
                            <a:schemeClr val="bg1"/>
                          </a:solidFill>
                          <a:latin typeface="Century Gothic" pitchFamily="34" charset="0"/>
                          <a:ea typeface="Times New Roman"/>
                          <a:cs typeface="Times New Roman"/>
                        </a:rPr>
                        <a:t>File Group</a:t>
                      </a:r>
                      <a:endParaRPr lang="en-US" sz="1600" dirty="0">
                        <a:solidFill>
                          <a:schemeClr val="bg1"/>
                        </a:solidFill>
                        <a:latin typeface="Century Gothic" pitchFamily="34" charset="0"/>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a:spcBef>
                          <a:spcPts val="1200"/>
                        </a:spcBef>
                        <a:spcAft>
                          <a:spcPts val="0"/>
                        </a:spcAft>
                        <a:tabLst>
                          <a:tab pos="2743200" algn="ctr"/>
                          <a:tab pos="5486400" algn="r"/>
                          <a:tab pos="457200" algn="l"/>
                        </a:tabLst>
                      </a:pPr>
                      <a:r>
                        <a:rPr lang="en-US" sz="1600" b="1" dirty="0">
                          <a:solidFill>
                            <a:schemeClr val="bg1"/>
                          </a:solidFill>
                          <a:latin typeface="Century Gothic" pitchFamily="34" charset="0"/>
                          <a:ea typeface="Times New Roman"/>
                          <a:cs typeface="Times New Roman"/>
                        </a:rPr>
                        <a:t>File</a:t>
                      </a:r>
                      <a:endParaRPr lang="en-US" sz="1600" dirty="0">
                        <a:solidFill>
                          <a:schemeClr val="bg1"/>
                        </a:solidFill>
                        <a:latin typeface="Century Gothic" pitchFamily="34" charset="0"/>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a:spcBef>
                          <a:spcPts val="1200"/>
                        </a:spcBef>
                        <a:spcAft>
                          <a:spcPts val="0"/>
                        </a:spcAft>
                        <a:tabLst>
                          <a:tab pos="2743200" algn="ctr"/>
                          <a:tab pos="5486400" algn="r"/>
                          <a:tab pos="457200" algn="l"/>
                        </a:tabLst>
                      </a:pPr>
                      <a:r>
                        <a:rPr lang="en-US" sz="1600" b="1" dirty="0">
                          <a:solidFill>
                            <a:schemeClr val="bg1"/>
                          </a:solidFill>
                          <a:latin typeface="Century Gothic" pitchFamily="34" charset="0"/>
                          <a:ea typeface="Times New Roman"/>
                          <a:cs typeface="Times New Roman"/>
                        </a:rPr>
                        <a:t>Description</a:t>
                      </a:r>
                      <a:endParaRPr lang="en-US" sz="1600" dirty="0">
                        <a:solidFill>
                          <a:schemeClr val="bg1"/>
                        </a:solidFill>
                        <a:latin typeface="Century Gothic" pitchFamily="34" charset="0"/>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278222">
                <a:tc>
                  <a:txBody>
                    <a:bodyPr/>
                    <a:lstStyle/>
                    <a:p>
                      <a:pPr marL="0" marR="0" algn="ctr">
                        <a:spcBef>
                          <a:spcPts val="1200"/>
                        </a:spcBef>
                        <a:spcAft>
                          <a:spcPts val="0"/>
                        </a:spcAft>
                        <a:tabLst>
                          <a:tab pos="2743200" algn="ctr"/>
                          <a:tab pos="5486400" algn="r"/>
                          <a:tab pos="457200" algn="l"/>
                        </a:tabLst>
                      </a:pPr>
                      <a:r>
                        <a:rPr lang="en-US" sz="1400" dirty="0">
                          <a:latin typeface="Century Gothic" pitchFamily="34" charset="0"/>
                          <a:ea typeface="Times New Roman"/>
                          <a:cs typeface="Times New Roman"/>
                        </a:rPr>
                        <a:t>PRIMARY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200"/>
                        </a:spcBef>
                        <a:spcAft>
                          <a:spcPts val="0"/>
                        </a:spcAft>
                        <a:tabLst>
                          <a:tab pos="2743200" algn="ctr"/>
                          <a:tab pos="5486400" algn="r"/>
                          <a:tab pos="457200" algn="l"/>
                        </a:tabLst>
                      </a:pPr>
                      <a:r>
                        <a:rPr lang="en-US" sz="1400" dirty="0">
                          <a:latin typeface="Century Gothic" pitchFamily="34" charset="0"/>
                          <a:ea typeface="Times New Roman"/>
                          <a:cs typeface="Times New Roman"/>
                        </a:rPr>
                        <a:t>FX_JGD_DATA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200"/>
                        </a:spcBef>
                        <a:spcAft>
                          <a:spcPts val="0"/>
                        </a:spcAft>
                        <a:tabLst>
                          <a:tab pos="2743200" algn="ctr"/>
                          <a:tab pos="5486400" algn="r"/>
                          <a:tab pos="457200" algn="l"/>
                        </a:tabLst>
                      </a:pPr>
                      <a:r>
                        <a:rPr lang="en-US" sz="1400">
                          <a:latin typeface="Century Gothic" pitchFamily="34" charset="0"/>
                          <a:ea typeface="Times New Roman"/>
                          <a:cs typeface="Times New Roman"/>
                        </a:rPr>
                        <a:t>Statistics and other meta data tables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8222">
                <a:tc>
                  <a:txBody>
                    <a:bodyPr/>
                    <a:lstStyle/>
                    <a:p>
                      <a:pPr marL="0" marR="0" algn="ctr">
                        <a:spcBef>
                          <a:spcPts val="1200"/>
                        </a:spcBef>
                        <a:spcAft>
                          <a:spcPts val="0"/>
                        </a:spcAft>
                        <a:tabLst>
                          <a:tab pos="2743200" algn="ctr"/>
                          <a:tab pos="5486400" algn="r"/>
                          <a:tab pos="457200" algn="l"/>
                        </a:tabLst>
                      </a:pPr>
                      <a:r>
                        <a:rPr lang="en-US" sz="1400" dirty="0">
                          <a:latin typeface="Century Gothic" pitchFamily="34" charset="0"/>
                          <a:ea typeface="Times New Roman"/>
                          <a:cs typeface="Times New Roman"/>
                        </a:rPr>
                        <a:t>SER_DATA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200"/>
                        </a:spcBef>
                        <a:spcAft>
                          <a:spcPts val="0"/>
                        </a:spcAft>
                        <a:tabLst>
                          <a:tab pos="2743200" algn="ctr"/>
                          <a:tab pos="5486400" algn="r"/>
                          <a:tab pos="457200" algn="l"/>
                        </a:tabLst>
                      </a:pPr>
                      <a:r>
                        <a:rPr lang="en-US" sz="1400" dirty="0">
                          <a:latin typeface="Century Gothic" pitchFamily="34" charset="0"/>
                          <a:ea typeface="Times New Roman"/>
                          <a:cs typeface="Times New Roman"/>
                        </a:rPr>
                        <a:t>SER_DATA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200"/>
                        </a:spcBef>
                        <a:spcAft>
                          <a:spcPts val="0"/>
                        </a:spcAft>
                        <a:tabLst>
                          <a:tab pos="2743200" algn="ctr"/>
                          <a:tab pos="5486400" algn="r"/>
                          <a:tab pos="457200" algn="l"/>
                        </a:tabLst>
                      </a:pPr>
                      <a:r>
                        <a:rPr lang="en-US" sz="1400">
                          <a:latin typeface="Century Gothic" pitchFamily="34" charset="0"/>
                          <a:ea typeface="Times New Roman"/>
                          <a:cs typeface="Times New Roman"/>
                        </a:rPr>
                        <a:t>Data in the Series table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8222">
                <a:tc>
                  <a:txBody>
                    <a:bodyPr/>
                    <a:lstStyle/>
                    <a:p>
                      <a:pPr marL="0" marR="0" algn="ctr">
                        <a:spcBef>
                          <a:spcPts val="1200"/>
                        </a:spcBef>
                        <a:spcAft>
                          <a:spcPts val="0"/>
                        </a:spcAft>
                        <a:tabLst>
                          <a:tab pos="2743200" algn="ctr"/>
                          <a:tab pos="5486400" algn="r"/>
                          <a:tab pos="457200" algn="l"/>
                        </a:tabLst>
                      </a:pPr>
                      <a:r>
                        <a:rPr lang="en-US" sz="1400">
                          <a:latin typeface="Century Gothic" pitchFamily="34" charset="0"/>
                          <a:ea typeface="Times New Roman"/>
                          <a:cs typeface="Times New Roman"/>
                        </a:rPr>
                        <a:t>SER_IDX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200"/>
                        </a:spcBef>
                        <a:spcAft>
                          <a:spcPts val="0"/>
                        </a:spcAft>
                        <a:tabLst>
                          <a:tab pos="2743200" algn="ctr"/>
                          <a:tab pos="5486400" algn="r"/>
                          <a:tab pos="457200" algn="l"/>
                        </a:tabLst>
                      </a:pPr>
                      <a:r>
                        <a:rPr lang="en-US" sz="1400" dirty="0">
                          <a:latin typeface="Century Gothic" pitchFamily="34" charset="0"/>
                          <a:ea typeface="Times New Roman"/>
                          <a:cs typeface="Times New Roman"/>
                        </a:rPr>
                        <a:t>SER_IDX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200"/>
                        </a:spcBef>
                        <a:spcAft>
                          <a:spcPts val="0"/>
                        </a:spcAft>
                        <a:tabLst>
                          <a:tab pos="2743200" algn="ctr"/>
                          <a:tab pos="5486400" algn="r"/>
                          <a:tab pos="457200" algn="l"/>
                        </a:tabLst>
                      </a:pPr>
                      <a:r>
                        <a:rPr lang="en-US" sz="1400" dirty="0">
                          <a:latin typeface="Century Gothic" pitchFamily="34" charset="0"/>
                          <a:ea typeface="Times New Roman"/>
                          <a:cs typeface="Times New Roman"/>
                        </a:rPr>
                        <a:t>Indexes for the Series table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8222">
                <a:tc>
                  <a:txBody>
                    <a:bodyPr/>
                    <a:lstStyle/>
                    <a:p>
                      <a:pPr marL="0" marR="0" algn="ctr">
                        <a:spcBef>
                          <a:spcPts val="1200"/>
                        </a:spcBef>
                        <a:spcAft>
                          <a:spcPts val="0"/>
                        </a:spcAft>
                        <a:tabLst>
                          <a:tab pos="2743200" algn="ctr"/>
                          <a:tab pos="5486400" algn="r"/>
                          <a:tab pos="457200" algn="l"/>
                        </a:tabLst>
                      </a:pPr>
                      <a:r>
                        <a:rPr lang="en-US" sz="1400">
                          <a:latin typeface="Century Gothic" pitchFamily="34" charset="0"/>
                          <a:ea typeface="Times New Roman"/>
                          <a:cs typeface="Times New Roman"/>
                        </a:rPr>
                        <a:t>OBV_DATA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200"/>
                        </a:spcBef>
                        <a:spcAft>
                          <a:spcPts val="0"/>
                        </a:spcAft>
                        <a:tabLst>
                          <a:tab pos="2743200" algn="ctr"/>
                          <a:tab pos="5486400" algn="r"/>
                          <a:tab pos="457200" algn="l"/>
                        </a:tabLst>
                      </a:pPr>
                      <a:r>
                        <a:rPr lang="en-US" sz="1400" dirty="0">
                          <a:latin typeface="Century Gothic" pitchFamily="34" charset="0"/>
                          <a:ea typeface="Times New Roman"/>
                          <a:cs typeface="Times New Roman"/>
                        </a:rPr>
                        <a:t>OBV_DATA1, OBV_DATA2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200"/>
                        </a:spcBef>
                        <a:spcAft>
                          <a:spcPts val="0"/>
                        </a:spcAft>
                        <a:tabLst>
                          <a:tab pos="2743200" algn="ctr"/>
                          <a:tab pos="5486400" algn="r"/>
                          <a:tab pos="457200" algn="l"/>
                        </a:tabLst>
                      </a:pPr>
                      <a:r>
                        <a:rPr lang="en-US" sz="1400" dirty="0">
                          <a:latin typeface="Century Gothic" pitchFamily="34" charset="0"/>
                          <a:ea typeface="Times New Roman"/>
                          <a:cs typeface="Times New Roman"/>
                        </a:rPr>
                        <a:t>Data in the Observation table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8222">
                <a:tc>
                  <a:txBody>
                    <a:bodyPr/>
                    <a:lstStyle/>
                    <a:p>
                      <a:pPr marL="0" marR="0" algn="ctr">
                        <a:spcBef>
                          <a:spcPts val="1200"/>
                        </a:spcBef>
                        <a:spcAft>
                          <a:spcPts val="0"/>
                        </a:spcAft>
                        <a:tabLst>
                          <a:tab pos="2743200" algn="ctr"/>
                          <a:tab pos="5486400" algn="r"/>
                          <a:tab pos="457200" algn="l"/>
                        </a:tabLst>
                      </a:pPr>
                      <a:r>
                        <a:rPr lang="en-US" sz="1400">
                          <a:latin typeface="Century Gothic" pitchFamily="34" charset="0"/>
                          <a:ea typeface="Times New Roman"/>
                          <a:cs typeface="Times New Roman"/>
                        </a:rPr>
                        <a:t>OBV_IDX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200"/>
                        </a:spcBef>
                        <a:spcAft>
                          <a:spcPts val="0"/>
                        </a:spcAft>
                        <a:tabLst>
                          <a:tab pos="2743200" algn="ctr"/>
                          <a:tab pos="5486400" algn="r"/>
                          <a:tab pos="457200" algn="l"/>
                        </a:tabLst>
                      </a:pPr>
                      <a:r>
                        <a:rPr lang="en-US" sz="1400">
                          <a:latin typeface="Century Gothic" pitchFamily="34" charset="0"/>
                          <a:ea typeface="Times New Roman"/>
                          <a:cs typeface="Times New Roman"/>
                        </a:rPr>
                        <a:t>OBV_IDX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200"/>
                        </a:spcBef>
                        <a:spcAft>
                          <a:spcPts val="0"/>
                        </a:spcAft>
                        <a:tabLst>
                          <a:tab pos="2743200" algn="ctr"/>
                          <a:tab pos="5486400" algn="r"/>
                          <a:tab pos="457200" algn="l"/>
                        </a:tabLst>
                      </a:pPr>
                      <a:r>
                        <a:rPr lang="en-US" sz="1400" dirty="0">
                          <a:latin typeface="Century Gothic" pitchFamily="34" charset="0"/>
                          <a:ea typeface="Times New Roman"/>
                          <a:cs typeface="Times New Roman"/>
                        </a:rPr>
                        <a:t>Indexes for the Observation table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8222">
                <a:tc>
                  <a:txBody>
                    <a:bodyPr/>
                    <a:lstStyle/>
                    <a:p>
                      <a:pPr marL="0" marR="0" algn="ctr">
                        <a:spcBef>
                          <a:spcPts val="1200"/>
                        </a:spcBef>
                        <a:spcAft>
                          <a:spcPts val="0"/>
                        </a:spcAft>
                        <a:tabLst>
                          <a:tab pos="2743200" algn="ctr"/>
                          <a:tab pos="5486400" algn="r"/>
                          <a:tab pos="457200" algn="l"/>
                        </a:tabLst>
                      </a:pPr>
                      <a:r>
                        <a:rPr lang="en-US" sz="1400">
                          <a:latin typeface="Century Gothic" pitchFamily="34" charset="0"/>
                          <a:ea typeface="Times New Roman"/>
                          <a:cs typeface="Times New Roman"/>
                        </a:rPr>
                        <a:t>(N/A)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200"/>
                        </a:spcBef>
                        <a:spcAft>
                          <a:spcPts val="0"/>
                        </a:spcAft>
                        <a:tabLst>
                          <a:tab pos="2743200" algn="ctr"/>
                          <a:tab pos="5486400" algn="r"/>
                          <a:tab pos="457200" algn="l"/>
                        </a:tabLst>
                      </a:pPr>
                      <a:r>
                        <a:rPr lang="en-US" sz="1400">
                          <a:latin typeface="Century Gothic" pitchFamily="34" charset="0"/>
                          <a:ea typeface="Times New Roman"/>
                          <a:cs typeface="Times New Roman"/>
                        </a:rPr>
                        <a:t>FX_JGD_LOG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200"/>
                        </a:spcBef>
                        <a:spcAft>
                          <a:spcPts val="0"/>
                        </a:spcAft>
                        <a:tabLst>
                          <a:tab pos="2743200" algn="ctr"/>
                          <a:tab pos="5486400" algn="r"/>
                          <a:tab pos="457200" algn="l"/>
                        </a:tabLst>
                      </a:pPr>
                      <a:r>
                        <a:rPr lang="en-US" sz="1400" dirty="0">
                          <a:latin typeface="Century Gothic" pitchFamily="34" charset="0"/>
                          <a:ea typeface="Times New Roman"/>
                          <a:cs typeface="Times New Roman"/>
                        </a:rPr>
                        <a:t>Log files for transaction processing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Footer Placeholder 7"/>
          <p:cNvSpPr>
            <a:spLocks noGrp="1"/>
          </p:cNvSpPr>
          <p:nvPr>
            <p:ph type="ftr" sz="quarter" idx="10"/>
          </p:nvPr>
        </p:nvSpPr>
        <p:spPr/>
        <p:txBody>
          <a:bodyPr/>
          <a:lstStyle/>
          <a:p>
            <a:r>
              <a:rPr lang="en-US" smtClean="0"/>
              <a:t>DM-DME-DB-Basics-050</a:t>
            </a:r>
            <a:endParaRPr lang="en-US" dirty="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custDataLst>
              <p:tags r:id="rId2"/>
            </p:custDataLst>
          </p:nvPr>
        </p:nvSpPr>
        <p:spPr/>
        <p:txBody>
          <a:bodyPr/>
          <a:lstStyle/>
          <a:p>
            <a:pPr>
              <a:lnSpc>
                <a:spcPct val="90000"/>
              </a:lnSpc>
              <a:spcBef>
                <a:spcPts val="1200"/>
              </a:spcBef>
              <a:buFontTx/>
              <a:buChar char="•"/>
            </a:pPr>
            <a:r>
              <a:rPr lang="en-US" sz="2800" dirty="0" smtClean="0"/>
              <a:t>It is not recommended that users or super-users directly access database tables</a:t>
            </a:r>
          </a:p>
          <a:p>
            <a:pPr>
              <a:lnSpc>
                <a:spcPct val="90000"/>
              </a:lnSpc>
              <a:spcBef>
                <a:spcPts val="1200"/>
              </a:spcBef>
              <a:buFontTx/>
              <a:buChar char="•"/>
            </a:pPr>
            <a:r>
              <a:rPr lang="en-US" sz="2800" dirty="0" smtClean="0"/>
              <a:t>Any manipulation of data contained within the DME database should be accomplished through custom tasks (stored procedures)</a:t>
            </a:r>
          </a:p>
          <a:p>
            <a:endParaRPr lang="en-US" dirty="0" smtClean="0"/>
          </a:p>
        </p:txBody>
      </p:sp>
      <p:sp>
        <p:nvSpPr>
          <p:cNvPr id="5123" name="Rectangle 2"/>
          <p:cNvSpPr>
            <a:spLocks noGrp="1" noChangeArrowheads="1"/>
          </p:cNvSpPr>
          <p:nvPr>
            <p:ph type="title"/>
            <p:custDataLst>
              <p:tags r:id="rId3"/>
            </p:custDataLst>
          </p:nvPr>
        </p:nvSpPr>
        <p:spPr/>
        <p:txBody>
          <a:bodyPr/>
          <a:lstStyle/>
          <a:p>
            <a:r>
              <a:rPr lang="en-US" dirty="0" smtClean="0"/>
              <a:t>DME Database Important Notes</a:t>
            </a:r>
          </a:p>
        </p:txBody>
      </p:sp>
      <p:sp>
        <p:nvSpPr>
          <p:cNvPr id="5125"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sp>
        <p:nvSpPr>
          <p:cNvPr id="5" name="Footer Placeholder 4"/>
          <p:cNvSpPr>
            <a:spLocks noGrp="1"/>
          </p:cNvSpPr>
          <p:nvPr>
            <p:ph type="ftr" sz="quarter" idx="10"/>
          </p:nvPr>
        </p:nvSpPr>
        <p:spPr/>
        <p:txBody>
          <a:bodyPr/>
          <a:lstStyle/>
          <a:p>
            <a:r>
              <a:rPr lang="en-US" smtClean="0"/>
              <a:t>DM-DME-DB-Basics-060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124">
                                            <p:txEl>
                                              <p:pRg st="0" end="0"/>
                                            </p:txEl>
                                          </p:spTgt>
                                        </p:tgtEl>
                                        <p:attrNameLst>
                                          <p:attrName>style.fontStyle</p:attrName>
                                        </p:attrNameLst>
                                      </p:cBhvr>
                                      <p:to>
                                        <p:strVal val="normal"/>
                                      </p:to>
                                    </p:set>
                                    <p:set>
                                      <p:cBhvr override="childStyle">
                                        <p:cTn id="7" dur="indefinite"/>
                                        <p:tgtEl>
                                          <p:spTgt spid="5124">
                                            <p:txEl>
                                              <p:pRg st="0" end="0"/>
                                            </p:txEl>
                                          </p:spTgt>
                                        </p:tgtEl>
                                        <p:attrNameLst>
                                          <p:attrName>style.fontWeight</p:attrName>
                                        </p:attrNameLst>
                                      </p:cBhvr>
                                      <p:to>
                                        <p:strVal val="bold"/>
                                      </p:to>
                                    </p:set>
                                    <p:set>
                                      <p:cBhvr override="childStyle">
                                        <p:cTn id="8" dur="indefinite"/>
                                        <p:tgtEl>
                                          <p:spTgt spid="5124">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124">
                                            <p:txEl>
                                              <p:pRg st="1" end="1"/>
                                            </p:txEl>
                                          </p:spTgt>
                                        </p:tgtEl>
                                        <p:attrNameLst>
                                          <p:attrName>style.fontStyle</p:attrName>
                                        </p:attrNameLst>
                                      </p:cBhvr>
                                      <p:to>
                                        <p:strVal val="normal"/>
                                      </p:to>
                                    </p:set>
                                    <p:set>
                                      <p:cBhvr override="childStyle">
                                        <p:cTn id="13" dur="indefinite"/>
                                        <p:tgtEl>
                                          <p:spTgt spid="5124">
                                            <p:txEl>
                                              <p:pRg st="1" end="1"/>
                                            </p:txEl>
                                          </p:spTgt>
                                        </p:tgtEl>
                                        <p:attrNameLst>
                                          <p:attrName>style.fontWeight</p:attrName>
                                        </p:attrNameLst>
                                      </p:cBhvr>
                                      <p:to>
                                        <p:strVal val="bold"/>
                                      </p:to>
                                    </p:set>
                                    <p:set>
                                      <p:cBhvr override="childStyle">
                                        <p:cTn id="14" dur="indefinite"/>
                                        <p:tgtEl>
                                          <p:spTgt spid="5124">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MkciVvDlPvAMnM5LQAiS43"/>
</p:tagLst>
</file>

<file path=ppt/tags/tag10.xml><?xml version="1.0" encoding="utf-8"?>
<p:tagLst xmlns:a="http://schemas.openxmlformats.org/drawingml/2006/main" xmlns:r="http://schemas.openxmlformats.org/officeDocument/2006/relationships" xmlns:p="http://schemas.openxmlformats.org/presentationml/2006/main">
  <p:tag name="DVSHAPEID" val="8rUeIbWYSoYxFfwpHfcVso"/>
</p:tagLst>
</file>

<file path=ppt/tags/tag11.xml><?xml version="1.0" encoding="utf-8"?>
<p:tagLst xmlns:a="http://schemas.openxmlformats.org/drawingml/2006/main" xmlns:r="http://schemas.openxmlformats.org/officeDocument/2006/relationships" xmlns:p="http://schemas.openxmlformats.org/presentationml/2006/main">
  <p:tag name="DVSECTIONID" val="nqlZxT23bbFIfcQ41IRabE"/>
</p:tagLst>
</file>

<file path=ppt/tags/tag12.xml><?xml version="1.0" encoding="utf-8"?>
<p:tagLst xmlns:a="http://schemas.openxmlformats.org/drawingml/2006/main" xmlns:r="http://schemas.openxmlformats.org/officeDocument/2006/relationships" xmlns:p="http://schemas.openxmlformats.org/presentationml/2006/main">
  <p:tag name="DVSHAPEID" val="hGVsqZVria0TDdsYEEua01"/>
</p:tagLst>
</file>

<file path=ppt/tags/tag13.xml><?xml version="1.0" encoding="utf-8"?>
<p:tagLst xmlns:a="http://schemas.openxmlformats.org/drawingml/2006/main" xmlns:r="http://schemas.openxmlformats.org/officeDocument/2006/relationships" xmlns:p="http://schemas.openxmlformats.org/presentationml/2006/main">
  <p:tag name="DVSHAPEID" val="8rUeIbWYSoYxFfwpHfcVso"/>
</p:tagLst>
</file>

<file path=ppt/tags/tag14.xml><?xml version="1.0" encoding="utf-8"?>
<p:tagLst xmlns:a="http://schemas.openxmlformats.org/drawingml/2006/main" xmlns:r="http://schemas.openxmlformats.org/officeDocument/2006/relationships" xmlns:p="http://schemas.openxmlformats.org/presentationml/2006/main">
  <p:tag name="DVSECTIONID" val="nqlZxT23bbFIfcQ41IRabE"/>
</p:tagLst>
</file>

<file path=ppt/tags/tag15.xml><?xml version="1.0" encoding="utf-8"?>
<p:tagLst xmlns:a="http://schemas.openxmlformats.org/drawingml/2006/main" xmlns:r="http://schemas.openxmlformats.org/officeDocument/2006/relationships" xmlns:p="http://schemas.openxmlformats.org/presentationml/2006/main">
  <p:tag name="DVSHAPEID" val="hGVsqZVria0TDdsYEEua01"/>
</p:tagLst>
</file>

<file path=ppt/tags/tag16.xml><?xml version="1.0" encoding="utf-8"?>
<p:tagLst xmlns:a="http://schemas.openxmlformats.org/drawingml/2006/main" xmlns:r="http://schemas.openxmlformats.org/officeDocument/2006/relationships" xmlns:p="http://schemas.openxmlformats.org/presentationml/2006/main">
  <p:tag name="DVSHAPEID" val="8rUeIbWYSoYxFfwpHfcVso"/>
</p:tagLst>
</file>

<file path=ppt/tags/tag17.xml><?xml version="1.0" encoding="utf-8"?>
<p:tagLst xmlns:a="http://schemas.openxmlformats.org/drawingml/2006/main" xmlns:r="http://schemas.openxmlformats.org/officeDocument/2006/relationships" xmlns:p="http://schemas.openxmlformats.org/presentationml/2006/main">
  <p:tag name="DVSECTIONID" val="1auGom0CDl44C1vtnACgKA"/>
</p:tagLst>
</file>

<file path=ppt/tags/tag18.xml><?xml version="1.0" encoding="utf-8"?>
<p:tagLst xmlns:a="http://schemas.openxmlformats.org/drawingml/2006/main" xmlns:r="http://schemas.openxmlformats.org/officeDocument/2006/relationships" xmlns:p="http://schemas.openxmlformats.org/presentationml/2006/main">
  <p:tag name="DVSHAPEID" val="LpH2RvXsq96Gie8TJuodDG"/>
</p:tagLst>
</file>

<file path=ppt/tags/tag19.xml><?xml version="1.0" encoding="utf-8"?>
<p:tagLst xmlns:a="http://schemas.openxmlformats.org/drawingml/2006/main" xmlns:r="http://schemas.openxmlformats.org/officeDocument/2006/relationships" xmlns:p="http://schemas.openxmlformats.org/presentationml/2006/main">
  <p:tag name="DVSHAPEID" val="U6ycseWfY5yJ9HT04KfxWm"/>
</p:tagLst>
</file>

<file path=ppt/tags/tag2.xml><?xml version="1.0" encoding="utf-8"?>
<p:tagLst xmlns:a="http://schemas.openxmlformats.org/drawingml/2006/main" xmlns:r="http://schemas.openxmlformats.org/officeDocument/2006/relationships" xmlns:p="http://schemas.openxmlformats.org/presentationml/2006/main">
  <p:tag name="DVSHAPEID" val="qjoHPr2RcpyAwZrZlO5VnX"/>
</p:tagLst>
</file>

<file path=ppt/tags/tag20.xml><?xml version="1.0" encoding="utf-8"?>
<p:tagLst xmlns:a="http://schemas.openxmlformats.org/drawingml/2006/main" xmlns:r="http://schemas.openxmlformats.org/officeDocument/2006/relationships" xmlns:p="http://schemas.openxmlformats.org/presentationml/2006/main">
  <p:tag name="DVSHAPEID" val="HOkQigFK4KFxk9upnqhvEp"/>
</p:tagLst>
</file>

<file path=ppt/tags/tag3.xml><?xml version="1.0" encoding="utf-8"?>
<p:tagLst xmlns:a="http://schemas.openxmlformats.org/drawingml/2006/main" xmlns:r="http://schemas.openxmlformats.org/officeDocument/2006/relationships" xmlns:p="http://schemas.openxmlformats.org/presentationml/2006/main">
  <p:tag name="DVSHAPEID" val="UdZgzve87nh5dkfE8Nij8r"/>
</p:tagLst>
</file>

<file path=ppt/tags/tag4.xml><?xml version="1.0" encoding="utf-8"?>
<p:tagLst xmlns:a="http://schemas.openxmlformats.org/drawingml/2006/main" xmlns:r="http://schemas.openxmlformats.org/officeDocument/2006/relationships" xmlns:p="http://schemas.openxmlformats.org/presentationml/2006/main">
  <p:tag name="DVSHAPEID" val="eG8eKmldXFptpaHySxC4hb"/>
</p:tagLst>
</file>

<file path=ppt/tags/tag5.xml><?xml version="1.0" encoding="utf-8"?>
<p:tagLst xmlns:a="http://schemas.openxmlformats.org/drawingml/2006/main" xmlns:r="http://schemas.openxmlformats.org/officeDocument/2006/relationships" xmlns:p="http://schemas.openxmlformats.org/presentationml/2006/main">
  <p:tag name="DVSECTIONID" val="nqlZxT23bbFIfcQ41IRabE"/>
</p:tagLst>
</file>

<file path=ppt/tags/tag6.xml><?xml version="1.0" encoding="utf-8"?>
<p:tagLst xmlns:a="http://schemas.openxmlformats.org/drawingml/2006/main" xmlns:r="http://schemas.openxmlformats.org/officeDocument/2006/relationships" xmlns:p="http://schemas.openxmlformats.org/presentationml/2006/main">
  <p:tag name="DVSHAPEID" val="hGVsqZVria0TDdsYEEua01"/>
</p:tagLst>
</file>

<file path=ppt/tags/tag7.xml><?xml version="1.0" encoding="utf-8"?>
<p:tagLst xmlns:a="http://schemas.openxmlformats.org/drawingml/2006/main" xmlns:r="http://schemas.openxmlformats.org/officeDocument/2006/relationships" xmlns:p="http://schemas.openxmlformats.org/presentationml/2006/main">
  <p:tag name="DVSHAPEID" val="8rUeIbWYSoYxFfwpHfcVso"/>
</p:tagLst>
</file>

<file path=ppt/tags/tag8.xml><?xml version="1.0" encoding="utf-8"?>
<p:tagLst xmlns:a="http://schemas.openxmlformats.org/drawingml/2006/main" xmlns:r="http://schemas.openxmlformats.org/officeDocument/2006/relationships" xmlns:p="http://schemas.openxmlformats.org/presentationml/2006/main">
  <p:tag name="DVSECTIONID" val="nqlZxT23bbFIfcQ41IRabE"/>
</p:tagLst>
</file>

<file path=ppt/tags/tag9.xml><?xml version="1.0" encoding="utf-8"?>
<p:tagLst xmlns:a="http://schemas.openxmlformats.org/drawingml/2006/main" xmlns:r="http://schemas.openxmlformats.org/officeDocument/2006/relationships" xmlns:p="http://schemas.openxmlformats.org/presentationml/2006/main">
  <p:tag name="DVSHAPEID" val="hGVsqZVria0TDdsYEEua0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5078</TotalTime>
  <Words>611</Words>
  <Application>Microsoft Office PowerPoint</Application>
  <PresentationFormat>On-screen Show (4:3)</PresentationFormat>
  <Paragraphs>64</Paragraphs>
  <Slides>6</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8" baseType="lpstr">
      <vt:lpstr>QAD 2010 Template</vt:lpstr>
      <vt:lpstr>Microsoft Office Visio Drawing</vt:lpstr>
      <vt:lpstr>DME Database Basics</vt:lpstr>
      <vt:lpstr>DME Database Overview</vt:lpstr>
      <vt:lpstr>DME Database Key Tables</vt:lpstr>
      <vt:lpstr>DME Database Key Tables</vt:lpstr>
      <vt:lpstr>DME Database Key Tables</vt:lpstr>
      <vt:lpstr>DME Database Important Notes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229</cp:revision>
  <dcterms:created xsi:type="dcterms:W3CDTF">2011-07-14T16:40:17Z</dcterms:created>
  <dcterms:modified xsi:type="dcterms:W3CDTF">2012-01-20T15:42:19Z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1OWxEuAm7ZO7v6XhctTbRlh1TcN9OrkQkLfVdZRdXXqg</vt:lpwstr>
  </property>
  <property fmtid="{D5CDD505-2E9C-101B-9397-08002B2CF9AE}" pid="4" name="Google.Documents.RevisionId">
    <vt:lpwstr>01691721286944466086</vt:lpwstr>
  </property>
  <property fmtid="{D5CDD505-2E9C-101B-9397-08002B2CF9AE}" pid="5" name="Google.Documents.PreviousRevisionId">
    <vt:lpwstr>18171498585324589574</vt:lpwstr>
  </property>
  <property fmtid="{D5CDD505-2E9C-101B-9397-08002B2CF9AE}" pid="6" name="Google.Documents.PluginVersion">
    <vt:lpwstr>2.0.2424.7283</vt:lpwstr>
  </property>
  <property fmtid="{D5CDD505-2E9C-101B-9397-08002B2CF9AE}" pid="7" name="Google.Documents.MergeIncapabilityFlags">
    <vt:i4>0</vt:i4>
  </property>
</Properties>
</file>