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tags/tag29.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15.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23.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tags/tag17.xml" ContentType="application/vnd.openxmlformats-officedocument.presentationml.tags+xml"/>
  <Override PartName="/ppt/tags/tag2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4" r:id="rId1"/>
  </p:sldMasterIdLst>
  <p:notesMasterIdLst>
    <p:notesMasterId r:id="rId11"/>
  </p:notesMasterIdLst>
  <p:handoutMasterIdLst>
    <p:handoutMasterId r:id="rId12"/>
  </p:handoutMasterIdLst>
  <p:sldIdLst>
    <p:sldId id="302" r:id="rId2"/>
    <p:sldId id="304" r:id="rId3"/>
    <p:sldId id="312" r:id="rId4"/>
    <p:sldId id="305" r:id="rId5"/>
    <p:sldId id="314" r:id="rId6"/>
    <p:sldId id="315" r:id="rId7"/>
    <p:sldId id="311" r:id="rId8"/>
    <p:sldId id="313" r:id="rId9"/>
    <p:sldId id="316"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00" autoAdjust="0"/>
    <p:restoredTop sz="82319" autoAdjust="0"/>
  </p:normalViewPr>
  <p:slideViewPr>
    <p:cSldViewPr snapToGrid="0" snapToObjects="1">
      <p:cViewPr>
        <p:scale>
          <a:sx n="100" d="100"/>
          <a:sy n="100" d="100"/>
        </p:scale>
        <p:origin x="402" y="-90"/>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85" d="100"/>
          <a:sy n="85" d="100"/>
        </p:scale>
        <p:origin x="-3756"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1/18/2012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1/18/2012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r>
              <a:rPr lang="en-US" dirty="0" smtClean="0"/>
              <a:t>Special</a:t>
            </a:r>
            <a:r>
              <a:rPr lang="en-US" baseline="0" dirty="0" smtClean="0"/>
              <a:t> notes:  the installation of the DME application allows you to install both the application and/or the database.  The application that is installed on the “application server” is the same application that is installed on a “client machine”.</a:t>
            </a:r>
            <a:endParaRPr lang="en-US" dirty="0" smtClean="0"/>
          </a:p>
        </p:txBody>
      </p:sp>
      <p:sp>
        <p:nvSpPr>
          <p:cNvPr id="30724" name="Slide Number Placeholder 3"/>
          <p:cNvSpPr>
            <a:spLocks noGrp="1"/>
          </p:cNvSpPr>
          <p:nvPr>
            <p:ph type="sldNum" sz="quarter" idx="5"/>
          </p:nvPr>
        </p:nvSpPr>
        <p:spPr>
          <a:noFill/>
        </p:spPr>
        <p:txBody>
          <a:bodyPr/>
          <a:lstStyle/>
          <a:p>
            <a:fld id="{E0413017-7FC7-4531-81F0-EBE7DEDD24B6}" type="slidenum">
              <a:rPr lang="en-US"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endParaRPr lang="en-US" dirty="0" smtClean="0"/>
          </a:p>
        </p:txBody>
      </p:sp>
      <p:sp>
        <p:nvSpPr>
          <p:cNvPr id="30724" name="Slide Number Placeholder 3"/>
          <p:cNvSpPr>
            <a:spLocks noGrp="1"/>
          </p:cNvSpPr>
          <p:nvPr>
            <p:ph type="sldNum" sz="quarter" idx="5"/>
          </p:nvPr>
        </p:nvSpPr>
        <p:spPr>
          <a:noFill/>
        </p:spPr>
        <p:txBody>
          <a:bodyPr/>
          <a:lstStyle/>
          <a:p>
            <a:fld id="{E0413017-7FC7-4531-81F0-EBE7DEDD24B6}"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endParaRPr lang="en-US" dirty="0" smtClean="0"/>
          </a:p>
        </p:txBody>
      </p:sp>
      <p:sp>
        <p:nvSpPr>
          <p:cNvPr id="31748" name="Slide Number Placeholder 3"/>
          <p:cNvSpPr>
            <a:spLocks noGrp="1"/>
          </p:cNvSpPr>
          <p:nvPr>
            <p:ph type="sldNum" sz="quarter" idx="5"/>
          </p:nvPr>
        </p:nvSpPr>
        <p:spPr>
          <a:noFill/>
        </p:spPr>
        <p:txBody>
          <a:bodyPr/>
          <a:lstStyle/>
          <a:p>
            <a:fld id="{FE6FB41A-E140-42B1-B1A6-D8F08A86AACC}"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r>
              <a:rPr lang="en-US" dirty="0" smtClean="0"/>
              <a:t>Most</a:t>
            </a:r>
            <a:r>
              <a:rPr lang="en-US" baseline="0" dirty="0" smtClean="0"/>
              <a:t> companies deploy all three components on one server.  In essence, this is a “dedicated DM server”.  However, it is common that companies will have dedicated SQL Servers (servers where they house all of their SQL databases).  In this instance, it is common for the DME database to reside on the SQL Server and the application/web components reside on another server.  Special note:  if the database resides on a separate server from the application, there are some application components that must be installed on the database server (some customers do not like this).  See installation guide for details.</a:t>
            </a:r>
            <a:endParaRPr lang="en-US" dirty="0" smtClean="0"/>
          </a:p>
        </p:txBody>
      </p:sp>
      <p:sp>
        <p:nvSpPr>
          <p:cNvPr id="31748" name="Slide Number Placeholder 3"/>
          <p:cNvSpPr>
            <a:spLocks noGrp="1"/>
          </p:cNvSpPr>
          <p:nvPr>
            <p:ph type="sldNum" sz="quarter" idx="5"/>
          </p:nvPr>
        </p:nvSpPr>
        <p:spPr>
          <a:noFill/>
        </p:spPr>
        <p:txBody>
          <a:bodyPr/>
          <a:lstStyle/>
          <a:p>
            <a:fld id="{FE6FB41A-E140-42B1-B1A6-D8F08A86AACC}"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r>
              <a:rPr lang="en-US" dirty="0" smtClean="0"/>
              <a:t>Smaller companies</a:t>
            </a:r>
            <a:r>
              <a:rPr lang="en-US" baseline="0" dirty="0" smtClean="0"/>
              <a:t> tend to install the software on a user’s workstation as this is the lowest-cost and simplest approach.  Larger companies (ones with a large number of DME users) tend to gravitate towards a remote accessibility model (Citrix or Terminal Services) as this minimizes the number of client installations required (typically one).  The customer must consider any licensing costs associated with the remote accessibility options such as Citrix or Terminal Services.</a:t>
            </a:r>
            <a:endParaRPr lang="en-US" dirty="0" smtClean="0"/>
          </a:p>
        </p:txBody>
      </p:sp>
      <p:sp>
        <p:nvSpPr>
          <p:cNvPr id="31748" name="Slide Number Placeholder 3"/>
          <p:cNvSpPr>
            <a:spLocks noGrp="1"/>
          </p:cNvSpPr>
          <p:nvPr>
            <p:ph type="sldNum" sz="quarter" idx="5"/>
          </p:nvPr>
        </p:nvSpPr>
        <p:spPr>
          <a:noFill/>
        </p:spPr>
        <p:txBody>
          <a:bodyPr/>
          <a:lstStyle/>
          <a:p>
            <a:fld id="{FE6FB41A-E140-42B1-B1A6-D8F08A86AACC}"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r>
              <a:rPr lang="en-US" dirty="0" smtClean="0"/>
              <a:t>While</a:t>
            </a:r>
            <a:r>
              <a:rPr lang="en-US" baseline="0" dirty="0" smtClean="0"/>
              <a:t> it is not required, in customer implementations the software is always installed on the application server.  The software can also be installed on one more user workstations, if desired.  Se</a:t>
            </a:r>
            <a:endParaRPr lang="en-US" dirty="0" smtClean="0"/>
          </a:p>
        </p:txBody>
      </p:sp>
      <p:sp>
        <p:nvSpPr>
          <p:cNvPr id="30724" name="Slide Number Placeholder 3"/>
          <p:cNvSpPr>
            <a:spLocks noGrp="1"/>
          </p:cNvSpPr>
          <p:nvPr>
            <p:ph type="sldNum" sz="quarter" idx="5"/>
          </p:nvPr>
        </p:nvSpPr>
        <p:spPr>
          <a:noFill/>
        </p:spPr>
        <p:txBody>
          <a:bodyPr/>
          <a:lstStyle/>
          <a:p>
            <a:fld id="{E0413017-7FC7-4531-81F0-EBE7DEDD24B6}"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r>
              <a:rPr lang="en-US" dirty="0" smtClean="0"/>
              <a:t>The DME and/or Batch Scheduler installation program will check for the presence of these software requirements.  If these</a:t>
            </a:r>
            <a:r>
              <a:rPr lang="en-US" baseline="0" dirty="0" smtClean="0"/>
              <a:t> components are not present, the installation program will install these components.</a:t>
            </a:r>
            <a:endParaRPr lang="en-US" dirty="0" smtClean="0"/>
          </a:p>
        </p:txBody>
      </p:sp>
      <p:sp>
        <p:nvSpPr>
          <p:cNvPr id="30724" name="Slide Number Placeholder 3"/>
          <p:cNvSpPr>
            <a:spLocks noGrp="1"/>
          </p:cNvSpPr>
          <p:nvPr>
            <p:ph type="sldNum" sz="quarter" idx="5"/>
          </p:nvPr>
        </p:nvSpPr>
        <p:spPr>
          <a:noFill/>
        </p:spPr>
        <p:txBody>
          <a:bodyPr/>
          <a:lstStyle/>
          <a:p>
            <a:fld id="{E0413017-7FC7-4531-81F0-EBE7DEDD24B6}"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r>
              <a:rPr lang="en-US" dirty="0" smtClean="0"/>
              <a:t>The above refers to the software required on the database server (or other server depending on the architecture</a:t>
            </a:r>
            <a:r>
              <a:rPr lang="en-US" baseline="0" dirty="0" smtClean="0"/>
              <a:t> chosen).  The requirement for the Progress Client is based on the assumption that the customer will be retrieving data from QAD Enterprise Applications for use by Demand Management.</a:t>
            </a:r>
            <a:endParaRPr lang="en-US" dirty="0" smtClean="0"/>
          </a:p>
        </p:txBody>
      </p:sp>
      <p:sp>
        <p:nvSpPr>
          <p:cNvPr id="30724" name="Slide Number Placeholder 3"/>
          <p:cNvSpPr>
            <a:spLocks noGrp="1"/>
          </p:cNvSpPr>
          <p:nvPr>
            <p:ph type="sldNum" sz="quarter" idx="5"/>
          </p:nvPr>
        </p:nvSpPr>
        <p:spPr>
          <a:noFill/>
        </p:spPr>
        <p:txBody>
          <a:bodyPr/>
          <a:lstStyle/>
          <a:p>
            <a:fld id="{E0413017-7FC7-4531-81F0-EBE7DEDD24B6}"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7810500" y="6638544"/>
            <a:ext cx="1333500" cy="219456"/>
          </a:xfrm>
        </p:spPr>
        <p:txBody>
          <a:bodyPr/>
          <a:lstStyle/>
          <a:p>
            <a:r>
              <a:rPr lang="en-US" smtClean="0"/>
              <a:t>DM-H&amp;S-Req-</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DM-H&amp;S-Req-</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DM-H&amp;S-Req-</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DM-H&amp;S-Req-</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DM-H&amp;S-Req-</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DM-H&amp;S-Req-</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DM-H&amp;S-Req-</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86700" y="6638544"/>
            <a:ext cx="1257300" cy="221572"/>
          </a:xfrm>
          <a:prstGeom prst="rect">
            <a:avLst/>
          </a:prstGeom>
        </p:spPr>
        <p:txBody>
          <a:bodyPr vert="horz" lIns="91440" tIns="45720" rIns="91440" bIns="45720" rtlCol="0" anchor="b"/>
          <a:lstStyle>
            <a:lvl1pPr algn="r">
              <a:defRPr sz="800">
                <a:solidFill>
                  <a:schemeClr val="tx1"/>
                </a:solidFill>
              </a:defRPr>
            </a:lvl1pPr>
          </a:lstStyle>
          <a:p>
            <a:r>
              <a:rPr lang="en-US" smtClean="0"/>
              <a:t>DM-H&amp;S-Req-</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14.xml"/></Relationships>
</file>

<file path=ppt/slides/_rels/slide5.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18.xml"/></Relationships>
</file>

<file path=ppt/slides/_rels/slide6.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22.xml"/></Relationships>
</file>

<file path=ppt/slides/_rels/slide7.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Hardware/Software Requirements</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dirty="0" smtClean="0"/>
              <a:t>The Demand Management Engine (DME) consists of four applications plus a </a:t>
            </a:r>
            <a:r>
              <a:rPr lang="en-US" dirty="0" smtClean="0"/>
              <a:t>database</a:t>
            </a:r>
            <a:endParaRPr lang="en-US" dirty="0" smtClean="0"/>
          </a:p>
          <a:p>
            <a:pPr lvl="1"/>
            <a:r>
              <a:rPr lang="en-US" b="1" dirty="0" smtClean="0"/>
              <a:t>DME Admin Tool</a:t>
            </a:r>
            <a:r>
              <a:rPr lang="en-US" dirty="0" smtClean="0"/>
              <a:t> – Scenario configuration settings such as data loading and forecast methods</a:t>
            </a:r>
          </a:p>
          <a:p>
            <a:pPr lvl="1"/>
            <a:r>
              <a:rPr lang="en-US" b="1" dirty="0" smtClean="0"/>
              <a:t>DME Viewer</a:t>
            </a:r>
            <a:r>
              <a:rPr lang="en-US" dirty="0" smtClean="0"/>
              <a:t> – Primary user-interface of the DME</a:t>
            </a:r>
          </a:p>
          <a:p>
            <a:pPr lvl="1"/>
            <a:r>
              <a:rPr lang="en-US" b="1" dirty="0" smtClean="0"/>
              <a:t>Batch Scheduler</a:t>
            </a:r>
            <a:r>
              <a:rPr lang="en-US" dirty="0" smtClean="0"/>
              <a:t> – Allows for the automated execution of repetitive tasks as part of a batch process</a:t>
            </a:r>
          </a:p>
          <a:p>
            <a:pPr lvl="1"/>
            <a:r>
              <a:rPr lang="en-US" b="1" dirty="0" smtClean="0"/>
              <a:t>DME Connection</a:t>
            </a:r>
            <a:r>
              <a:rPr lang="en-US" dirty="0" smtClean="0"/>
              <a:t> – Tells the DME application how to connect to the DME database</a:t>
            </a:r>
          </a:p>
          <a:p>
            <a:pPr lvl="1"/>
            <a:r>
              <a:rPr lang="en-US" b="1" dirty="0" smtClean="0"/>
              <a:t>DME Database</a:t>
            </a:r>
            <a:r>
              <a:rPr lang="en-US" dirty="0" smtClean="0"/>
              <a:t> – the SQL Server database where all DME data is stored</a:t>
            </a:r>
            <a:endParaRPr lang="en-US" b="1" dirty="0" smtClean="0"/>
          </a:p>
          <a:p>
            <a:endParaRPr lang="en-US" b="1" dirty="0" smtClean="0"/>
          </a:p>
        </p:txBody>
      </p:sp>
      <p:sp>
        <p:nvSpPr>
          <p:cNvPr id="4099" name="Rectangle 2"/>
          <p:cNvSpPr>
            <a:spLocks noGrp="1" noChangeArrowheads="1"/>
          </p:cNvSpPr>
          <p:nvPr>
            <p:ph type="title"/>
            <p:custDataLst>
              <p:tags r:id="rId3"/>
            </p:custDataLst>
          </p:nvPr>
        </p:nvSpPr>
        <p:spPr/>
        <p:txBody>
          <a:bodyPr/>
          <a:lstStyle/>
          <a:p>
            <a:r>
              <a:rPr lang="en-US" dirty="0" smtClean="0"/>
              <a:t>DME Application Overview</a:t>
            </a:r>
          </a:p>
        </p:txBody>
      </p:sp>
      <p:sp>
        <p:nvSpPr>
          <p:cNvPr id="5" name="Footer Placeholder 4"/>
          <p:cNvSpPr>
            <a:spLocks noGrp="1"/>
          </p:cNvSpPr>
          <p:nvPr>
            <p:ph type="ftr" sz="quarter" idx="10"/>
          </p:nvPr>
        </p:nvSpPr>
        <p:spPr/>
        <p:txBody>
          <a:bodyPr/>
          <a:lstStyle/>
          <a:p>
            <a:r>
              <a:rPr lang="en-US" smtClean="0"/>
              <a:t>DM-H&amp;S-Req-020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dirty="0" smtClean="0"/>
              <a:t>In addition to the DME, the following add-on applications are also </a:t>
            </a:r>
            <a:r>
              <a:rPr lang="en-US" dirty="0" smtClean="0"/>
              <a:t>available</a:t>
            </a:r>
            <a:endParaRPr lang="en-US" dirty="0" smtClean="0"/>
          </a:p>
          <a:p>
            <a:pPr lvl="1"/>
            <a:r>
              <a:rPr lang="en-US" b="1" dirty="0" smtClean="0"/>
              <a:t>Planning Portal </a:t>
            </a:r>
            <a:r>
              <a:rPr lang="en-US" dirty="0" smtClean="0"/>
              <a:t>– A web browser-based tool to allow casual users to provide input to the forecasting process</a:t>
            </a:r>
          </a:p>
          <a:p>
            <a:pPr lvl="1"/>
            <a:r>
              <a:rPr lang="en-US" b="1" dirty="0" smtClean="0"/>
              <a:t>Inventory Optimization* </a:t>
            </a:r>
            <a:r>
              <a:rPr lang="en-US" dirty="0" smtClean="0"/>
              <a:t>– A distribution requirements planning (DRP) and safety stock calculation tool</a:t>
            </a:r>
          </a:p>
          <a:p>
            <a:pPr lvl="1"/>
            <a:r>
              <a:rPr lang="en-US" b="1" dirty="0" smtClean="0"/>
              <a:t>Rough-Cut Capacity Planning* </a:t>
            </a:r>
            <a:r>
              <a:rPr lang="en-US" dirty="0" smtClean="0"/>
              <a:t>– A tool to calculate the load against constrained resources based on the forecast or distribution </a:t>
            </a:r>
            <a:r>
              <a:rPr lang="en-US" dirty="0" smtClean="0"/>
              <a:t>plan</a:t>
            </a:r>
          </a:p>
          <a:p>
            <a:pPr lvl="2">
              <a:buClr>
                <a:schemeClr val="bg1"/>
              </a:buClr>
            </a:pPr>
            <a:r>
              <a:rPr lang="en-US" b="1" i="1" dirty="0" smtClean="0"/>
              <a:t>* Not covered within these training materials</a:t>
            </a:r>
            <a:endParaRPr lang="en-US" i="1" dirty="0" smtClean="0"/>
          </a:p>
          <a:p>
            <a:pPr lvl="2">
              <a:buClr>
                <a:schemeClr val="bg1"/>
              </a:buClr>
            </a:pPr>
            <a:endParaRPr lang="en-US" dirty="0" smtClean="0"/>
          </a:p>
          <a:p>
            <a:endParaRPr lang="en-US" b="1" dirty="0" smtClean="0"/>
          </a:p>
        </p:txBody>
      </p:sp>
      <p:sp>
        <p:nvSpPr>
          <p:cNvPr id="4099" name="Rectangle 2"/>
          <p:cNvSpPr>
            <a:spLocks noGrp="1" noChangeArrowheads="1"/>
          </p:cNvSpPr>
          <p:nvPr>
            <p:ph type="title"/>
            <p:custDataLst>
              <p:tags r:id="rId3"/>
            </p:custDataLst>
          </p:nvPr>
        </p:nvSpPr>
        <p:spPr/>
        <p:txBody>
          <a:bodyPr/>
          <a:lstStyle/>
          <a:p>
            <a:r>
              <a:rPr lang="en-US" dirty="0" smtClean="0"/>
              <a:t>Additional Applications</a:t>
            </a:r>
          </a:p>
        </p:txBody>
      </p:sp>
      <p:sp>
        <p:nvSpPr>
          <p:cNvPr id="6" name="Footer Placeholder 5"/>
          <p:cNvSpPr>
            <a:spLocks noGrp="1"/>
          </p:cNvSpPr>
          <p:nvPr>
            <p:ph type="ftr" sz="quarter" idx="10"/>
          </p:nvPr>
        </p:nvSpPr>
        <p:spPr/>
        <p:txBody>
          <a:bodyPr/>
          <a:lstStyle/>
          <a:p>
            <a:r>
              <a:rPr lang="en-US" smtClean="0"/>
              <a:t>DM-H&amp;S-Req-030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custDataLst>
              <p:tags r:id="rId2"/>
            </p:custDataLst>
          </p:nvPr>
        </p:nvSpPr>
        <p:spPr/>
        <p:txBody>
          <a:bodyPr/>
          <a:lstStyle/>
          <a:p>
            <a:pPr>
              <a:lnSpc>
                <a:spcPct val="90000"/>
              </a:lnSpc>
              <a:spcBef>
                <a:spcPts val="1200"/>
              </a:spcBef>
              <a:buFontTx/>
              <a:buChar char="•"/>
            </a:pPr>
            <a:r>
              <a:rPr lang="en-US" sz="2800" dirty="0" smtClean="0"/>
              <a:t>Servers can be physical or virtual</a:t>
            </a:r>
          </a:p>
          <a:p>
            <a:pPr>
              <a:lnSpc>
                <a:spcPct val="90000"/>
              </a:lnSpc>
              <a:spcBef>
                <a:spcPts val="1200"/>
              </a:spcBef>
              <a:buFontTx/>
              <a:buChar char="•"/>
            </a:pPr>
            <a:r>
              <a:rPr lang="en-US" sz="2800" dirty="0" smtClean="0"/>
              <a:t>Deployment of the DME application (including the Planning Portal) involves three separate </a:t>
            </a:r>
            <a:r>
              <a:rPr lang="en-US" sz="2800" dirty="0" smtClean="0"/>
              <a:t>components</a:t>
            </a:r>
            <a:endParaRPr lang="en-US" sz="2800" dirty="0" smtClean="0"/>
          </a:p>
          <a:p>
            <a:pPr lvl="1">
              <a:lnSpc>
                <a:spcPct val="90000"/>
              </a:lnSpc>
              <a:spcBef>
                <a:spcPts val="1200"/>
              </a:spcBef>
              <a:buFontTx/>
              <a:buChar char="•"/>
            </a:pPr>
            <a:r>
              <a:rPr lang="en-US" sz="2400" b="1" dirty="0" smtClean="0"/>
              <a:t>Application </a:t>
            </a:r>
            <a:r>
              <a:rPr lang="en-US" sz="2400" dirty="0" smtClean="0"/>
              <a:t>– the DME application</a:t>
            </a:r>
          </a:p>
          <a:p>
            <a:pPr lvl="1">
              <a:lnSpc>
                <a:spcPct val="90000"/>
              </a:lnSpc>
              <a:spcBef>
                <a:spcPts val="1200"/>
              </a:spcBef>
              <a:buFontTx/>
              <a:buChar char="•"/>
            </a:pPr>
            <a:r>
              <a:rPr lang="en-US" sz="2400" b="1" dirty="0" smtClean="0"/>
              <a:t>Database</a:t>
            </a:r>
            <a:r>
              <a:rPr lang="en-US" sz="2400" dirty="0" smtClean="0"/>
              <a:t> – the DME database</a:t>
            </a:r>
          </a:p>
          <a:p>
            <a:pPr lvl="1">
              <a:lnSpc>
                <a:spcPct val="90000"/>
              </a:lnSpc>
              <a:spcBef>
                <a:spcPts val="1200"/>
              </a:spcBef>
              <a:buFontTx/>
              <a:buChar char="•"/>
            </a:pPr>
            <a:r>
              <a:rPr lang="en-US" sz="2400" b="1" dirty="0" smtClean="0"/>
              <a:t>Web Server</a:t>
            </a:r>
            <a:r>
              <a:rPr lang="en-US" sz="2400" dirty="0" smtClean="0"/>
              <a:t> – the ability to provide users with access to the Planning Portal application</a:t>
            </a:r>
            <a:endParaRPr lang="en-US" sz="2400" b="1" dirty="0" smtClean="0"/>
          </a:p>
          <a:p>
            <a:endParaRPr lang="en-US" dirty="0" smtClean="0"/>
          </a:p>
        </p:txBody>
      </p:sp>
      <p:sp>
        <p:nvSpPr>
          <p:cNvPr id="5123" name="Rectangle 2"/>
          <p:cNvSpPr>
            <a:spLocks noGrp="1" noChangeArrowheads="1"/>
          </p:cNvSpPr>
          <p:nvPr>
            <p:ph type="title"/>
            <p:custDataLst>
              <p:tags r:id="rId3"/>
            </p:custDataLst>
          </p:nvPr>
        </p:nvSpPr>
        <p:spPr/>
        <p:txBody>
          <a:bodyPr/>
          <a:lstStyle/>
          <a:p>
            <a:r>
              <a:rPr lang="en-US" dirty="0" smtClean="0"/>
              <a:t>Typical System Architecture</a:t>
            </a:r>
          </a:p>
        </p:txBody>
      </p:sp>
      <p:sp>
        <p:nvSpPr>
          <p:cNvPr id="5125"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5" name="Footer Placeholder 4"/>
          <p:cNvSpPr>
            <a:spLocks noGrp="1"/>
          </p:cNvSpPr>
          <p:nvPr>
            <p:ph type="ftr" sz="quarter" idx="10"/>
          </p:nvPr>
        </p:nvSpPr>
        <p:spPr/>
        <p:txBody>
          <a:bodyPr/>
          <a:lstStyle/>
          <a:p>
            <a:r>
              <a:rPr lang="en-US" smtClean="0"/>
              <a:t>DM-H&amp;S-Req-040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custDataLst>
              <p:tags r:id="rId2"/>
            </p:custDataLst>
          </p:nvPr>
        </p:nvSpPr>
        <p:spPr/>
        <p:txBody>
          <a:bodyPr/>
          <a:lstStyle/>
          <a:p>
            <a:r>
              <a:rPr lang="en-US" sz="2800" dirty="0" smtClean="0"/>
              <a:t>Deployment of the required components can be achieved through one of three </a:t>
            </a:r>
            <a:r>
              <a:rPr lang="en-US" sz="2800" dirty="0" smtClean="0"/>
              <a:t>scenarios</a:t>
            </a:r>
            <a:endParaRPr lang="en-US" sz="2800" dirty="0" smtClean="0"/>
          </a:p>
          <a:p>
            <a:pPr lvl="1">
              <a:lnSpc>
                <a:spcPct val="90000"/>
              </a:lnSpc>
              <a:spcBef>
                <a:spcPts val="1200"/>
              </a:spcBef>
              <a:buFontTx/>
              <a:buChar char="•"/>
            </a:pPr>
            <a:r>
              <a:rPr lang="en-US" sz="2400" b="1" dirty="0" smtClean="0"/>
              <a:t>One server </a:t>
            </a:r>
            <a:r>
              <a:rPr lang="en-US" sz="2400" dirty="0" smtClean="0"/>
              <a:t>– the application, database and web server all reside on the same server (most common)</a:t>
            </a:r>
          </a:p>
          <a:p>
            <a:pPr lvl="1">
              <a:lnSpc>
                <a:spcPct val="90000"/>
              </a:lnSpc>
              <a:spcBef>
                <a:spcPts val="1200"/>
              </a:spcBef>
              <a:buFontTx/>
              <a:buChar char="•"/>
            </a:pPr>
            <a:r>
              <a:rPr lang="en-US" sz="2400" b="1" dirty="0" smtClean="0"/>
              <a:t>Two servers</a:t>
            </a:r>
            <a:r>
              <a:rPr lang="en-US" sz="2400" dirty="0" smtClean="0"/>
              <a:t> – the application and web server reside on one server and the database resides on another server</a:t>
            </a:r>
          </a:p>
          <a:p>
            <a:pPr lvl="1">
              <a:lnSpc>
                <a:spcPct val="90000"/>
              </a:lnSpc>
              <a:spcBef>
                <a:spcPts val="1200"/>
              </a:spcBef>
              <a:buFontTx/>
              <a:buChar char="•"/>
            </a:pPr>
            <a:r>
              <a:rPr lang="en-US" sz="2400" b="1" dirty="0" smtClean="0"/>
              <a:t>Three servers </a:t>
            </a:r>
            <a:r>
              <a:rPr lang="en-US" sz="2400" dirty="0" smtClean="0"/>
              <a:t>– the application, database and web server all reside on separate servers</a:t>
            </a:r>
            <a:endParaRPr lang="en-US" sz="2400" b="1" dirty="0" smtClean="0"/>
          </a:p>
          <a:p>
            <a:endParaRPr lang="en-US" dirty="0" smtClean="0"/>
          </a:p>
        </p:txBody>
      </p:sp>
      <p:sp>
        <p:nvSpPr>
          <p:cNvPr id="5123" name="Rectangle 2"/>
          <p:cNvSpPr>
            <a:spLocks noGrp="1" noChangeArrowheads="1"/>
          </p:cNvSpPr>
          <p:nvPr>
            <p:ph type="title"/>
            <p:custDataLst>
              <p:tags r:id="rId3"/>
            </p:custDataLst>
          </p:nvPr>
        </p:nvSpPr>
        <p:spPr/>
        <p:txBody>
          <a:bodyPr/>
          <a:lstStyle/>
          <a:p>
            <a:r>
              <a:rPr lang="en-US" dirty="0" smtClean="0"/>
              <a:t>Typical System Architecture</a:t>
            </a:r>
          </a:p>
        </p:txBody>
      </p:sp>
      <p:sp>
        <p:nvSpPr>
          <p:cNvPr id="5125"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5" name="Footer Placeholder 4"/>
          <p:cNvSpPr>
            <a:spLocks noGrp="1"/>
          </p:cNvSpPr>
          <p:nvPr>
            <p:ph type="ftr" sz="quarter" idx="10"/>
          </p:nvPr>
        </p:nvSpPr>
        <p:spPr/>
        <p:txBody>
          <a:bodyPr/>
          <a:lstStyle/>
          <a:p>
            <a:r>
              <a:rPr lang="en-US" smtClean="0"/>
              <a:t>DM-H&amp;S-Req-050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custDataLst>
              <p:tags r:id="rId2"/>
            </p:custDataLst>
          </p:nvPr>
        </p:nvSpPr>
        <p:spPr/>
        <p:txBody>
          <a:bodyPr/>
          <a:lstStyle/>
          <a:p>
            <a:r>
              <a:rPr lang="en-US" sz="2800" dirty="0" smtClean="0"/>
              <a:t>Users can access the DME application through one of several </a:t>
            </a:r>
            <a:r>
              <a:rPr lang="en-US" sz="2800" dirty="0" smtClean="0"/>
              <a:t>methods</a:t>
            </a:r>
            <a:endParaRPr lang="en-US" sz="2800" dirty="0" smtClean="0"/>
          </a:p>
          <a:p>
            <a:pPr lvl="1">
              <a:lnSpc>
                <a:spcPct val="90000"/>
              </a:lnSpc>
              <a:spcBef>
                <a:spcPts val="1200"/>
              </a:spcBef>
              <a:buFontTx/>
              <a:buChar char="•"/>
            </a:pPr>
            <a:r>
              <a:rPr lang="en-US" sz="2400" b="1" dirty="0" smtClean="0"/>
              <a:t>User workstation </a:t>
            </a:r>
            <a:r>
              <a:rPr lang="en-US" sz="2400" dirty="0" smtClean="0"/>
              <a:t>– the application is installed on the user’s workstation and the application connects to the database server (requires connection to the network)</a:t>
            </a:r>
          </a:p>
          <a:p>
            <a:pPr lvl="1">
              <a:lnSpc>
                <a:spcPct val="90000"/>
              </a:lnSpc>
              <a:spcBef>
                <a:spcPts val="1200"/>
              </a:spcBef>
              <a:buFontTx/>
              <a:buChar char="•"/>
            </a:pPr>
            <a:r>
              <a:rPr lang="en-US" sz="2400" b="1" dirty="0" smtClean="0"/>
              <a:t>Remote desktop </a:t>
            </a:r>
            <a:r>
              <a:rPr lang="en-US" sz="2400" dirty="0" smtClean="0"/>
              <a:t>– the user connects to the application server via a remote connectivity tool such as remote desktop (Terminal Services)</a:t>
            </a:r>
          </a:p>
          <a:p>
            <a:pPr lvl="1">
              <a:lnSpc>
                <a:spcPct val="90000"/>
              </a:lnSpc>
              <a:spcBef>
                <a:spcPts val="1200"/>
              </a:spcBef>
              <a:buFontTx/>
              <a:buChar char="•"/>
            </a:pPr>
            <a:r>
              <a:rPr lang="en-US" sz="2400" b="1" dirty="0" smtClean="0"/>
              <a:t>Citrix or similar tool </a:t>
            </a:r>
            <a:r>
              <a:rPr lang="en-US" sz="2400" dirty="0" smtClean="0"/>
              <a:t>– the application resides on a server that is accessible by multiple users</a:t>
            </a:r>
            <a:endParaRPr lang="en-US" sz="2400" b="1" dirty="0" smtClean="0"/>
          </a:p>
          <a:p>
            <a:endParaRPr lang="en-US" dirty="0" smtClean="0"/>
          </a:p>
        </p:txBody>
      </p:sp>
      <p:sp>
        <p:nvSpPr>
          <p:cNvPr id="5123" name="Rectangle 2"/>
          <p:cNvSpPr>
            <a:spLocks noGrp="1" noChangeArrowheads="1"/>
          </p:cNvSpPr>
          <p:nvPr>
            <p:ph type="title"/>
            <p:custDataLst>
              <p:tags r:id="rId3"/>
            </p:custDataLst>
          </p:nvPr>
        </p:nvSpPr>
        <p:spPr/>
        <p:txBody>
          <a:bodyPr/>
          <a:lstStyle/>
          <a:p>
            <a:r>
              <a:rPr lang="en-US" dirty="0" smtClean="0"/>
              <a:t>User Workstations</a:t>
            </a:r>
          </a:p>
        </p:txBody>
      </p:sp>
      <p:sp>
        <p:nvSpPr>
          <p:cNvPr id="5125"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5" name="Footer Placeholder 4"/>
          <p:cNvSpPr>
            <a:spLocks noGrp="1"/>
          </p:cNvSpPr>
          <p:nvPr>
            <p:ph type="ftr" sz="quarter" idx="10"/>
          </p:nvPr>
        </p:nvSpPr>
        <p:spPr/>
        <p:txBody>
          <a:bodyPr/>
          <a:lstStyle/>
          <a:p>
            <a:r>
              <a:rPr lang="en-US" smtClean="0"/>
              <a:t>DM-H&amp;S-Req-060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dirty="0" smtClean="0"/>
              <a:t>The DME is typically installed on an </a:t>
            </a:r>
            <a:r>
              <a:rPr lang="en-US" b="1" dirty="0" smtClean="0"/>
              <a:t>application </a:t>
            </a:r>
            <a:r>
              <a:rPr lang="en-US" b="1" dirty="0" smtClean="0"/>
              <a:t>server</a:t>
            </a:r>
            <a:r>
              <a:rPr lang="en-US" dirty="0" smtClean="0"/>
              <a:t>  </a:t>
            </a:r>
          </a:p>
          <a:p>
            <a:pPr lvl="1"/>
            <a:r>
              <a:rPr lang="en-US" dirty="0" smtClean="0"/>
              <a:t>The </a:t>
            </a:r>
            <a:r>
              <a:rPr lang="en-US" dirty="0" smtClean="0"/>
              <a:t>database can also reside on the same </a:t>
            </a:r>
            <a:r>
              <a:rPr lang="en-US" dirty="0" smtClean="0"/>
              <a:t>server</a:t>
            </a:r>
          </a:p>
          <a:p>
            <a:pPr lvl="2"/>
            <a:r>
              <a:rPr lang="en-US" dirty="0" smtClean="0"/>
              <a:t>The </a:t>
            </a:r>
            <a:r>
              <a:rPr lang="en-US" dirty="0" smtClean="0"/>
              <a:t>application can also be installed on user </a:t>
            </a:r>
            <a:r>
              <a:rPr lang="en-US" dirty="0" smtClean="0"/>
              <a:t>workstations </a:t>
            </a:r>
          </a:p>
          <a:p>
            <a:pPr lvl="1"/>
            <a:r>
              <a:rPr lang="en-US" dirty="0" smtClean="0"/>
              <a:t>The </a:t>
            </a:r>
            <a:r>
              <a:rPr lang="en-US" dirty="0" smtClean="0"/>
              <a:t>hardware required to support the application should meet these </a:t>
            </a:r>
            <a:r>
              <a:rPr lang="en-US" dirty="0" smtClean="0"/>
              <a:t>minimums</a:t>
            </a:r>
            <a:endParaRPr lang="en-US" dirty="0" smtClean="0"/>
          </a:p>
          <a:p>
            <a:pPr lvl="2"/>
            <a:r>
              <a:rPr lang="en-US" b="1" dirty="0" smtClean="0"/>
              <a:t>CPU</a:t>
            </a:r>
            <a:r>
              <a:rPr lang="en-US" dirty="0" smtClean="0"/>
              <a:t>– Pentium “Core” series – 2.0 GHz</a:t>
            </a:r>
          </a:p>
          <a:p>
            <a:pPr lvl="2"/>
            <a:r>
              <a:rPr lang="en-US" b="1" dirty="0" smtClean="0"/>
              <a:t>RAM</a:t>
            </a:r>
            <a:r>
              <a:rPr lang="en-US" dirty="0" smtClean="0"/>
              <a:t>– 2 GB</a:t>
            </a:r>
          </a:p>
          <a:p>
            <a:pPr lvl="2"/>
            <a:r>
              <a:rPr lang="en-US" b="1" dirty="0" smtClean="0"/>
              <a:t>Hard Disk </a:t>
            </a:r>
            <a:r>
              <a:rPr lang="en-US" dirty="0" smtClean="0"/>
              <a:t>– 200 GB (Application server)</a:t>
            </a:r>
          </a:p>
          <a:p>
            <a:pPr lvl="2"/>
            <a:r>
              <a:rPr lang="en-US" b="1" dirty="0" smtClean="0"/>
              <a:t>Operating System </a:t>
            </a:r>
            <a:r>
              <a:rPr lang="en-US" dirty="0" smtClean="0"/>
              <a:t>– Windows Server 2003 or 2008 (Application server); Windows XP/Vista/7 (User workstations)</a:t>
            </a:r>
            <a:endParaRPr lang="en-US" b="1" dirty="0" smtClean="0"/>
          </a:p>
          <a:p>
            <a:endParaRPr lang="en-US" b="1" dirty="0" smtClean="0"/>
          </a:p>
        </p:txBody>
      </p:sp>
      <p:sp>
        <p:nvSpPr>
          <p:cNvPr id="4099" name="Rectangle 2"/>
          <p:cNvSpPr>
            <a:spLocks noGrp="1" noChangeArrowheads="1"/>
          </p:cNvSpPr>
          <p:nvPr>
            <p:ph type="title"/>
            <p:custDataLst>
              <p:tags r:id="rId3"/>
            </p:custDataLst>
          </p:nvPr>
        </p:nvSpPr>
        <p:spPr/>
        <p:txBody>
          <a:bodyPr/>
          <a:lstStyle/>
          <a:p>
            <a:r>
              <a:rPr lang="en-US" dirty="0" smtClean="0"/>
              <a:t>DME Hardware Requirements</a:t>
            </a:r>
          </a:p>
        </p:txBody>
      </p:sp>
      <p:sp>
        <p:nvSpPr>
          <p:cNvPr id="5" name="Footer Placeholder 4"/>
          <p:cNvSpPr>
            <a:spLocks noGrp="1"/>
          </p:cNvSpPr>
          <p:nvPr>
            <p:ph type="ftr" sz="quarter" idx="10"/>
          </p:nvPr>
        </p:nvSpPr>
        <p:spPr/>
        <p:txBody>
          <a:bodyPr/>
          <a:lstStyle/>
          <a:p>
            <a:r>
              <a:rPr lang="en-US" smtClean="0"/>
              <a:t>DM-H&amp;S-Req-070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7">
                                            <p:txEl>
                                              <p:pRg st="1" end="1"/>
                                            </p:txEl>
                                          </p:spTgt>
                                        </p:tgtEl>
                                        <p:attrNameLst>
                                          <p:attrName>style.fontSize</p:attrName>
                                        </p:attrNameLst>
                                      </p:cBhvr>
                                    </p:anim>
                                  </p:childTnLst>
                                </p:cTn>
                              </p:par>
                            </p:childTnLst>
                          </p:cTn>
                        </p:par>
                      </p:childTnLst>
                    </p:cTn>
                  </p:par>
                  <p:par>
                    <p:cTn id="7" fill="hold">
                      <p:stCondLst>
                        <p:cond delay="indefinite"/>
                      </p:stCondLst>
                      <p:childTnLst>
                        <p:par>
                          <p:cTn id="8" fill="hold">
                            <p:stCondLst>
                              <p:cond delay="0"/>
                            </p:stCondLst>
                            <p:childTnLst>
                              <p:par>
                                <p:cTn id="9" presetID="5" presetClass="emph" presetSubtype="1" nodeType="clickEffect">
                                  <p:stCondLst>
                                    <p:cond delay="0"/>
                                  </p:stCondLst>
                                  <p:endCondLst>
                                    <p:cond evt="onNext" delay="0">
                                      <p:tgtEl>
                                        <p:sldTgt/>
                                      </p:tgtEl>
                                    </p:cond>
                                  </p:endCondLst>
                                  <p:childTnLst>
                                    <p:set>
                                      <p:cBhvr override="childStyle">
                                        <p:cTn id="10" dur="indefinite"/>
                                        <p:tgtEl>
                                          <p:spTgt spid="7">
                                            <p:txEl>
                                              <p:pRg st="1" end="1"/>
                                            </p:txEl>
                                          </p:spTgt>
                                        </p:tgtEl>
                                        <p:attrNameLst>
                                          <p:attrName>style.fontStyle</p:attrName>
                                        </p:attrNameLst>
                                      </p:cBhvr>
                                      <p:to>
                                        <p:strVal val="normal"/>
                                      </p:to>
                                    </p:set>
                                    <p:set>
                                      <p:cBhvr override="childStyle">
                                        <p:cTn id="11" dur="indefinite"/>
                                        <p:tgtEl>
                                          <p:spTgt spid="7">
                                            <p:txEl>
                                              <p:pRg st="1" end="1"/>
                                            </p:txEl>
                                          </p:spTgt>
                                        </p:tgtEl>
                                        <p:attrNameLst>
                                          <p:attrName>style.fontWeight</p:attrName>
                                        </p:attrNameLst>
                                      </p:cBhvr>
                                      <p:to>
                                        <p:strVal val="bold"/>
                                      </p:to>
                                    </p:set>
                                    <p:set>
                                      <p:cBhvr override="childStyle">
                                        <p:cTn id="12" dur="indefinite"/>
                                        <p:tgtEl>
                                          <p:spTgt spid="7">
                                            <p:txEl>
                                              <p:pRg st="1" end="1"/>
                                            </p:txEl>
                                          </p:spTgt>
                                        </p:tgtEl>
                                        <p:attrNameLst>
                                          <p:attrName>style.textDecorationUnderline</p:attrName>
                                        </p:attrNameLst>
                                      </p:cBhvr>
                                      <p:to>
                                        <p:strVal val="false"/>
                                      </p:to>
                                    </p:set>
                                  </p:childTnLst>
                                </p:cTn>
                              </p:par>
                            </p:childTnLst>
                          </p:cTn>
                        </p:par>
                      </p:childTnLst>
                    </p:cTn>
                  </p:par>
                  <p:par>
                    <p:cTn id="13" fill="hold">
                      <p:stCondLst>
                        <p:cond delay="indefinite"/>
                      </p:stCondLst>
                      <p:childTnLst>
                        <p:par>
                          <p:cTn id="14" fill="hold">
                            <p:stCondLst>
                              <p:cond delay="0"/>
                            </p:stCondLst>
                            <p:childTnLst>
                              <p:par>
                                <p:cTn id="15" presetID="5" presetClass="emph" presetSubtype="1" nodeType="clickEffect">
                                  <p:stCondLst>
                                    <p:cond delay="0"/>
                                  </p:stCondLst>
                                  <p:endCondLst>
                                    <p:cond evt="onNext" delay="0">
                                      <p:tgtEl>
                                        <p:sldTgt/>
                                      </p:tgtEl>
                                    </p:cond>
                                  </p:endCondLst>
                                  <p:childTnLst>
                                    <p:set>
                                      <p:cBhvr override="childStyle">
                                        <p:cTn id="16" dur="indefinite"/>
                                        <p:tgtEl>
                                          <p:spTgt spid="7">
                                            <p:txEl>
                                              <p:pRg st="2" end="2"/>
                                            </p:txEl>
                                          </p:spTgt>
                                        </p:tgtEl>
                                        <p:attrNameLst>
                                          <p:attrName>style.fontStyle</p:attrName>
                                        </p:attrNameLst>
                                      </p:cBhvr>
                                      <p:to>
                                        <p:strVal val="normal"/>
                                      </p:to>
                                    </p:set>
                                    <p:set>
                                      <p:cBhvr override="childStyle">
                                        <p:cTn id="17" dur="indefinite"/>
                                        <p:tgtEl>
                                          <p:spTgt spid="7">
                                            <p:txEl>
                                              <p:pRg st="2" end="2"/>
                                            </p:txEl>
                                          </p:spTgt>
                                        </p:tgtEl>
                                        <p:attrNameLst>
                                          <p:attrName>style.fontWeight</p:attrName>
                                        </p:attrNameLst>
                                      </p:cBhvr>
                                      <p:to>
                                        <p:strVal val="bold"/>
                                      </p:to>
                                    </p:set>
                                    <p:set>
                                      <p:cBhvr override="childStyle">
                                        <p:cTn id="18" dur="indefinite"/>
                                        <p:tgtEl>
                                          <p:spTgt spid="7">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7">
                                            <p:txEl>
                                              <p:pRg st="3" end="3"/>
                                            </p:txEl>
                                          </p:spTgt>
                                        </p:tgtEl>
                                        <p:attrNameLst>
                                          <p:attrName>style.fontStyle</p:attrName>
                                        </p:attrNameLst>
                                      </p:cBhvr>
                                      <p:to>
                                        <p:strVal val="normal"/>
                                      </p:to>
                                    </p:set>
                                    <p:set>
                                      <p:cBhvr override="childStyle">
                                        <p:cTn id="23" dur="indefinite"/>
                                        <p:tgtEl>
                                          <p:spTgt spid="7">
                                            <p:txEl>
                                              <p:pRg st="3" end="3"/>
                                            </p:txEl>
                                          </p:spTgt>
                                        </p:tgtEl>
                                        <p:attrNameLst>
                                          <p:attrName>style.fontWeight</p:attrName>
                                        </p:attrNameLst>
                                      </p:cBhvr>
                                      <p:to>
                                        <p:strVal val="bold"/>
                                      </p:to>
                                    </p:set>
                                    <p:set>
                                      <p:cBhvr override="childStyle">
                                        <p:cTn id="24" dur="indefinite"/>
                                        <p:tgtEl>
                                          <p:spTgt spid="7">
                                            <p:txEl>
                                              <p:pRg st="3" end="3"/>
                                            </p:txEl>
                                          </p:spTgt>
                                        </p:tgtEl>
                                        <p:attrNameLst>
                                          <p:attrName>style.textDecorationUnderline</p:attrName>
                                        </p:attrNameLst>
                                      </p:cBhvr>
                                      <p:to>
                                        <p:strVal val="false"/>
                                      </p:to>
                                    </p:set>
                                  </p:childTnLst>
                                </p:cTn>
                              </p:par>
                              <p:par>
                                <p:cTn id="25" presetID="5" presetClass="emph" presetSubtype="1" nodeType="withEffect">
                                  <p:stCondLst>
                                    <p:cond delay="0"/>
                                  </p:stCondLst>
                                  <p:endCondLst>
                                    <p:cond evt="onNext" delay="0">
                                      <p:tgtEl>
                                        <p:sldTgt/>
                                      </p:tgtEl>
                                    </p:cond>
                                  </p:endCondLst>
                                  <p:childTnLst>
                                    <p:set>
                                      <p:cBhvr override="childStyle">
                                        <p:cTn id="26" dur="indefinite"/>
                                        <p:tgtEl>
                                          <p:spTgt spid="7">
                                            <p:txEl>
                                              <p:pRg st="4" end="4"/>
                                            </p:txEl>
                                          </p:spTgt>
                                        </p:tgtEl>
                                        <p:attrNameLst>
                                          <p:attrName>style.fontStyle</p:attrName>
                                        </p:attrNameLst>
                                      </p:cBhvr>
                                      <p:to>
                                        <p:strVal val="normal"/>
                                      </p:to>
                                    </p:set>
                                    <p:set>
                                      <p:cBhvr override="childStyle">
                                        <p:cTn id="27" dur="indefinite"/>
                                        <p:tgtEl>
                                          <p:spTgt spid="7">
                                            <p:txEl>
                                              <p:pRg st="4" end="4"/>
                                            </p:txEl>
                                          </p:spTgt>
                                        </p:tgtEl>
                                        <p:attrNameLst>
                                          <p:attrName>style.fontWeight</p:attrName>
                                        </p:attrNameLst>
                                      </p:cBhvr>
                                      <p:to>
                                        <p:strVal val="bold"/>
                                      </p:to>
                                    </p:set>
                                    <p:set>
                                      <p:cBhvr override="childStyle">
                                        <p:cTn id="28" dur="indefinite"/>
                                        <p:tgtEl>
                                          <p:spTgt spid="7">
                                            <p:txEl>
                                              <p:pRg st="4" end="4"/>
                                            </p:txEl>
                                          </p:spTgt>
                                        </p:tgtEl>
                                        <p:attrNameLst>
                                          <p:attrName>style.textDecorationUnderline</p:attrName>
                                        </p:attrNameLst>
                                      </p:cBhvr>
                                      <p:to>
                                        <p:strVal val="false"/>
                                      </p:to>
                                    </p:set>
                                  </p:childTnLst>
                                </p:cTn>
                              </p:par>
                              <p:par>
                                <p:cTn id="29" presetID="5" presetClass="emph" presetSubtype="1" nodeType="withEffect">
                                  <p:stCondLst>
                                    <p:cond delay="0"/>
                                  </p:stCondLst>
                                  <p:endCondLst>
                                    <p:cond evt="onNext" delay="0">
                                      <p:tgtEl>
                                        <p:sldTgt/>
                                      </p:tgtEl>
                                    </p:cond>
                                  </p:endCondLst>
                                  <p:childTnLst>
                                    <p:set>
                                      <p:cBhvr override="childStyle">
                                        <p:cTn id="30" dur="indefinite"/>
                                        <p:tgtEl>
                                          <p:spTgt spid="7">
                                            <p:txEl>
                                              <p:pRg st="5" end="5"/>
                                            </p:txEl>
                                          </p:spTgt>
                                        </p:tgtEl>
                                        <p:attrNameLst>
                                          <p:attrName>style.fontStyle</p:attrName>
                                        </p:attrNameLst>
                                      </p:cBhvr>
                                      <p:to>
                                        <p:strVal val="normal"/>
                                      </p:to>
                                    </p:set>
                                    <p:set>
                                      <p:cBhvr override="childStyle">
                                        <p:cTn id="31" dur="indefinite"/>
                                        <p:tgtEl>
                                          <p:spTgt spid="7">
                                            <p:txEl>
                                              <p:pRg st="5" end="5"/>
                                            </p:txEl>
                                          </p:spTgt>
                                        </p:tgtEl>
                                        <p:attrNameLst>
                                          <p:attrName>style.fontWeight</p:attrName>
                                        </p:attrNameLst>
                                      </p:cBhvr>
                                      <p:to>
                                        <p:strVal val="bold"/>
                                      </p:to>
                                    </p:set>
                                    <p:set>
                                      <p:cBhvr override="childStyle">
                                        <p:cTn id="32" dur="indefinite"/>
                                        <p:tgtEl>
                                          <p:spTgt spid="7">
                                            <p:txEl>
                                              <p:pRg st="5" end="5"/>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7">
                                            <p:txEl>
                                              <p:pRg st="6" end="6"/>
                                            </p:txEl>
                                          </p:spTgt>
                                        </p:tgtEl>
                                        <p:attrNameLst>
                                          <p:attrName>style.fontStyle</p:attrName>
                                        </p:attrNameLst>
                                      </p:cBhvr>
                                      <p:to>
                                        <p:strVal val="normal"/>
                                      </p:to>
                                    </p:set>
                                    <p:set>
                                      <p:cBhvr override="childStyle">
                                        <p:cTn id="35" dur="indefinite"/>
                                        <p:tgtEl>
                                          <p:spTgt spid="7">
                                            <p:txEl>
                                              <p:pRg st="6" end="6"/>
                                            </p:txEl>
                                          </p:spTgt>
                                        </p:tgtEl>
                                        <p:attrNameLst>
                                          <p:attrName>style.fontWeight</p:attrName>
                                        </p:attrNameLst>
                                      </p:cBhvr>
                                      <p:to>
                                        <p:strVal val="bold"/>
                                      </p:to>
                                    </p:set>
                                    <p:set>
                                      <p:cBhvr override="childStyle">
                                        <p:cTn id="36" dur="indefinite"/>
                                        <p:tgtEl>
                                          <p:spTgt spid="7">
                                            <p:txEl>
                                              <p:pRg st="6" end="6"/>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7">
                                            <p:txEl>
                                              <p:pRg st="7" end="7"/>
                                            </p:txEl>
                                          </p:spTgt>
                                        </p:tgtEl>
                                        <p:attrNameLst>
                                          <p:attrName>style.fontStyle</p:attrName>
                                        </p:attrNameLst>
                                      </p:cBhvr>
                                      <p:to>
                                        <p:strVal val="normal"/>
                                      </p:to>
                                    </p:set>
                                    <p:set>
                                      <p:cBhvr override="childStyle">
                                        <p:cTn id="39" dur="indefinite"/>
                                        <p:tgtEl>
                                          <p:spTgt spid="7">
                                            <p:txEl>
                                              <p:pRg st="7" end="7"/>
                                            </p:txEl>
                                          </p:spTgt>
                                        </p:tgtEl>
                                        <p:attrNameLst>
                                          <p:attrName>style.fontWeight</p:attrName>
                                        </p:attrNameLst>
                                      </p:cBhvr>
                                      <p:to>
                                        <p:strVal val="bold"/>
                                      </p:to>
                                    </p:set>
                                    <p:set>
                                      <p:cBhvr override="childStyle">
                                        <p:cTn id="40" dur="indefinite"/>
                                        <p:tgtEl>
                                          <p:spTgt spid="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lnSpcReduction="10000"/>
          </a:bodyPr>
          <a:lstStyle/>
          <a:p>
            <a:r>
              <a:rPr lang="en-US" dirty="0" smtClean="0"/>
              <a:t>When installing the DME software on the application server, the following software is </a:t>
            </a:r>
            <a:r>
              <a:rPr lang="en-US" dirty="0" smtClean="0"/>
              <a:t>required</a:t>
            </a:r>
            <a:endParaRPr lang="en-US" dirty="0" smtClean="0"/>
          </a:p>
          <a:p>
            <a:pPr lvl="1"/>
            <a:r>
              <a:rPr lang="en-US" b="1" dirty="0" smtClean="0"/>
              <a:t>Microsoft .NET Framework 3.5 SP1</a:t>
            </a:r>
            <a:endParaRPr lang="en-US" dirty="0" smtClean="0"/>
          </a:p>
          <a:p>
            <a:pPr lvl="1"/>
            <a:r>
              <a:rPr lang="en-US" b="1" dirty="0" smtClean="0"/>
              <a:t>MSXML 6.0 SP1</a:t>
            </a:r>
            <a:endParaRPr lang="en-US" dirty="0" smtClean="0"/>
          </a:p>
          <a:p>
            <a:pPr lvl="1"/>
            <a:r>
              <a:rPr lang="en-US" b="1" dirty="0" smtClean="0"/>
              <a:t>Microsoft SQL Server Native Client</a:t>
            </a:r>
            <a:endParaRPr lang="en-US" dirty="0" smtClean="0"/>
          </a:p>
          <a:p>
            <a:pPr lvl="1"/>
            <a:r>
              <a:rPr lang="en-US" b="1" dirty="0" smtClean="0"/>
              <a:t>Microsoft SQL Server Command Line Query</a:t>
            </a:r>
          </a:p>
          <a:p>
            <a:pPr lvl="1"/>
            <a:r>
              <a:rPr lang="en-US" b="1" dirty="0" smtClean="0"/>
              <a:t>Microsoft SQL Server 2005 Backward Compatibility Components</a:t>
            </a:r>
          </a:p>
          <a:p>
            <a:pPr lvl="1"/>
            <a:r>
              <a:rPr lang="en-US" b="1" dirty="0" smtClean="0"/>
              <a:t>Microsoft SQL Server 2005/2008 Management Objects Collection</a:t>
            </a:r>
          </a:p>
          <a:p>
            <a:pPr lvl="1"/>
            <a:r>
              <a:rPr lang="en-US" b="1" dirty="0" smtClean="0"/>
              <a:t>Microsoft Exception Message Box</a:t>
            </a:r>
          </a:p>
          <a:p>
            <a:pPr lvl="1"/>
            <a:r>
              <a:rPr lang="en-US" b="1" dirty="0" smtClean="0"/>
              <a:t>Microsoft SQL Server Integration Services</a:t>
            </a:r>
          </a:p>
          <a:p>
            <a:endParaRPr lang="en-US" b="1" dirty="0" smtClean="0"/>
          </a:p>
        </p:txBody>
      </p:sp>
      <p:sp>
        <p:nvSpPr>
          <p:cNvPr id="4099" name="Rectangle 2"/>
          <p:cNvSpPr>
            <a:spLocks noGrp="1" noChangeArrowheads="1"/>
          </p:cNvSpPr>
          <p:nvPr>
            <p:ph type="title"/>
            <p:custDataLst>
              <p:tags r:id="rId3"/>
            </p:custDataLst>
          </p:nvPr>
        </p:nvSpPr>
        <p:spPr/>
        <p:txBody>
          <a:bodyPr/>
          <a:lstStyle/>
          <a:p>
            <a:r>
              <a:rPr lang="en-US" dirty="0" smtClean="0"/>
              <a:t>DME Software Requirements</a:t>
            </a:r>
          </a:p>
        </p:txBody>
      </p:sp>
      <p:sp>
        <p:nvSpPr>
          <p:cNvPr id="5" name="Footer Placeholder 4"/>
          <p:cNvSpPr>
            <a:spLocks noGrp="1"/>
          </p:cNvSpPr>
          <p:nvPr>
            <p:ph type="ftr" sz="quarter" idx="10"/>
          </p:nvPr>
        </p:nvSpPr>
        <p:spPr/>
        <p:txBody>
          <a:bodyPr/>
          <a:lstStyle/>
          <a:p>
            <a:r>
              <a:rPr lang="en-US" smtClean="0"/>
              <a:t>DM-H&amp;S-Req-080</a:t>
            </a:r>
            <a:endParaRPr 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dirty="0" smtClean="0"/>
              <a:t>The DME application utilizes a SQL Server </a:t>
            </a:r>
            <a:r>
              <a:rPr lang="en-US" dirty="0" smtClean="0"/>
              <a:t>database   </a:t>
            </a:r>
          </a:p>
          <a:p>
            <a:pPr lvl="1"/>
            <a:r>
              <a:rPr lang="en-US" dirty="0" smtClean="0"/>
              <a:t>The </a:t>
            </a:r>
            <a:r>
              <a:rPr lang="en-US" dirty="0" smtClean="0"/>
              <a:t>following software must be installed in order to support a typical QAD </a:t>
            </a:r>
            <a:r>
              <a:rPr lang="en-US" dirty="0" smtClean="0"/>
              <a:t>implementation</a:t>
            </a:r>
            <a:endParaRPr lang="en-US" dirty="0" smtClean="0"/>
          </a:p>
          <a:p>
            <a:pPr lvl="2"/>
            <a:r>
              <a:rPr lang="en-US" b="1" dirty="0" smtClean="0"/>
              <a:t>Microsoft SQL Server 2005 or 2008</a:t>
            </a:r>
          </a:p>
          <a:p>
            <a:pPr lvl="3"/>
            <a:r>
              <a:rPr lang="en-US" b="1" dirty="0" smtClean="0"/>
              <a:t>Standard Edition or higher</a:t>
            </a:r>
          </a:p>
          <a:p>
            <a:pPr lvl="2"/>
            <a:r>
              <a:rPr lang="en-US" b="1" dirty="0" smtClean="0"/>
              <a:t>Progress Client (to support ODBC connectivity)</a:t>
            </a:r>
            <a:endParaRPr lang="en-US" dirty="0" smtClean="0"/>
          </a:p>
          <a:p>
            <a:pPr lvl="1"/>
            <a:endParaRPr lang="en-US" b="1" dirty="0" smtClean="0"/>
          </a:p>
          <a:p>
            <a:endParaRPr lang="en-US" b="1" dirty="0" smtClean="0"/>
          </a:p>
        </p:txBody>
      </p:sp>
      <p:sp>
        <p:nvSpPr>
          <p:cNvPr id="4099" name="Rectangle 2"/>
          <p:cNvSpPr>
            <a:spLocks noGrp="1" noChangeArrowheads="1"/>
          </p:cNvSpPr>
          <p:nvPr>
            <p:ph type="title"/>
            <p:custDataLst>
              <p:tags r:id="rId3"/>
            </p:custDataLst>
          </p:nvPr>
        </p:nvSpPr>
        <p:spPr/>
        <p:txBody>
          <a:bodyPr/>
          <a:lstStyle/>
          <a:p>
            <a:r>
              <a:rPr lang="en-US" dirty="0" smtClean="0"/>
              <a:t>DME Database Requirements</a:t>
            </a:r>
          </a:p>
        </p:txBody>
      </p:sp>
      <p:sp>
        <p:nvSpPr>
          <p:cNvPr id="5" name="Footer Placeholder 4"/>
          <p:cNvSpPr>
            <a:spLocks noGrp="1"/>
          </p:cNvSpPr>
          <p:nvPr>
            <p:ph type="ftr" sz="quarter" idx="10"/>
          </p:nvPr>
        </p:nvSpPr>
        <p:spPr/>
        <p:txBody>
          <a:bodyPr/>
          <a:lstStyle/>
          <a:p>
            <a:r>
              <a:rPr lang="en-US" smtClean="0"/>
              <a:t>DM-H&amp;S-Req-090</a:t>
            </a:r>
            <a:endParaRPr 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0.xml><?xml version="1.0" encoding="utf-8"?>
<p:tagLst xmlns:a="http://schemas.openxmlformats.org/drawingml/2006/main" xmlns:r="http://schemas.openxmlformats.org/officeDocument/2006/relationships" xmlns:p="http://schemas.openxmlformats.org/presentationml/2006/main">
  <p:tag name="DVSHAPEID" val="8rUeIbWYSoYxFfwpHfcVso"/>
</p:tagLst>
</file>

<file path=ppt/tags/tag11.xml><?xml version="1.0" encoding="utf-8"?>
<p:tagLst xmlns:a="http://schemas.openxmlformats.org/drawingml/2006/main" xmlns:r="http://schemas.openxmlformats.org/officeDocument/2006/relationships" xmlns:p="http://schemas.openxmlformats.org/presentationml/2006/main">
  <p:tag name="DVSECTIONID" val="1auGom0CDl44C1vtnACgKA"/>
</p:tagLst>
</file>

<file path=ppt/tags/tag12.xml><?xml version="1.0" encoding="utf-8"?>
<p:tagLst xmlns:a="http://schemas.openxmlformats.org/drawingml/2006/main" xmlns:r="http://schemas.openxmlformats.org/officeDocument/2006/relationships" xmlns:p="http://schemas.openxmlformats.org/presentationml/2006/main">
  <p:tag name="DVSHAPEID" val="LpH2RvXsq96Gie8TJuodDG"/>
</p:tagLst>
</file>

<file path=ppt/tags/tag13.xml><?xml version="1.0" encoding="utf-8"?>
<p:tagLst xmlns:a="http://schemas.openxmlformats.org/drawingml/2006/main" xmlns:r="http://schemas.openxmlformats.org/officeDocument/2006/relationships" xmlns:p="http://schemas.openxmlformats.org/presentationml/2006/main">
  <p:tag name="DVSHAPEID" val="U6ycseWfY5yJ9HT04KfxWm"/>
</p:tagLst>
</file>

<file path=ppt/tags/tag14.xml><?xml version="1.0" encoding="utf-8"?>
<p:tagLst xmlns:a="http://schemas.openxmlformats.org/drawingml/2006/main" xmlns:r="http://schemas.openxmlformats.org/officeDocument/2006/relationships" xmlns:p="http://schemas.openxmlformats.org/presentationml/2006/main">
  <p:tag name="DVSHAPEID" val="HOkQigFK4KFxk9upnqhvEp"/>
</p:tagLst>
</file>

<file path=ppt/tags/tag15.xml><?xml version="1.0" encoding="utf-8"?>
<p:tagLst xmlns:a="http://schemas.openxmlformats.org/drawingml/2006/main" xmlns:r="http://schemas.openxmlformats.org/officeDocument/2006/relationships" xmlns:p="http://schemas.openxmlformats.org/presentationml/2006/main">
  <p:tag name="DVSECTIONID" val="1auGom0CDl44C1vtnACgKA"/>
</p:tagLst>
</file>

<file path=ppt/tags/tag16.xml><?xml version="1.0" encoding="utf-8"?>
<p:tagLst xmlns:a="http://schemas.openxmlformats.org/drawingml/2006/main" xmlns:r="http://schemas.openxmlformats.org/officeDocument/2006/relationships" xmlns:p="http://schemas.openxmlformats.org/presentationml/2006/main">
  <p:tag name="DVSHAPEID" val="LpH2RvXsq96Gie8TJuodDG"/>
</p:tagLst>
</file>

<file path=ppt/tags/tag17.xml><?xml version="1.0" encoding="utf-8"?>
<p:tagLst xmlns:a="http://schemas.openxmlformats.org/drawingml/2006/main" xmlns:r="http://schemas.openxmlformats.org/officeDocument/2006/relationships" xmlns:p="http://schemas.openxmlformats.org/presentationml/2006/main">
  <p:tag name="DVSHAPEID" val="U6ycseWfY5yJ9HT04KfxWm"/>
</p:tagLst>
</file>

<file path=ppt/tags/tag18.xml><?xml version="1.0" encoding="utf-8"?>
<p:tagLst xmlns:a="http://schemas.openxmlformats.org/drawingml/2006/main" xmlns:r="http://schemas.openxmlformats.org/officeDocument/2006/relationships" xmlns:p="http://schemas.openxmlformats.org/presentationml/2006/main">
  <p:tag name="DVSHAPEID" val="HOkQigFK4KFxk9upnqhvEp"/>
</p:tagLst>
</file>

<file path=ppt/tags/tag19.xml><?xml version="1.0" encoding="utf-8"?>
<p:tagLst xmlns:a="http://schemas.openxmlformats.org/drawingml/2006/main" xmlns:r="http://schemas.openxmlformats.org/officeDocument/2006/relationships" xmlns:p="http://schemas.openxmlformats.org/presentationml/2006/main">
  <p:tag name="DVSECTIONID" val="1auGom0CDl44C1vtnACgKA"/>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20.xml><?xml version="1.0" encoding="utf-8"?>
<p:tagLst xmlns:a="http://schemas.openxmlformats.org/drawingml/2006/main" xmlns:r="http://schemas.openxmlformats.org/officeDocument/2006/relationships" xmlns:p="http://schemas.openxmlformats.org/presentationml/2006/main">
  <p:tag name="DVSHAPEID" val="LpH2RvXsq96Gie8TJuodDG"/>
</p:tagLst>
</file>

<file path=ppt/tags/tag21.xml><?xml version="1.0" encoding="utf-8"?>
<p:tagLst xmlns:a="http://schemas.openxmlformats.org/drawingml/2006/main" xmlns:r="http://schemas.openxmlformats.org/officeDocument/2006/relationships" xmlns:p="http://schemas.openxmlformats.org/presentationml/2006/main">
  <p:tag name="DVSHAPEID" val="U6ycseWfY5yJ9HT04KfxWm"/>
</p:tagLst>
</file>

<file path=ppt/tags/tag22.xml><?xml version="1.0" encoding="utf-8"?>
<p:tagLst xmlns:a="http://schemas.openxmlformats.org/drawingml/2006/main" xmlns:r="http://schemas.openxmlformats.org/officeDocument/2006/relationships" xmlns:p="http://schemas.openxmlformats.org/presentationml/2006/main">
  <p:tag name="DVSHAPEID" val="HOkQigFK4KFxk9upnqhvEp"/>
</p:tagLst>
</file>

<file path=ppt/tags/tag23.xml><?xml version="1.0" encoding="utf-8"?>
<p:tagLst xmlns:a="http://schemas.openxmlformats.org/drawingml/2006/main" xmlns:r="http://schemas.openxmlformats.org/officeDocument/2006/relationships" xmlns:p="http://schemas.openxmlformats.org/presentationml/2006/main">
  <p:tag name="DVSECTIONID" val="nqlZxT23bbFIfcQ41IRabE"/>
</p:tagLst>
</file>

<file path=ppt/tags/tag24.xml><?xml version="1.0" encoding="utf-8"?>
<p:tagLst xmlns:a="http://schemas.openxmlformats.org/drawingml/2006/main" xmlns:r="http://schemas.openxmlformats.org/officeDocument/2006/relationships" xmlns:p="http://schemas.openxmlformats.org/presentationml/2006/main">
  <p:tag name="DVSHAPEID" val="hGVsqZVria0TDdsYEEua01"/>
</p:tagLst>
</file>

<file path=ppt/tags/tag25.xml><?xml version="1.0" encoding="utf-8"?>
<p:tagLst xmlns:a="http://schemas.openxmlformats.org/drawingml/2006/main" xmlns:r="http://schemas.openxmlformats.org/officeDocument/2006/relationships" xmlns:p="http://schemas.openxmlformats.org/presentationml/2006/main">
  <p:tag name="DVSHAPEID" val="8rUeIbWYSoYxFfwpHfcVso"/>
</p:tagLst>
</file>

<file path=ppt/tags/tag26.xml><?xml version="1.0" encoding="utf-8"?>
<p:tagLst xmlns:a="http://schemas.openxmlformats.org/drawingml/2006/main" xmlns:r="http://schemas.openxmlformats.org/officeDocument/2006/relationships" xmlns:p="http://schemas.openxmlformats.org/presentationml/2006/main">
  <p:tag name="DVSECTIONID" val="nqlZxT23bbFIfcQ41IRabE"/>
</p:tagLst>
</file>

<file path=ppt/tags/tag27.xml><?xml version="1.0" encoding="utf-8"?>
<p:tagLst xmlns:a="http://schemas.openxmlformats.org/drawingml/2006/main" xmlns:r="http://schemas.openxmlformats.org/officeDocument/2006/relationships" xmlns:p="http://schemas.openxmlformats.org/presentationml/2006/main">
  <p:tag name="DVSHAPEID" val="hGVsqZVria0TDdsYEEua01"/>
</p:tagLst>
</file>

<file path=ppt/tags/tag28.xml><?xml version="1.0" encoding="utf-8"?>
<p:tagLst xmlns:a="http://schemas.openxmlformats.org/drawingml/2006/main" xmlns:r="http://schemas.openxmlformats.org/officeDocument/2006/relationships" xmlns:p="http://schemas.openxmlformats.org/presentationml/2006/main">
  <p:tag name="DVSHAPEID" val="8rUeIbWYSoYxFfwpHfcVso"/>
</p:tagLst>
</file>

<file path=ppt/tags/tag29.xml><?xml version="1.0" encoding="utf-8"?>
<p:tagLst xmlns:a="http://schemas.openxmlformats.org/drawingml/2006/main" xmlns:r="http://schemas.openxmlformats.org/officeDocument/2006/relationships" xmlns:p="http://schemas.openxmlformats.org/presentationml/2006/main">
  <p:tag name="DVSECTIONID" val="nqlZxT23bbFIfcQ41IRabE"/>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30.xml><?xml version="1.0" encoding="utf-8"?>
<p:tagLst xmlns:a="http://schemas.openxmlformats.org/drawingml/2006/main" xmlns:r="http://schemas.openxmlformats.org/officeDocument/2006/relationships" xmlns:p="http://schemas.openxmlformats.org/presentationml/2006/main">
  <p:tag name="DVSHAPEID" val="hGVsqZVria0TDdsYEEua01"/>
</p:tagLst>
</file>

<file path=ppt/tags/tag31.xml><?xml version="1.0" encoding="utf-8"?>
<p:tagLst xmlns:a="http://schemas.openxmlformats.org/drawingml/2006/main" xmlns:r="http://schemas.openxmlformats.org/officeDocument/2006/relationships" xmlns:p="http://schemas.openxmlformats.org/presentationml/2006/main">
  <p:tag name="DVSHAPEID" val="8rUeIbWYSoYxFfwpHfcVso"/>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5.xml><?xml version="1.0" encoding="utf-8"?>
<p:tagLst xmlns:a="http://schemas.openxmlformats.org/drawingml/2006/main" xmlns:r="http://schemas.openxmlformats.org/officeDocument/2006/relationships" xmlns:p="http://schemas.openxmlformats.org/presentationml/2006/main">
  <p:tag name="DVSECTIONID" val="nqlZxT23bbFIfcQ41IRabE"/>
</p:tagLst>
</file>

<file path=ppt/tags/tag6.xml><?xml version="1.0" encoding="utf-8"?>
<p:tagLst xmlns:a="http://schemas.openxmlformats.org/drawingml/2006/main" xmlns:r="http://schemas.openxmlformats.org/officeDocument/2006/relationships" xmlns:p="http://schemas.openxmlformats.org/presentationml/2006/main">
  <p:tag name="DVSHAPEID" val="hGVsqZVria0TDdsYEEua01"/>
</p:tagLst>
</file>

<file path=ppt/tags/tag7.xml><?xml version="1.0" encoding="utf-8"?>
<p:tagLst xmlns:a="http://schemas.openxmlformats.org/drawingml/2006/main" xmlns:r="http://schemas.openxmlformats.org/officeDocument/2006/relationships" xmlns:p="http://schemas.openxmlformats.org/presentationml/2006/main">
  <p:tag name="DVSHAPEID" val="8rUeIbWYSoYxFfwpHfcVso"/>
</p:tagLst>
</file>

<file path=ppt/tags/tag8.xml><?xml version="1.0" encoding="utf-8"?>
<p:tagLst xmlns:a="http://schemas.openxmlformats.org/drawingml/2006/main" xmlns:r="http://schemas.openxmlformats.org/officeDocument/2006/relationships" xmlns:p="http://schemas.openxmlformats.org/presentationml/2006/main">
  <p:tag name="DVSECTIONID" val="nqlZxT23bbFIfcQ41IRabE"/>
</p:tagLst>
</file>

<file path=ppt/tags/tag9.xml><?xml version="1.0" encoding="utf-8"?>
<p:tagLst xmlns:a="http://schemas.openxmlformats.org/drawingml/2006/main" xmlns:r="http://schemas.openxmlformats.org/officeDocument/2006/relationships" xmlns:p="http://schemas.openxmlformats.org/presentationml/2006/main">
  <p:tag name="DVSHAPEID" val="hGVsqZVria0TDdsYEEua0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5009</TotalTime>
  <Words>926</Words>
  <Application>Microsoft Office PowerPoint</Application>
  <PresentationFormat>On-screen Show (4:3)</PresentationFormat>
  <Paragraphs>87</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QAD 2010 Template</vt:lpstr>
      <vt:lpstr>Hardware/Software Requirements</vt:lpstr>
      <vt:lpstr>DME Application Overview</vt:lpstr>
      <vt:lpstr>Additional Applications</vt:lpstr>
      <vt:lpstr>Typical System Architecture</vt:lpstr>
      <vt:lpstr>Typical System Architecture</vt:lpstr>
      <vt:lpstr>User Workstations</vt:lpstr>
      <vt:lpstr>DME Hardware Requirements</vt:lpstr>
      <vt:lpstr>DME Software Requirements</vt:lpstr>
      <vt:lpstr>DME Database Requirements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220</cp:revision>
  <dcterms:created xsi:type="dcterms:W3CDTF">2011-07-14T16:40:17Z</dcterms:created>
  <dcterms:modified xsi:type="dcterms:W3CDTF">2012-01-18T17:55:29Z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