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5" r:id="rId1"/>
  </p:sldMasterIdLst>
  <p:notesMasterIdLst>
    <p:notesMasterId r:id="rId12"/>
  </p:notesMasterIdLst>
  <p:handoutMasterIdLst>
    <p:handoutMasterId r:id="rId13"/>
  </p:handoutMasterIdLst>
  <p:sldIdLst>
    <p:sldId id="302" r:id="rId2"/>
    <p:sldId id="305" r:id="rId3"/>
    <p:sldId id="306" r:id="rId4"/>
    <p:sldId id="307" r:id="rId5"/>
    <p:sldId id="308" r:id="rId6"/>
    <p:sldId id="309" r:id="rId7"/>
    <p:sldId id="310" r:id="rId8"/>
    <p:sldId id="311" r:id="rId9"/>
    <p:sldId id="312" r:id="rId10"/>
    <p:sldId id="313"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2500" autoAdjust="0"/>
    <p:restoredTop sz="82319" autoAdjust="0"/>
  </p:normalViewPr>
  <p:slideViewPr>
    <p:cSldViewPr snapToGrid="0" snapToObjects="1">
      <p:cViewPr>
        <p:scale>
          <a:sx n="80" d="100"/>
          <a:sy n="80" d="100"/>
        </p:scale>
        <p:origin x="-528" y="-15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77" d="100"/>
          <a:sy n="77" d="100"/>
        </p:scale>
        <p:origin x="-21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1/20/2012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1/20/2012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dirty="0"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is important to note that there is no standard integration between QAD Enterprise Applications and QAD Demand Management.  Not only are the two applications supported by different database engines (Progress vs. SQL),</a:t>
            </a:r>
            <a:r>
              <a:rPr lang="en-US" baseline="0" dirty="0" smtClean="0"/>
              <a:t> every customer requires a different set of data in order to support their DME implementation.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the</a:t>
            </a:r>
            <a:r>
              <a:rPr lang="en-US" baseline="0" dirty="0" smtClean="0"/>
              <a:t> 36.5.9 “Work Aid” for specific instructions on the setup of these menu functions.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a:t>
            </a:r>
            <a:r>
              <a:rPr lang="en-US" baseline="0" dirty="0" smtClean="0"/>
              <a:t> reporting tools on the market today can read SQL databases.  Thus, every customer has many choices when it comes to extracting data from DME.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DM-INT-QAD-</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DM-INT-QAD-</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DM-INT-QAD-</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DM-INT-QAD-</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DM-INT-QAD-</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dirty="0" smtClean="0"/>
              <a:t>DM-INT-QAD-</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DM-INT-QAD-</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184571" y="6638544"/>
            <a:ext cx="1959429" cy="221572"/>
          </a:xfrm>
          <a:prstGeom prst="rect">
            <a:avLst/>
          </a:prstGeom>
        </p:spPr>
        <p:txBody>
          <a:bodyPr vert="horz" lIns="91440" tIns="45720" rIns="91440" bIns="45720" rtlCol="0" anchor="b"/>
          <a:lstStyle>
            <a:lvl1pPr algn="r">
              <a:defRPr sz="800">
                <a:solidFill>
                  <a:schemeClr val="tx1"/>
                </a:solidFill>
              </a:defRPr>
            </a:lvl1pPr>
          </a:lstStyle>
          <a:p>
            <a:r>
              <a:rPr lang="en-US" dirty="0" smtClean="0"/>
              <a:t>DM-INT-QAD-</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DME-QAD Integration Overview</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p:txBody>
          <a:bodyPr>
            <a:normAutofit fontScale="92500" lnSpcReduction="10000"/>
          </a:bodyPr>
          <a:lstStyle/>
          <a:p>
            <a:r>
              <a:rPr lang="en-US" dirty="0" smtClean="0"/>
              <a:t>Secondary Database:  </a:t>
            </a:r>
            <a:r>
              <a:rPr lang="en-US" dirty="0" smtClean="0"/>
              <a:t>QADDM_Staging</a:t>
            </a:r>
            <a:endParaRPr lang="en-US" dirty="0" smtClean="0"/>
          </a:p>
          <a:p>
            <a:pPr lvl="1"/>
            <a:r>
              <a:rPr lang="en-US" dirty="0" smtClean="0"/>
              <a:t>Purpose:  serves as a staging area for data extracted out of QAD for use by DM</a:t>
            </a:r>
          </a:p>
          <a:p>
            <a:pPr lvl="1"/>
            <a:r>
              <a:rPr lang="en-US" dirty="0" smtClean="0"/>
              <a:t>Populated by a SQL Server Integration Services (SSIS) package</a:t>
            </a:r>
          </a:p>
          <a:p>
            <a:pPr lvl="1"/>
            <a:r>
              <a:rPr lang="en-US" dirty="0" smtClean="0"/>
              <a:t>Tables containing data extracted from QAD</a:t>
            </a:r>
          </a:p>
          <a:p>
            <a:pPr lvl="2"/>
            <a:r>
              <a:rPr lang="en-US" dirty="0" smtClean="0"/>
              <a:t>QAD_ih_hist</a:t>
            </a:r>
            <a:r>
              <a:rPr lang="en-US" dirty="0" smtClean="0"/>
              <a:t>:  contains invoice history extracted from QAD</a:t>
            </a:r>
          </a:p>
          <a:p>
            <a:pPr lvl="2"/>
            <a:r>
              <a:rPr lang="en-US" dirty="0" smtClean="0"/>
              <a:t>QAD_pt_mstr</a:t>
            </a:r>
            <a:r>
              <a:rPr lang="en-US" dirty="0" smtClean="0"/>
              <a:t>:  contains part master attributes from QAD</a:t>
            </a:r>
          </a:p>
          <a:p>
            <a:pPr lvl="2"/>
            <a:r>
              <a:rPr lang="en-US" dirty="0" smtClean="0"/>
              <a:t>Other tables as determined by the implementation requirements</a:t>
            </a:r>
          </a:p>
          <a:p>
            <a:pPr lvl="1"/>
            <a:r>
              <a:rPr lang="en-US" dirty="0" smtClean="0"/>
              <a:t>User-Defined Tables</a:t>
            </a:r>
          </a:p>
          <a:p>
            <a:pPr lvl="2"/>
            <a:r>
              <a:rPr lang="en-US" dirty="0" smtClean="0"/>
              <a:t>Typically start with “</a:t>
            </a:r>
            <a:r>
              <a:rPr lang="en-US" dirty="0" smtClean="0"/>
              <a:t>UserDefined</a:t>
            </a:r>
            <a:r>
              <a:rPr lang="en-US" dirty="0" smtClean="0"/>
              <a:t>_” prefix</a:t>
            </a:r>
          </a:p>
          <a:p>
            <a:pPr lvl="2"/>
            <a:r>
              <a:rPr lang="en-US" dirty="0" smtClean="0"/>
              <a:t>Contains data used for a specific purpose within DM</a:t>
            </a:r>
          </a:p>
          <a:p>
            <a:pPr lvl="2"/>
            <a:r>
              <a:rPr lang="en-US" dirty="0" smtClean="0"/>
              <a:t>Contains data defined by users, not extracted from another system</a:t>
            </a:r>
          </a:p>
          <a:p>
            <a:pPr lvl="1"/>
            <a:endParaRPr lang="en-US" dirty="0" smtClean="0"/>
          </a:p>
        </p:txBody>
      </p:sp>
      <p:sp>
        <p:nvSpPr>
          <p:cNvPr id="21506" name="Title 1"/>
          <p:cNvSpPr>
            <a:spLocks noGrp="1"/>
          </p:cNvSpPr>
          <p:nvPr>
            <p:ph type="title"/>
          </p:nvPr>
        </p:nvSpPr>
        <p:spPr/>
        <p:txBody>
          <a:bodyPr/>
          <a:lstStyle/>
          <a:p>
            <a:r>
              <a:rPr lang="en-US" dirty="0" smtClean="0"/>
              <a:t>Housing Data Extracted from QAD</a:t>
            </a:r>
          </a:p>
        </p:txBody>
      </p:sp>
      <p:sp>
        <p:nvSpPr>
          <p:cNvPr id="4" name="Footer Placeholder 3"/>
          <p:cNvSpPr>
            <a:spLocks noGrp="1"/>
          </p:cNvSpPr>
          <p:nvPr>
            <p:ph type="ftr" sz="quarter" idx="10"/>
          </p:nvPr>
        </p:nvSpPr>
        <p:spPr/>
        <p:txBody>
          <a:bodyPr/>
          <a:lstStyle/>
          <a:p>
            <a:r>
              <a:rPr lang="en-US" dirty="0" smtClean="0"/>
              <a:t>DM-INT-QAD-100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21507">
                                            <p:txEl>
                                              <p:pRg st="0" end="0"/>
                                            </p:txEl>
                                          </p:spTgt>
                                        </p:tgtEl>
                                        <p:attrNameLst>
                                          <p:attrName>style.fontStyle</p:attrName>
                                        </p:attrNameLst>
                                      </p:cBhvr>
                                      <p:to>
                                        <p:strVal val="normal"/>
                                      </p:to>
                                    </p:set>
                                    <p:set>
                                      <p:cBhvr override="childStyle">
                                        <p:cTn id="7" dur="indefinite"/>
                                        <p:tgtEl>
                                          <p:spTgt spid="21507">
                                            <p:txEl>
                                              <p:pRg st="0" end="0"/>
                                            </p:txEl>
                                          </p:spTgt>
                                        </p:tgtEl>
                                        <p:attrNameLst>
                                          <p:attrName>style.fontWeight</p:attrName>
                                        </p:attrNameLst>
                                      </p:cBhvr>
                                      <p:to>
                                        <p:strVal val="bold"/>
                                      </p:to>
                                    </p:set>
                                    <p:set>
                                      <p:cBhvr override="childStyle">
                                        <p:cTn id="8" dur="indefinite"/>
                                        <p:tgtEl>
                                          <p:spTgt spid="215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21507">
                                            <p:txEl>
                                              <p:pRg st="1" end="1"/>
                                            </p:txEl>
                                          </p:spTgt>
                                        </p:tgtEl>
                                        <p:attrNameLst>
                                          <p:attrName>style.fontStyle</p:attrName>
                                        </p:attrNameLst>
                                      </p:cBhvr>
                                      <p:to>
                                        <p:strVal val="normal"/>
                                      </p:to>
                                    </p:set>
                                    <p:set>
                                      <p:cBhvr override="childStyle">
                                        <p:cTn id="13" dur="indefinite"/>
                                        <p:tgtEl>
                                          <p:spTgt spid="21507">
                                            <p:txEl>
                                              <p:pRg st="1" end="1"/>
                                            </p:txEl>
                                          </p:spTgt>
                                        </p:tgtEl>
                                        <p:attrNameLst>
                                          <p:attrName>style.fontWeight</p:attrName>
                                        </p:attrNameLst>
                                      </p:cBhvr>
                                      <p:to>
                                        <p:strVal val="bold"/>
                                      </p:to>
                                    </p:set>
                                    <p:set>
                                      <p:cBhvr override="childStyle">
                                        <p:cTn id="14" dur="indefinite"/>
                                        <p:tgtEl>
                                          <p:spTgt spid="215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21507">
                                            <p:txEl>
                                              <p:pRg st="2" end="2"/>
                                            </p:txEl>
                                          </p:spTgt>
                                        </p:tgtEl>
                                        <p:attrNameLst>
                                          <p:attrName>style.fontStyle</p:attrName>
                                        </p:attrNameLst>
                                      </p:cBhvr>
                                      <p:to>
                                        <p:strVal val="normal"/>
                                      </p:to>
                                    </p:set>
                                    <p:set>
                                      <p:cBhvr override="childStyle">
                                        <p:cTn id="19" dur="indefinite"/>
                                        <p:tgtEl>
                                          <p:spTgt spid="21507">
                                            <p:txEl>
                                              <p:pRg st="2" end="2"/>
                                            </p:txEl>
                                          </p:spTgt>
                                        </p:tgtEl>
                                        <p:attrNameLst>
                                          <p:attrName>style.fontWeight</p:attrName>
                                        </p:attrNameLst>
                                      </p:cBhvr>
                                      <p:to>
                                        <p:strVal val="bold"/>
                                      </p:to>
                                    </p:set>
                                    <p:set>
                                      <p:cBhvr override="childStyle">
                                        <p:cTn id="20" dur="indefinite"/>
                                        <p:tgtEl>
                                          <p:spTgt spid="215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21507">
                                            <p:txEl>
                                              <p:pRg st="3" end="3"/>
                                            </p:txEl>
                                          </p:spTgt>
                                        </p:tgtEl>
                                        <p:attrNameLst>
                                          <p:attrName>style.fontStyle</p:attrName>
                                        </p:attrNameLst>
                                      </p:cBhvr>
                                      <p:to>
                                        <p:strVal val="normal"/>
                                      </p:to>
                                    </p:set>
                                    <p:set>
                                      <p:cBhvr override="childStyle">
                                        <p:cTn id="25" dur="indefinite"/>
                                        <p:tgtEl>
                                          <p:spTgt spid="21507">
                                            <p:txEl>
                                              <p:pRg st="3" end="3"/>
                                            </p:txEl>
                                          </p:spTgt>
                                        </p:tgtEl>
                                        <p:attrNameLst>
                                          <p:attrName>style.fontWeight</p:attrName>
                                        </p:attrNameLst>
                                      </p:cBhvr>
                                      <p:to>
                                        <p:strVal val="bold"/>
                                      </p:to>
                                    </p:set>
                                    <p:set>
                                      <p:cBhvr override="childStyle">
                                        <p:cTn id="26" dur="indefinite"/>
                                        <p:tgtEl>
                                          <p:spTgt spid="215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1507">
                                            <p:txEl>
                                              <p:pRg st="4" end="4"/>
                                            </p:txEl>
                                          </p:spTgt>
                                        </p:tgtEl>
                                        <p:attrNameLst>
                                          <p:attrName>style.fontStyle</p:attrName>
                                        </p:attrNameLst>
                                      </p:cBhvr>
                                      <p:to>
                                        <p:strVal val="normal"/>
                                      </p:to>
                                    </p:set>
                                    <p:set>
                                      <p:cBhvr override="childStyle">
                                        <p:cTn id="31" dur="indefinite"/>
                                        <p:tgtEl>
                                          <p:spTgt spid="21507">
                                            <p:txEl>
                                              <p:pRg st="4" end="4"/>
                                            </p:txEl>
                                          </p:spTgt>
                                        </p:tgtEl>
                                        <p:attrNameLst>
                                          <p:attrName>style.fontWeight</p:attrName>
                                        </p:attrNameLst>
                                      </p:cBhvr>
                                      <p:to>
                                        <p:strVal val="bold"/>
                                      </p:to>
                                    </p:set>
                                    <p:set>
                                      <p:cBhvr override="childStyle">
                                        <p:cTn id="32" dur="indefinite"/>
                                        <p:tgtEl>
                                          <p:spTgt spid="2150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1507">
                                            <p:txEl>
                                              <p:pRg st="5" end="5"/>
                                            </p:txEl>
                                          </p:spTgt>
                                        </p:tgtEl>
                                        <p:attrNameLst>
                                          <p:attrName>style.fontStyle</p:attrName>
                                        </p:attrNameLst>
                                      </p:cBhvr>
                                      <p:to>
                                        <p:strVal val="normal"/>
                                      </p:to>
                                    </p:set>
                                    <p:set>
                                      <p:cBhvr override="childStyle">
                                        <p:cTn id="37" dur="indefinite"/>
                                        <p:tgtEl>
                                          <p:spTgt spid="21507">
                                            <p:txEl>
                                              <p:pRg st="5" end="5"/>
                                            </p:txEl>
                                          </p:spTgt>
                                        </p:tgtEl>
                                        <p:attrNameLst>
                                          <p:attrName>style.fontWeight</p:attrName>
                                        </p:attrNameLst>
                                      </p:cBhvr>
                                      <p:to>
                                        <p:strVal val="bold"/>
                                      </p:to>
                                    </p:set>
                                    <p:set>
                                      <p:cBhvr override="childStyle">
                                        <p:cTn id="38" dur="indefinite"/>
                                        <p:tgtEl>
                                          <p:spTgt spid="2150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1507">
                                            <p:txEl>
                                              <p:pRg st="6" end="6"/>
                                            </p:txEl>
                                          </p:spTgt>
                                        </p:tgtEl>
                                        <p:attrNameLst>
                                          <p:attrName>style.fontStyle</p:attrName>
                                        </p:attrNameLst>
                                      </p:cBhvr>
                                      <p:to>
                                        <p:strVal val="normal"/>
                                      </p:to>
                                    </p:set>
                                    <p:set>
                                      <p:cBhvr override="childStyle">
                                        <p:cTn id="43" dur="indefinite"/>
                                        <p:tgtEl>
                                          <p:spTgt spid="21507">
                                            <p:txEl>
                                              <p:pRg st="6" end="6"/>
                                            </p:txEl>
                                          </p:spTgt>
                                        </p:tgtEl>
                                        <p:attrNameLst>
                                          <p:attrName>style.fontWeight</p:attrName>
                                        </p:attrNameLst>
                                      </p:cBhvr>
                                      <p:to>
                                        <p:strVal val="bold"/>
                                      </p:to>
                                    </p:set>
                                    <p:set>
                                      <p:cBhvr override="childStyle">
                                        <p:cTn id="44" dur="indefinite"/>
                                        <p:tgtEl>
                                          <p:spTgt spid="2150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childTnLst>
                                    <p:set>
                                      <p:cBhvr override="childStyle">
                                        <p:cTn id="48" dur="indefinite"/>
                                        <p:tgtEl>
                                          <p:spTgt spid="21507">
                                            <p:txEl>
                                              <p:pRg st="7" end="7"/>
                                            </p:txEl>
                                          </p:spTgt>
                                        </p:tgtEl>
                                        <p:attrNameLst>
                                          <p:attrName>style.fontStyle</p:attrName>
                                        </p:attrNameLst>
                                      </p:cBhvr>
                                      <p:to>
                                        <p:strVal val="normal"/>
                                      </p:to>
                                    </p:set>
                                    <p:set>
                                      <p:cBhvr override="childStyle">
                                        <p:cTn id="49" dur="indefinite"/>
                                        <p:tgtEl>
                                          <p:spTgt spid="21507">
                                            <p:txEl>
                                              <p:pRg st="7" end="7"/>
                                            </p:txEl>
                                          </p:spTgt>
                                        </p:tgtEl>
                                        <p:attrNameLst>
                                          <p:attrName>style.fontWeight</p:attrName>
                                        </p:attrNameLst>
                                      </p:cBhvr>
                                      <p:to>
                                        <p:strVal val="bold"/>
                                      </p:to>
                                    </p:set>
                                    <p:set>
                                      <p:cBhvr override="childStyle">
                                        <p:cTn id="50" dur="indefinite"/>
                                        <p:tgtEl>
                                          <p:spTgt spid="21507">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21507">
                                            <p:txEl>
                                              <p:pRg st="8" end="8"/>
                                            </p:txEl>
                                          </p:spTgt>
                                        </p:tgtEl>
                                        <p:attrNameLst>
                                          <p:attrName>style.fontStyle</p:attrName>
                                        </p:attrNameLst>
                                      </p:cBhvr>
                                      <p:to>
                                        <p:strVal val="normal"/>
                                      </p:to>
                                    </p:set>
                                    <p:set>
                                      <p:cBhvr override="childStyle">
                                        <p:cTn id="55" dur="indefinite"/>
                                        <p:tgtEl>
                                          <p:spTgt spid="21507">
                                            <p:txEl>
                                              <p:pRg st="8" end="8"/>
                                            </p:txEl>
                                          </p:spTgt>
                                        </p:tgtEl>
                                        <p:attrNameLst>
                                          <p:attrName>style.fontWeight</p:attrName>
                                        </p:attrNameLst>
                                      </p:cBhvr>
                                      <p:to>
                                        <p:strVal val="bold"/>
                                      </p:to>
                                    </p:set>
                                    <p:set>
                                      <p:cBhvr override="childStyle">
                                        <p:cTn id="56" dur="indefinite"/>
                                        <p:tgtEl>
                                          <p:spTgt spid="21507">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21507">
                                            <p:txEl>
                                              <p:pRg st="9" end="9"/>
                                            </p:txEl>
                                          </p:spTgt>
                                        </p:tgtEl>
                                        <p:attrNameLst>
                                          <p:attrName>style.fontStyle</p:attrName>
                                        </p:attrNameLst>
                                      </p:cBhvr>
                                      <p:to>
                                        <p:strVal val="normal"/>
                                      </p:to>
                                    </p:set>
                                    <p:set>
                                      <p:cBhvr override="childStyle">
                                        <p:cTn id="61" dur="indefinite"/>
                                        <p:tgtEl>
                                          <p:spTgt spid="21507">
                                            <p:txEl>
                                              <p:pRg st="9" end="9"/>
                                            </p:txEl>
                                          </p:spTgt>
                                        </p:tgtEl>
                                        <p:attrNameLst>
                                          <p:attrName>style.fontWeight</p:attrName>
                                        </p:attrNameLst>
                                      </p:cBhvr>
                                      <p:to>
                                        <p:strVal val="bold"/>
                                      </p:to>
                                    </p:set>
                                    <p:set>
                                      <p:cBhvr override="childStyle">
                                        <p:cTn id="62" dur="indefinite"/>
                                        <p:tgtEl>
                                          <p:spTgt spid="21507">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21507">
                                            <p:txEl>
                                              <p:pRg st="10" end="10"/>
                                            </p:txEl>
                                          </p:spTgt>
                                        </p:tgtEl>
                                        <p:attrNameLst>
                                          <p:attrName>style.fontStyle</p:attrName>
                                        </p:attrNameLst>
                                      </p:cBhvr>
                                      <p:to>
                                        <p:strVal val="normal"/>
                                      </p:to>
                                    </p:set>
                                    <p:set>
                                      <p:cBhvr override="childStyle">
                                        <p:cTn id="67" dur="indefinite"/>
                                        <p:tgtEl>
                                          <p:spTgt spid="21507">
                                            <p:txEl>
                                              <p:pRg st="10" end="10"/>
                                            </p:txEl>
                                          </p:spTgt>
                                        </p:tgtEl>
                                        <p:attrNameLst>
                                          <p:attrName>style.fontWeight</p:attrName>
                                        </p:attrNameLst>
                                      </p:cBhvr>
                                      <p:to>
                                        <p:strVal val="bold"/>
                                      </p:to>
                                    </p:set>
                                    <p:set>
                                      <p:cBhvr override="childStyle">
                                        <p:cTn id="68" dur="indefinite"/>
                                        <p:tgtEl>
                                          <p:spTgt spid="21507">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The Demand Management application is essentially a stand-alone application</a:t>
            </a:r>
          </a:p>
          <a:p>
            <a:r>
              <a:rPr lang="en-US" dirty="0" smtClean="0"/>
              <a:t>It was not developed to integrate with any specific ERP application</a:t>
            </a:r>
          </a:p>
          <a:p>
            <a:endParaRPr lang="en-US" dirty="0"/>
          </a:p>
        </p:txBody>
      </p:sp>
      <p:sp>
        <p:nvSpPr>
          <p:cNvPr id="6" name="Title 5"/>
          <p:cNvSpPr>
            <a:spLocks noGrp="1"/>
          </p:cNvSpPr>
          <p:nvPr>
            <p:ph type="title"/>
          </p:nvPr>
        </p:nvSpPr>
        <p:spPr/>
        <p:txBody>
          <a:bodyPr/>
          <a:lstStyle/>
          <a:p>
            <a:r>
              <a:rPr lang="en-US" dirty="0" smtClean="0"/>
              <a:t>DME-QAD Integration Overview</a:t>
            </a:r>
            <a:endParaRPr lang="en-US" dirty="0"/>
          </a:p>
        </p:txBody>
      </p:sp>
      <p:sp>
        <p:nvSpPr>
          <p:cNvPr id="8" name="TextBox 7"/>
          <p:cNvSpPr txBox="1"/>
          <p:nvPr/>
        </p:nvSpPr>
        <p:spPr>
          <a:xfrm>
            <a:off x="807523" y="3517627"/>
            <a:ext cx="1923802" cy="715089"/>
          </a:xfrm>
          <a:prstGeom prst="roundRect">
            <a:avLst/>
          </a:prstGeom>
          <a:solidFill>
            <a:schemeClr val="accent1">
              <a:lumMod val="60000"/>
              <a:lumOff val="40000"/>
            </a:schemeClr>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QAD Enterprise Applications</a:t>
            </a:r>
            <a:endParaRPr lang="en-US" dirty="0"/>
          </a:p>
        </p:txBody>
      </p:sp>
      <p:sp>
        <p:nvSpPr>
          <p:cNvPr id="9" name="TextBox 8"/>
          <p:cNvSpPr txBox="1"/>
          <p:nvPr/>
        </p:nvSpPr>
        <p:spPr>
          <a:xfrm>
            <a:off x="807523" y="4316358"/>
            <a:ext cx="1923802" cy="715089"/>
          </a:xfrm>
          <a:prstGeom prst="roundRect">
            <a:avLst/>
          </a:prstGeom>
          <a:solidFill>
            <a:schemeClr val="accent1">
              <a:lumMod val="60000"/>
              <a:lumOff val="40000"/>
            </a:schemeClr>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Other Data Sources</a:t>
            </a:r>
            <a:endParaRPr lang="en-US" dirty="0"/>
          </a:p>
        </p:txBody>
      </p:sp>
      <p:sp>
        <p:nvSpPr>
          <p:cNvPr id="10" name="TextBox 9"/>
          <p:cNvSpPr txBox="1"/>
          <p:nvPr/>
        </p:nvSpPr>
        <p:spPr>
          <a:xfrm>
            <a:off x="3513117" y="3993192"/>
            <a:ext cx="1923802" cy="715089"/>
          </a:xfrm>
          <a:prstGeom prst="roundRect">
            <a:avLst/>
          </a:prstGeom>
          <a:solidFill>
            <a:schemeClr val="accent1">
              <a:lumMod val="60000"/>
              <a:lumOff val="40000"/>
            </a:schemeClr>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QAD Demand Management</a:t>
            </a:r>
            <a:endParaRPr lang="en-US" dirty="0"/>
          </a:p>
        </p:txBody>
      </p:sp>
      <p:sp>
        <p:nvSpPr>
          <p:cNvPr id="11" name="TextBox 10"/>
          <p:cNvSpPr txBox="1"/>
          <p:nvPr/>
        </p:nvSpPr>
        <p:spPr>
          <a:xfrm>
            <a:off x="6220692" y="3183151"/>
            <a:ext cx="1923802" cy="715089"/>
          </a:xfrm>
          <a:prstGeom prst="roundRect">
            <a:avLst/>
          </a:prstGeom>
          <a:solidFill>
            <a:schemeClr val="accent1">
              <a:lumMod val="60000"/>
              <a:lumOff val="40000"/>
            </a:schemeClr>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QAD Enterprise Applications</a:t>
            </a:r>
            <a:endParaRPr lang="en-US" dirty="0"/>
          </a:p>
        </p:txBody>
      </p:sp>
      <p:sp>
        <p:nvSpPr>
          <p:cNvPr id="12" name="TextBox 11"/>
          <p:cNvSpPr txBox="1"/>
          <p:nvPr/>
        </p:nvSpPr>
        <p:spPr>
          <a:xfrm>
            <a:off x="6220692" y="3981882"/>
            <a:ext cx="1923802" cy="715089"/>
          </a:xfrm>
          <a:prstGeom prst="roundRect">
            <a:avLst/>
          </a:prstGeom>
          <a:solidFill>
            <a:schemeClr val="accent1">
              <a:lumMod val="60000"/>
              <a:lumOff val="40000"/>
            </a:schemeClr>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Other Data Repositories</a:t>
            </a:r>
            <a:endParaRPr lang="en-US" dirty="0"/>
          </a:p>
        </p:txBody>
      </p:sp>
      <p:sp>
        <p:nvSpPr>
          <p:cNvPr id="13" name="TextBox 12"/>
          <p:cNvSpPr txBox="1"/>
          <p:nvPr/>
        </p:nvSpPr>
        <p:spPr>
          <a:xfrm>
            <a:off x="6220692" y="4780613"/>
            <a:ext cx="1923802" cy="715089"/>
          </a:xfrm>
          <a:prstGeom prst="roundRect">
            <a:avLst/>
          </a:prstGeom>
          <a:solidFill>
            <a:schemeClr val="accent1">
              <a:lumMod val="60000"/>
              <a:lumOff val="40000"/>
            </a:schemeClr>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Reporting</a:t>
            </a:r>
            <a:br>
              <a:rPr lang="en-US" dirty="0" smtClean="0"/>
            </a:br>
            <a:r>
              <a:rPr lang="en-US" dirty="0" smtClean="0"/>
              <a:t>Tools</a:t>
            </a:r>
            <a:endParaRPr lang="en-US" dirty="0"/>
          </a:p>
        </p:txBody>
      </p:sp>
      <p:cxnSp>
        <p:nvCxnSpPr>
          <p:cNvPr id="15" name="Straight Arrow Connector 14"/>
          <p:cNvCxnSpPr/>
          <p:nvPr/>
        </p:nvCxnSpPr>
        <p:spPr>
          <a:xfrm>
            <a:off x="2731325" y="3875172"/>
            <a:ext cx="781792" cy="4755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31325" y="4350737"/>
            <a:ext cx="781792" cy="32316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5436919" y="3517628"/>
            <a:ext cx="783773" cy="83310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5436919" y="4339427"/>
            <a:ext cx="783773" cy="1131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5436919" y="4350737"/>
            <a:ext cx="783773" cy="78742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24398" y="5426944"/>
            <a:ext cx="2119745" cy="369332"/>
          </a:xfrm>
          <a:prstGeom prst="rect">
            <a:avLst/>
          </a:prstGeom>
          <a:noFill/>
        </p:spPr>
        <p:txBody>
          <a:bodyPr wrap="square" rtlCol="0">
            <a:spAutoFit/>
          </a:bodyPr>
          <a:lstStyle/>
          <a:p>
            <a:pPr algn="ctr"/>
            <a:r>
              <a:rPr lang="en-US" b="1" dirty="0" smtClean="0"/>
              <a:t>Imported Data</a:t>
            </a:r>
            <a:endParaRPr lang="en-US" b="1" dirty="0"/>
          </a:p>
        </p:txBody>
      </p:sp>
      <p:sp>
        <p:nvSpPr>
          <p:cNvPr id="25" name="TextBox 24"/>
          <p:cNvSpPr txBox="1"/>
          <p:nvPr/>
        </p:nvSpPr>
        <p:spPr>
          <a:xfrm>
            <a:off x="6167249" y="5647235"/>
            <a:ext cx="2119745" cy="369332"/>
          </a:xfrm>
          <a:prstGeom prst="rect">
            <a:avLst/>
          </a:prstGeom>
          <a:noFill/>
        </p:spPr>
        <p:txBody>
          <a:bodyPr wrap="square" rtlCol="0">
            <a:spAutoFit/>
          </a:bodyPr>
          <a:lstStyle/>
          <a:p>
            <a:pPr algn="ctr"/>
            <a:r>
              <a:rPr lang="en-US" b="1" dirty="0" smtClean="0"/>
              <a:t>Exported Data</a:t>
            </a:r>
            <a:endParaRPr lang="en-US" b="1" dirty="0"/>
          </a:p>
        </p:txBody>
      </p:sp>
      <p:sp>
        <p:nvSpPr>
          <p:cNvPr id="20" name="Footer Placeholder 19"/>
          <p:cNvSpPr>
            <a:spLocks noGrp="1"/>
          </p:cNvSpPr>
          <p:nvPr>
            <p:ph type="ftr" sz="quarter" idx="10"/>
          </p:nvPr>
        </p:nvSpPr>
        <p:spPr/>
        <p:txBody>
          <a:bodyPr/>
          <a:lstStyle/>
          <a:p>
            <a:r>
              <a:rPr lang="en-US" dirty="0" smtClean="0"/>
              <a:t>DM-INT-QAD-020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
                                            <p:txEl>
                                              <p:pRg st="0" end="0"/>
                                            </p:txEl>
                                          </p:spTgt>
                                        </p:tgtEl>
                                        <p:attrNameLst>
                                          <p:attrName>style.fontStyle</p:attrName>
                                        </p:attrNameLst>
                                      </p:cBhvr>
                                      <p:to>
                                        <p:strVal val="normal"/>
                                      </p:to>
                                    </p:set>
                                    <p:set>
                                      <p:cBhvr override="childStyle">
                                        <p:cTn id="7" dur="indefinite"/>
                                        <p:tgtEl>
                                          <p:spTgt spid="7">
                                            <p:txEl>
                                              <p:pRg st="0" end="0"/>
                                            </p:txEl>
                                          </p:spTgt>
                                        </p:tgtEl>
                                        <p:attrNameLst>
                                          <p:attrName>style.fontWeight</p:attrName>
                                        </p:attrNameLst>
                                      </p:cBhvr>
                                      <p:to>
                                        <p:strVal val="bold"/>
                                      </p:to>
                                    </p:set>
                                    <p:set>
                                      <p:cBhvr override="childStyle">
                                        <p:cTn id="8" dur="indefinite"/>
                                        <p:tgtEl>
                                          <p:spTgt spid="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
                                            <p:txEl>
                                              <p:pRg st="1" end="1"/>
                                            </p:txEl>
                                          </p:spTgt>
                                        </p:tgtEl>
                                        <p:attrNameLst>
                                          <p:attrName>style.fontStyle</p:attrName>
                                        </p:attrNameLst>
                                      </p:cBhvr>
                                      <p:to>
                                        <p:strVal val="normal"/>
                                      </p:to>
                                    </p:set>
                                    <p:set>
                                      <p:cBhvr override="childStyle">
                                        <p:cTn id="13" dur="indefinite"/>
                                        <p:tgtEl>
                                          <p:spTgt spid="7">
                                            <p:txEl>
                                              <p:pRg st="1" end="1"/>
                                            </p:txEl>
                                          </p:spTgt>
                                        </p:tgtEl>
                                        <p:attrNameLst>
                                          <p:attrName>style.fontWeight</p:attrName>
                                        </p:attrNameLst>
                                      </p:cBhvr>
                                      <p:to>
                                        <p:strVal val="bold"/>
                                      </p:to>
                                    </p:set>
                                    <p:set>
                                      <p:cBhvr override="childStyle">
                                        <p:cTn id="14" dur="indefinite"/>
                                        <p:tgtEl>
                                          <p:spTgt spid="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normAutofit/>
          </a:bodyPr>
          <a:lstStyle/>
          <a:p>
            <a:r>
              <a:rPr lang="en-US" dirty="0" smtClean="0"/>
              <a:t>Data Imported into Demand Management</a:t>
            </a:r>
          </a:p>
          <a:p>
            <a:pPr lvl="1"/>
            <a:r>
              <a:rPr lang="en-US" dirty="0" smtClean="0"/>
              <a:t>QAD is a common data source for DM</a:t>
            </a:r>
          </a:p>
          <a:p>
            <a:pPr lvl="2"/>
            <a:r>
              <a:rPr lang="en-US" dirty="0" smtClean="0"/>
              <a:t>Invoice History</a:t>
            </a:r>
          </a:p>
          <a:p>
            <a:pPr lvl="2"/>
            <a:r>
              <a:rPr lang="en-US" dirty="0" smtClean="0"/>
              <a:t>Part Master Attributes</a:t>
            </a:r>
          </a:p>
          <a:p>
            <a:pPr lvl="2"/>
            <a:r>
              <a:rPr lang="en-US" dirty="0" smtClean="0"/>
              <a:t>Customer Master Attributes</a:t>
            </a:r>
          </a:p>
          <a:p>
            <a:pPr lvl="1"/>
            <a:r>
              <a:rPr lang="en-US" dirty="0" smtClean="0"/>
              <a:t>Data can be imported from a variety of sources</a:t>
            </a:r>
          </a:p>
          <a:p>
            <a:pPr lvl="2"/>
            <a:r>
              <a:rPr lang="en-US" dirty="0" smtClean="0"/>
              <a:t>SQL</a:t>
            </a:r>
          </a:p>
          <a:p>
            <a:pPr lvl="2"/>
            <a:r>
              <a:rPr lang="en-US" dirty="0" smtClean="0"/>
              <a:t>Excel/Access</a:t>
            </a:r>
          </a:p>
          <a:p>
            <a:pPr lvl="2"/>
            <a:r>
              <a:rPr lang="en-US" dirty="0" smtClean="0"/>
              <a:t>ODBC Connection</a:t>
            </a:r>
          </a:p>
          <a:p>
            <a:pPr lvl="1"/>
            <a:r>
              <a:rPr lang="en-US" dirty="0" smtClean="0"/>
              <a:t>Data must be imported in a specific format</a:t>
            </a:r>
          </a:p>
          <a:p>
            <a:pPr lvl="1"/>
            <a:r>
              <a:rPr lang="en-US" dirty="0" smtClean="0"/>
              <a:t>Data must typically be transformed prior to loading into DM (in order to present in the correct format)</a:t>
            </a:r>
          </a:p>
        </p:txBody>
      </p:sp>
      <p:sp>
        <p:nvSpPr>
          <p:cNvPr id="13314" name="Title 1"/>
          <p:cNvSpPr>
            <a:spLocks noGrp="1"/>
          </p:cNvSpPr>
          <p:nvPr>
            <p:ph type="title"/>
          </p:nvPr>
        </p:nvSpPr>
        <p:spPr/>
        <p:txBody>
          <a:bodyPr/>
          <a:lstStyle/>
          <a:p>
            <a:r>
              <a:rPr lang="en-US" dirty="0" smtClean="0"/>
              <a:t>DME-QAD Integration Overview</a:t>
            </a:r>
          </a:p>
        </p:txBody>
      </p:sp>
      <p:sp>
        <p:nvSpPr>
          <p:cNvPr id="4" name="Footer Placeholder 3"/>
          <p:cNvSpPr>
            <a:spLocks noGrp="1"/>
          </p:cNvSpPr>
          <p:nvPr>
            <p:ph type="ftr" sz="quarter" idx="10"/>
          </p:nvPr>
        </p:nvSpPr>
        <p:spPr/>
        <p:txBody>
          <a:bodyPr/>
          <a:lstStyle/>
          <a:p>
            <a:r>
              <a:rPr lang="en-US" dirty="0" smtClean="0"/>
              <a:t>DM-INT-QAD-030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3315">
                                            <p:txEl>
                                              <p:pRg st="0" end="0"/>
                                            </p:txEl>
                                          </p:spTgt>
                                        </p:tgtEl>
                                        <p:attrNameLst>
                                          <p:attrName>style.fontStyle</p:attrName>
                                        </p:attrNameLst>
                                      </p:cBhvr>
                                      <p:to>
                                        <p:strVal val="normal"/>
                                      </p:to>
                                    </p:set>
                                    <p:set>
                                      <p:cBhvr override="childStyle">
                                        <p:cTn id="7" dur="indefinite"/>
                                        <p:tgtEl>
                                          <p:spTgt spid="13315">
                                            <p:txEl>
                                              <p:pRg st="0" end="0"/>
                                            </p:txEl>
                                          </p:spTgt>
                                        </p:tgtEl>
                                        <p:attrNameLst>
                                          <p:attrName>style.fontWeight</p:attrName>
                                        </p:attrNameLst>
                                      </p:cBhvr>
                                      <p:to>
                                        <p:strVal val="bold"/>
                                      </p:to>
                                    </p:set>
                                    <p:set>
                                      <p:cBhvr override="childStyle">
                                        <p:cTn id="8" dur="indefinite"/>
                                        <p:tgtEl>
                                          <p:spTgt spid="13315">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13315">
                                            <p:txEl>
                                              <p:pRg st="1" end="1"/>
                                            </p:txEl>
                                          </p:spTgt>
                                        </p:tgtEl>
                                        <p:attrNameLst>
                                          <p:attrName>style.fontStyle</p:attrName>
                                        </p:attrNameLst>
                                      </p:cBhvr>
                                      <p:to>
                                        <p:strVal val="normal"/>
                                      </p:to>
                                    </p:set>
                                    <p:set>
                                      <p:cBhvr override="childStyle">
                                        <p:cTn id="11" dur="indefinite"/>
                                        <p:tgtEl>
                                          <p:spTgt spid="13315">
                                            <p:txEl>
                                              <p:pRg st="1" end="1"/>
                                            </p:txEl>
                                          </p:spTgt>
                                        </p:tgtEl>
                                        <p:attrNameLst>
                                          <p:attrName>style.fontWeight</p:attrName>
                                        </p:attrNameLst>
                                      </p:cBhvr>
                                      <p:to>
                                        <p:strVal val="bold"/>
                                      </p:to>
                                    </p:set>
                                    <p:set>
                                      <p:cBhvr override="childStyle">
                                        <p:cTn id="12" dur="indefinite"/>
                                        <p:tgtEl>
                                          <p:spTgt spid="13315">
                                            <p:txEl>
                                              <p:pRg st="1" end="1"/>
                                            </p:txEl>
                                          </p:spTgt>
                                        </p:tgtEl>
                                        <p:attrNameLst>
                                          <p:attrName>style.textDecorationUnderline</p:attrName>
                                        </p:attrNameLst>
                                      </p:cBhvr>
                                      <p:to>
                                        <p:strVal val="false"/>
                                      </p:to>
                                    </p:set>
                                  </p:childTnLst>
                                </p:cTn>
                              </p:par>
                            </p:childTnLst>
                          </p:cTn>
                        </p:par>
                      </p:childTnLst>
                    </p:cTn>
                  </p:par>
                  <p:par>
                    <p:cTn id="13" fill="hold">
                      <p:stCondLst>
                        <p:cond delay="indefinite"/>
                      </p:stCondLst>
                      <p:childTnLst>
                        <p:par>
                          <p:cTn id="14" fill="hold">
                            <p:stCondLst>
                              <p:cond delay="0"/>
                            </p:stCondLst>
                            <p:childTnLst>
                              <p:par>
                                <p:cTn id="15" presetID="5" presetClass="emph" presetSubtype="1" nodeType="clickEffect">
                                  <p:stCondLst>
                                    <p:cond delay="0"/>
                                  </p:stCondLst>
                                  <p:endCondLst>
                                    <p:cond evt="onNext" delay="0">
                                      <p:tgtEl>
                                        <p:sldTgt/>
                                      </p:tgtEl>
                                    </p:cond>
                                  </p:endCondLst>
                                  <p:childTnLst>
                                    <p:set>
                                      <p:cBhvr override="childStyle">
                                        <p:cTn id="16" dur="indefinite"/>
                                        <p:tgtEl>
                                          <p:spTgt spid="13315">
                                            <p:txEl>
                                              <p:pRg st="2" end="2"/>
                                            </p:txEl>
                                          </p:spTgt>
                                        </p:tgtEl>
                                        <p:attrNameLst>
                                          <p:attrName>style.fontStyle</p:attrName>
                                        </p:attrNameLst>
                                      </p:cBhvr>
                                      <p:to>
                                        <p:strVal val="normal"/>
                                      </p:to>
                                    </p:set>
                                    <p:set>
                                      <p:cBhvr override="childStyle">
                                        <p:cTn id="17" dur="indefinite"/>
                                        <p:tgtEl>
                                          <p:spTgt spid="13315">
                                            <p:txEl>
                                              <p:pRg st="2" end="2"/>
                                            </p:txEl>
                                          </p:spTgt>
                                        </p:tgtEl>
                                        <p:attrNameLst>
                                          <p:attrName>style.fontWeight</p:attrName>
                                        </p:attrNameLst>
                                      </p:cBhvr>
                                      <p:to>
                                        <p:strVal val="bold"/>
                                      </p:to>
                                    </p:set>
                                    <p:set>
                                      <p:cBhvr override="childStyle">
                                        <p:cTn id="18" dur="indefinite"/>
                                        <p:tgtEl>
                                          <p:spTgt spid="13315">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13315">
                                            <p:txEl>
                                              <p:pRg st="3" end="3"/>
                                            </p:txEl>
                                          </p:spTgt>
                                        </p:tgtEl>
                                        <p:attrNameLst>
                                          <p:attrName>style.fontStyle</p:attrName>
                                        </p:attrNameLst>
                                      </p:cBhvr>
                                      <p:to>
                                        <p:strVal val="normal"/>
                                      </p:to>
                                    </p:set>
                                    <p:set>
                                      <p:cBhvr override="childStyle">
                                        <p:cTn id="23" dur="indefinite"/>
                                        <p:tgtEl>
                                          <p:spTgt spid="13315">
                                            <p:txEl>
                                              <p:pRg st="3" end="3"/>
                                            </p:txEl>
                                          </p:spTgt>
                                        </p:tgtEl>
                                        <p:attrNameLst>
                                          <p:attrName>style.fontWeight</p:attrName>
                                        </p:attrNameLst>
                                      </p:cBhvr>
                                      <p:to>
                                        <p:strVal val="bold"/>
                                      </p:to>
                                    </p:set>
                                    <p:set>
                                      <p:cBhvr override="childStyle">
                                        <p:cTn id="24" dur="indefinite"/>
                                        <p:tgtEl>
                                          <p:spTgt spid="13315">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13315">
                                            <p:txEl>
                                              <p:pRg st="4" end="4"/>
                                            </p:txEl>
                                          </p:spTgt>
                                        </p:tgtEl>
                                        <p:attrNameLst>
                                          <p:attrName>style.fontStyle</p:attrName>
                                        </p:attrNameLst>
                                      </p:cBhvr>
                                      <p:to>
                                        <p:strVal val="normal"/>
                                      </p:to>
                                    </p:set>
                                    <p:set>
                                      <p:cBhvr override="childStyle">
                                        <p:cTn id="29" dur="indefinite"/>
                                        <p:tgtEl>
                                          <p:spTgt spid="13315">
                                            <p:txEl>
                                              <p:pRg st="4" end="4"/>
                                            </p:txEl>
                                          </p:spTgt>
                                        </p:tgtEl>
                                        <p:attrNameLst>
                                          <p:attrName>style.fontWeight</p:attrName>
                                        </p:attrNameLst>
                                      </p:cBhvr>
                                      <p:to>
                                        <p:strVal val="bold"/>
                                      </p:to>
                                    </p:set>
                                    <p:set>
                                      <p:cBhvr override="childStyle">
                                        <p:cTn id="30" dur="indefinite"/>
                                        <p:tgtEl>
                                          <p:spTgt spid="13315">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13315">
                                            <p:txEl>
                                              <p:pRg st="5" end="5"/>
                                            </p:txEl>
                                          </p:spTgt>
                                        </p:tgtEl>
                                        <p:attrNameLst>
                                          <p:attrName>style.fontStyle</p:attrName>
                                        </p:attrNameLst>
                                      </p:cBhvr>
                                      <p:to>
                                        <p:strVal val="normal"/>
                                      </p:to>
                                    </p:set>
                                    <p:set>
                                      <p:cBhvr override="childStyle">
                                        <p:cTn id="35" dur="indefinite"/>
                                        <p:tgtEl>
                                          <p:spTgt spid="13315">
                                            <p:txEl>
                                              <p:pRg st="5" end="5"/>
                                            </p:txEl>
                                          </p:spTgt>
                                        </p:tgtEl>
                                        <p:attrNameLst>
                                          <p:attrName>style.fontWeight</p:attrName>
                                        </p:attrNameLst>
                                      </p:cBhvr>
                                      <p:to>
                                        <p:strVal val="bold"/>
                                      </p:to>
                                    </p:set>
                                    <p:set>
                                      <p:cBhvr override="childStyle">
                                        <p:cTn id="36" dur="indefinite"/>
                                        <p:tgtEl>
                                          <p:spTgt spid="13315">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13315">
                                            <p:txEl>
                                              <p:pRg st="6" end="6"/>
                                            </p:txEl>
                                          </p:spTgt>
                                        </p:tgtEl>
                                        <p:attrNameLst>
                                          <p:attrName>style.fontStyle</p:attrName>
                                        </p:attrNameLst>
                                      </p:cBhvr>
                                      <p:to>
                                        <p:strVal val="normal"/>
                                      </p:to>
                                    </p:set>
                                    <p:set>
                                      <p:cBhvr override="childStyle">
                                        <p:cTn id="41" dur="indefinite"/>
                                        <p:tgtEl>
                                          <p:spTgt spid="13315">
                                            <p:txEl>
                                              <p:pRg st="6" end="6"/>
                                            </p:txEl>
                                          </p:spTgt>
                                        </p:tgtEl>
                                        <p:attrNameLst>
                                          <p:attrName>style.fontWeight</p:attrName>
                                        </p:attrNameLst>
                                      </p:cBhvr>
                                      <p:to>
                                        <p:strVal val="bold"/>
                                      </p:to>
                                    </p:set>
                                    <p:set>
                                      <p:cBhvr override="childStyle">
                                        <p:cTn id="42" dur="indefinite"/>
                                        <p:tgtEl>
                                          <p:spTgt spid="13315">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13315">
                                            <p:txEl>
                                              <p:pRg st="7" end="7"/>
                                            </p:txEl>
                                          </p:spTgt>
                                        </p:tgtEl>
                                        <p:attrNameLst>
                                          <p:attrName>style.fontStyle</p:attrName>
                                        </p:attrNameLst>
                                      </p:cBhvr>
                                      <p:to>
                                        <p:strVal val="normal"/>
                                      </p:to>
                                    </p:set>
                                    <p:set>
                                      <p:cBhvr override="childStyle">
                                        <p:cTn id="47" dur="indefinite"/>
                                        <p:tgtEl>
                                          <p:spTgt spid="13315">
                                            <p:txEl>
                                              <p:pRg st="7" end="7"/>
                                            </p:txEl>
                                          </p:spTgt>
                                        </p:tgtEl>
                                        <p:attrNameLst>
                                          <p:attrName>style.fontWeight</p:attrName>
                                        </p:attrNameLst>
                                      </p:cBhvr>
                                      <p:to>
                                        <p:strVal val="bold"/>
                                      </p:to>
                                    </p:set>
                                    <p:set>
                                      <p:cBhvr override="childStyle">
                                        <p:cTn id="48" dur="indefinite"/>
                                        <p:tgtEl>
                                          <p:spTgt spid="13315">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13315">
                                            <p:txEl>
                                              <p:pRg st="8" end="8"/>
                                            </p:txEl>
                                          </p:spTgt>
                                        </p:tgtEl>
                                        <p:attrNameLst>
                                          <p:attrName>style.fontStyle</p:attrName>
                                        </p:attrNameLst>
                                      </p:cBhvr>
                                      <p:to>
                                        <p:strVal val="normal"/>
                                      </p:to>
                                    </p:set>
                                    <p:set>
                                      <p:cBhvr override="childStyle">
                                        <p:cTn id="53" dur="indefinite"/>
                                        <p:tgtEl>
                                          <p:spTgt spid="13315">
                                            <p:txEl>
                                              <p:pRg st="8" end="8"/>
                                            </p:txEl>
                                          </p:spTgt>
                                        </p:tgtEl>
                                        <p:attrNameLst>
                                          <p:attrName>style.fontWeight</p:attrName>
                                        </p:attrNameLst>
                                      </p:cBhvr>
                                      <p:to>
                                        <p:strVal val="bold"/>
                                      </p:to>
                                    </p:set>
                                    <p:set>
                                      <p:cBhvr override="childStyle">
                                        <p:cTn id="54" dur="indefinite"/>
                                        <p:tgtEl>
                                          <p:spTgt spid="13315">
                                            <p:txEl>
                                              <p:pRg st="8" end="8"/>
                                            </p:txEl>
                                          </p:spTgt>
                                        </p:tgtEl>
                                        <p:attrNameLst>
                                          <p:attrName>style.textDecorationUnderline</p:attrName>
                                        </p:attrNameLst>
                                      </p:cBhvr>
                                      <p:to>
                                        <p:strVal val="false"/>
                                      </p:to>
                                    </p:set>
                                  </p:childTnLst>
                                </p:cTn>
                              </p:par>
                            </p:childTnLst>
                          </p:cTn>
                        </p:par>
                      </p:childTnLst>
                    </p:cTn>
                  </p:par>
                  <p:par>
                    <p:cTn id="55" fill="hold">
                      <p:stCondLst>
                        <p:cond delay="indefinite"/>
                      </p:stCondLst>
                      <p:childTnLst>
                        <p:par>
                          <p:cTn id="56" fill="hold">
                            <p:stCondLst>
                              <p:cond delay="0"/>
                            </p:stCondLst>
                            <p:childTnLst>
                              <p:par>
                                <p:cTn id="57" presetID="5" presetClass="emph" presetSubtype="1" nodeType="clickEffect">
                                  <p:stCondLst>
                                    <p:cond delay="0"/>
                                  </p:stCondLst>
                                  <p:endCondLst>
                                    <p:cond evt="onNext" delay="0">
                                      <p:tgtEl>
                                        <p:sldTgt/>
                                      </p:tgtEl>
                                    </p:cond>
                                  </p:endCondLst>
                                  <p:childTnLst>
                                    <p:set>
                                      <p:cBhvr override="childStyle">
                                        <p:cTn id="58" dur="indefinite"/>
                                        <p:tgtEl>
                                          <p:spTgt spid="13315">
                                            <p:txEl>
                                              <p:pRg st="9" end="9"/>
                                            </p:txEl>
                                          </p:spTgt>
                                        </p:tgtEl>
                                        <p:attrNameLst>
                                          <p:attrName>style.fontStyle</p:attrName>
                                        </p:attrNameLst>
                                      </p:cBhvr>
                                      <p:to>
                                        <p:strVal val="normal"/>
                                      </p:to>
                                    </p:set>
                                    <p:set>
                                      <p:cBhvr override="childStyle">
                                        <p:cTn id="59" dur="indefinite"/>
                                        <p:tgtEl>
                                          <p:spTgt spid="13315">
                                            <p:txEl>
                                              <p:pRg st="9" end="9"/>
                                            </p:txEl>
                                          </p:spTgt>
                                        </p:tgtEl>
                                        <p:attrNameLst>
                                          <p:attrName>style.fontWeight</p:attrName>
                                        </p:attrNameLst>
                                      </p:cBhvr>
                                      <p:to>
                                        <p:strVal val="bold"/>
                                      </p:to>
                                    </p:set>
                                    <p:set>
                                      <p:cBhvr override="childStyle">
                                        <p:cTn id="60" dur="indefinite"/>
                                        <p:tgtEl>
                                          <p:spTgt spid="13315">
                                            <p:txEl>
                                              <p:pRg st="9" end="9"/>
                                            </p:txEl>
                                          </p:spTgt>
                                        </p:tgtEl>
                                        <p:attrNameLst>
                                          <p:attrName>style.textDecorationUnderline</p:attrName>
                                        </p:attrNameLst>
                                      </p:cBhvr>
                                      <p:to>
                                        <p:strVal val="false"/>
                                      </p:to>
                                    </p:set>
                                  </p:childTnLst>
                                </p:cTn>
                              </p:par>
                            </p:childTnLst>
                          </p:cTn>
                        </p:par>
                      </p:childTnLst>
                    </p:cTn>
                  </p:par>
                  <p:par>
                    <p:cTn id="61" fill="hold">
                      <p:stCondLst>
                        <p:cond delay="indefinite"/>
                      </p:stCondLst>
                      <p:childTnLst>
                        <p:par>
                          <p:cTn id="62" fill="hold">
                            <p:stCondLst>
                              <p:cond delay="0"/>
                            </p:stCondLst>
                            <p:childTnLst>
                              <p:par>
                                <p:cTn id="63" presetID="5" presetClass="emph" presetSubtype="1" nodeType="clickEffect">
                                  <p:stCondLst>
                                    <p:cond delay="0"/>
                                  </p:stCondLst>
                                  <p:endCondLst>
                                    <p:cond evt="onNext" delay="0">
                                      <p:tgtEl>
                                        <p:sldTgt/>
                                      </p:tgtEl>
                                    </p:cond>
                                  </p:endCondLst>
                                  <p:childTnLst>
                                    <p:set>
                                      <p:cBhvr override="childStyle">
                                        <p:cTn id="64" dur="indefinite"/>
                                        <p:tgtEl>
                                          <p:spTgt spid="13315">
                                            <p:txEl>
                                              <p:pRg st="10" end="10"/>
                                            </p:txEl>
                                          </p:spTgt>
                                        </p:tgtEl>
                                        <p:attrNameLst>
                                          <p:attrName>style.fontStyle</p:attrName>
                                        </p:attrNameLst>
                                      </p:cBhvr>
                                      <p:to>
                                        <p:strVal val="normal"/>
                                      </p:to>
                                    </p:set>
                                    <p:set>
                                      <p:cBhvr override="childStyle">
                                        <p:cTn id="65" dur="indefinite"/>
                                        <p:tgtEl>
                                          <p:spTgt spid="13315">
                                            <p:txEl>
                                              <p:pRg st="10" end="10"/>
                                            </p:txEl>
                                          </p:spTgt>
                                        </p:tgtEl>
                                        <p:attrNameLst>
                                          <p:attrName>style.fontWeight</p:attrName>
                                        </p:attrNameLst>
                                      </p:cBhvr>
                                      <p:to>
                                        <p:strVal val="bold"/>
                                      </p:to>
                                    </p:set>
                                    <p:set>
                                      <p:cBhvr override="childStyle">
                                        <p:cTn id="66" dur="indefinite"/>
                                        <p:tgtEl>
                                          <p:spTgt spid="13315">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idx="1"/>
          </p:nvPr>
        </p:nvSpPr>
        <p:spPr/>
        <p:txBody>
          <a:bodyPr>
            <a:normAutofit lnSpcReduction="10000"/>
          </a:bodyPr>
          <a:lstStyle/>
          <a:p>
            <a:r>
              <a:rPr lang="en-US" dirty="0" smtClean="0"/>
              <a:t>Data Exported from Demand Management</a:t>
            </a:r>
          </a:p>
          <a:p>
            <a:pPr lvl="1"/>
            <a:r>
              <a:rPr lang="en-US" dirty="0" smtClean="0"/>
              <a:t>QAD is a common destination for DM data</a:t>
            </a:r>
          </a:p>
          <a:p>
            <a:pPr lvl="2"/>
            <a:r>
              <a:rPr lang="en-US" dirty="0" smtClean="0"/>
              <a:t>Item/Site/Week Forecast</a:t>
            </a:r>
          </a:p>
          <a:p>
            <a:pPr lvl="2"/>
            <a:r>
              <a:rPr lang="en-US" dirty="0" smtClean="0"/>
              <a:t>Safety Stock</a:t>
            </a:r>
          </a:p>
          <a:p>
            <a:pPr lvl="1"/>
            <a:r>
              <a:rPr lang="en-US" dirty="0" smtClean="0"/>
              <a:t>Forecast data is exported using a QAD-developed custom task</a:t>
            </a:r>
          </a:p>
          <a:p>
            <a:pPr lvl="2"/>
            <a:r>
              <a:rPr lang="en-US" dirty="0" smtClean="0"/>
              <a:t>Configurable SQL Stored Procedure to produce a .</a:t>
            </a:r>
            <a:r>
              <a:rPr lang="en-US" dirty="0" smtClean="0"/>
              <a:t>csv</a:t>
            </a:r>
            <a:r>
              <a:rPr lang="en-US" dirty="0" smtClean="0"/>
              <a:t> file in a QAD-ready format</a:t>
            </a:r>
          </a:p>
          <a:p>
            <a:pPr lvl="3"/>
            <a:r>
              <a:rPr lang="en-US" dirty="0" smtClean="0"/>
              <a:t>Must specify what opinion line(s) are used</a:t>
            </a:r>
          </a:p>
          <a:p>
            <a:pPr lvl="3"/>
            <a:r>
              <a:rPr lang="en-US" dirty="0" smtClean="0"/>
              <a:t>Must specify what DM fields represent item and site</a:t>
            </a:r>
          </a:p>
          <a:p>
            <a:pPr lvl="2"/>
            <a:r>
              <a:rPr lang="en-US" dirty="0" smtClean="0"/>
              <a:t>Requires definition of a DM Calendar Scenario (for monthly forecasting scenarios)</a:t>
            </a:r>
          </a:p>
          <a:p>
            <a:pPr lvl="2"/>
            <a:r>
              <a:rPr lang="en-US" dirty="0" smtClean="0"/>
              <a:t>File is </a:t>
            </a:r>
            <a:r>
              <a:rPr lang="en-US" dirty="0" smtClean="0"/>
              <a:t>FTPed</a:t>
            </a:r>
            <a:r>
              <a:rPr lang="en-US" dirty="0" smtClean="0"/>
              <a:t> to QAD server (typically by the above SQL procedure)</a:t>
            </a:r>
          </a:p>
          <a:p>
            <a:pPr lvl="2"/>
            <a:r>
              <a:rPr lang="en-US" dirty="0" smtClean="0"/>
              <a:t>The Demand Planning menu functions of QAD (36.5.9) are used to import the file into Forecast Maintenance</a:t>
            </a:r>
          </a:p>
        </p:txBody>
      </p:sp>
      <p:sp>
        <p:nvSpPr>
          <p:cNvPr id="14338" name="Title 1"/>
          <p:cNvSpPr>
            <a:spLocks noGrp="1"/>
          </p:cNvSpPr>
          <p:nvPr>
            <p:ph type="title"/>
          </p:nvPr>
        </p:nvSpPr>
        <p:spPr/>
        <p:txBody>
          <a:bodyPr/>
          <a:lstStyle/>
          <a:p>
            <a:r>
              <a:rPr lang="en-US" dirty="0" smtClean="0"/>
              <a:t>DME-QAD Integration Overview</a:t>
            </a:r>
          </a:p>
        </p:txBody>
      </p:sp>
      <p:sp>
        <p:nvSpPr>
          <p:cNvPr id="4" name="Footer Placeholder 3"/>
          <p:cNvSpPr>
            <a:spLocks noGrp="1"/>
          </p:cNvSpPr>
          <p:nvPr>
            <p:ph type="ftr" sz="quarter" idx="10"/>
          </p:nvPr>
        </p:nvSpPr>
        <p:spPr/>
        <p:txBody>
          <a:bodyPr/>
          <a:lstStyle/>
          <a:p>
            <a:r>
              <a:rPr lang="en-US" dirty="0" smtClean="0"/>
              <a:t>DM-INT-QAD-040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4339">
                                            <p:txEl>
                                              <p:pRg st="0" end="0"/>
                                            </p:txEl>
                                          </p:spTgt>
                                        </p:tgtEl>
                                        <p:attrNameLst>
                                          <p:attrName>style.fontStyle</p:attrName>
                                        </p:attrNameLst>
                                      </p:cBhvr>
                                      <p:to>
                                        <p:strVal val="normal"/>
                                      </p:to>
                                    </p:set>
                                    <p:set>
                                      <p:cBhvr override="childStyle">
                                        <p:cTn id="7" dur="indefinite"/>
                                        <p:tgtEl>
                                          <p:spTgt spid="14339">
                                            <p:txEl>
                                              <p:pRg st="0" end="0"/>
                                            </p:txEl>
                                          </p:spTgt>
                                        </p:tgtEl>
                                        <p:attrNameLst>
                                          <p:attrName>style.fontWeight</p:attrName>
                                        </p:attrNameLst>
                                      </p:cBhvr>
                                      <p:to>
                                        <p:strVal val="bold"/>
                                      </p:to>
                                    </p:set>
                                    <p:set>
                                      <p:cBhvr override="childStyle">
                                        <p:cTn id="8" dur="indefinite"/>
                                        <p:tgtEl>
                                          <p:spTgt spid="143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4339">
                                            <p:txEl>
                                              <p:pRg st="1" end="1"/>
                                            </p:txEl>
                                          </p:spTgt>
                                        </p:tgtEl>
                                        <p:attrNameLst>
                                          <p:attrName>style.fontStyle</p:attrName>
                                        </p:attrNameLst>
                                      </p:cBhvr>
                                      <p:to>
                                        <p:strVal val="normal"/>
                                      </p:to>
                                    </p:set>
                                    <p:set>
                                      <p:cBhvr override="childStyle">
                                        <p:cTn id="13" dur="indefinite"/>
                                        <p:tgtEl>
                                          <p:spTgt spid="14339">
                                            <p:txEl>
                                              <p:pRg st="1" end="1"/>
                                            </p:txEl>
                                          </p:spTgt>
                                        </p:tgtEl>
                                        <p:attrNameLst>
                                          <p:attrName>style.fontWeight</p:attrName>
                                        </p:attrNameLst>
                                      </p:cBhvr>
                                      <p:to>
                                        <p:strVal val="bold"/>
                                      </p:to>
                                    </p:set>
                                    <p:set>
                                      <p:cBhvr override="childStyle">
                                        <p:cTn id="14" dur="indefinite"/>
                                        <p:tgtEl>
                                          <p:spTgt spid="143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4339">
                                            <p:txEl>
                                              <p:pRg st="2" end="2"/>
                                            </p:txEl>
                                          </p:spTgt>
                                        </p:tgtEl>
                                        <p:attrNameLst>
                                          <p:attrName>style.fontStyle</p:attrName>
                                        </p:attrNameLst>
                                      </p:cBhvr>
                                      <p:to>
                                        <p:strVal val="normal"/>
                                      </p:to>
                                    </p:set>
                                    <p:set>
                                      <p:cBhvr override="childStyle">
                                        <p:cTn id="19" dur="indefinite"/>
                                        <p:tgtEl>
                                          <p:spTgt spid="14339">
                                            <p:txEl>
                                              <p:pRg st="2" end="2"/>
                                            </p:txEl>
                                          </p:spTgt>
                                        </p:tgtEl>
                                        <p:attrNameLst>
                                          <p:attrName>style.fontWeight</p:attrName>
                                        </p:attrNameLst>
                                      </p:cBhvr>
                                      <p:to>
                                        <p:strVal val="bold"/>
                                      </p:to>
                                    </p:set>
                                    <p:set>
                                      <p:cBhvr override="childStyle">
                                        <p:cTn id="20" dur="indefinite"/>
                                        <p:tgtEl>
                                          <p:spTgt spid="143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4339">
                                            <p:txEl>
                                              <p:pRg st="3" end="3"/>
                                            </p:txEl>
                                          </p:spTgt>
                                        </p:tgtEl>
                                        <p:attrNameLst>
                                          <p:attrName>style.fontStyle</p:attrName>
                                        </p:attrNameLst>
                                      </p:cBhvr>
                                      <p:to>
                                        <p:strVal val="normal"/>
                                      </p:to>
                                    </p:set>
                                    <p:set>
                                      <p:cBhvr override="childStyle">
                                        <p:cTn id="25" dur="indefinite"/>
                                        <p:tgtEl>
                                          <p:spTgt spid="14339">
                                            <p:txEl>
                                              <p:pRg st="3" end="3"/>
                                            </p:txEl>
                                          </p:spTgt>
                                        </p:tgtEl>
                                        <p:attrNameLst>
                                          <p:attrName>style.fontWeight</p:attrName>
                                        </p:attrNameLst>
                                      </p:cBhvr>
                                      <p:to>
                                        <p:strVal val="bold"/>
                                      </p:to>
                                    </p:set>
                                    <p:set>
                                      <p:cBhvr override="childStyle">
                                        <p:cTn id="26" dur="indefinite"/>
                                        <p:tgtEl>
                                          <p:spTgt spid="143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4339">
                                            <p:txEl>
                                              <p:pRg st="4" end="4"/>
                                            </p:txEl>
                                          </p:spTgt>
                                        </p:tgtEl>
                                        <p:attrNameLst>
                                          <p:attrName>style.fontStyle</p:attrName>
                                        </p:attrNameLst>
                                      </p:cBhvr>
                                      <p:to>
                                        <p:strVal val="normal"/>
                                      </p:to>
                                    </p:set>
                                    <p:set>
                                      <p:cBhvr override="childStyle">
                                        <p:cTn id="31" dur="indefinite"/>
                                        <p:tgtEl>
                                          <p:spTgt spid="14339">
                                            <p:txEl>
                                              <p:pRg st="4" end="4"/>
                                            </p:txEl>
                                          </p:spTgt>
                                        </p:tgtEl>
                                        <p:attrNameLst>
                                          <p:attrName>style.fontWeight</p:attrName>
                                        </p:attrNameLst>
                                      </p:cBhvr>
                                      <p:to>
                                        <p:strVal val="bold"/>
                                      </p:to>
                                    </p:set>
                                    <p:set>
                                      <p:cBhvr override="childStyle">
                                        <p:cTn id="32" dur="indefinite"/>
                                        <p:tgtEl>
                                          <p:spTgt spid="143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4339">
                                            <p:txEl>
                                              <p:pRg st="5" end="5"/>
                                            </p:txEl>
                                          </p:spTgt>
                                        </p:tgtEl>
                                        <p:attrNameLst>
                                          <p:attrName>style.fontStyle</p:attrName>
                                        </p:attrNameLst>
                                      </p:cBhvr>
                                      <p:to>
                                        <p:strVal val="normal"/>
                                      </p:to>
                                    </p:set>
                                    <p:set>
                                      <p:cBhvr override="childStyle">
                                        <p:cTn id="37" dur="indefinite"/>
                                        <p:tgtEl>
                                          <p:spTgt spid="14339">
                                            <p:txEl>
                                              <p:pRg st="5" end="5"/>
                                            </p:txEl>
                                          </p:spTgt>
                                        </p:tgtEl>
                                        <p:attrNameLst>
                                          <p:attrName>style.fontWeight</p:attrName>
                                        </p:attrNameLst>
                                      </p:cBhvr>
                                      <p:to>
                                        <p:strVal val="bold"/>
                                      </p:to>
                                    </p:set>
                                    <p:set>
                                      <p:cBhvr override="childStyle">
                                        <p:cTn id="38" dur="indefinite"/>
                                        <p:tgtEl>
                                          <p:spTgt spid="143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4339">
                                            <p:txEl>
                                              <p:pRg st="6" end="6"/>
                                            </p:txEl>
                                          </p:spTgt>
                                        </p:tgtEl>
                                        <p:attrNameLst>
                                          <p:attrName>style.fontStyle</p:attrName>
                                        </p:attrNameLst>
                                      </p:cBhvr>
                                      <p:to>
                                        <p:strVal val="normal"/>
                                      </p:to>
                                    </p:set>
                                    <p:set>
                                      <p:cBhvr override="childStyle">
                                        <p:cTn id="43" dur="indefinite"/>
                                        <p:tgtEl>
                                          <p:spTgt spid="14339">
                                            <p:txEl>
                                              <p:pRg st="6" end="6"/>
                                            </p:txEl>
                                          </p:spTgt>
                                        </p:tgtEl>
                                        <p:attrNameLst>
                                          <p:attrName>style.fontWeight</p:attrName>
                                        </p:attrNameLst>
                                      </p:cBhvr>
                                      <p:to>
                                        <p:strVal val="bold"/>
                                      </p:to>
                                    </p:set>
                                    <p:set>
                                      <p:cBhvr override="childStyle">
                                        <p:cTn id="44" dur="indefinite"/>
                                        <p:tgtEl>
                                          <p:spTgt spid="1433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4339">
                                            <p:txEl>
                                              <p:pRg st="7" end="7"/>
                                            </p:txEl>
                                          </p:spTgt>
                                        </p:tgtEl>
                                        <p:attrNameLst>
                                          <p:attrName>style.fontStyle</p:attrName>
                                        </p:attrNameLst>
                                      </p:cBhvr>
                                      <p:to>
                                        <p:strVal val="normal"/>
                                      </p:to>
                                    </p:set>
                                    <p:set>
                                      <p:cBhvr override="childStyle">
                                        <p:cTn id="49" dur="indefinite"/>
                                        <p:tgtEl>
                                          <p:spTgt spid="14339">
                                            <p:txEl>
                                              <p:pRg st="7" end="7"/>
                                            </p:txEl>
                                          </p:spTgt>
                                        </p:tgtEl>
                                        <p:attrNameLst>
                                          <p:attrName>style.fontWeight</p:attrName>
                                        </p:attrNameLst>
                                      </p:cBhvr>
                                      <p:to>
                                        <p:strVal val="bold"/>
                                      </p:to>
                                    </p:set>
                                    <p:set>
                                      <p:cBhvr override="childStyle">
                                        <p:cTn id="50" dur="indefinite"/>
                                        <p:tgtEl>
                                          <p:spTgt spid="14339">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4339">
                                            <p:txEl>
                                              <p:pRg st="8" end="8"/>
                                            </p:txEl>
                                          </p:spTgt>
                                        </p:tgtEl>
                                        <p:attrNameLst>
                                          <p:attrName>style.fontStyle</p:attrName>
                                        </p:attrNameLst>
                                      </p:cBhvr>
                                      <p:to>
                                        <p:strVal val="normal"/>
                                      </p:to>
                                    </p:set>
                                    <p:set>
                                      <p:cBhvr override="childStyle">
                                        <p:cTn id="55" dur="indefinite"/>
                                        <p:tgtEl>
                                          <p:spTgt spid="14339">
                                            <p:txEl>
                                              <p:pRg st="8" end="8"/>
                                            </p:txEl>
                                          </p:spTgt>
                                        </p:tgtEl>
                                        <p:attrNameLst>
                                          <p:attrName>style.fontWeight</p:attrName>
                                        </p:attrNameLst>
                                      </p:cBhvr>
                                      <p:to>
                                        <p:strVal val="bold"/>
                                      </p:to>
                                    </p:set>
                                    <p:set>
                                      <p:cBhvr override="childStyle">
                                        <p:cTn id="56" dur="indefinite"/>
                                        <p:tgtEl>
                                          <p:spTgt spid="14339">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14339">
                                            <p:txEl>
                                              <p:pRg st="9" end="9"/>
                                            </p:txEl>
                                          </p:spTgt>
                                        </p:tgtEl>
                                        <p:attrNameLst>
                                          <p:attrName>style.fontStyle</p:attrName>
                                        </p:attrNameLst>
                                      </p:cBhvr>
                                      <p:to>
                                        <p:strVal val="normal"/>
                                      </p:to>
                                    </p:set>
                                    <p:set>
                                      <p:cBhvr override="childStyle">
                                        <p:cTn id="61" dur="indefinite"/>
                                        <p:tgtEl>
                                          <p:spTgt spid="14339">
                                            <p:txEl>
                                              <p:pRg st="9" end="9"/>
                                            </p:txEl>
                                          </p:spTgt>
                                        </p:tgtEl>
                                        <p:attrNameLst>
                                          <p:attrName>style.fontWeight</p:attrName>
                                        </p:attrNameLst>
                                      </p:cBhvr>
                                      <p:to>
                                        <p:strVal val="bold"/>
                                      </p:to>
                                    </p:set>
                                    <p:set>
                                      <p:cBhvr override="childStyle">
                                        <p:cTn id="62" dur="indefinite"/>
                                        <p:tgtEl>
                                          <p:spTgt spid="14339">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14339">
                                            <p:txEl>
                                              <p:pRg st="10" end="10"/>
                                            </p:txEl>
                                          </p:spTgt>
                                        </p:tgtEl>
                                        <p:attrNameLst>
                                          <p:attrName>style.fontStyle</p:attrName>
                                        </p:attrNameLst>
                                      </p:cBhvr>
                                      <p:to>
                                        <p:strVal val="normal"/>
                                      </p:to>
                                    </p:set>
                                    <p:set>
                                      <p:cBhvr override="childStyle">
                                        <p:cTn id="67" dur="indefinite"/>
                                        <p:tgtEl>
                                          <p:spTgt spid="14339">
                                            <p:txEl>
                                              <p:pRg st="10" end="10"/>
                                            </p:txEl>
                                          </p:spTgt>
                                        </p:tgtEl>
                                        <p:attrNameLst>
                                          <p:attrName>style.fontWeight</p:attrName>
                                        </p:attrNameLst>
                                      </p:cBhvr>
                                      <p:to>
                                        <p:strVal val="bold"/>
                                      </p:to>
                                    </p:set>
                                    <p:set>
                                      <p:cBhvr override="childStyle">
                                        <p:cTn id="68" dur="indefinite"/>
                                        <p:tgtEl>
                                          <p:spTgt spid="14339">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p:txBody>
          <a:bodyPr/>
          <a:lstStyle/>
          <a:p>
            <a:r>
              <a:rPr lang="en-US" dirty="0" smtClean="0"/>
              <a:t>Data Exported from Demand Management </a:t>
            </a:r>
          </a:p>
          <a:p>
            <a:pPr lvl="1"/>
            <a:r>
              <a:rPr lang="en-US" dirty="0" smtClean="0"/>
              <a:t>Other output files can easily be created</a:t>
            </a:r>
          </a:p>
          <a:p>
            <a:pPr lvl="2"/>
            <a:r>
              <a:rPr lang="en-US" dirty="0" smtClean="0"/>
              <a:t>SQL’s export functions (of views or tables)</a:t>
            </a:r>
          </a:p>
          <a:p>
            <a:pPr lvl="1"/>
            <a:r>
              <a:rPr lang="en-US" dirty="0" smtClean="0"/>
              <a:t>Reporting tools can easily read SQL databases</a:t>
            </a:r>
          </a:p>
          <a:p>
            <a:pPr lvl="2"/>
            <a:r>
              <a:rPr lang="en-US" dirty="0" smtClean="0"/>
              <a:t>A view can be created for easy access and formatting of data</a:t>
            </a:r>
          </a:p>
          <a:p>
            <a:pPr lvl="2"/>
            <a:r>
              <a:rPr lang="en-US" dirty="0" smtClean="0"/>
              <a:t>Tables can be accessed directly and joined for proper extraction</a:t>
            </a:r>
          </a:p>
        </p:txBody>
      </p:sp>
      <p:sp>
        <p:nvSpPr>
          <p:cNvPr id="15362" name="Title 1"/>
          <p:cNvSpPr>
            <a:spLocks noGrp="1"/>
          </p:cNvSpPr>
          <p:nvPr>
            <p:ph type="title"/>
          </p:nvPr>
        </p:nvSpPr>
        <p:spPr/>
        <p:txBody>
          <a:bodyPr/>
          <a:lstStyle/>
          <a:p>
            <a:r>
              <a:rPr lang="en-US" dirty="0" smtClean="0"/>
              <a:t>DME-QAD Integration Overview </a:t>
            </a:r>
          </a:p>
        </p:txBody>
      </p:sp>
      <p:sp>
        <p:nvSpPr>
          <p:cNvPr id="4" name="Footer Placeholder 3"/>
          <p:cNvSpPr>
            <a:spLocks noGrp="1"/>
          </p:cNvSpPr>
          <p:nvPr>
            <p:ph type="ftr" sz="quarter" idx="10"/>
          </p:nvPr>
        </p:nvSpPr>
        <p:spPr/>
        <p:txBody>
          <a:bodyPr/>
          <a:lstStyle/>
          <a:p>
            <a:r>
              <a:rPr lang="en-US" dirty="0" smtClean="0"/>
              <a:t>DM-INT-QAD-050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5363">
                                            <p:txEl>
                                              <p:pRg st="0" end="0"/>
                                            </p:txEl>
                                          </p:spTgt>
                                        </p:tgtEl>
                                        <p:attrNameLst>
                                          <p:attrName>style.fontStyle</p:attrName>
                                        </p:attrNameLst>
                                      </p:cBhvr>
                                      <p:to>
                                        <p:strVal val="normal"/>
                                      </p:to>
                                    </p:set>
                                    <p:set>
                                      <p:cBhvr override="childStyle">
                                        <p:cTn id="7" dur="indefinite"/>
                                        <p:tgtEl>
                                          <p:spTgt spid="15363">
                                            <p:txEl>
                                              <p:pRg st="0" end="0"/>
                                            </p:txEl>
                                          </p:spTgt>
                                        </p:tgtEl>
                                        <p:attrNameLst>
                                          <p:attrName>style.fontWeight</p:attrName>
                                        </p:attrNameLst>
                                      </p:cBhvr>
                                      <p:to>
                                        <p:strVal val="bold"/>
                                      </p:to>
                                    </p:set>
                                    <p:set>
                                      <p:cBhvr override="childStyle">
                                        <p:cTn id="8" dur="indefinite"/>
                                        <p:tgtEl>
                                          <p:spTgt spid="153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5363">
                                            <p:txEl>
                                              <p:pRg st="1" end="1"/>
                                            </p:txEl>
                                          </p:spTgt>
                                        </p:tgtEl>
                                        <p:attrNameLst>
                                          <p:attrName>style.fontStyle</p:attrName>
                                        </p:attrNameLst>
                                      </p:cBhvr>
                                      <p:to>
                                        <p:strVal val="normal"/>
                                      </p:to>
                                    </p:set>
                                    <p:set>
                                      <p:cBhvr override="childStyle">
                                        <p:cTn id="13" dur="indefinite"/>
                                        <p:tgtEl>
                                          <p:spTgt spid="15363">
                                            <p:txEl>
                                              <p:pRg st="1" end="1"/>
                                            </p:txEl>
                                          </p:spTgt>
                                        </p:tgtEl>
                                        <p:attrNameLst>
                                          <p:attrName>style.fontWeight</p:attrName>
                                        </p:attrNameLst>
                                      </p:cBhvr>
                                      <p:to>
                                        <p:strVal val="bold"/>
                                      </p:to>
                                    </p:set>
                                    <p:set>
                                      <p:cBhvr override="childStyle">
                                        <p:cTn id="14" dur="indefinite"/>
                                        <p:tgtEl>
                                          <p:spTgt spid="153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5363">
                                            <p:txEl>
                                              <p:pRg st="2" end="2"/>
                                            </p:txEl>
                                          </p:spTgt>
                                        </p:tgtEl>
                                        <p:attrNameLst>
                                          <p:attrName>style.fontStyle</p:attrName>
                                        </p:attrNameLst>
                                      </p:cBhvr>
                                      <p:to>
                                        <p:strVal val="normal"/>
                                      </p:to>
                                    </p:set>
                                    <p:set>
                                      <p:cBhvr override="childStyle">
                                        <p:cTn id="19" dur="indefinite"/>
                                        <p:tgtEl>
                                          <p:spTgt spid="15363">
                                            <p:txEl>
                                              <p:pRg st="2" end="2"/>
                                            </p:txEl>
                                          </p:spTgt>
                                        </p:tgtEl>
                                        <p:attrNameLst>
                                          <p:attrName>style.fontWeight</p:attrName>
                                        </p:attrNameLst>
                                      </p:cBhvr>
                                      <p:to>
                                        <p:strVal val="bold"/>
                                      </p:to>
                                    </p:set>
                                    <p:set>
                                      <p:cBhvr override="childStyle">
                                        <p:cTn id="20" dur="indefinite"/>
                                        <p:tgtEl>
                                          <p:spTgt spid="1536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5363">
                                            <p:txEl>
                                              <p:pRg st="3" end="3"/>
                                            </p:txEl>
                                          </p:spTgt>
                                        </p:tgtEl>
                                        <p:attrNameLst>
                                          <p:attrName>style.fontStyle</p:attrName>
                                        </p:attrNameLst>
                                      </p:cBhvr>
                                      <p:to>
                                        <p:strVal val="normal"/>
                                      </p:to>
                                    </p:set>
                                    <p:set>
                                      <p:cBhvr override="childStyle">
                                        <p:cTn id="25" dur="indefinite"/>
                                        <p:tgtEl>
                                          <p:spTgt spid="15363">
                                            <p:txEl>
                                              <p:pRg st="3" end="3"/>
                                            </p:txEl>
                                          </p:spTgt>
                                        </p:tgtEl>
                                        <p:attrNameLst>
                                          <p:attrName>style.fontWeight</p:attrName>
                                        </p:attrNameLst>
                                      </p:cBhvr>
                                      <p:to>
                                        <p:strVal val="bold"/>
                                      </p:to>
                                    </p:set>
                                    <p:set>
                                      <p:cBhvr override="childStyle">
                                        <p:cTn id="26" dur="indefinite"/>
                                        <p:tgtEl>
                                          <p:spTgt spid="1536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5363">
                                            <p:txEl>
                                              <p:pRg st="4" end="4"/>
                                            </p:txEl>
                                          </p:spTgt>
                                        </p:tgtEl>
                                        <p:attrNameLst>
                                          <p:attrName>style.fontStyle</p:attrName>
                                        </p:attrNameLst>
                                      </p:cBhvr>
                                      <p:to>
                                        <p:strVal val="normal"/>
                                      </p:to>
                                    </p:set>
                                    <p:set>
                                      <p:cBhvr override="childStyle">
                                        <p:cTn id="31" dur="indefinite"/>
                                        <p:tgtEl>
                                          <p:spTgt spid="15363">
                                            <p:txEl>
                                              <p:pRg st="4" end="4"/>
                                            </p:txEl>
                                          </p:spTgt>
                                        </p:tgtEl>
                                        <p:attrNameLst>
                                          <p:attrName>style.fontWeight</p:attrName>
                                        </p:attrNameLst>
                                      </p:cBhvr>
                                      <p:to>
                                        <p:strVal val="bold"/>
                                      </p:to>
                                    </p:set>
                                    <p:set>
                                      <p:cBhvr override="childStyle">
                                        <p:cTn id="32" dur="indefinite"/>
                                        <p:tgtEl>
                                          <p:spTgt spid="1536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5363">
                                            <p:txEl>
                                              <p:pRg st="5" end="5"/>
                                            </p:txEl>
                                          </p:spTgt>
                                        </p:tgtEl>
                                        <p:attrNameLst>
                                          <p:attrName>style.fontStyle</p:attrName>
                                        </p:attrNameLst>
                                      </p:cBhvr>
                                      <p:to>
                                        <p:strVal val="normal"/>
                                      </p:to>
                                    </p:set>
                                    <p:set>
                                      <p:cBhvr override="childStyle">
                                        <p:cTn id="37" dur="indefinite"/>
                                        <p:tgtEl>
                                          <p:spTgt spid="15363">
                                            <p:txEl>
                                              <p:pRg st="5" end="5"/>
                                            </p:txEl>
                                          </p:spTgt>
                                        </p:tgtEl>
                                        <p:attrNameLst>
                                          <p:attrName>style.fontWeight</p:attrName>
                                        </p:attrNameLst>
                                      </p:cBhvr>
                                      <p:to>
                                        <p:strVal val="bold"/>
                                      </p:to>
                                    </p:set>
                                    <p:set>
                                      <p:cBhvr override="childStyle">
                                        <p:cTn id="38" dur="indefinite"/>
                                        <p:tgtEl>
                                          <p:spTgt spid="15363">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normAutofit/>
          </a:bodyPr>
          <a:lstStyle/>
          <a:p>
            <a:r>
              <a:rPr lang="en-US" b="1" dirty="0" smtClean="0"/>
              <a:t>Key task:  </a:t>
            </a:r>
            <a:r>
              <a:rPr lang="en-US" dirty="0" smtClean="0"/>
              <a:t>Developing an SSIS package for QAD data extraction</a:t>
            </a:r>
          </a:p>
          <a:p>
            <a:pPr lvl="1"/>
            <a:r>
              <a:rPr lang="en-US" dirty="0" smtClean="0"/>
              <a:t>Key software requirements</a:t>
            </a:r>
          </a:p>
          <a:p>
            <a:pPr lvl="2"/>
            <a:r>
              <a:rPr lang="en-US" dirty="0" smtClean="0"/>
              <a:t>Process utilizes SQL Server Business Intelligence Development Studio or Visual Studio</a:t>
            </a:r>
          </a:p>
          <a:p>
            <a:pPr lvl="2"/>
            <a:r>
              <a:rPr lang="en-US" dirty="0" smtClean="0"/>
              <a:t>Requires Progress to SQL ODBC drivers </a:t>
            </a:r>
          </a:p>
          <a:p>
            <a:pPr lvl="1"/>
            <a:r>
              <a:rPr lang="en-US" dirty="0" smtClean="0"/>
              <a:t>Gathering business requirements</a:t>
            </a:r>
          </a:p>
          <a:p>
            <a:pPr lvl="2"/>
            <a:r>
              <a:rPr lang="en-US" dirty="0" smtClean="0"/>
              <a:t>Determine types of data required to extract from QAD</a:t>
            </a:r>
          </a:p>
          <a:p>
            <a:pPr lvl="3"/>
            <a:r>
              <a:rPr lang="en-US" dirty="0" smtClean="0"/>
              <a:t>Opinion line data (time-series data)</a:t>
            </a:r>
          </a:p>
          <a:p>
            <a:pPr lvl="3"/>
            <a:r>
              <a:rPr lang="en-US" dirty="0" smtClean="0"/>
              <a:t>Attribute data</a:t>
            </a:r>
          </a:p>
          <a:p>
            <a:pPr lvl="2"/>
            <a:r>
              <a:rPr lang="en-US" dirty="0" smtClean="0"/>
              <a:t>Determine source tables/fields for data</a:t>
            </a:r>
          </a:p>
          <a:p>
            <a:pPr lvl="1"/>
            <a:r>
              <a:rPr lang="en-US" dirty="0" smtClean="0"/>
              <a:t>Create </a:t>
            </a:r>
            <a:r>
              <a:rPr lang="en-US" dirty="0" smtClean="0"/>
              <a:t>QADDM_Staging</a:t>
            </a:r>
            <a:r>
              <a:rPr lang="en-US" dirty="0" smtClean="0"/>
              <a:t> database</a:t>
            </a:r>
          </a:p>
          <a:p>
            <a:pPr lvl="2"/>
            <a:r>
              <a:rPr lang="en-US" dirty="0" smtClean="0"/>
              <a:t>This database stores all data extracted from QAD</a:t>
            </a:r>
          </a:p>
          <a:p>
            <a:pPr lvl="2"/>
            <a:r>
              <a:rPr lang="en-US" dirty="0" smtClean="0"/>
              <a:t>Create one table for each unique extract</a:t>
            </a:r>
          </a:p>
          <a:p>
            <a:pPr lvl="2"/>
            <a:endParaRPr lang="en-US" dirty="0" smtClean="0"/>
          </a:p>
        </p:txBody>
      </p:sp>
      <p:sp>
        <p:nvSpPr>
          <p:cNvPr id="16386" name="Title 1"/>
          <p:cNvSpPr>
            <a:spLocks noGrp="1"/>
          </p:cNvSpPr>
          <p:nvPr>
            <p:ph type="title"/>
          </p:nvPr>
        </p:nvSpPr>
        <p:spPr/>
        <p:txBody>
          <a:bodyPr/>
          <a:lstStyle/>
          <a:p>
            <a:r>
              <a:rPr lang="en-US" dirty="0" smtClean="0"/>
              <a:t>DME-QAD Integration Details</a:t>
            </a:r>
          </a:p>
        </p:txBody>
      </p:sp>
      <p:sp>
        <p:nvSpPr>
          <p:cNvPr id="4" name="Footer Placeholder 3"/>
          <p:cNvSpPr>
            <a:spLocks noGrp="1"/>
          </p:cNvSpPr>
          <p:nvPr>
            <p:ph type="ftr" sz="quarter" idx="10"/>
          </p:nvPr>
        </p:nvSpPr>
        <p:spPr/>
        <p:txBody>
          <a:bodyPr/>
          <a:lstStyle/>
          <a:p>
            <a:r>
              <a:rPr lang="en-US" dirty="0" smtClean="0"/>
              <a:t>DM-INT-QAD-060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6387">
                                            <p:txEl>
                                              <p:pRg st="0" end="0"/>
                                            </p:txEl>
                                          </p:spTgt>
                                        </p:tgtEl>
                                        <p:attrNameLst>
                                          <p:attrName>style.fontStyle</p:attrName>
                                        </p:attrNameLst>
                                      </p:cBhvr>
                                      <p:to>
                                        <p:strVal val="normal"/>
                                      </p:to>
                                    </p:set>
                                    <p:set>
                                      <p:cBhvr override="childStyle">
                                        <p:cTn id="7" dur="indefinite"/>
                                        <p:tgtEl>
                                          <p:spTgt spid="16387">
                                            <p:txEl>
                                              <p:pRg st="0" end="0"/>
                                            </p:txEl>
                                          </p:spTgt>
                                        </p:tgtEl>
                                        <p:attrNameLst>
                                          <p:attrName>style.fontWeight</p:attrName>
                                        </p:attrNameLst>
                                      </p:cBhvr>
                                      <p:to>
                                        <p:strVal val="bold"/>
                                      </p:to>
                                    </p:set>
                                    <p:set>
                                      <p:cBhvr override="childStyle">
                                        <p:cTn id="8" dur="indefinite"/>
                                        <p:tgtEl>
                                          <p:spTgt spid="163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6387">
                                            <p:txEl>
                                              <p:pRg st="1" end="1"/>
                                            </p:txEl>
                                          </p:spTgt>
                                        </p:tgtEl>
                                        <p:attrNameLst>
                                          <p:attrName>style.fontStyle</p:attrName>
                                        </p:attrNameLst>
                                      </p:cBhvr>
                                      <p:to>
                                        <p:strVal val="normal"/>
                                      </p:to>
                                    </p:set>
                                    <p:set>
                                      <p:cBhvr override="childStyle">
                                        <p:cTn id="13" dur="indefinite"/>
                                        <p:tgtEl>
                                          <p:spTgt spid="16387">
                                            <p:txEl>
                                              <p:pRg st="1" end="1"/>
                                            </p:txEl>
                                          </p:spTgt>
                                        </p:tgtEl>
                                        <p:attrNameLst>
                                          <p:attrName>style.fontWeight</p:attrName>
                                        </p:attrNameLst>
                                      </p:cBhvr>
                                      <p:to>
                                        <p:strVal val="bold"/>
                                      </p:to>
                                    </p:set>
                                    <p:set>
                                      <p:cBhvr override="childStyle">
                                        <p:cTn id="14" dur="indefinite"/>
                                        <p:tgtEl>
                                          <p:spTgt spid="163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6387">
                                            <p:txEl>
                                              <p:pRg st="2" end="2"/>
                                            </p:txEl>
                                          </p:spTgt>
                                        </p:tgtEl>
                                        <p:attrNameLst>
                                          <p:attrName>style.fontStyle</p:attrName>
                                        </p:attrNameLst>
                                      </p:cBhvr>
                                      <p:to>
                                        <p:strVal val="normal"/>
                                      </p:to>
                                    </p:set>
                                    <p:set>
                                      <p:cBhvr override="childStyle">
                                        <p:cTn id="19" dur="indefinite"/>
                                        <p:tgtEl>
                                          <p:spTgt spid="16387">
                                            <p:txEl>
                                              <p:pRg st="2" end="2"/>
                                            </p:txEl>
                                          </p:spTgt>
                                        </p:tgtEl>
                                        <p:attrNameLst>
                                          <p:attrName>style.fontWeight</p:attrName>
                                        </p:attrNameLst>
                                      </p:cBhvr>
                                      <p:to>
                                        <p:strVal val="bold"/>
                                      </p:to>
                                    </p:set>
                                    <p:set>
                                      <p:cBhvr override="childStyle">
                                        <p:cTn id="20" dur="indefinite"/>
                                        <p:tgtEl>
                                          <p:spTgt spid="163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6387">
                                            <p:txEl>
                                              <p:pRg st="3" end="3"/>
                                            </p:txEl>
                                          </p:spTgt>
                                        </p:tgtEl>
                                        <p:attrNameLst>
                                          <p:attrName>style.fontStyle</p:attrName>
                                        </p:attrNameLst>
                                      </p:cBhvr>
                                      <p:to>
                                        <p:strVal val="normal"/>
                                      </p:to>
                                    </p:set>
                                    <p:set>
                                      <p:cBhvr override="childStyle">
                                        <p:cTn id="25" dur="indefinite"/>
                                        <p:tgtEl>
                                          <p:spTgt spid="16387">
                                            <p:txEl>
                                              <p:pRg st="3" end="3"/>
                                            </p:txEl>
                                          </p:spTgt>
                                        </p:tgtEl>
                                        <p:attrNameLst>
                                          <p:attrName>style.fontWeight</p:attrName>
                                        </p:attrNameLst>
                                      </p:cBhvr>
                                      <p:to>
                                        <p:strVal val="bold"/>
                                      </p:to>
                                    </p:set>
                                    <p:set>
                                      <p:cBhvr override="childStyle">
                                        <p:cTn id="26" dur="indefinite"/>
                                        <p:tgtEl>
                                          <p:spTgt spid="163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6387">
                                            <p:txEl>
                                              <p:pRg st="4" end="4"/>
                                            </p:txEl>
                                          </p:spTgt>
                                        </p:tgtEl>
                                        <p:attrNameLst>
                                          <p:attrName>style.fontStyle</p:attrName>
                                        </p:attrNameLst>
                                      </p:cBhvr>
                                      <p:to>
                                        <p:strVal val="normal"/>
                                      </p:to>
                                    </p:set>
                                    <p:set>
                                      <p:cBhvr override="childStyle">
                                        <p:cTn id="31" dur="indefinite"/>
                                        <p:tgtEl>
                                          <p:spTgt spid="16387">
                                            <p:txEl>
                                              <p:pRg st="4" end="4"/>
                                            </p:txEl>
                                          </p:spTgt>
                                        </p:tgtEl>
                                        <p:attrNameLst>
                                          <p:attrName>style.fontWeight</p:attrName>
                                        </p:attrNameLst>
                                      </p:cBhvr>
                                      <p:to>
                                        <p:strVal val="bold"/>
                                      </p:to>
                                    </p:set>
                                    <p:set>
                                      <p:cBhvr override="childStyle">
                                        <p:cTn id="32" dur="indefinite"/>
                                        <p:tgtEl>
                                          <p:spTgt spid="1638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6387">
                                            <p:txEl>
                                              <p:pRg st="5" end="5"/>
                                            </p:txEl>
                                          </p:spTgt>
                                        </p:tgtEl>
                                        <p:attrNameLst>
                                          <p:attrName>style.fontStyle</p:attrName>
                                        </p:attrNameLst>
                                      </p:cBhvr>
                                      <p:to>
                                        <p:strVal val="normal"/>
                                      </p:to>
                                    </p:set>
                                    <p:set>
                                      <p:cBhvr override="childStyle">
                                        <p:cTn id="37" dur="indefinite"/>
                                        <p:tgtEl>
                                          <p:spTgt spid="16387">
                                            <p:txEl>
                                              <p:pRg st="5" end="5"/>
                                            </p:txEl>
                                          </p:spTgt>
                                        </p:tgtEl>
                                        <p:attrNameLst>
                                          <p:attrName>style.fontWeight</p:attrName>
                                        </p:attrNameLst>
                                      </p:cBhvr>
                                      <p:to>
                                        <p:strVal val="bold"/>
                                      </p:to>
                                    </p:set>
                                    <p:set>
                                      <p:cBhvr override="childStyle">
                                        <p:cTn id="38" dur="indefinite"/>
                                        <p:tgtEl>
                                          <p:spTgt spid="1638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6387">
                                            <p:txEl>
                                              <p:pRg st="6" end="6"/>
                                            </p:txEl>
                                          </p:spTgt>
                                        </p:tgtEl>
                                        <p:attrNameLst>
                                          <p:attrName>style.fontStyle</p:attrName>
                                        </p:attrNameLst>
                                      </p:cBhvr>
                                      <p:to>
                                        <p:strVal val="normal"/>
                                      </p:to>
                                    </p:set>
                                    <p:set>
                                      <p:cBhvr override="childStyle">
                                        <p:cTn id="43" dur="indefinite"/>
                                        <p:tgtEl>
                                          <p:spTgt spid="16387">
                                            <p:txEl>
                                              <p:pRg st="6" end="6"/>
                                            </p:txEl>
                                          </p:spTgt>
                                        </p:tgtEl>
                                        <p:attrNameLst>
                                          <p:attrName>style.fontWeight</p:attrName>
                                        </p:attrNameLst>
                                      </p:cBhvr>
                                      <p:to>
                                        <p:strVal val="bold"/>
                                      </p:to>
                                    </p:set>
                                    <p:set>
                                      <p:cBhvr override="childStyle">
                                        <p:cTn id="44" dur="indefinite"/>
                                        <p:tgtEl>
                                          <p:spTgt spid="1638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6387">
                                            <p:txEl>
                                              <p:pRg st="7" end="7"/>
                                            </p:txEl>
                                          </p:spTgt>
                                        </p:tgtEl>
                                        <p:attrNameLst>
                                          <p:attrName>style.fontStyle</p:attrName>
                                        </p:attrNameLst>
                                      </p:cBhvr>
                                      <p:to>
                                        <p:strVal val="normal"/>
                                      </p:to>
                                    </p:set>
                                    <p:set>
                                      <p:cBhvr override="childStyle">
                                        <p:cTn id="49" dur="indefinite"/>
                                        <p:tgtEl>
                                          <p:spTgt spid="16387">
                                            <p:txEl>
                                              <p:pRg st="7" end="7"/>
                                            </p:txEl>
                                          </p:spTgt>
                                        </p:tgtEl>
                                        <p:attrNameLst>
                                          <p:attrName>style.fontWeight</p:attrName>
                                        </p:attrNameLst>
                                      </p:cBhvr>
                                      <p:to>
                                        <p:strVal val="bold"/>
                                      </p:to>
                                    </p:set>
                                    <p:set>
                                      <p:cBhvr override="childStyle">
                                        <p:cTn id="50" dur="indefinite"/>
                                        <p:tgtEl>
                                          <p:spTgt spid="16387">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6387">
                                            <p:txEl>
                                              <p:pRg st="8" end="8"/>
                                            </p:txEl>
                                          </p:spTgt>
                                        </p:tgtEl>
                                        <p:attrNameLst>
                                          <p:attrName>style.fontStyle</p:attrName>
                                        </p:attrNameLst>
                                      </p:cBhvr>
                                      <p:to>
                                        <p:strVal val="normal"/>
                                      </p:to>
                                    </p:set>
                                    <p:set>
                                      <p:cBhvr override="childStyle">
                                        <p:cTn id="55" dur="indefinite"/>
                                        <p:tgtEl>
                                          <p:spTgt spid="16387">
                                            <p:txEl>
                                              <p:pRg st="8" end="8"/>
                                            </p:txEl>
                                          </p:spTgt>
                                        </p:tgtEl>
                                        <p:attrNameLst>
                                          <p:attrName>style.fontWeight</p:attrName>
                                        </p:attrNameLst>
                                      </p:cBhvr>
                                      <p:to>
                                        <p:strVal val="bold"/>
                                      </p:to>
                                    </p:set>
                                    <p:set>
                                      <p:cBhvr override="childStyle">
                                        <p:cTn id="56" dur="indefinite"/>
                                        <p:tgtEl>
                                          <p:spTgt spid="16387">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16387">
                                            <p:txEl>
                                              <p:pRg st="9" end="9"/>
                                            </p:txEl>
                                          </p:spTgt>
                                        </p:tgtEl>
                                        <p:attrNameLst>
                                          <p:attrName>style.fontStyle</p:attrName>
                                        </p:attrNameLst>
                                      </p:cBhvr>
                                      <p:to>
                                        <p:strVal val="normal"/>
                                      </p:to>
                                    </p:set>
                                    <p:set>
                                      <p:cBhvr override="childStyle">
                                        <p:cTn id="61" dur="indefinite"/>
                                        <p:tgtEl>
                                          <p:spTgt spid="16387">
                                            <p:txEl>
                                              <p:pRg st="9" end="9"/>
                                            </p:txEl>
                                          </p:spTgt>
                                        </p:tgtEl>
                                        <p:attrNameLst>
                                          <p:attrName>style.fontWeight</p:attrName>
                                        </p:attrNameLst>
                                      </p:cBhvr>
                                      <p:to>
                                        <p:strVal val="bold"/>
                                      </p:to>
                                    </p:set>
                                    <p:set>
                                      <p:cBhvr override="childStyle">
                                        <p:cTn id="62" dur="indefinite"/>
                                        <p:tgtEl>
                                          <p:spTgt spid="16387">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16387">
                                            <p:txEl>
                                              <p:pRg st="10" end="10"/>
                                            </p:txEl>
                                          </p:spTgt>
                                        </p:tgtEl>
                                        <p:attrNameLst>
                                          <p:attrName>style.fontStyle</p:attrName>
                                        </p:attrNameLst>
                                      </p:cBhvr>
                                      <p:to>
                                        <p:strVal val="normal"/>
                                      </p:to>
                                    </p:set>
                                    <p:set>
                                      <p:cBhvr override="childStyle">
                                        <p:cTn id="67" dur="indefinite"/>
                                        <p:tgtEl>
                                          <p:spTgt spid="16387">
                                            <p:txEl>
                                              <p:pRg st="10" end="10"/>
                                            </p:txEl>
                                          </p:spTgt>
                                        </p:tgtEl>
                                        <p:attrNameLst>
                                          <p:attrName>style.fontWeight</p:attrName>
                                        </p:attrNameLst>
                                      </p:cBhvr>
                                      <p:to>
                                        <p:strVal val="bold"/>
                                      </p:to>
                                    </p:set>
                                    <p:set>
                                      <p:cBhvr override="childStyle">
                                        <p:cTn id="68" dur="indefinite"/>
                                        <p:tgtEl>
                                          <p:spTgt spid="16387">
                                            <p:txEl>
                                              <p:pRg st="10" end="10"/>
                                            </p:txEl>
                                          </p:spTgt>
                                        </p:tgtEl>
                                        <p:attrNameLst>
                                          <p:attrName>style.textDecorationUnderline</p:attrName>
                                        </p:attrNameLst>
                                      </p:cBhvr>
                                      <p:to>
                                        <p:strVal val="false"/>
                                      </p:to>
                                    </p:set>
                                  </p:childTnLst>
                                </p:cTn>
                              </p:par>
                            </p:childTnLst>
                          </p:cTn>
                        </p:par>
                      </p:childTnLst>
                    </p:cTn>
                  </p:par>
                  <p:par>
                    <p:cTn id="69" fill="hold">
                      <p:stCondLst>
                        <p:cond delay="indefinite"/>
                      </p:stCondLst>
                      <p:childTnLst>
                        <p:par>
                          <p:cTn id="70" fill="hold">
                            <p:stCondLst>
                              <p:cond delay="0"/>
                            </p:stCondLst>
                            <p:childTnLst>
                              <p:par>
                                <p:cTn id="71" presetID="5" presetClass="emph" presetSubtype="1" nodeType="clickEffect">
                                  <p:stCondLst>
                                    <p:cond delay="0"/>
                                  </p:stCondLst>
                                  <p:endCondLst>
                                    <p:cond evt="onNext" delay="0">
                                      <p:tgtEl>
                                        <p:sldTgt/>
                                      </p:tgtEl>
                                    </p:cond>
                                  </p:endCondLst>
                                  <p:childTnLst>
                                    <p:set>
                                      <p:cBhvr override="childStyle">
                                        <p:cTn id="72" dur="indefinite"/>
                                        <p:tgtEl>
                                          <p:spTgt spid="16387">
                                            <p:txEl>
                                              <p:pRg st="11" end="11"/>
                                            </p:txEl>
                                          </p:spTgt>
                                        </p:tgtEl>
                                        <p:attrNameLst>
                                          <p:attrName>style.fontStyle</p:attrName>
                                        </p:attrNameLst>
                                      </p:cBhvr>
                                      <p:to>
                                        <p:strVal val="normal"/>
                                      </p:to>
                                    </p:set>
                                    <p:set>
                                      <p:cBhvr override="childStyle">
                                        <p:cTn id="73" dur="indefinite"/>
                                        <p:tgtEl>
                                          <p:spTgt spid="16387">
                                            <p:txEl>
                                              <p:pRg st="11" end="11"/>
                                            </p:txEl>
                                          </p:spTgt>
                                        </p:tgtEl>
                                        <p:attrNameLst>
                                          <p:attrName>style.fontWeight</p:attrName>
                                        </p:attrNameLst>
                                      </p:cBhvr>
                                      <p:to>
                                        <p:strVal val="bold"/>
                                      </p:to>
                                    </p:set>
                                    <p:set>
                                      <p:cBhvr override="childStyle">
                                        <p:cTn id="74" dur="indefinite"/>
                                        <p:tgtEl>
                                          <p:spTgt spid="16387">
                                            <p:txEl>
                                              <p:pRg st="11" end="1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dirty="0" smtClean="0"/>
              <a:t>Developing an SSIS package (</a:t>
            </a:r>
            <a:r>
              <a:rPr lang="en-US" dirty="0" smtClean="0"/>
              <a:t>con’t</a:t>
            </a:r>
            <a:r>
              <a:rPr lang="en-US" dirty="0" smtClean="0"/>
              <a:t>)</a:t>
            </a:r>
          </a:p>
          <a:p>
            <a:pPr lvl="1"/>
            <a:r>
              <a:rPr lang="en-US" dirty="0" smtClean="0"/>
              <a:t>Write SQL queries to pull relevant fields</a:t>
            </a:r>
          </a:p>
          <a:p>
            <a:pPr lvl="2"/>
            <a:r>
              <a:rPr lang="en-US" dirty="0" smtClean="0"/>
              <a:t>Recommend raw data extracts with little transformation</a:t>
            </a:r>
          </a:p>
          <a:p>
            <a:pPr lvl="1"/>
            <a:r>
              <a:rPr lang="en-US" dirty="0" smtClean="0"/>
              <a:t>Build SSIS package</a:t>
            </a:r>
          </a:p>
          <a:p>
            <a:pPr lvl="2"/>
            <a:r>
              <a:rPr lang="en-US" dirty="0" smtClean="0"/>
              <a:t>First step:  truncate tables in </a:t>
            </a:r>
            <a:r>
              <a:rPr lang="en-US" dirty="0" smtClean="0"/>
              <a:t>QADDM_Staging</a:t>
            </a:r>
            <a:r>
              <a:rPr lang="en-US" dirty="0" smtClean="0"/>
              <a:t> to remove data from previous package execution</a:t>
            </a:r>
          </a:p>
          <a:p>
            <a:pPr lvl="2"/>
            <a:r>
              <a:rPr lang="en-US" dirty="0" smtClean="0"/>
              <a:t>Subsequent steps:  one step for each query</a:t>
            </a:r>
          </a:p>
          <a:p>
            <a:pPr lvl="2"/>
            <a:r>
              <a:rPr lang="en-US" dirty="0" smtClean="0"/>
              <a:t>Final step(s):  perform any transformation required to convert raw data into required DM format (may alternately use SQL views for low complexity transformation)</a:t>
            </a:r>
          </a:p>
          <a:p>
            <a:pPr lvl="1"/>
            <a:r>
              <a:rPr lang="en-US" dirty="0" smtClean="0"/>
              <a:t>Publish SSIS package into SQL instance</a:t>
            </a:r>
          </a:p>
        </p:txBody>
      </p:sp>
      <p:sp>
        <p:nvSpPr>
          <p:cNvPr id="17410" name="Title 1"/>
          <p:cNvSpPr>
            <a:spLocks noGrp="1"/>
          </p:cNvSpPr>
          <p:nvPr>
            <p:ph type="title"/>
          </p:nvPr>
        </p:nvSpPr>
        <p:spPr/>
        <p:txBody>
          <a:bodyPr/>
          <a:lstStyle/>
          <a:p>
            <a:r>
              <a:rPr lang="en-US" dirty="0" smtClean="0"/>
              <a:t>DME-QAD Integration Details</a:t>
            </a:r>
          </a:p>
        </p:txBody>
      </p:sp>
      <p:sp>
        <p:nvSpPr>
          <p:cNvPr id="4" name="Footer Placeholder 3"/>
          <p:cNvSpPr>
            <a:spLocks noGrp="1"/>
          </p:cNvSpPr>
          <p:nvPr>
            <p:ph type="ftr" sz="quarter" idx="10"/>
          </p:nvPr>
        </p:nvSpPr>
        <p:spPr/>
        <p:txBody>
          <a:bodyPr/>
          <a:lstStyle/>
          <a:p>
            <a:r>
              <a:rPr lang="en-US" dirty="0" smtClean="0"/>
              <a:t>DM-INT-QAD-070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7411">
                                            <p:txEl>
                                              <p:pRg st="0" end="0"/>
                                            </p:txEl>
                                          </p:spTgt>
                                        </p:tgtEl>
                                        <p:attrNameLst>
                                          <p:attrName>style.fontStyle</p:attrName>
                                        </p:attrNameLst>
                                      </p:cBhvr>
                                      <p:to>
                                        <p:strVal val="normal"/>
                                      </p:to>
                                    </p:set>
                                    <p:set>
                                      <p:cBhvr override="childStyle">
                                        <p:cTn id="7" dur="indefinite"/>
                                        <p:tgtEl>
                                          <p:spTgt spid="17411">
                                            <p:txEl>
                                              <p:pRg st="0" end="0"/>
                                            </p:txEl>
                                          </p:spTgt>
                                        </p:tgtEl>
                                        <p:attrNameLst>
                                          <p:attrName>style.fontWeight</p:attrName>
                                        </p:attrNameLst>
                                      </p:cBhvr>
                                      <p:to>
                                        <p:strVal val="bold"/>
                                      </p:to>
                                    </p:set>
                                    <p:set>
                                      <p:cBhvr override="childStyle">
                                        <p:cTn id="8" dur="indefinite"/>
                                        <p:tgtEl>
                                          <p:spTgt spid="1741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7411">
                                            <p:txEl>
                                              <p:pRg st="1" end="1"/>
                                            </p:txEl>
                                          </p:spTgt>
                                        </p:tgtEl>
                                        <p:attrNameLst>
                                          <p:attrName>style.fontStyle</p:attrName>
                                        </p:attrNameLst>
                                      </p:cBhvr>
                                      <p:to>
                                        <p:strVal val="normal"/>
                                      </p:to>
                                    </p:set>
                                    <p:set>
                                      <p:cBhvr override="childStyle">
                                        <p:cTn id="13" dur="indefinite"/>
                                        <p:tgtEl>
                                          <p:spTgt spid="17411">
                                            <p:txEl>
                                              <p:pRg st="1" end="1"/>
                                            </p:txEl>
                                          </p:spTgt>
                                        </p:tgtEl>
                                        <p:attrNameLst>
                                          <p:attrName>style.fontWeight</p:attrName>
                                        </p:attrNameLst>
                                      </p:cBhvr>
                                      <p:to>
                                        <p:strVal val="bold"/>
                                      </p:to>
                                    </p:set>
                                    <p:set>
                                      <p:cBhvr override="childStyle">
                                        <p:cTn id="14" dur="indefinite"/>
                                        <p:tgtEl>
                                          <p:spTgt spid="1741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7411">
                                            <p:txEl>
                                              <p:pRg st="2" end="2"/>
                                            </p:txEl>
                                          </p:spTgt>
                                        </p:tgtEl>
                                        <p:attrNameLst>
                                          <p:attrName>style.fontStyle</p:attrName>
                                        </p:attrNameLst>
                                      </p:cBhvr>
                                      <p:to>
                                        <p:strVal val="normal"/>
                                      </p:to>
                                    </p:set>
                                    <p:set>
                                      <p:cBhvr override="childStyle">
                                        <p:cTn id="19" dur="indefinite"/>
                                        <p:tgtEl>
                                          <p:spTgt spid="17411">
                                            <p:txEl>
                                              <p:pRg st="2" end="2"/>
                                            </p:txEl>
                                          </p:spTgt>
                                        </p:tgtEl>
                                        <p:attrNameLst>
                                          <p:attrName>style.fontWeight</p:attrName>
                                        </p:attrNameLst>
                                      </p:cBhvr>
                                      <p:to>
                                        <p:strVal val="bold"/>
                                      </p:to>
                                    </p:set>
                                    <p:set>
                                      <p:cBhvr override="childStyle">
                                        <p:cTn id="20" dur="indefinite"/>
                                        <p:tgtEl>
                                          <p:spTgt spid="1741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17411">
                                            <p:txEl>
                                              <p:pRg st="3" end="3"/>
                                            </p:txEl>
                                          </p:spTgt>
                                        </p:tgtEl>
                                        <p:attrNameLst>
                                          <p:attrName>style.fontStyle</p:attrName>
                                        </p:attrNameLst>
                                      </p:cBhvr>
                                      <p:to>
                                        <p:strVal val="normal"/>
                                      </p:to>
                                    </p:set>
                                    <p:set>
                                      <p:cBhvr override="childStyle">
                                        <p:cTn id="25" dur="indefinite"/>
                                        <p:tgtEl>
                                          <p:spTgt spid="17411">
                                            <p:txEl>
                                              <p:pRg st="3" end="3"/>
                                            </p:txEl>
                                          </p:spTgt>
                                        </p:tgtEl>
                                        <p:attrNameLst>
                                          <p:attrName>style.fontWeight</p:attrName>
                                        </p:attrNameLst>
                                      </p:cBhvr>
                                      <p:to>
                                        <p:strVal val="bold"/>
                                      </p:to>
                                    </p:set>
                                    <p:set>
                                      <p:cBhvr override="childStyle">
                                        <p:cTn id="26" dur="indefinite"/>
                                        <p:tgtEl>
                                          <p:spTgt spid="17411">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7411">
                                            <p:txEl>
                                              <p:pRg st="4" end="4"/>
                                            </p:txEl>
                                          </p:spTgt>
                                        </p:tgtEl>
                                        <p:attrNameLst>
                                          <p:attrName>style.fontStyle</p:attrName>
                                        </p:attrNameLst>
                                      </p:cBhvr>
                                      <p:to>
                                        <p:strVal val="normal"/>
                                      </p:to>
                                    </p:set>
                                    <p:set>
                                      <p:cBhvr override="childStyle">
                                        <p:cTn id="31" dur="indefinite"/>
                                        <p:tgtEl>
                                          <p:spTgt spid="17411">
                                            <p:txEl>
                                              <p:pRg st="4" end="4"/>
                                            </p:txEl>
                                          </p:spTgt>
                                        </p:tgtEl>
                                        <p:attrNameLst>
                                          <p:attrName>style.fontWeight</p:attrName>
                                        </p:attrNameLst>
                                      </p:cBhvr>
                                      <p:to>
                                        <p:strVal val="bold"/>
                                      </p:to>
                                    </p:set>
                                    <p:set>
                                      <p:cBhvr override="childStyle">
                                        <p:cTn id="32" dur="indefinite"/>
                                        <p:tgtEl>
                                          <p:spTgt spid="17411">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7411">
                                            <p:txEl>
                                              <p:pRg st="5" end="5"/>
                                            </p:txEl>
                                          </p:spTgt>
                                        </p:tgtEl>
                                        <p:attrNameLst>
                                          <p:attrName>style.fontStyle</p:attrName>
                                        </p:attrNameLst>
                                      </p:cBhvr>
                                      <p:to>
                                        <p:strVal val="normal"/>
                                      </p:to>
                                    </p:set>
                                    <p:set>
                                      <p:cBhvr override="childStyle">
                                        <p:cTn id="37" dur="indefinite"/>
                                        <p:tgtEl>
                                          <p:spTgt spid="17411">
                                            <p:txEl>
                                              <p:pRg st="5" end="5"/>
                                            </p:txEl>
                                          </p:spTgt>
                                        </p:tgtEl>
                                        <p:attrNameLst>
                                          <p:attrName>style.fontWeight</p:attrName>
                                        </p:attrNameLst>
                                      </p:cBhvr>
                                      <p:to>
                                        <p:strVal val="bold"/>
                                      </p:to>
                                    </p:set>
                                    <p:set>
                                      <p:cBhvr override="childStyle">
                                        <p:cTn id="38" dur="indefinite"/>
                                        <p:tgtEl>
                                          <p:spTgt spid="17411">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7411">
                                            <p:txEl>
                                              <p:pRg st="6" end="6"/>
                                            </p:txEl>
                                          </p:spTgt>
                                        </p:tgtEl>
                                        <p:attrNameLst>
                                          <p:attrName>style.fontStyle</p:attrName>
                                        </p:attrNameLst>
                                      </p:cBhvr>
                                      <p:to>
                                        <p:strVal val="normal"/>
                                      </p:to>
                                    </p:set>
                                    <p:set>
                                      <p:cBhvr override="childStyle">
                                        <p:cTn id="43" dur="indefinite"/>
                                        <p:tgtEl>
                                          <p:spTgt spid="17411">
                                            <p:txEl>
                                              <p:pRg st="6" end="6"/>
                                            </p:txEl>
                                          </p:spTgt>
                                        </p:tgtEl>
                                        <p:attrNameLst>
                                          <p:attrName>style.fontWeight</p:attrName>
                                        </p:attrNameLst>
                                      </p:cBhvr>
                                      <p:to>
                                        <p:strVal val="bold"/>
                                      </p:to>
                                    </p:set>
                                    <p:set>
                                      <p:cBhvr override="childStyle">
                                        <p:cTn id="44" dur="indefinite"/>
                                        <p:tgtEl>
                                          <p:spTgt spid="17411">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7411">
                                            <p:txEl>
                                              <p:pRg st="7" end="7"/>
                                            </p:txEl>
                                          </p:spTgt>
                                        </p:tgtEl>
                                        <p:attrNameLst>
                                          <p:attrName>style.fontStyle</p:attrName>
                                        </p:attrNameLst>
                                      </p:cBhvr>
                                      <p:to>
                                        <p:strVal val="normal"/>
                                      </p:to>
                                    </p:set>
                                    <p:set>
                                      <p:cBhvr override="childStyle">
                                        <p:cTn id="49" dur="indefinite"/>
                                        <p:tgtEl>
                                          <p:spTgt spid="17411">
                                            <p:txEl>
                                              <p:pRg st="7" end="7"/>
                                            </p:txEl>
                                          </p:spTgt>
                                        </p:tgtEl>
                                        <p:attrNameLst>
                                          <p:attrName>style.fontWeight</p:attrName>
                                        </p:attrNameLst>
                                      </p:cBhvr>
                                      <p:to>
                                        <p:strVal val="bold"/>
                                      </p:to>
                                    </p:set>
                                    <p:set>
                                      <p:cBhvr override="childStyle">
                                        <p:cTn id="50" dur="indefinite"/>
                                        <p:tgtEl>
                                          <p:spTgt spid="17411">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p:txBody>
          <a:bodyPr>
            <a:normAutofit lnSpcReduction="10000"/>
          </a:bodyPr>
          <a:lstStyle/>
          <a:p>
            <a:r>
              <a:rPr lang="en-US" dirty="0" smtClean="0"/>
              <a:t>Formatting Data for DM Loading</a:t>
            </a:r>
          </a:p>
          <a:p>
            <a:pPr lvl="1"/>
            <a:r>
              <a:rPr lang="en-US" dirty="0" smtClean="0"/>
              <a:t>Sales (Invoice) History or any other time series data</a:t>
            </a:r>
          </a:p>
          <a:p>
            <a:pPr lvl="2"/>
            <a:r>
              <a:rPr lang="en-US" dirty="0" smtClean="0"/>
              <a:t>Specific </a:t>
            </a:r>
            <a:r>
              <a:rPr lang="en-US" dirty="0" smtClean="0"/>
              <a:t>fields:</a:t>
            </a:r>
          </a:p>
          <a:p>
            <a:pPr lvl="3"/>
            <a:r>
              <a:rPr lang="en-US" dirty="0" smtClean="0"/>
              <a:t>Series Key Fields (example:  Item, Customer)</a:t>
            </a:r>
          </a:p>
          <a:p>
            <a:pPr lvl="3"/>
            <a:r>
              <a:rPr lang="en-US" dirty="0" smtClean="0"/>
              <a:t>Time buckets 1 to xx representing the sales history for time periods (weeks or months) 1 to xx (representing the total number of past periods that the customer wishes to load into DM)</a:t>
            </a:r>
          </a:p>
          <a:p>
            <a:pPr lvl="3"/>
            <a:r>
              <a:rPr lang="en-US" dirty="0" smtClean="0"/>
              <a:t>NOTE:  There should be one record per unique series (example:  one record per Item/Customer combination)</a:t>
            </a:r>
          </a:p>
          <a:p>
            <a:pPr lvl="1"/>
            <a:r>
              <a:rPr lang="en-US" dirty="0" smtClean="0"/>
              <a:t>Attributes Data (example: Part Attributes)</a:t>
            </a:r>
          </a:p>
          <a:p>
            <a:pPr lvl="2"/>
            <a:r>
              <a:rPr lang="en-US" dirty="0" smtClean="0"/>
              <a:t>Specific fields:</a:t>
            </a:r>
          </a:p>
          <a:p>
            <a:pPr lvl="3"/>
            <a:r>
              <a:rPr lang="en-US" dirty="0" smtClean="0"/>
              <a:t>Series Key Fields (example:  Item)</a:t>
            </a:r>
          </a:p>
          <a:p>
            <a:pPr lvl="3"/>
            <a:r>
              <a:rPr lang="en-US" dirty="0" smtClean="0"/>
              <a:t>Series Attributes Field(s)  (example:  Item </a:t>
            </a:r>
            <a:r>
              <a:rPr lang="en-US" dirty="0" smtClean="0"/>
              <a:t>Desc</a:t>
            </a:r>
            <a:r>
              <a:rPr lang="en-US" dirty="0" smtClean="0"/>
              <a:t>, Product Line, Item Status, Std. Cost, etc.)</a:t>
            </a:r>
          </a:p>
          <a:p>
            <a:pPr lvl="3"/>
            <a:r>
              <a:rPr lang="en-US" dirty="0" smtClean="0"/>
              <a:t>One numeric field containing a zero</a:t>
            </a:r>
          </a:p>
        </p:txBody>
      </p:sp>
      <p:sp>
        <p:nvSpPr>
          <p:cNvPr id="18434" name="Title 1"/>
          <p:cNvSpPr>
            <a:spLocks noGrp="1"/>
          </p:cNvSpPr>
          <p:nvPr>
            <p:ph type="title"/>
          </p:nvPr>
        </p:nvSpPr>
        <p:spPr/>
        <p:txBody>
          <a:bodyPr/>
          <a:lstStyle/>
          <a:p>
            <a:r>
              <a:rPr lang="en-US" dirty="0" smtClean="0"/>
              <a:t>DME-QAD Integration Details</a:t>
            </a:r>
          </a:p>
        </p:txBody>
      </p:sp>
      <p:sp>
        <p:nvSpPr>
          <p:cNvPr id="4" name="Footer Placeholder 3"/>
          <p:cNvSpPr>
            <a:spLocks noGrp="1"/>
          </p:cNvSpPr>
          <p:nvPr>
            <p:ph type="ftr" sz="quarter" idx="10"/>
          </p:nvPr>
        </p:nvSpPr>
        <p:spPr/>
        <p:txBody>
          <a:bodyPr/>
          <a:lstStyle/>
          <a:p>
            <a:r>
              <a:rPr lang="en-US" dirty="0" smtClean="0"/>
              <a:t>DM-INT-QAD-080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18435">
                                            <p:txEl>
                                              <p:pRg st="0" end="0"/>
                                            </p:txEl>
                                          </p:spTgt>
                                        </p:tgtEl>
                                        <p:attrNameLst>
                                          <p:attrName>style.fontStyle</p:attrName>
                                        </p:attrNameLst>
                                      </p:cBhvr>
                                      <p:to>
                                        <p:strVal val="normal"/>
                                      </p:to>
                                    </p:set>
                                    <p:set>
                                      <p:cBhvr override="childStyle">
                                        <p:cTn id="7" dur="indefinite"/>
                                        <p:tgtEl>
                                          <p:spTgt spid="18435">
                                            <p:txEl>
                                              <p:pRg st="0" end="0"/>
                                            </p:txEl>
                                          </p:spTgt>
                                        </p:tgtEl>
                                        <p:attrNameLst>
                                          <p:attrName>style.fontWeight</p:attrName>
                                        </p:attrNameLst>
                                      </p:cBhvr>
                                      <p:to>
                                        <p:strVal val="bold"/>
                                      </p:to>
                                    </p:set>
                                    <p:set>
                                      <p:cBhvr override="childStyle">
                                        <p:cTn id="8" dur="indefinite"/>
                                        <p:tgtEl>
                                          <p:spTgt spid="1843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18435">
                                            <p:txEl>
                                              <p:pRg st="1" end="1"/>
                                            </p:txEl>
                                          </p:spTgt>
                                        </p:tgtEl>
                                        <p:attrNameLst>
                                          <p:attrName>style.fontStyle</p:attrName>
                                        </p:attrNameLst>
                                      </p:cBhvr>
                                      <p:to>
                                        <p:strVal val="normal"/>
                                      </p:to>
                                    </p:set>
                                    <p:set>
                                      <p:cBhvr override="childStyle">
                                        <p:cTn id="13" dur="indefinite"/>
                                        <p:tgtEl>
                                          <p:spTgt spid="18435">
                                            <p:txEl>
                                              <p:pRg st="1" end="1"/>
                                            </p:txEl>
                                          </p:spTgt>
                                        </p:tgtEl>
                                        <p:attrNameLst>
                                          <p:attrName>style.fontWeight</p:attrName>
                                        </p:attrNameLst>
                                      </p:cBhvr>
                                      <p:to>
                                        <p:strVal val="bold"/>
                                      </p:to>
                                    </p:set>
                                    <p:set>
                                      <p:cBhvr override="childStyle">
                                        <p:cTn id="14" dur="indefinite"/>
                                        <p:tgtEl>
                                          <p:spTgt spid="1843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18435">
                                            <p:txEl>
                                              <p:pRg st="2" end="2"/>
                                            </p:txEl>
                                          </p:spTgt>
                                        </p:tgtEl>
                                        <p:attrNameLst>
                                          <p:attrName>style.fontStyle</p:attrName>
                                        </p:attrNameLst>
                                      </p:cBhvr>
                                      <p:to>
                                        <p:strVal val="normal"/>
                                      </p:to>
                                    </p:set>
                                    <p:set>
                                      <p:cBhvr override="childStyle">
                                        <p:cTn id="19" dur="indefinite"/>
                                        <p:tgtEl>
                                          <p:spTgt spid="18435">
                                            <p:txEl>
                                              <p:pRg st="2" end="2"/>
                                            </p:txEl>
                                          </p:spTgt>
                                        </p:tgtEl>
                                        <p:attrNameLst>
                                          <p:attrName>style.fontWeight</p:attrName>
                                        </p:attrNameLst>
                                      </p:cBhvr>
                                      <p:to>
                                        <p:strVal val="bold"/>
                                      </p:to>
                                    </p:set>
                                    <p:set>
                                      <p:cBhvr override="childStyle">
                                        <p:cTn id="20" dur="indefinite"/>
                                        <p:tgtEl>
                                          <p:spTgt spid="1843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8435">
                                            <p:txEl>
                                              <p:pRg st="3" end="3"/>
                                            </p:txEl>
                                          </p:spTgt>
                                        </p:tgtEl>
                                        <p:attrNameLst>
                                          <p:attrName>style.fontStyle</p:attrName>
                                        </p:attrNameLst>
                                      </p:cBhvr>
                                      <p:to>
                                        <p:strVal val="normal"/>
                                      </p:to>
                                    </p:set>
                                    <p:set>
                                      <p:cBhvr override="childStyle">
                                        <p:cTn id="25" dur="indefinite"/>
                                        <p:tgtEl>
                                          <p:spTgt spid="18435">
                                            <p:txEl>
                                              <p:pRg st="3" end="3"/>
                                            </p:txEl>
                                          </p:spTgt>
                                        </p:tgtEl>
                                        <p:attrNameLst>
                                          <p:attrName>style.fontWeight</p:attrName>
                                        </p:attrNameLst>
                                      </p:cBhvr>
                                      <p:to>
                                        <p:strVal val="bold"/>
                                      </p:to>
                                    </p:set>
                                    <p:set>
                                      <p:cBhvr override="childStyle">
                                        <p:cTn id="26" dur="indefinite"/>
                                        <p:tgtEl>
                                          <p:spTgt spid="1843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8435">
                                            <p:txEl>
                                              <p:pRg st="4" end="4"/>
                                            </p:txEl>
                                          </p:spTgt>
                                        </p:tgtEl>
                                        <p:attrNameLst>
                                          <p:attrName>style.fontStyle</p:attrName>
                                        </p:attrNameLst>
                                      </p:cBhvr>
                                      <p:to>
                                        <p:strVal val="normal"/>
                                      </p:to>
                                    </p:set>
                                    <p:set>
                                      <p:cBhvr override="childStyle">
                                        <p:cTn id="31" dur="indefinite"/>
                                        <p:tgtEl>
                                          <p:spTgt spid="18435">
                                            <p:txEl>
                                              <p:pRg st="4" end="4"/>
                                            </p:txEl>
                                          </p:spTgt>
                                        </p:tgtEl>
                                        <p:attrNameLst>
                                          <p:attrName>style.fontWeight</p:attrName>
                                        </p:attrNameLst>
                                      </p:cBhvr>
                                      <p:to>
                                        <p:strVal val="bold"/>
                                      </p:to>
                                    </p:set>
                                    <p:set>
                                      <p:cBhvr override="childStyle">
                                        <p:cTn id="32" dur="indefinite"/>
                                        <p:tgtEl>
                                          <p:spTgt spid="18435">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8435">
                                            <p:txEl>
                                              <p:pRg st="5" end="5"/>
                                            </p:txEl>
                                          </p:spTgt>
                                        </p:tgtEl>
                                        <p:attrNameLst>
                                          <p:attrName>style.fontStyle</p:attrName>
                                        </p:attrNameLst>
                                      </p:cBhvr>
                                      <p:to>
                                        <p:strVal val="normal"/>
                                      </p:to>
                                    </p:set>
                                    <p:set>
                                      <p:cBhvr override="childStyle">
                                        <p:cTn id="37" dur="indefinite"/>
                                        <p:tgtEl>
                                          <p:spTgt spid="18435">
                                            <p:txEl>
                                              <p:pRg st="5" end="5"/>
                                            </p:txEl>
                                          </p:spTgt>
                                        </p:tgtEl>
                                        <p:attrNameLst>
                                          <p:attrName>style.fontWeight</p:attrName>
                                        </p:attrNameLst>
                                      </p:cBhvr>
                                      <p:to>
                                        <p:strVal val="bold"/>
                                      </p:to>
                                    </p:set>
                                    <p:set>
                                      <p:cBhvr override="childStyle">
                                        <p:cTn id="38" dur="indefinite"/>
                                        <p:tgtEl>
                                          <p:spTgt spid="18435">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childTnLst>
                                    <p:set>
                                      <p:cBhvr override="childStyle">
                                        <p:cTn id="42" dur="indefinite"/>
                                        <p:tgtEl>
                                          <p:spTgt spid="18435">
                                            <p:txEl>
                                              <p:pRg st="6" end="6"/>
                                            </p:txEl>
                                          </p:spTgt>
                                        </p:tgtEl>
                                        <p:attrNameLst>
                                          <p:attrName>style.fontStyle</p:attrName>
                                        </p:attrNameLst>
                                      </p:cBhvr>
                                      <p:to>
                                        <p:strVal val="normal"/>
                                      </p:to>
                                    </p:set>
                                    <p:set>
                                      <p:cBhvr override="childStyle">
                                        <p:cTn id="43" dur="indefinite"/>
                                        <p:tgtEl>
                                          <p:spTgt spid="18435">
                                            <p:txEl>
                                              <p:pRg st="6" end="6"/>
                                            </p:txEl>
                                          </p:spTgt>
                                        </p:tgtEl>
                                        <p:attrNameLst>
                                          <p:attrName>style.fontWeight</p:attrName>
                                        </p:attrNameLst>
                                      </p:cBhvr>
                                      <p:to>
                                        <p:strVal val="bold"/>
                                      </p:to>
                                    </p:set>
                                    <p:set>
                                      <p:cBhvr override="childStyle">
                                        <p:cTn id="44" dur="indefinite"/>
                                        <p:tgtEl>
                                          <p:spTgt spid="18435">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childTnLst>
                                    <p:set>
                                      <p:cBhvr override="childStyle">
                                        <p:cTn id="48" dur="indefinite"/>
                                        <p:tgtEl>
                                          <p:spTgt spid="18435">
                                            <p:txEl>
                                              <p:pRg st="7" end="7"/>
                                            </p:txEl>
                                          </p:spTgt>
                                        </p:tgtEl>
                                        <p:attrNameLst>
                                          <p:attrName>style.fontStyle</p:attrName>
                                        </p:attrNameLst>
                                      </p:cBhvr>
                                      <p:to>
                                        <p:strVal val="normal"/>
                                      </p:to>
                                    </p:set>
                                    <p:set>
                                      <p:cBhvr override="childStyle">
                                        <p:cTn id="49" dur="indefinite"/>
                                        <p:tgtEl>
                                          <p:spTgt spid="18435">
                                            <p:txEl>
                                              <p:pRg st="7" end="7"/>
                                            </p:txEl>
                                          </p:spTgt>
                                        </p:tgtEl>
                                        <p:attrNameLst>
                                          <p:attrName>style.fontWeight</p:attrName>
                                        </p:attrNameLst>
                                      </p:cBhvr>
                                      <p:to>
                                        <p:strVal val="bold"/>
                                      </p:to>
                                    </p:set>
                                    <p:set>
                                      <p:cBhvr override="childStyle">
                                        <p:cTn id="50" dur="indefinite"/>
                                        <p:tgtEl>
                                          <p:spTgt spid="18435">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8435">
                                            <p:txEl>
                                              <p:pRg st="8" end="8"/>
                                            </p:txEl>
                                          </p:spTgt>
                                        </p:tgtEl>
                                        <p:attrNameLst>
                                          <p:attrName>style.fontStyle</p:attrName>
                                        </p:attrNameLst>
                                      </p:cBhvr>
                                      <p:to>
                                        <p:strVal val="normal"/>
                                      </p:to>
                                    </p:set>
                                    <p:set>
                                      <p:cBhvr override="childStyle">
                                        <p:cTn id="55" dur="indefinite"/>
                                        <p:tgtEl>
                                          <p:spTgt spid="18435">
                                            <p:txEl>
                                              <p:pRg st="8" end="8"/>
                                            </p:txEl>
                                          </p:spTgt>
                                        </p:tgtEl>
                                        <p:attrNameLst>
                                          <p:attrName>style.fontWeight</p:attrName>
                                        </p:attrNameLst>
                                      </p:cBhvr>
                                      <p:to>
                                        <p:strVal val="bold"/>
                                      </p:to>
                                    </p:set>
                                    <p:set>
                                      <p:cBhvr override="childStyle">
                                        <p:cTn id="56" dur="indefinite"/>
                                        <p:tgtEl>
                                          <p:spTgt spid="18435">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18435">
                                            <p:txEl>
                                              <p:pRg st="9" end="9"/>
                                            </p:txEl>
                                          </p:spTgt>
                                        </p:tgtEl>
                                        <p:attrNameLst>
                                          <p:attrName>style.fontStyle</p:attrName>
                                        </p:attrNameLst>
                                      </p:cBhvr>
                                      <p:to>
                                        <p:strVal val="normal"/>
                                      </p:to>
                                    </p:set>
                                    <p:set>
                                      <p:cBhvr override="childStyle">
                                        <p:cTn id="61" dur="indefinite"/>
                                        <p:tgtEl>
                                          <p:spTgt spid="18435">
                                            <p:txEl>
                                              <p:pRg st="9" end="9"/>
                                            </p:txEl>
                                          </p:spTgt>
                                        </p:tgtEl>
                                        <p:attrNameLst>
                                          <p:attrName>style.fontWeight</p:attrName>
                                        </p:attrNameLst>
                                      </p:cBhvr>
                                      <p:to>
                                        <p:strVal val="bold"/>
                                      </p:to>
                                    </p:set>
                                    <p:set>
                                      <p:cBhvr override="childStyle">
                                        <p:cTn id="62" dur="indefinite"/>
                                        <p:tgtEl>
                                          <p:spTgt spid="18435">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18435">
                                            <p:txEl>
                                              <p:pRg st="10" end="10"/>
                                            </p:txEl>
                                          </p:spTgt>
                                        </p:tgtEl>
                                        <p:attrNameLst>
                                          <p:attrName>style.fontStyle</p:attrName>
                                        </p:attrNameLst>
                                      </p:cBhvr>
                                      <p:to>
                                        <p:strVal val="normal"/>
                                      </p:to>
                                    </p:set>
                                    <p:set>
                                      <p:cBhvr override="childStyle">
                                        <p:cTn id="67" dur="indefinite"/>
                                        <p:tgtEl>
                                          <p:spTgt spid="18435">
                                            <p:txEl>
                                              <p:pRg st="10" end="10"/>
                                            </p:txEl>
                                          </p:spTgt>
                                        </p:tgtEl>
                                        <p:attrNameLst>
                                          <p:attrName>style.fontWeight</p:attrName>
                                        </p:attrNameLst>
                                      </p:cBhvr>
                                      <p:to>
                                        <p:strVal val="bold"/>
                                      </p:to>
                                    </p:set>
                                    <p:set>
                                      <p:cBhvr override="childStyle">
                                        <p:cTn id="68" dur="indefinite"/>
                                        <p:tgtEl>
                                          <p:spTgt spid="18435">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r>
              <a:rPr lang="en-US" dirty="0" smtClean="0"/>
              <a:t>Formatting Data for DM Loading (</a:t>
            </a:r>
            <a:r>
              <a:rPr lang="en-US" dirty="0" smtClean="0"/>
              <a:t>con’t</a:t>
            </a:r>
            <a:r>
              <a:rPr lang="en-US" dirty="0" smtClean="0"/>
              <a:t>)</a:t>
            </a:r>
          </a:p>
          <a:p>
            <a:pPr lvl="1"/>
            <a:r>
              <a:rPr lang="en-US" dirty="0" smtClean="0"/>
              <a:t>Transformation required to put data into the required format can be accomplished through:</a:t>
            </a:r>
          </a:p>
          <a:p>
            <a:pPr lvl="2"/>
            <a:r>
              <a:rPr lang="en-US" dirty="0" smtClean="0"/>
              <a:t>A transformation task established as part of the SSIS package</a:t>
            </a:r>
          </a:p>
          <a:p>
            <a:pPr lvl="2"/>
            <a:r>
              <a:rPr lang="en-US" dirty="0" smtClean="0"/>
              <a:t>Stored procedures that manipulate data within the </a:t>
            </a:r>
            <a:r>
              <a:rPr lang="en-US" dirty="0" smtClean="0"/>
              <a:t>QADDM_Staging</a:t>
            </a:r>
            <a:r>
              <a:rPr lang="en-US" dirty="0" smtClean="0"/>
              <a:t> database</a:t>
            </a:r>
          </a:p>
          <a:p>
            <a:pPr lvl="2"/>
            <a:r>
              <a:rPr lang="en-US" dirty="0" smtClean="0"/>
              <a:t>Views that organize data from the </a:t>
            </a:r>
            <a:r>
              <a:rPr lang="en-US" dirty="0" smtClean="0"/>
              <a:t>QADDM_Staging</a:t>
            </a:r>
            <a:r>
              <a:rPr lang="en-US" dirty="0" smtClean="0"/>
              <a:t> database into the proper format</a:t>
            </a:r>
          </a:p>
          <a:p>
            <a:pPr lvl="1"/>
            <a:r>
              <a:rPr lang="en-US" dirty="0" smtClean="0"/>
              <a:t>General recommendations:</a:t>
            </a:r>
          </a:p>
          <a:p>
            <a:pPr lvl="2"/>
            <a:r>
              <a:rPr lang="en-US" dirty="0" smtClean="0"/>
              <a:t>Views should not be used for very large datasets (more than 5,000 summarized records as this may slow data loading in DM)</a:t>
            </a:r>
          </a:p>
          <a:p>
            <a:pPr lvl="2"/>
            <a:endParaRPr lang="en-US" dirty="0" smtClean="0"/>
          </a:p>
        </p:txBody>
      </p:sp>
      <p:sp>
        <p:nvSpPr>
          <p:cNvPr id="19458" name="Title 1"/>
          <p:cNvSpPr>
            <a:spLocks noGrp="1"/>
          </p:cNvSpPr>
          <p:nvPr>
            <p:ph type="title"/>
          </p:nvPr>
        </p:nvSpPr>
        <p:spPr/>
        <p:txBody>
          <a:bodyPr/>
          <a:lstStyle/>
          <a:p>
            <a:r>
              <a:rPr lang="en-US" dirty="0" smtClean="0"/>
              <a:t>DME-QAD Integration Details</a:t>
            </a:r>
          </a:p>
        </p:txBody>
      </p:sp>
      <p:sp>
        <p:nvSpPr>
          <p:cNvPr id="4" name="Footer Placeholder 3"/>
          <p:cNvSpPr>
            <a:spLocks noGrp="1"/>
          </p:cNvSpPr>
          <p:nvPr>
            <p:ph type="ftr" sz="quarter" idx="10"/>
          </p:nvPr>
        </p:nvSpPr>
        <p:spPr/>
        <p:txBody>
          <a:bodyPr/>
          <a:lstStyle/>
          <a:p>
            <a:r>
              <a:rPr lang="en-US" dirty="0" smtClean="0"/>
              <a:t>DM-INT-QAD-090</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19459">
                                            <p:txEl>
                                              <p:pRg st="0" end="0"/>
                                            </p:txEl>
                                          </p:spTgt>
                                        </p:tgtEl>
                                        <p:attrNameLst>
                                          <p:attrName>style.fontStyle</p:attrName>
                                        </p:attrNameLst>
                                      </p:cBhvr>
                                      <p:to>
                                        <p:strVal val="normal"/>
                                      </p:to>
                                    </p:set>
                                    <p:set>
                                      <p:cBhvr override="childStyle">
                                        <p:cTn id="7" dur="indefinite"/>
                                        <p:tgtEl>
                                          <p:spTgt spid="19459">
                                            <p:txEl>
                                              <p:pRg st="0" end="0"/>
                                            </p:txEl>
                                          </p:spTgt>
                                        </p:tgtEl>
                                        <p:attrNameLst>
                                          <p:attrName>style.fontWeight</p:attrName>
                                        </p:attrNameLst>
                                      </p:cBhvr>
                                      <p:to>
                                        <p:strVal val="bold"/>
                                      </p:to>
                                    </p:set>
                                    <p:set>
                                      <p:cBhvr override="childStyle">
                                        <p:cTn id="8" dur="indefinite"/>
                                        <p:tgtEl>
                                          <p:spTgt spid="194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19459">
                                            <p:txEl>
                                              <p:pRg st="1" end="1"/>
                                            </p:txEl>
                                          </p:spTgt>
                                        </p:tgtEl>
                                        <p:attrNameLst>
                                          <p:attrName>style.fontStyle</p:attrName>
                                        </p:attrNameLst>
                                      </p:cBhvr>
                                      <p:to>
                                        <p:strVal val="normal"/>
                                      </p:to>
                                    </p:set>
                                    <p:set>
                                      <p:cBhvr override="childStyle">
                                        <p:cTn id="13" dur="indefinite"/>
                                        <p:tgtEl>
                                          <p:spTgt spid="19459">
                                            <p:txEl>
                                              <p:pRg st="1" end="1"/>
                                            </p:txEl>
                                          </p:spTgt>
                                        </p:tgtEl>
                                        <p:attrNameLst>
                                          <p:attrName>style.fontWeight</p:attrName>
                                        </p:attrNameLst>
                                      </p:cBhvr>
                                      <p:to>
                                        <p:strVal val="bold"/>
                                      </p:to>
                                    </p:set>
                                    <p:set>
                                      <p:cBhvr override="childStyle">
                                        <p:cTn id="14" dur="indefinite"/>
                                        <p:tgtEl>
                                          <p:spTgt spid="194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9459">
                                            <p:txEl>
                                              <p:pRg st="2" end="2"/>
                                            </p:txEl>
                                          </p:spTgt>
                                        </p:tgtEl>
                                        <p:attrNameLst>
                                          <p:attrName>style.fontStyle</p:attrName>
                                        </p:attrNameLst>
                                      </p:cBhvr>
                                      <p:to>
                                        <p:strVal val="normal"/>
                                      </p:to>
                                    </p:set>
                                    <p:set>
                                      <p:cBhvr override="childStyle">
                                        <p:cTn id="19" dur="indefinite"/>
                                        <p:tgtEl>
                                          <p:spTgt spid="19459">
                                            <p:txEl>
                                              <p:pRg st="2" end="2"/>
                                            </p:txEl>
                                          </p:spTgt>
                                        </p:tgtEl>
                                        <p:attrNameLst>
                                          <p:attrName>style.fontWeight</p:attrName>
                                        </p:attrNameLst>
                                      </p:cBhvr>
                                      <p:to>
                                        <p:strVal val="bold"/>
                                      </p:to>
                                    </p:set>
                                    <p:set>
                                      <p:cBhvr override="childStyle">
                                        <p:cTn id="20" dur="indefinite"/>
                                        <p:tgtEl>
                                          <p:spTgt spid="194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9459">
                                            <p:txEl>
                                              <p:pRg st="3" end="3"/>
                                            </p:txEl>
                                          </p:spTgt>
                                        </p:tgtEl>
                                        <p:attrNameLst>
                                          <p:attrName>style.fontStyle</p:attrName>
                                        </p:attrNameLst>
                                      </p:cBhvr>
                                      <p:to>
                                        <p:strVal val="normal"/>
                                      </p:to>
                                    </p:set>
                                    <p:set>
                                      <p:cBhvr override="childStyle">
                                        <p:cTn id="25" dur="indefinite"/>
                                        <p:tgtEl>
                                          <p:spTgt spid="19459">
                                            <p:txEl>
                                              <p:pRg st="3" end="3"/>
                                            </p:txEl>
                                          </p:spTgt>
                                        </p:tgtEl>
                                        <p:attrNameLst>
                                          <p:attrName>style.fontWeight</p:attrName>
                                        </p:attrNameLst>
                                      </p:cBhvr>
                                      <p:to>
                                        <p:strVal val="bold"/>
                                      </p:to>
                                    </p:set>
                                    <p:set>
                                      <p:cBhvr override="childStyle">
                                        <p:cTn id="26" dur="indefinite"/>
                                        <p:tgtEl>
                                          <p:spTgt spid="194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9459">
                                            <p:txEl>
                                              <p:pRg st="4" end="4"/>
                                            </p:txEl>
                                          </p:spTgt>
                                        </p:tgtEl>
                                        <p:attrNameLst>
                                          <p:attrName>style.fontStyle</p:attrName>
                                        </p:attrNameLst>
                                      </p:cBhvr>
                                      <p:to>
                                        <p:strVal val="normal"/>
                                      </p:to>
                                    </p:set>
                                    <p:set>
                                      <p:cBhvr override="childStyle">
                                        <p:cTn id="31" dur="indefinite"/>
                                        <p:tgtEl>
                                          <p:spTgt spid="19459">
                                            <p:txEl>
                                              <p:pRg st="4" end="4"/>
                                            </p:txEl>
                                          </p:spTgt>
                                        </p:tgtEl>
                                        <p:attrNameLst>
                                          <p:attrName>style.fontWeight</p:attrName>
                                        </p:attrNameLst>
                                      </p:cBhvr>
                                      <p:to>
                                        <p:strVal val="bold"/>
                                      </p:to>
                                    </p:set>
                                    <p:set>
                                      <p:cBhvr override="childStyle">
                                        <p:cTn id="32" dur="indefinite"/>
                                        <p:tgtEl>
                                          <p:spTgt spid="194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childTnLst>
                                    <p:set>
                                      <p:cBhvr override="childStyle">
                                        <p:cTn id="36" dur="indefinite"/>
                                        <p:tgtEl>
                                          <p:spTgt spid="19459">
                                            <p:txEl>
                                              <p:pRg st="5" end="5"/>
                                            </p:txEl>
                                          </p:spTgt>
                                        </p:tgtEl>
                                        <p:attrNameLst>
                                          <p:attrName>style.fontStyle</p:attrName>
                                        </p:attrNameLst>
                                      </p:cBhvr>
                                      <p:to>
                                        <p:strVal val="normal"/>
                                      </p:to>
                                    </p:set>
                                    <p:set>
                                      <p:cBhvr override="childStyle">
                                        <p:cTn id="37" dur="indefinite"/>
                                        <p:tgtEl>
                                          <p:spTgt spid="19459">
                                            <p:txEl>
                                              <p:pRg st="5" end="5"/>
                                            </p:txEl>
                                          </p:spTgt>
                                        </p:tgtEl>
                                        <p:attrNameLst>
                                          <p:attrName>style.fontWeight</p:attrName>
                                        </p:attrNameLst>
                                      </p:cBhvr>
                                      <p:to>
                                        <p:strVal val="bold"/>
                                      </p:to>
                                    </p:set>
                                    <p:set>
                                      <p:cBhvr override="childStyle">
                                        <p:cTn id="38" dur="indefinite"/>
                                        <p:tgtEl>
                                          <p:spTgt spid="194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9459">
                                            <p:txEl>
                                              <p:pRg st="6" end="6"/>
                                            </p:txEl>
                                          </p:spTgt>
                                        </p:tgtEl>
                                        <p:attrNameLst>
                                          <p:attrName>style.fontStyle</p:attrName>
                                        </p:attrNameLst>
                                      </p:cBhvr>
                                      <p:to>
                                        <p:strVal val="normal"/>
                                      </p:to>
                                    </p:set>
                                    <p:set>
                                      <p:cBhvr override="childStyle">
                                        <p:cTn id="43" dur="indefinite"/>
                                        <p:tgtEl>
                                          <p:spTgt spid="19459">
                                            <p:txEl>
                                              <p:pRg st="6" end="6"/>
                                            </p:txEl>
                                          </p:spTgt>
                                        </p:tgtEl>
                                        <p:attrNameLst>
                                          <p:attrName>style.fontWeight</p:attrName>
                                        </p:attrNameLst>
                                      </p:cBhvr>
                                      <p:to>
                                        <p:strVal val="bold"/>
                                      </p:to>
                                    </p:set>
                                    <p:set>
                                      <p:cBhvr override="childStyle">
                                        <p:cTn id="44" dur="indefinite"/>
                                        <p:tgtEl>
                                          <p:spTgt spid="1945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5326</TotalTime>
  <Words>874</Words>
  <Application>Microsoft Office PowerPoint</Application>
  <PresentationFormat>On-screen Show (4:3)</PresentationFormat>
  <Paragraphs>122</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QAD 2010 Template</vt:lpstr>
      <vt:lpstr>DME-QAD Integration Overview</vt:lpstr>
      <vt:lpstr>DME-QAD Integration Overview</vt:lpstr>
      <vt:lpstr>DME-QAD Integration Overview</vt:lpstr>
      <vt:lpstr>DME-QAD Integration Overview</vt:lpstr>
      <vt:lpstr>DME-QAD Integration Overview </vt:lpstr>
      <vt:lpstr>DME-QAD Integration Details</vt:lpstr>
      <vt:lpstr>DME-QAD Integration Details</vt:lpstr>
      <vt:lpstr>DME-QAD Integration Details</vt:lpstr>
      <vt:lpstr>DME-QAD Integration Details</vt:lpstr>
      <vt:lpstr>Housing Data Extracted from QAD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243</cp:revision>
  <dcterms:created xsi:type="dcterms:W3CDTF">2011-07-14T16:40:17Z</dcterms:created>
  <dcterms:modified xsi:type="dcterms:W3CDTF">2012-01-20T17:54:01Z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