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notesSlides/notesSlide2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57.xml" ContentType="application/vnd.openxmlformats-officedocument.presentationml.tags+xml"/>
  <Override PartName="/ppt/tags/tag175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64.xml" ContentType="application/vnd.openxmlformats-officedocument.presentationml.tags+xml"/>
  <Override PartName="/ppt/tags/tag182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71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notesSlides/notesSlide5.xml" ContentType="application/vnd.openxmlformats-officedocument.presentationml.notesSlide+xml"/>
  <Override PartName="/ppt/slideLayouts/slideLayout38.xml" ContentType="application/vnd.openxmlformats-officedocument.presentationml.slideLayout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141.xml" ContentType="application/vnd.openxmlformats-officedocument.presentationml.tags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4" r:id="rId3"/>
    <p:sldId id="318" r:id="rId4"/>
    <p:sldId id="312" r:id="rId5"/>
    <p:sldId id="320" r:id="rId6"/>
    <p:sldId id="321" r:id="rId7"/>
    <p:sldId id="319" r:id="rId8"/>
    <p:sldId id="32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2500" autoAdjust="0"/>
    <p:restoredTop sz="82319" autoAdjust="0"/>
  </p:normalViewPr>
  <p:slideViewPr>
    <p:cSldViewPr snapToGrid="0" snapToObjects="1">
      <p:cViewPr>
        <p:scale>
          <a:sx n="80" d="100"/>
          <a:sy n="80" d="100"/>
        </p:scale>
        <p:origin x="-972" y="-15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notesViewPr>
    <p:cSldViewPr snapToGrid="0" snapToObjects="1">
      <p:cViewPr varScale="1">
        <p:scale>
          <a:sx n="77" d="100"/>
          <a:sy n="77" d="100"/>
        </p:scale>
        <p:origin x="-211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71EE4-C82A-4543-A6C6-8C215D81D62E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 Pivot Table functionality (along with SQL Views) allows users to create “reports” that</a:t>
            </a:r>
            <a:r>
              <a:rPr lang="en-US" baseline="0" dirty="0" smtClean="0"/>
              <a:t> can be used outside of the Viewer.  As the data is exported to a Microsoft Excel spreadsheet, the spreadsheet can be shared with anyone the user wishes.  This functionality is “one-way”, that is, data only flows FROM the DME database to the spreadsheet and not the other direction.</a:t>
            </a: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 view named vw_PVT_View_V40 contains a variety of fields from the series, observations and statistics</a:t>
            </a:r>
            <a:r>
              <a:rPr lang="en-US" baseline="0" dirty="0" smtClean="0"/>
              <a:t> values tables.  It is highly recommended that this default view be customized during a customer implementation in order to make the pivot table’s contents relevant to their needs and their DME configuration.</a:t>
            </a: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 SQL View gives us the opportunity to pass along a “customized” dataset to the</a:t>
            </a:r>
            <a:r>
              <a:rPr lang="en-US" baseline="0" dirty="0" smtClean="0"/>
              <a:t> Excel pivot table.  Determine your customer’s needs when creating or customizing a pivot table SQL view.</a:t>
            </a: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From within SQL</a:t>
            </a:r>
            <a:r>
              <a:rPr lang="en-US" baseline="0" dirty="0" smtClean="0"/>
              <a:t> Server Management Studio:</a:t>
            </a:r>
          </a:p>
          <a:p>
            <a:pPr marL="228600" indent="-228600" eaLnBrk="1" hangingPunct="1">
              <a:buAutoNum type="arabicPeriod"/>
            </a:pPr>
            <a:r>
              <a:rPr lang="en-US" baseline="0" dirty="0" smtClean="0"/>
              <a:t>Expand the + next to the DME database name.</a:t>
            </a:r>
          </a:p>
          <a:p>
            <a:pPr marL="228600" indent="-228600" eaLnBrk="1" hangingPunct="1">
              <a:buAutoNum type="arabicPeriod"/>
            </a:pPr>
            <a:r>
              <a:rPr lang="en-US" baseline="0" dirty="0" smtClean="0"/>
              <a:t>Expand the + next to the Views folder</a:t>
            </a:r>
          </a:p>
          <a:p>
            <a:pPr marL="228600" indent="-228600" eaLnBrk="1" hangingPunct="1">
              <a:buAutoNum type="arabicPeriod"/>
            </a:pPr>
            <a:r>
              <a:rPr lang="en-US" baseline="0" dirty="0" smtClean="0"/>
              <a:t>Right-click on the desired view and click “Design”</a:t>
            </a:r>
          </a:p>
          <a:p>
            <a:pPr marL="228600" indent="-228600" eaLnBrk="1" hangingPunct="1">
              <a:buAutoNum type="arabicPeriod"/>
            </a:pPr>
            <a:r>
              <a:rPr lang="en-US" baseline="0" dirty="0" smtClean="0"/>
              <a:t>The design window appears on the right side</a:t>
            </a: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From within SQL</a:t>
            </a:r>
            <a:r>
              <a:rPr lang="en-US" baseline="0" dirty="0" smtClean="0"/>
              <a:t> Server Management Studio:</a:t>
            </a:r>
          </a:p>
          <a:p>
            <a:pPr marL="228600" indent="-228600" eaLnBrk="1" hangingPunct="1">
              <a:buAutoNum type="arabicPeriod"/>
            </a:pPr>
            <a:r>
              <a:rPr lang="en-US" baseline="0" dirty="0" smtClean="0"/>
              <a:t>Add, delete or modify the contents of the view as necessary.</a:t>
            </a:r>
          </a:p>
          <a:p>
            <a:pPr marL="228600" indent="-228600" eaLnBrk="1" hangingPunct="1">
              <a:buAutoNum type="arabicPeriod"/>
            </a:pPr>
            <a:r>
              <a:rPr lang="en-US" baseline="0" dirty="0" smtClean="0"/>
              <a:t>Click “save” when completed.</a:t>
            </a:r>
          </a:p>
          <a:p>
            <a:pPr marL="228600" indent="-228600" eaLnBrk="1" hangingPunct="1">
              <a:buAutoNum type="arabicPeriod"/>
            </a:pPr>
            <a:endParaRPr lang="en-US" baseline="0" dirty="0" smtClean="0"/>
          </a:p>
          <a:p>
            <a:pPr marL="228600" indent="-228600" eaLnBrk="1" hangingPunct="1">
              <a:buNone/>
            </a:pPr>
            <a:r>
              <a:rPr lang="en-US" baseline="0" dirty="0" smtClean="0"/>
              <a:t>Notes:  the design window also shows the corresponding SQL.  Changes to the SQL script can be made directly within this area as an alternative to using the visual selection tools.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If your SQL view does not appear in the Viewer’s list of available views,</a:t>
            </a:r>
            <a:r>
              <a:rPr lang="en-US" baseline="0" dirty="0" smtClean="0"/>
              <a:t> it is most likely due to one of the reasons listed in this slide.  </a:t>
            </a: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Pivot</a:t>
            </a:r>
            <a:r>
              <a:rPr lang="en-US" baseline="0" dirty="0" smtClean="0"/>
              <a:t> tables can be very large if the customer’s database has a large number of series and/or a large number of fields as part of the view.  It is very common for customer pivot tables to be in excess of 200mb.</a:t>
            </a: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0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4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4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4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4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4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4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4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4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4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4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4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4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4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4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9.xml"/><Relationship Id="rId4" Type="http://schemas.openxmlformats.org/officeDocument/2006/relationships/tags" Target="../tags/tag138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4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2"/>
            </p:custDataLst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  <p:custDataLst>
              <p:tags r:id="rId2"/>
            </p:custDataLst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  <p:custDataLst>
              <p:tags r:id="rId3"/>
            </p:custDataLst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  <p:custDataLst>
              <p:tags r:id="rId4"/>
            </p:custDataLst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2"/>
            </p:custDataLst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  <p:custDataLst>
              <p:tags r:id="rId2"/>
            </p:custDataLst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  <p:custDataLst>
              <p:tags r:id="rId3"/>
            </p:custDataLst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  <p:custDataLst>
              <p:tags r:id="rId4"/>
            </p:custDataLst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ags" Target="../tags/tag1.xml"/><Relationship Id="rId50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47"/>
            </p:custDataLst>
          </p:nvPr>
        </p:nvPicPr>
        <p:blipFill>
          <a:blip r:embed="rId5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48"/>
            </p:custDataLst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49"/>
            </p:custDataLst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50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3" r:id="rId10"/>
    <p:sldLayoutId id="2147483734" r:id="rId11"/>
    <p:sldLayoutId id="2147483735" r:id="rId12"/>
    <p:sldLayoutId id="2147483737" r:id="rId13"/>
    <p:sldLayoutId id="2147483738" r:id="rId14"/>
    <p:sldLayoutId id="2147483739" r:id="rId15"/>
    <p:sldLayoutId id="2147483740" r:id="rId16"/>
    <p:sldLayoutId id="2147483744" r:id="rId17"/>
    <p:sldLayoutId id="2147483753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3" r:id="rId31"/>
    <p:sldLayoutId id="2147483714" r:id="rId32"/>
    <p:sldLayoutId id="2147483715" r:id="rId33"/>
    <p:sldLayoutId id="2147483716" r:id="rId34"/>
    <p:sldLayoutId id="2147483717" r:id="rId35"/>
    <p:sldLayoutId id="2147483718" r:id="rId36"/>
    <p:sldLayoutId id="2147483719" r:id="rId37"/>
    <p:sldLayoutId id="2147483720" r:id="rId38"/>
    <p:sldLayoutId id="2147483650" r:id="rId39"/>
    <p:sldLayoutId id="2147483652" r:id="rId40"/>
    <p:sldLayoutId id="2147483653" r:id="rId41"/>
    <p:sldLayoutId id="2147483654" r:id="rId42"/>
    <p:sldLayoutId id="2147483659" r:id="rId43"/>
    <p:sldLayoutId id="2147483655" r:id="rId44"/>
    <p:sldLayoutId id="2147483660" r:id="rId4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10" Type="http://schemas.openxmlformats.org/officeDocument/2006/relationships/image" Target="../media/image4.png"/><Relationship Id="rId4" Type="http://schemas.openxmlformats.org/officeDocument/2006/relationships/tags" Target="../tags/tag179.xml"/><Relationship Id="rId9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Pivot Table View Maintenance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7"/>
            <a:ext cx="8229600" cy="801687"/>
          </a:xfrm>
        </p:spPr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Demand Management Engine (DME) allows users to create Microsoft Excel pivot tables from within the Viewer</a:t>
            </a:r>
          </a:p>
          <a:p>
            <a:r>
              <a:rPr lang="en-US" dirty="0" smtClean="0"/>
              <a:t>The pivot tables are driven by SQL Views defined within the DME database</a:t>
            </a:r>
          </a:p>
          <a:p>
            <a:r>
              <a:rPr lang="en-US" dirty="0" smtClean="0"/>
              <a:t>Two default views are provided as part of the installation:</a:t>
            </a:r>
          </a:p>
          <a:p>
            <a:pPr lvl="1"/>
            <a:r>
              <a:rPr lang="en-US" dirty="0" smtClean="0"/>
              <a:t>VW_PVT_VIEW_V40</a:t>
            </a:r>
          </a:p>
          <a:p>
            <a:pPr lvl="1"/>
            <a:r>
              <a:rPr lang="en-US" dirty="0" smtClean="0"/>
              <a:t>VW_PVT_DRP_V40</a:t>
            </a:r>
          </a:p>
          <a:p>
            <a:r>
              <a:rPr lang="en-US" dirty="0" smtClean="0"/>
              <a:t>During implementation, these views should be modified to meet customer requirements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Pivot Table Overview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Default View Definition (vw_PVT_View_V40)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56904" y="973777"/>
          <a:ext cx="7148946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873"/>
                <a:gridCol w="5314073"/>
              </a:tblGrid>
              <a:tr h="195486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Data Field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Definition</a:t>
                      </a:r>
                      <a:endParaRPr lang="en-US" sz="10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Usr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Engine </a:t>
                      </a:r>
                      <a:r>
                        <a:rPr lang="en-US" sz="800" dirty="0" err="1" smtClean="0"/>
                        <a:t>UserID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SeriesID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Unqiue</a:t>
                      </a:r>
                      <a:r>
                        <a:rPr lang="en-US" sz="800" dirty="0" smtClean="0"/>
                        <a:t> series ID number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Scn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Scenario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Uf01-10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Series.UserField1 through 10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Sku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SKU/Part Number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Customer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Customer Name (if used this way)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DT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Date (YYYY-P)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Origin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‘</a:t>
                      </a:r>
                      <a:r>
                        <a:rPr lang="en-US" sz="800" dirty="0" err="1" smtClean="0"/>
                        <a:t>Hist</a:t>
                      </a:r>
                      <a:r>
                        <a:rPr lang="en-US" sz="800" dirty="0" smtClean="0"/>
                        <a:t>’ if </a:t>
                      </a:r>
                      <a:r>
                        <a:rPr lang="en-US" sz="800" dirty="0" err="1" smtClean="0"/>
                        <a:t>Observations.Origin</a:t>
                      </a:r>
                      <a:r>
                        <a:rPr lang="en-US" sz="800" baseline="0" dirty="0" smtClean="0"/>
                        <a:t> = 1 or ‘</a:t>
                      </a:r>
                      <a:r>
                        <a:rPr lang="en-US" sz="800" baseline="0" dirty="0" err="1" smtClean="0"/>
                        <a:t>Fcst</a:t>
                      </a:r>
                      <a:r>
                        <a:rPr lang="en-US" sz="800" baseline="0" dirty="0" smtClean="0"/>
                        <a:t>’ if </a:t>
                      </a:r>
                      <a:r>
                        <a:rPr lang="en-US" sz="800" baseline="0" dirty="0" err="1" smtClean="0"/>
                        <a:t>Observations.Origin</a:t>
                      </a:r>
                      <a:r>
                        <a:rPr lang="en-US" sz="800" baseline="0" dirty="0" smtClean="0"/>
                        <a:t> = 2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YR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Year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QTR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Quarter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MON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Month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MAPE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Mean Absolute</a:t>
                      </a:r>
                      <a:r>
                        <a:rPr lang="en-US" sz="800" baseline="0" dirty="0" smtClean="0"/>
                        <a:t> Percentage Error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RSqr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R-Squared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HIST_DMD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Historical Demand (</a:t>
                      </a:r>
                      <a:r>
                        <a:rPr lang="en-US" sz="800" dirty="0" err="1" smtClean="0"/>
                        <a:t>Observations.Value</a:t>
                      </a:r>
                      <a:r>
                        <a:rPr lang="en-US" sz="800" dirty="0" smtClean="0"/>
                        <a:t> where Origin = 1)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FCST_DMD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Forecasted Demand (</a:t>
                      </a:r>
                      <a:r>
                        <a:rPr lang="en-US" sz="800" dirty="0" err="1" smtClean="0"/>
                        <a:t>Observations.Fvalue</a:t>
                      </a:r>
                      <a:r>
                        <a:rPr lang="en-US" sz="800" dirty="0" smtClean="0"/>
                        <a:t> where Origin = 2)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MDLD_DMD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Fitted Demand (</a:t>
                      </a:r>
                      <a:r>
                        <a:rPr lang="en-US" sz="800" dirty="0" err="1" smtClean="0"/>
                        <a:t>Observations.Fvalue</a:t>
                      </a:r>
                      <a:r>
                        <a:rPr lang="en-US" sz="800" dirty="0" smtClean="0"/>
                        <a:t> where Origin = 1)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SFTY_DMD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Safety Stock</a:t>
                      </a:r>
                      <a:r>
                        <a:rPr lang="en-US" sz="800" baseline="0" dirty="0" smtClean="0"/>
                        <a:t> Values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HIST_REV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Price * Historical Demand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FCST_REV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Price * Forecasted Demand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MDLD_REV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Price * Fitted Demand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SFTY_REV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Price * Safety Stock</a:t>
                      </a:r>
                      <a:r>
                        <a:rPr lang="en-US" sz="800" baseline="0" dirty="0" smtClean="0"/>
                        <a:t> Values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ConvFactor01-10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Observations.ConvFactor01</a:t>
                      </a:r>
                      <a:r>
                        <a:rPr lang="en-US" sz="800" baseline="0" dirty="0" smtClean="0"/>
                        <a:t> through 10</a:t>
                      </a:r>
                      <a:endParaRPr lang="en-US" sz="800" dirty="0"/>
                    </a:p>
                  </a:txBody>
                  <a:tcPr/>
                </a:tc>
              </a:tr>
              <a:tr h="19548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UserValue01-10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Observations.UserValue01 through 10</a:t>
                      </a:r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199" y="941294"/>
            <a:ext cx="7724900" cy="537483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Series Fields</a:t>
            </a:r>
          </a:p>
          <a:p>
            <a:pPr lvl="1"/>
            <a:r>
              <a:rPr lang="en-US" dirty="0" smtClean="0"/>
              <a:t>Examples:  Part number, customer name, product family, etc.</a:t>
            </a:r>
          </a:p>
          <a:p>
            <a:r>
              <a:rPr lang="en-US" dirty="0" smtClean="0"/>
              <a:t>Observations Fields (Opinion Lines)</a:t>
            </a:r>
          </a:p>
          <a:p>
            <a:pPr lvl="1"/>
            <a:r>
              <a:rPr lang="en-US" dirty="0" smtClean="0"/>
              <a:t>Examples:  Sales history, statistical forecast, consensus forecast</a:t>
            </a:r>
          </a:p>
          <a:p>
            <a:r>
              <a:rPr lang="en-US" dirty="0" smtClean="0"/>
              <a:t>Custom Fields</a:t>
            </a:r>
          </a:p>
          <a:p>
            <a:pPr lvl="1"/>
            <a:r>
              <a:rPr lang="en-US" b="1" dirty="0" smtClean="0"/>
              <a:t>Formulas </a:t>
            </a:r>
            <a:r>
              <a:rPr lang="en-US" dirty="0" smtClean="0"/>
              <a:t>- Example:  Projected revenue (defined by consensus forecast times price)</a:t>
            </a:r>
          </a:p>
          <a:p>
            <a:pPr lvl="1"/>
            <a:r>
              <a:rPr lang="en-US" b="1" dirty="0" smtClean="0"/>
              <a:t>Logical –</a:t>
            </a:r>
            <a:r>
              <a:rPr lang="en-US" dirty="0" smtClean="0"/>
              <a:t> Example:  “History/Forecast” (if time period is in the past, use sales history, else use consensus forecast)</a:t>
            </a:r>
          </a:p>
          <a:p>
            <a:r>
              <a:rPr lang="en-US" dirty="0" smtClean="0"/>
              <a:t>External Data Sources</a:t>
            </a:r>
          </a:p>
          <a:p>
            <a:pPr lvl="1"/>
            <a:r>
              <a:rPr lang="en-US" dirty="0" smtClean="0"/>
              <a:t>Data from any other database can be linked as long as there is a logical link between data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Types of Data to Display in a Pivot Table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199" y="941294"/>
            <a:ext cx="7724900" cy="5374839"/>
          </a:xfrm>
        </p:spPr>
        <p:txBody>
          <a:bodyPr>
            <a:normAutofit/>
          </a:bodyPr>
          <a:lstStyle/>
          <a:p>
            <a:r>
              <a:rPr lang="en-US" dirty="0" smtClean="0"/>
              <a:t>Utilize SQL Server </a:t>
            </a:r>
            <a:br>
              <a:rPr lang="en-US" dirty="0" smtClean="0"/>
            </a:br>
            <a:r>
              <a:rPr lang="en-US" dirty="0" smtClean="0"/>
              <a:t>Management Studio </a:t>
            </a:r>
            <a:br>
              <a:rPr lang="en-US" dirty="0" smtClean="0"/>
            </a:br>
            <a:r>
              <a:rPr lang="en-US" dirty="0" smtClean="0"/>
              <a:t>for easy SQL view </a:t>
            </a:r>
            <a:br>
              <a:rPr lang="en-US" dirty="0" smtClean="0"/>
            </a:br>
            <a:r>
              <a:rPr lang="en-US" dirty="0" smtClean="0"/>
              <a:t>modification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Modifying a SQL View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0" y="825271"/>
            <a:ext cx="382905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199" y="941294"/>
            <a:ext cx="7724900" cy="5374839"/>
          </a:xfrm>
        </p:spPr>
        <p:txBody>
          <a:bodyPr>
            <a:normAutofit/>
          </a:bodyPr>
          <a:lstStyle/>
          <a:p>
            <a:r>
              <a:rPr lang="en-US" dirty="0" smtClean="0"/>
              <a:t>Use the view design window to add, modify and delete view fields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Modifying a SQL View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54803" y="1972733"/>
            <a:ext cx="53054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765959" y="4625332"/>
            <a:ext cx="1656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Direct modification of a SQL query</a:t>
            </a:r>
            <a:endParaRPr lang="en-US" sz="1600" b="1" dirty="0"/>
          </a:p>
        </p:txBody>
      </p:sp>
      <p:cxnSp>
        <p:nvCxnSpPr>
          <p:cNvPr id="8" name="Straight Arrow Connector 7"/>
          <p:cNvCxnSpPr/>
          <p:nvPr>
            <p:custDataLst>
              <p:tags r:id="rId5"/>
            </p:custDataLst>
          </p:nvPr>
        </p:nvCxnSpPr>
        <p:spPr>
          <a:xfrm>
            <a:off x="2113808" y="4963886"/>
            <a:ext cx="1140031" cy="86689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>
            <p:custDataLst>
              <p:tags r:id="rId6"/>
            </p:custDataLst>
          </p:nvPr>
        </p:nvCxnSpPr>
        <p:spPr>
          <a:xfrm flipV="1">
            <a:off x="2113808" y="3026229"/>
            <a:ext cx="1140031" cy="47699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>
            <p:custDataLst>
              <p:tags r:id="rId7"/>
            </p:custDataLst>
          </p:nvPr>
        </p:nvSpPr>
        <p:spPr>
          <a:xfrm>
            <a:off x="765959" y="3087722"/>
            <a:ext cx="1656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SQL query building through field selection</a:t>
            </a:r>
            <a:endParaRPr lang="en-US" sz="16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24574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For the SQL view to be visible within the Viewer’s pivot table functionality, the following requirements must be met:</a:t>
            </a:r>
          </a:p>
          <a:p>
            <a:pPr lvl="1"/>
            <a:r>
              <a:rPr lang="en-US" dirty="0" smtClean="0"/>
              <a:t>The name of the SQL view must begin with “</a:t>
            </a:r>
            <a:r>
              <a:rPr lang="en-US" dirty="0" err="1" smtClean="0"/>
              <a:t>vw_PVT</a:t>
            </a:r>
            <a:r>
              <a:rPr lang="en-US" dirty="0" smtClean="0"/>
              <a:t>_”</a:t>
            </a:r>
          </a:p>
          <a:p>
            <a:pPr lvl="1"/>
            <a:r>
              <a:rPr lang="en-US" dirty="0" smtClean="0"/>
              <a:t>The view must include “</a:t>
            </a:r>
            <a:r>
              <a:rPr lang="en-US" dirty="0" err="1" smtClean="0"/>
              <a:t>ScenarioID</a:t>
            </a:r>
            <a:r>
              <a:rPr lang="en-US" dirty="0" smtClean="0"/>
              <a:t>” as one of the data fields (from </a:t>
            </a:r>
            <a:r>
              <a:rPr lang="en-US" dirty="0" err="1" smtClean="0"/>
              <a:t>Scenario.ScenarioID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The view must include “</a:t>
            </a:r>
            <a:r>
              <a:rPr lang="en-US" dirty="0" err="1" smtClean="0"/>
              <a:t>SeriesID</a:t>
            </a:r>
            <a:r>
              <a:rPr lang="en-US" dirty="0" smtClean="0"/>
              <a:t>” as one of the data fields (from </a:t>
            </a:r>
            <a:r>
              <a:rPr lang="en-US" dirty="0" err="1" smtClean="0"/>
              <a:t>Series.SeriesID</a:t>
            </a:r>
            <a:r>
              <a:rPr lang="en-US" dirty="0" smtClean="0"/>
              <a:t>)</a:t>
            </a:r>
          </a:p>
          <a:p>
            <a:r>
              <a:rPr lang="en-US" dirty="0" smtClean="0"/>
              <a:t>The parameters behind any pivot table created by the DME can be modified directly within the spreadsheet (use “Ctrl-Shift-H” to access the parameter worksheet).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Pivot Table SQL View Notes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245749"/>
          </a:xfrm>
        </p:spPr>
        <p:txBody>
          <a:bodyPr>
            <a:normAutofit/>
          </a:bodyPr>
          <a:lstStyle/>
          <a:p>
            <a:r>
              <a:rPr lang="en-US" dirty="0" smtClean="0"/>
              <a:t>The same SQL views can be used by other reporting tools such as </a:t>
            </a:r>
            <a:r>
              <a:rPr lang="en-US" dirty="0" err="1" smtClean="0"/>
              <a:t>Cognos</a:t>
            </a:r>
            <a:r>
              <a:rPr lang="en-US" dirty="0" smtClean="0"/>
              <a:t> or Crystal.</a:t>
            </a:r>
          </a:p>
          <a:p>
            <a:r>
              <a:rPr lang="en-US" dirty="0" smtClean="0"/>
              <a:t>Additional filtering criteria may need to be utilized to limit the amount of data retrieved by the view.</a:t>
            </a:r>
          </a:p>
          <a:p>
            <a:r>
              <a:rPr lang="en-US" dirty="0" smtClean="0"/>
              <a:t>Add fields to the SQL view judiciously.  Excel pivot tables can easily grow well past 100mb.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Additional SQL View Notes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aFw36652TTvUbV8iQ3ao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L4dNZnUKN9pu75E5FmPd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87H6y41tU28JSkKLIK95M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1hMTn7HeyxM6dHiKIBeV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EKsnqZ1MNsFSkFPMbDmcO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c6dx3p0qtykLnxjwW7GrK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7eS2tXxXSIe4xm9TWBMmY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xyhhsFHewmO6YZE1W2TwG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xjZXm3b5Fo70GkKbvRgDb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rnaeUEKtsqV1XivjE3r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ZXikgLw1f2qF4yzbOgqVU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zLiMT0yCAKbOrpSUETdr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N20Oyu5K8ECieg0E4M4tI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umTJV7PM0Kwkox2tRwtDs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uf69jUCxIsrbgWT94qMNJ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i71kRa1GYzVOSDDLOV9t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Sch6AIr3QEX3XZ7Z2rw1u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gs4fvjBRDfneeP3LAjeUJ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OGEDPTHX0z0VO2kc8rZ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JLhVgRcNz9ZBfzRFMYWi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EdUeJf66sJg97WTlTCQKd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WdMLlsF14oj4xnHwC6G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r8CXjSl5y9ElX0XtLDM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VFXDON7pf5ZwhbNbOqF2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ORlYc6dEwSseLD9n9NFY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9qcqGy9k3kHvGjKClGfSU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MTJfjknuZ3eVFr9xvx4jt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KI4koLO7p5VwDiHreOXz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hLDisNaIOB9e80aZVBFSD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Z9NRQ4iflUd6qjG5j0WHh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mp9GgfTlTt09MuuBW6pyf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11zRjPiEVVQEMoHaN3l0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6hxbBH4QhJ57o76pW42ex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j7I6TLjmceehVik7eAA5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RORn51h39Cwu6kQVGiCJp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zEZz3n7hXMc0YptuOiwVw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T7bO5OPsDrrby37jHVeVh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4VkUEJMhyHBILRofhirv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MRpnuABHAzr3guba6GmT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PifVsDVtMjjmx3fmhGX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9kO7L68lPMROc178z8XL7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7JUW7UJoFVJAFXqNHxN7W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sxl27eHy0fSmc5dOZdBq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5Cl9HLrpX0QAhmB5NvG6V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HjKlATxzvwpwrJGXwW7Ah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HZOQTXEOFhaN9MrI67bW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wCOQcTq6J00CU2pmaySou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LVSoPZKZkbOM8xKGD8pM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vPOEy9LzITodr3VkuB6Z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6fhPqRef4xKf53KgPYqC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zGuPl9xjNoPpHohkkH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FGNQhKkh0A48GGAlBw5HL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lqFlmZuEI7D6TZGZ4od2M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Kh1IGZJapWxVkmaVnlMmR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uzMAECsGuJXxFokDivUx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zXEjO90SfqWOMsW5l6IJ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ZM5slTKmqglkv9ogao6vN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YNHLBK2hrjeN0OWkNiFCt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BRBRHd9NPZeLZRC3xgPYY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AZr791jp3QkrcP9J2O7Eu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yfP4HKKoMvyYhCqA38upV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qxFNTOe1Rj7lqci5jyEF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dywjsLYa5jaOhoURW9LD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QWcdhYPVKfkBFsemvMgS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1go1GpHIvibDmCk5aM9el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PcBWFuqnvL5OVWOghpe1J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q25C1pBtIVGWqcpKJci8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dVxH8fzwBdBVHcJox3Ur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yHngUvKZjkMLzQ3s0M1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kciVvDlPvAMnM5LQAiS4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oHPr2RcpyAwZrZlO5VnX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Zgzve87nh5dkfE8Nij8r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8eKmldXFptpaHySxC4hb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PsDC2sVJ5qz7zaUEKuNT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IArbwMQ2AlDb543wc7BS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mADztSjpEkmGK2aRV8S3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Wq0yxE9mfQTksFYVgSkK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n4QAdiFiM0yeRxWiXJbH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pk1mkbsZ5k85fvDi56Y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bOijYQVjEwcxEvzRYtQN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d6MhrEFE5IggI8c40dC3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BSIQ8Ie8ubLLYIv2xbfFz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WhWmmMXgeJ9xuTzAwWpWd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vWauyYFqO56NWqTLlraeX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BqeCsWEifCARMZcSdZBNV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qGX8GLAYLZ7tkJgWvIMvP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c4EUytdbCa5x0xEjgTHh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WZaomGLof9eoefwuzrVGD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iFtChtS1qeWtStMc7KAm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oMJJhcsSNxDBjme5QWIK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j33MQtGAxgeNUSKTZhp8D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iSy7x7gNRCNJtFFvlYcc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nvsmkXXrk00DKbdIVyjKo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Zao5dtVqWqGWu3FbMjQqh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IQUuiD3DTfXLvhXfKtwT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XOG93KM0UYkcsyaIainjx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YJxndwzmToJ8T5O8ziR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jPp41ievK2wQWCFxfry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BAJf9nAaQEEnu0o8isAR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sjF5U2I5rD5YidyNsx3FS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5meRwTKBsNTuQvJZ6gvqj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rRDo7JMTup3teiR3wOkQb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xnuPo1j1CZAnZMDln2sn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Mzo5Jlv6BdQzJ3CelFLr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9cs1h2Y4EOdB4AVqiiYwv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nxq2zI8GMCKRCnW3riw1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CXFsHN3mMV5LOUBftfWX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QdYyueRFZtqXUtn60lDpP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Qy1sbPg5Zn17ru9iOv6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53rJpLjSO9UTnzF6xoN4i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R07SmeAkBL1r7ZtLFQIn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TlVCR2PUJS9vH0ljt1v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60m9O2PgdeTg6MXJnxvH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8hBisqlmGSMODfUfIdM5s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VCqUzmJEX94eXILQmBtT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6rtw2tFkICztmZRyRZD2V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KpicuRRbBz7zvYq2kfZD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ulLYNJuguqtH4eQZNsx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lMtT7PFn3iciKOQIS3r6j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92hmOugbaTrF8zi5FUPS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QLw6q9t6MsRuFOpXORX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hpkq0gVo6TGIDqBL1b7R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4FgqMowhrb1LS2nuZgLN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ZqWRuUTELA0YyfKJP80zC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wBFJJDH7Alvi5fkziuDD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1MjNDKa8LdVKTkcLagXDZ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favogPwWYyUASpW0WXsA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nkl0nxjmG2Cmj3D7mTifh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csGN7P78sCabUrbvUA29i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tDIib8IdJJzUI7aQbSTf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vwCjOqtRAdqVHd9pwV0Jp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tBCOtbVb3wrvjAXTFSIl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slwsoJJRgp1JX76ZmIem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8Z1T0rEXTvC44gMm1K7J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TYf2ixziv2iVcxruJhcjv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6T2Pc0GueoA753EX96oB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L84fUx0PwCvoRl0skyB0N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l4roQL85VUvw7TLX58tpR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CHbiXGLPZZLSMZNwHeGq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Tle6Hnstxo2osKcxOsk6U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Kf7M9zreIqg1OQ4QYomws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ow3j9qe6AGnAYZVdT1i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qw50i7qYclKenaThXYxUI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7rWmtYuVJo3npIf6fhOuj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kqf5R3atu9Heh47XGsJbR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kdzhF7DJubhr7v6n6qLgT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aqaZiAmK8O252wAn3PKF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QXBQjljqBorxoQu8l88r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C4q3Rw2Hq8eadAcnrh0rI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DEv7JTUtCx4OeTbNrOgI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dmbghKUQ7ZpoqMyKM9NX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5omjcEQcb03nr8WtB9zLp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oPspeH26UdJvgMUYyf0VO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Zldr49Zevrla5JsSNL4j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2lqNiyDnLh0ZwQNq995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EVR9zDBjKugZup3NTJxhP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efMn7KPQLIjvopzEJV14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KZ2qJCgqxO0GGBncvQtUJ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GY1Eef0CfKXsvMkG1dAkb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uHJXgwpbA62cj3p5n1qVy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Id5ARPPgjpmbujUgYtc4a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jtggWPzTgWeZvSFFzmkM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P7z5a62XIu5ROL7AySqKv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efkpoiNCHP4MulHbLJwWy"/>
</p:tagLst>
</file>

<file path=ppt/theme/theme1.xml><?xml version="1.0" encoding="utf-8"?>
<a:theme xmlns:a="http://schemas.openxmlformats.org/drawingml/2006/main" name="QAD Them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Theme</Template>
  <TotalTime>5116</TotalTime>
  <Words>846</Words>
  <Application>Microsoft Office PowerPoint</Application>
  <PresentationFormat>On-screen Show (4:3)</PresentationFormat>
  <Paragraphs>109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Theme</vt:lpstr>
      <vt:lpstr>Pivot Table View Maintenance</vt:lpstr>
      <vt:lpstr>Pivot Table Overview</vt:lpstr>
      <vt:lpstr>Default View Definition (vw_PVT_View_V40)</vt:lpstr>
      <vt:lpstr>Types of Data to Display in a Pivot Table</vt:lpstr>
      <vt:lpstr>Modifying a SQL View</vt:lpstr>
      <vt:lpstr>Modifying a SQL View</vt:lpstr>
      <vt:lpstr>Pivot Table SQL View Notes</vt:lpstr>
      <vt:lpstr>Additional SQL View Notes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232</cp:revision>
  <dcterms:created xsi:type="dcterms:W3CDTF">2011-07-14T16:40:17Z</dcterms:created>
  <dcterms:modified xsi:type="dcterms:W3CDTF">2012-01-20T17:03:10Z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1OWxEuAm7ZO7v6XhctTbRlh1TcN9OrkQkLfVdZRdXXqg</vt:lpwstr>
  </property>
  <property fmtid="{D5CDD505-2E9C-101B-9397-08002B2CF9AE}" pid="4" name="Google.Documents.RevisionId">
    <vt:lpwstr>01691721286944466086</vt:lpwstr>
  </property>
  <property fmtid="{D5CDD505-2E9C-101B-9397-08002B2CF9AE}" pid="5" name="Google.Documents.PreviousRevisionId">
    <vt:lpwstr>18171498585324589574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