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4" r:id="rId1"/>
  </p:sldMasterIdLst>
  <p:notesMasterIdLst>
    <p:notesMasterId r:id="rId14"/>
  </p:notesMasterIdLst>
  <p:handoutMasterIdLst>
    <p:handoutMasterId r:id="rId15"/>
  </p:handoutMasterIdLst>
  <p:sldIdLst>
    <p:sldId id="302" r:id="rId2"/>
    <p:sldId id="305" r:id="rId3"/>
    <p:sldId id="308" r:id="rId4"/>
    <p:sldId id="309" r:id="rId5"/>
    <p:sldId id="310" r:id="rId6"/>
    <p:sldId id="311" r:id="rId7"/>
    <p:sldId id="314" r:id="rId8"/>
    <p:sldId id="315" r:id="rId9"/>
    <p:sldId id="316" r:id="rId10"/>
    <p:sldId id="317" r:id="rId11"/>
    <p:sldId id="318" r:id="rId12"/>
    <p:sldId id="319"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8349" autoAdjust="0"/>
    <p:restoredTop sz="82319" autoAdjust="0"/>
  </p:normalViewPr>
  <p:slideViewPr>
    <p:cSldViewPr snapToGrid="0" snapToObjects="1">
      <p:cViewPr>
        <p:scale>
          <a:sx n="100" d="100"/>
          <a:sy n="100" d="100"/>
        </p:scale>
        <p:origin x="-54" y="-90"/>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77" d="100"/>
          <a:sy n="77" d="100"/>
        </p:scale>
        <p:origin x="-211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1/19/2012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1/19/2012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connect to the </a:t>
            </a:r>
            <a:r>
              <a:rPr lang="en-US" baseline="0" dirty="0" smtClean="0"/>
              <a:t>DME database, define the following parameters within the </a:t>
            </a:r>
            <a:r>
              <a:rPr lang="en-US" b="1" baseline="0" dirty="0" smtClean="0"/>
              <a:t>Connection String Builder</a:t>
            </a:r>
            <a:r>
              <a:rPr lang="en-US" b="0" baseline="0" dirty="0" smtClean="0"/>
              <a:t>:</a:t>
            </a:r>
          </a:p>
          <a:p>
            <a:pPr marL="228600" indent="-228600">
              <a:buAutoNum type="arabicPeriod"/>
            </a:pPr>
            <a:r>
              <a:rPr lang="en-US" b="0" baseline="0" dirty="0" smtClean="0"/>
              <a:t>Enter the server name in the “Data Source” field.  </a:t>
            </a:r>
          </a:p>
          <a:p>
            <a:pPr marL="228600" indent="-228600">
              <a:buAutoNum type="arabicPeriod"/>
            </a:pPr>
            <a:r>
              <a:rPr lang="en-US" b="0" baseline="0" dirty="0" smtClean="0"/>
              <a:t>Enter the Database Name in the “Initial Catalog” field.  Examples might be FX_JGD, QADDM, etc.</a:t>
            </a:r>
          </a:p>
          <a:p>
            <a:pPr marL="228600" indent="-228600">
              <a:buAutoNum type="arabicPeriod"/>
            </a:pPr>
            <a:r>
              <a:rPr lang="en-US" b="0" baseline="0" dirty="0" smtClean="0"/>
              <a:t>Enter the user name and password that should be used to connect to the SQL Server.  It should have “</a:t>
            </a:r>
            <a:r>
              <a:rPr lang="en-US" b="0" baseline="0" dirty="0" err="1" smtClean="0"/>
              <a:t>sa</a:t>
            </a:r>
            <a:r>
              <a:rPr lang="en-US" b="0" baseline="0" dirty="0" smtClean="0"/>
              <a:t>”-level privileges.</a:t>
            </a:r>
          </a:p>
          <a:p>
            <a:pPr marL="228600" indent="-228600">
              <a:buNone/>
            </a:pPr>
            <a:endParaRPr lang="en-US" b="0" baseline="0" dirty="0" smtClean="0"/>
          </a:p>
          <a:p>
            <a:pPr marL="228600" indent="-228600">
              <a:buAutoNum type="arabicPeriod"/>
            </a:pPr>
            <a:endParaRPr lang="en-US" b="0" baseline="0" dirty="0" smtClean="0"/>
          </a:p>
          <a:p>
            <a:pPr marL="228600" indent="-228600">
              <a:buNone/>
            </a:pPr>
            <a:r>
              <a:rPr lang="en-US" b="0" baseline="0" dirty="0" smtClean="0"/>
              <a:t>NOTE:  You can click “Test Connection” to check the validity of the SQL Server connection using the specified server/user/password.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Don’t forget that the administrator user ID in DME is always </a:t>
            </a:r>
            <a:r>
              <a:rPr lang="en-US" b="1" dirty="0" err="1" smtClean="0"/>
              <a:t>fxadmin</a:t>
            </a:r>
            <a:r>
              <a:rPr lang="en-US" b="1" dirty="0" smtClean="0"/>
              <a:t> </a:t>
            </a:r>
            <a:r>
              <a:rPr lang="en-US" b="0" dirty="0" smtClean="0"/>
              <a:t>(this is hard-coded into the software).  The default password for this user ID is also “</a:t>
            </a:r>
            <a:r>
              <a:rPr lang="en-US" b="0" dirty="0" err="1" smtClean="0"/>
              <a:t>fxadmin</a:t>
            </a:r>
            <a:r>
              <a:rPr lang="en-US" b="0" dirty="0" smtClean="0"/>
              <a: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installing</a:t>
            </a:r>
            <a:r>
              <a:rPr lang="en-US" baseline="0" dirty="0" smtClean="0"/>
              <a:t> Planning Portal on the “application server”, a complete installation is recommended.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the installation</a:t>
            </a:r>
            <a:r>
              <a:rPr lang="en-US" baseline="0" dirty="0" smtClean="0"/>
              <a:t> program validates the presence of prerequisites, it will also enable the feature during the installation as it is required to be enabled for the Portal software to operate.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Specifying the appropriate parameters during</a:t>
            </a:r>
            <a:r>
              <a:rPr lang="en-US" baseline="0" dirty="0" smtClean="0"/>
              <a:t> the </a:t>
            </a:r>
            <a:r>
              <a:rPr lang="en-US" b="1" baseline="0" dirty="0" smtClean="0"/>
              <a:t>Select Installation Address </a:t>
            </a:r>
            <a:r>
              <a:rPr lang="en-US" b="0" baseline="0" dirty="0" smtClean="0"/>
              <a:t>process includes:</a:t>
            </a:r>
          </a:p>
          <a:p>
            <a:pPr marL="228600" indent="-228600">
              <a:buAutoNum type="arabicPeriod"/>
            </a:pPr>
            <a:r>
              <a:rPr lang="en-US" b="0" baseline="0" dirty="0" smtClean="0"/>
              <a:t>Identify the proper Site.  Typically you will choose “Default Web Site” unless other web sites are already present on the server.  Consult with the customer for any changes to the default setting.</a:t>
            </a:r>
          </a:p>
          <a:p>
            <a:pPr marL="228600" indent="-228600">
              <a:buAutoNum type="arabicPeriod"/>
            </a:pPr>
            <a:r>
              <a:rPr lang="en-US" b="0" baseline="0" dirty="0" smtClean="0"/>
              <a:t>Specify the </a:t>
            </a:r>
            <a:r>
              <a:rPr lang="en-US" b="1" baseline="0" dirty="0" smtClean="0"/>
              <a:t>Virtual Directory</a:t>
            </a:r>
            <a:r>
              <a:rPr lang="en-US" b="0" baseline="0" dirty="0" smtClean="0"/>
              <a:t>.  This specifies the directory (both from a physical file perspective and a URL folder) that the Planning Portal will reside.  The default value is “</a:t>
            </a:r>
            <a:r>
              <a:rPr lang="en-US" b="0" baseline="0" dirty="0" err="1" smtClean="0"/>
              <a:t>PlanningPortal</a:t>
            </a:r>
            <a:r>
              <a:rPr lang="en-US" b="0" baseline="0" dirty="0" smtClean="0"/>
              <a:t>”.  It is recommended leaving the default name unless the customer has a alternate naming convention for the Portal (examples include:  “</a:t>
            </a:r>
            <a:r>
              <a:rPr lang="en-US" b="0" baseline="0" dirty="0" err="1" smtClean="0"/>
              <a:t>DMPortal</a:t>
            </a:r>
            <a:r>
              <a:rPr lang="en-US" b="0" baseline="0" dirty="0" smtClean="0"/>
              <a:t>”, “</a:t>
            </a:r>
            <a:r>
              <a:rPr lang="en-US" b="0" baseline="0" dirty="0" err="1" smtClean="0"/>
              <a:t>ForecastingPortal</a:t>
            </a:r>
            <a:r>
              <a:rPr lang="en-US" b="0" baseline="0" dirty="0" smtClean="0"/>
              <a:t>”, etc.)</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connect to the </a:t>
            </a:r>
            <a:r>
              <a:rPr lang="en-US" baseline="0" dirty="0" smtClean="0"/>
              <a:t>DME database, define the following parameters prior to clicking </a:t>
            </a:r>
            <a:r>
              <a:rPr lang="en-US" b="1" baseline="0" dirty="0" smtClean="0"/>
              <a:t>Upgrade Database</a:t>
            </a:r>
            <a:r>
              <a:rPr lang="en-US" b="0" baseline="0" dirty="0" smtClean="0"/>
              <a:t>:</a:t>
            </a:r>
          </a:p>
          <a:p>
            <a:pPr marL="228600" indent="-228600">
              <a:buAutoNum type="arabicPeriod"/>
            </a:pPr>
            <a:r>
              <a:rPr lang="en-US" b="0" baseline="0" dirty="0" smtClean="0"/>
              <a:t>Enter the server name.  If the database is being created on the same server as the DME installation, you can utilize “(local)” as the server name.</a:t>
            </a:r>
          </a:p>
          <a:p>
            <a:pPr marL="228600" indent="-228600">
              <a:buAutoNum type="arabicPeriod"/>
            </a:pPr>
            <a:r>
              <a:rPr lang="en-US" b="0" baseline="0" dirty="0" smtClean="0"/>
              <a:t>Enter the Database Name.  Examples might be FX_JGD, QADDM, etc.</a:t>
            </a:r>
          </a:p>
          <a:p>
            <a:pPr marL="228600" indent="-228600">
              <a:buAutoNum type="arabicPeriod"/>
            </a:pPr>
            <a:r>
              <a:rPr lang="en-US" b="0" baseline="0" dirty="0" smtClean="0"/>
              <a:t>Enter the user name and password that should be used to connect to the SQL Server.  It should have “</a:t>
            </a:r>
            <a:r>
              <a:rPr lang="en-US" b="0" baseline="0" dirty="0" err="1" smtClean="0"/>
              <a:t>sa</a:t>
            </a:r>
            <a:r>
              <a:rPr lang="en-US" b="0" baseline="0" dirty="0" smtClean="0"/>
              <a:t>”-level privileges.</a:t>
            </a:r>
          </a:p>
          <a:p>
            <a:pPr marL="228600" indent="-228600">
              <a:buAutoNum type="arabicPeriod"/>
            </a:pPr>
            <a:r>
              <a:rPr lang="en-US" b="0" baseline="0" dirty="0" smtClean="0"/>
              <a:t>Specify the folder into which the Portal application should save Excel files.  The default is shown.  </a:t>
            </a:r>
          </a:p>
          <a:p>
            <a:pPr marL="228600" indent="-228600">
              <a:buAutoNum type="arabicPeriod"/>
            </a:pPr>
            <a:endParaRPr lang="en-US" b="0" baseline="0" dirty="0" smtClean="0"/>
          </a:p>
          <a:p>
            <a:pPr marL="228600" indent="-228600">
              <a:buNone/>
            </a:pPr>
            <a:r>
              <a:rPr lang="en-US" b="0" baseline="0" dirty="0" smtClean="0"/>
              <a:t>NOTE:  You can click “Test Connection” to check the validity of the SQL Server connection using the specified server/user/password.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installation log may highlight specific issues that require your attention.  It is possible that you will see</a:t>
            </a:r>
            <a:r>
              <a:rPr lang="en-US" baseline="0" dirty="0" smtClean="0"/>
              <a:t> messages such as “The execution of the following DTS package succeeded”, however, this may not indicate that a successful installation was achieved.  In certain cases, you may have a “successful installation” only to find errors in later steps (such as when launching the Portal Admin Tool).</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do not see this error message, please continue</a:t>
            </a:r>
            <a:r>
              <a:rPr lang="en-US" baseline="0" dirty="0" smtClean="0"/>
              <a:t> with the installation.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DM-IPP-</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DM-IPP-</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DM-IPP-</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DM-IPP-</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DM-IPP-</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DM-IPP-</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DM-IPP-</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564582" y="6650419"/>
            <a:ext cx="1579418" cy="219456"/>
          </a:xfrm>
          <a:prstGeom prst="rect">
            <a:avLst/>
          </a:prstGeom>
        </p:spPr>
        <p:txBody>
          <a:bodyPr vert="horz" lIns="91440" tIns="45720" rIns="91440" bIns="45720" rtlCol="0" anchor="b"/>
          <a:lstStyle>
            <a:lvl1pPr algn="r">
              <a:defRPr sz="800">
                <a:solidFill>
                  <a:schemeClr val="tx1"/>
                </a:solidFill>
              </a:defRPr>
            </a:lvl1pPr>
          </a:lstStyle>
          <a:p>
            <a:r>
              <a:rPr lang="en-US" smtClean="0"/>
              <a:t>DM-IPP-</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image" Target="../media/image8.png"/><Relationship Id="rId5" Type="http://schemas.openxmlformats.org/officeDocument/2006/relationships/tags" Target="../tags/tag22.xml"/><Relationship Id="rId10" Type="http://schemas.openxmlformats.org/officeDocument/2006/relationships/image" Target="../media/image13.png"/><Relationship Id="rId4" Type="http://schemas.openxmlformats.org/officeDocument/2006/relationships/tags" Target="../tags/tag21.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6.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6.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image" Target="../media/image8.png"/><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image" Target="../media/image7.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notesSlide" Target="../notesSlides/notesSlide6.xml"/><Relationship Id="rId5" Type="http://schemas.openxmlformats.org/officeDocument/2006/relationships/tags" Target="../tags/tag13.xml"/><Relationship Id="rId10" Type="http://schemas.openxmlformats.org/officeDocument/2006/relationships/slideLayout" Target="../slideLayouts/slideLayout2.xml"/><Relationship Id="rId4" Type="http://schemas.openxmlformats.org/officeDocument/2006/relationships/tags" Target="../tags/tag12.xml"/><Relationship Id="rId9" Type="http://schemas.openxmlformats.org/officeDocument/2006/relationships/tags" Target="../tags/tag1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a:bodyPr>
          <a:lstStyle/>
          <a:p>
            <a:r>
              <a:rPr lang="en-US" dirty="0" smtClean="0"/>
              <a:t>Installing Planning Portal</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p:nvPr/>
        </p:nvPicPr>
        <p:blipFill>
          <a:blip r:embed="rId10" cstate="print"/>
          <a:srcRect/>
          <a:stretch>
            <a:fillRect/>
          </a:stretch>
        </p:blipFill>
        <p:spPr bwMode="auto">
          <a:xfrm>
            <a:off x="1342095" y="3016582"/>
            <a:ext cx="3562350" cy="299085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normAutofit/>
          </a:bodyPr>
          <a:lstStyle/>
          <a:p>
            <a:r>
              <a:rPr lang="en-US" dirty="0" smtClean="0"/>
              <a:t>Provide all of the values for </a:t>
            </a:r>
            <a:r>
              <a:rPr lang="en-US" b="1" dirty="0" smtClean="0"/>
              <a:t>Connection String </a:t>
            </a:r>
            <a:r>
              <a:rPr lang="en-US" b="1" dirty="0" smtClean="0"/>
              <a:t>Builder</a:t>
            </a:r>
            <a:r>
              <a:rPr lang="en-US" dirty="0" smtClean="0"/>
              <a:t>  </a:t>
            </a:r>
          </a:p>
          <a:p>
            <a:pPr lvl="1"/>
            <a:r>
              <a:rPr lang="en-US" dirty="0" smtClean="0"/>
              <a:t>Please </a:t>
            </a:r>
            <a:r>
              <a:rPr lang="en-US" dirty="0" smtClean="0"/>
              <a:t>note that this window uses different terminology than</a:t>
            </a:r>
            <a:br>
              <a:rPr lang="en-US" dirty="0" smtClean="0"/>
            </a:br>
            <a:r>
              <a:rPr lang="en-US" dirty="0" smtClean="0"/>
              <a:t>previous </a:t>
            </a:r>
            <a:r>
              <a:rPr lang="en-US" dirty="0" smtClean="0"/>
              <a:t>screens</a:t>
            </a:r>
            <a:endParaRPr lang="en-US" dirty="0" smtClean="0"/>
          </a:p>
          <a:p>
            <a:pPr>
              <a:buNone/>
            </a:pPr>
            <a:r>
              <a:rPr lang="en-US" dirty="0" smtClean="0"/>
              <a:t/>
            </a:r>
            <a:br>
              <a:rPr lang="en-US" dirty="0" smtClean="0"/>
            </a:b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Potential Error Message</a:t>
            </a:r>
            <a:endParaRPr lang="en-US" dirty="0"/>
          </a:p>
        </p:txBody>
      </p:sp>
      <p:sp>
        <p:nvSpPr>
          <p:cNvPr id="7" name="TextBox 6"/>
          <p:cNvSpPr txBox="1"/>
          <p:nvPr>
            <p:custDataLst>
              <p:tags r:id="rId1"/>
            </p:custDataLst>
          </p:nvPr>
        </p:nvSpPr>
        <p:spPr>
          <a:xfrm>
            <a:off x="659077" y="2839671"/>
            <a:ext cx="457200" cy="461665"/>
          </a:xfrm>
          <a:prstGeom prst="rect">
            <a:avLst/>
          </a:prstGeom>
          <a:noFill/>
        </p:spPr>
        <p:txBody>
          <a:bodyPr wrap="square" rtlCol="0">
            <a:spAutoFit/>
          </a:bodyPr>
          <a:lstStyle/>
          <a:p>
            <a:r>
              <a:rPr lang="en-US" sz="2400" b="1" dirty="0" smtClean="0"/>
              <a:t>1</a:t>
            </a:r>
            <a:endParaRPr lang="en-US" sz="2400" b="1" dirty="0"/>
          </a:p>
        </p:txBody>
      </p:sp>
      <p:sp>
        <p:nvSpPr>
          <p:cNvPr id="9" name="TextBox 8"/>
          <p:cNvSpPr txBox="1"/>
          <p:nvPr>
            <p:custDataLst>
              <p:tags r:id="rId2"/>
            </p:custDataLst>
          </p:nvPr>
        </p:nvSpPr>
        <p:spPr>
          <a:xfrm>
            <a:off x="5681396" y="3218211"/>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10" name="Straight Arrow Connector 9"/>
          <p:cNvCxnSpPr>
            <a:stCxn id="7" idx="2"/>
          </p:cNvCxnSpPr>
          <p:nvPr>
            <p:custDataLst>
              <p:tags r:id="rId3"/>
            </p:custDataLst>
          </p:nvPr>
        </p:nvCxnSpPr>
        <p:spPr>
          <a:xfrm>
            <a:off x="887677" y="3301336"/>
            <a:ext cx="549419" cy="48688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custDataLst>
              <p:tags r:id="rId4"/>
            </p:custDataLst>
          </p:nvPr>
        </p:nvSpPr>
        <p:spPr>
          <a:xfrm>
            <a:off x="298932" y="4339169"/>
            <a:ext cx="304800" cy="461665"/>
          </a:xfrm>
          <a:prstGeom prst="rect">
            <a:avLst/>
          </a:prstGeom>
          <a:noFill/>
        </p:spPr>
        <p:txBody>
          <a:bodyPr wrap="square" rtlCol="0">
            <a:spAutoFit/>
          </a:bodyPr>
          <a:lstStyle/>
          <a:p>
            <a:r>
              <a:rPr lang="en-US" sz="2400" b="1" dirty="0" smtClean="0"/>
              <a:t>3</a:t>
            </a:r>
            <a:endParaRPr lang="en-US" sz="2400" b="1" dirty="0"/>
          </a:p>
        </p:txBody>
      </p:sp>
      <p:cxnSp>
        <p:nvCxnSpPr>
          <p:cNvPr id="18" name="Straight Arrow Connector 17"/>
          <p:cNvCxnSpPr/>
          <p:nvPr>
            <p:custDataLst>
              <p:tags r:id="rId5"/>
            </p:custDataLst>
          </p:nvPr>
        </p:nvCxnSpPr>
        <p:spPr>
          <a:xfrm flipH="1">
            <a:off x="4254380" y="3467597"/>
            <a:ext cx="1445824" cy="56257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custDataLst>
              <p:tags r:id="rId6"/>
            </p:custDataLst>
          </p:nvPr>
        </p:nvCxnSpPr>
        <p:spPr>
          <a:xfrm flipV="1">
            <a:off x="603732" y="4339169"/>
            <a:ext cx="833364" cy="230833"/>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pic>
        <p:nvPicPr>
          <p:cNvPr id="26" name="Picture 25"/>
          <p:cNvPicPr/>
          <p:nvPr/>
        </p:nvPicPr>
        <p:blipFill>
          <a:blip r:embed="rId11" cstate="print"/>
          <a:srcRect/>
          <a:stretch>
            <a:fillRect/>
          </a:stretch>
        </p:blipFill>
        <p:spPr bwMode="auto">
          <a:xfrm>
            <a:off x="6390918" y="2263408"/>
            <a:ext cx="1838325" cy="153352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cxnSp>
        <p:nvCxnSpPr>
          <p:cNvPr id="27" name="Straight Arrow Connector 26"/>
          <p:cNvCxnSpPr>
            <a:endCxn id="26" idx="1"/>
          </p:cNvCxnSpPr>
          <p:nvPr>
            <p:custDataLst>
              <p:tags r:id="rId7"/>
            </p:custDataLst>
          </p:nvPr>
        </p:nvCxnSpPr>
        <p:spPr>
          <a:xfrm flipV="1">
            <a:off x="2933205" y="3030171"/>
            <a:ext cx="3457713" cy="27116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Footer Placeholder 13"/>
          <p:cNvSpPr>
            <a:spLocks noGrp="1"/>
          </p:cNvSpPr>
          <p:nvPr>
            <p:ph type="ftr" sz="quarter" idx="10"/>
          </p:nvPr>
        </p:nvSpPr>
        <p:spPr/>
        <p:txBody>
          <a:bodyPr/>
          <a:lstStyle/>
          <a:p>
            <a:r>
              <a:rPr lang="en-US" smtClean="0"/>
              <a:t>DM-IPP-100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Access the Portal Admin Tool by providing your DME user name and </a:t>
            </a:r>
            <a:r>
              <a:rPr lang="en-US" dirty="0" smtClean="0"/>
              <a:t>password  </a:t>
            </a:r>
          </a:p>
          <a:p>
            <a:pPr lvl="1"/>
            <a:r>
              <a:rPr lang="en-US" dirty="0" smtClean="0"/>
              <a:t>You </a:t>
            </a:r>
            <a:r>
              <a:rPr lang="en-US" dirty="0" smtClean="0"/>
              <a:t>should utilize the </a:t>
            </a:r>
            <a:r>
              <a:rPr lang="en-US" b="1" dirty="0" err="1" smtClean="0"/>
              <a:t>fxadmin</a:t>
            </a:r>
            <a:r>
              <a:rPr lang="en-US" dirty="0" smtClean="0"/>
              <a:t> (administrator) user </a:t>
            </a:r>
            <a:r>
              <a:rPr lang="en-US" dirty="0" smtClean="0"/>
              <a:t>ID</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pPr>
              <a:buNone/>
            </a:pP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Accessing the Portal Admin Tool</a:t>
            </a:r>
            <a:endParaRPr lang="en-US" dirty="0"/>
          </a:p>
        </p:txBody>
      </p:sp>
      <p:pic>
        <p:nvPicPr>
          <p:cNvPr id="6" name="Picture 5"/>
          <p:cNvPicPr/>
          <p:nvPr/>
        </p:nvPicPr>
        <p:blipFill>
          <a:blip r:embed="rId3" cstate="print"/>
          <a:srcRect/>
          <a:stretch>
            <a:fillRect/>
          </a:stretch>
        </p:blipFill>
        <p:spPr bwMode="auto">
          <a:xfrm>
            <a:off x="3152775" y="3036804"/>
            <a:ext cx="2838450" cy="227647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smtClean="0"/>
              <a:t>DM-IPP-110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If you are able to access the Portal Admin </a:t>
            </a:r>
            <a:r>
              <a:rPr lang="en-US" dirty="0" smtClean="0"/>
              <a:t>Tool </a:t>
            </a:r>
            <a:r>
              <a:rPr lang="en-US" dirty="0" smtClean="0"/>
              <a:t>you have successfully installed the </a:t>
            </a:r>
            <a:r>
              <a:rPr lang="en-US" dirty="0" smtClean="0"/>
              <a:t>software  </a:t>
            </a:r>
          </a:p>
          <a:p>
            <a:pPr lvl="1"/>
            <a:r>
              <a:rPr lang="en-US" dirty="0" smtClean="0"/>
              <a:t>Upon </a:t>
            </a:r>
            <a:r>
              <a:rPr lang="en-US" dirty="0" smtClean="0"/>
              <a:t>exiting the Portal Admin </a:t>
            </a:r>
            <a:r>
              <a:rPr lang="en-US" dirty="0" smtClean="0"/>
              <a:t>Tool </a:t>
            </a:r>
            <a:r>
              <a:rPr lang="en-US" dirty="0" smtClean="0"/>
              <a:t>you should see the following </a:t>
            </a:r>
            <a:r>
              <a:rPr lang="en-US" dirty="0" smtClean="0"/>
              <a:t>window</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pPr>
              <a:buNone/>
            </a:pP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Successful Installation</a:t>
            </a:r>
            <a:endParaRPr lang="en-US" dirty="0"/>
          </a:p>
        </p:txBody>
      </p:sp>
      <p:pic>
        <p:nvPicPr>
          <p:cNvPr id="7" name="Picture 6"/>
          <p:cNvPicPr/>
          <p:nvPr/>
        </p:nvPicPr>
        <p:blipFill>
          <a:blip r:embed="rId3" cstate="print"/>
          <a:srcRect/>
          <a:stretch>
            <a:fillRect/>
          </a:stretch>
        </p:blipFill>
        <p:spPr bwMode="auto">
          <a:xfrm>
            <a:off x="2280062" y="3059628"/>
            <a:ext cx="4312227" cy="320572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DM-IPP-120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Download the SQL software media to an accessible drive on the server or place the media in a drive accessible by the server</a:t>
            </a:r>
          </a:p>
          <a:p>
            <a:r>
              <a:rPr lang="en-US" dirty="0" smtClean="0"/>
              <a:t>In conjunction with the customer IT </a:t>
            </a:r>
            <a:r>
              <a:rPr lang="en-US" dirty="0" smtClean="0"/>
              <a:t>team </a:t>
            </a:r>
            <a:r>
              <a:rPr lang="en-US" dirty="0" smtClean="0"/>
              <a:t>determine the appropriate install locations </a:t>
            </a:r>
            <a:r>
              <a:rPr lang="en-US" dirty="0" smtClean="0"/>
              <a:t>for</a:t>
            </a:r>
            <a:endParaRPr lang="en-US" dirty="0" smtClean="0"/>
          </a:p>
          <a:p>
            <a:pPr lvl="1"/>
            <a:r>
              <a:rPr lang="en-US" dirty="0" smtClean="0"/>
              <a:t>Application files</a:t>
            </a:r>
          </a:p>
          <a:p>
            <a:pPr lvl="1"/>
            <a:r>
              <a:rPr lang="en-US" dirty="0" smtClean="0"/>
              <a:t>Web server components</a:t>
            </a:r>
          </a:p>
          <a:p>
            <a:endParaRPr lang="en-US" dirty="0"/>
          </a:p>
        </p:txBody>
      </p:sp>
      <p:sp>
        <p:nvSpPr>
          <p:cNvPr id="6" name="Title 5"/>
          <p:cNvSpPr>
            <a:spLocks noGrp="1"/>
          </p:cNvSpPr>
          <p:nvPr>
            <p:ph type="title"/>
          </p:nvPr>
        </p:nvSpPr>
        <p:spPr/>
        <p:txBody>
          <a:bodyPr/>
          <a:lstStyle/>
          <a:p>
            <a:r>
              <a:rPr lang="en-US" dirty="0" smtClean="0"/>
              <a:t>Preparing for the Portal Installation</a:t>
            </a:r>
            <a:endParaRPr lang="en-US" dirty="0"/>
          </a:p>
        </p:txBody>
      </p:sp>
      <p:sp>
        <p:nvSpPr>
          <p:cNvPr id="5" name="Footer Placeholder 4"/>
          <p:cNvSpPr>
            <a:spLocks noGrp="1"/>
          </p:cNvSpPr>
          <p:nvPr>
            <p:ph type="ftr" sz="quarter" idx="10"/>
          </p:nvPr>
        </p:nvSpPr>
        <p:spPr/>
        <p:txBody>
          <a:bodyPr/>
          <a:lstStyle/>
          <a:p>
            <a:r>
              <a:rPr lang="en-US" smtClean="0"/>
              <a:t>DM-IPP-020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
                                            <p:txEl>
                                              <p:pRg st="0" end="0"/>
                                            </p:txEl>
                                          </p:spTgt>
                                        </p:tgtEl>
                                        <p:attrNameLst>
                                          <p:attrName>style.fontStyle</p:attrName>
                                        </p:attrNameLst>
                                      </p:cBhvr>
                                      <p:to>
                                        <p:strVal val="normal"/>
                                      </p:to>
                                    </p:set>
                                    <p:set>
                                      <p:cBhvr override="childStyle">
                                        <p:cTn id="7" dur="indefinite"/>
                                        <p:tgtEl>
                                          <p:spTgt spid="7">
                                            <p:txEl>
                                              <p:pRg st="0" end="0"/>
                                            </p:txEl>
                                          </p:spTgt>
                                        </p:tgtEl>
                                        <p:attrNameLst>
                                          <p:attrName>style.fontWeight</p:attrName>
                                        </p:attrNameLst>
                                      </p:cBhvr>
                                      <p:to>
                                        <p:strVal val="bold"/>
                                      </p:to>
                                    </p:set>
                                    <p:set>
                                      <p:cBhvr override="childStyle">
                                        <p:cTn id="8" dur="indefinite"/>
                                        <p:tgtEl>
                                          <p:spTgt spid="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7">
                                            <p:txEl>
                                              <p:pRg st="1" end="1"/>
                                            </p:txEl>
                                          </p:spTgt>
                                        </p:tgtEl>
                                        <p:attrNameLst>
                                          <p:attrName>style.fontStyle</p:attrName>
                                        </p:attrNameLst>
                                      </p:cBhvr>
                                      <p:to>
                                        <p:strVal val="normal"/>
                                      </p:to>
                                    </p:set>
                                    <p:set>
                                      <p:cBhvr override="childStyle">
                                        <p:cTn id="13" dur="indefinite"/>
                                        <p:tgtEl>
                                          <p:spTgt spid="7">
                                            <p:txEl>
                                              <p:pRg st="1" end="1"/>
                                            </p:txEl>
                                          </p:spTgt>
                                        </p:tgtEl>
                                        <p:attrNameLst>
                                          <p:attrName>style.fontWeight</p:attrName>
                                        </p:attrNameLst>
                                      </p:cBhvr>
                                      <p:to>
                                        <p:strVal val="bold"/>
                                      </p:to>
                                    </p:set>
                                    <p:set>
                                      <p:cBhvr override="childStyle">
                                        <p:cTn id="14" dur="indefinite"/>
                                        <p:tgtEl>
                                          <p:spTgt spid="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7">
                                            <p:txEl>
                                              <p:pRg st="2" end="2"/>
                                            </p:txEl>
                                          </p:spTgt>
                                        </p:tgtEl>
                                        <p:attrNameLst>
                                          <p:attrName>style.fontStyle</p:attrName>
                                        </p:attrNameLst>
                                      </p:cBhvr>
                                      <p:to>
                                        <p:strVal val="normal"/>
                                      </p:to>
                                    </p:set>
                                    <p:set>
                                      <p:cBhvr override="childStyle">
                                        <p:cTn id="19" dur="indefinite"/>
                                        <p:tgtEl>
                                          <p:spTgt spid="7">
                                            <p:txEl>
                                              <p:pRg st="2" end="2"/>
                                            </p:txEl>
                                          </p:spTgt>
                                        </p:tgtEl>
                                        <p:attrNameLst>
                                          <p:attrName>style.fontWeight</p:attrName>
                                        </p:attrNameLst>
                                      </p:cBhvr>
                                      <p:to>
                                        <p:strVal val="bold"/>
                                      </p:to>
                                    </p:set>
                                    <p:set>
                                      <p:cBhvr override="childStyle">
                                        <p:cTn id="20" dur="indefinite"/>
                                        <p:tgtEl>
                                          <p:spTgt spid="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7">
                                            <p:txEl>
                                              <p:pRg st="3" end="3"/>
                                            </p:txEl>
                                          </p:spTgt>
                                        </p:tgtEl>
                                        <p:attrNameLst>
                                          <p:attrName>style.fontStyle</p:attrName>
                                        </p:attrNameLst>
                                      </p:cBhvr>
                                      <p:to>
                                        <p:strVal val="normal"/>
                                      </p:to>
                                    </p:set>
                                    <p:set>
                                      <p:cBhvr override="childStyle">
                                        <p:cTn id="25" dur="indefinite"/>
                                        <p:tgtEl>
                                          <p:spTgt spid="7">
                                            <p:txEl>
                                              <p:pRg st="3" end="3"/>
                                            </p:txEl>
                                          </p:spTgt>
                                        </p:tgtEl>
                                        <p:attrNameLst>
                                          <p:attrName>style.fontWeight</p:attrName>
                                        </p:attrNameLst>
                                      </p:cBhvr>
                                      <p:to>
                                        <p:strVal val="bold"/>
                                      </p:to>
                                    </p:set>
                                    <p:set>
                                      <p:cBhvr override="childStyle">
                                        <p:cTn id="26" dur="indefinite"/>
                                        <p:tgtEl>
                                          <p:spTgt spid="7">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an initial installation of the Planning Portal on a </a:t>
            </a:r>
            <a:r>
              <a:rPr lang="en-US" dirty="0" smtClean="0"/>
              <a:t>server </a:t>
            </a:r>
            <a:r>
              <a:rPr lang="en-US" dirty="0" smtClean="0"/>
              <a:t>a </a:t>
            </a:r>
            <a:r>
              <a:rPr lang="en-US" b="1" dirty="0" smtClean="0"/>
              <a:t>Complete</a:t>
            </a:r>
            <a:r>
              <a:rPr lang="en-US" dirty="0" smtClean="0"/>
              <a:t> installation is </a:t>
            </a:r>
            <a:r>
              <a:rPr lang="en-US" dirty="0" smtClean="0"/>
              <a:t>recommended</a:t>
            </a:r>
            <a:endParaRPr lang="en-US" dirty="0" smtClean="0"/>
          </a:p>
          <a:p>
            <a:r>
              <a:rPr lang="en-US" dirty="0" smtClean="0"/>
              <a:t>For special </a:t>
            </a:r>
            <a:br>
              <a:rPr lang="en-US" dirty="0" smtClean="0"/>
            </a:br>
            <a:r>
              <a:rPr lang="en-US" dirty="0" smtClean="0"/>
              <a:t>situations </a:t>
            </a:r>
            <a:r>
              <a:rPr lang="en-US" dirty="0" smtClean="0"/>
              <a:t>the </a:t>
            </a:r>
            <a:br>
              <a:rPr lang="en-US" dirty="0" smtClean="0"/>
            </a:br>
            <a:r>
              <a:rPr lang="en-US" b="1" dirty="0" smtClean="0"/>
              <a:t>Custom </a:t>
            </a:r>
            <a:r>
              <a:rPr lang="en-US" dirty="0" smtClean="0"/>
              <a:t>option </a:t>
            </a:r>
            <a:br>
              <a:rPr lang="en-US" dirty="0" smtClean="0"/>
            </a:br>
            <a:r>
              <a:rPr lang="en-US" dirty="0" smtClean="0"/>
              <a:t>can be used to </a:t>
            </a:r>
            <a:br>
              <a:rPr lang="en-US" dirty="0" smtClean="0"/>
            </a:br>
            <a:r>
              <a:rPr lang="en-US" dirty="0" smtClean="0"/>
              <a:t>install specific </a:t>
            </a:r>
            <a:br>
              <a:rPr lang="en-US" dirty="0" smtClean="0"/>
            </a:br>
            <a:r>
              <a:rPr lang="en-US" dirty="0" smtClean="0"/>
              <a:t>software</a:t>
            </a:r>
            <a:br>
              <a:rPr lang="en-US" dirty="0" smtClean="0"/>
            </a:br>
            <a:r>
              <a:rPr lang="en-US" dirty="0" smtClean="0"/>
              <a:t>components</a:t>
            </a:r>
            <a:r>
              <a:rPr lang="en-US" dirty="0" smtClean="0"/>
              <a:t/>
            </a:r>
            <a:br>
              <a:rPr lang="en-US" dirty="0" smtClean="0"/>
            </a:br>
            <a:r>
              <a:rPr lang="en-US" dirty="0" smtClean="0"/>
              <a:t/>
            </a:r>
            <a:br>
              <a:rPr lang="en-US" dirty="0" smtClean="0"/>
            </a:br>
            <a:endParaRPr lang="en-US" dirty="0" smtClean="0"/>
          </a:p>
        </p:txBody>
      </p:sp>
      <p:pic>
        <p:nvPicPr>
          <p:cNvPr id="7" name="Picture 6"/>
          <p:cNvPicPr/>
          <p:nvPr/>
        </p:nvPicPr>
        <p:blipFill>
          <a:blip r:embed="rId3" cstate="print"/>
          <a:srcRect/>
          <a:stretch>
            <a:fillRect/>
          </a:stretch>
        </p:blipFill>
        <p:spPr bwMode="auto">
          <a:xfrm>
            <a:off x="3796461" y="1998889"/>
            <a:ext cx="4895850" cy="37338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4" name="Title 3"/>
          <p:cNvSpPr>
            <a:spLocks noGrp="1"/>
          </p:cNvSpPr>
          <p:nvPr>
            <p:ph type="title"/>
          </p:nvPr>
        </p:nvSpPr>
        <p:spPr/>
        <p:txBody>
          <a:bodyPr/>
          <a:lstStyle/>
          <a:p>
            <a:r>
              <a:rPr lang="en-US" dirty="0" smtClean="0"/>
              <a:t>Setup Type</a:t>
            </a:r>
            <a:endParaRPr lang="en-US" dirty="0"/>
          </a:p>
        </p:txBody>
      </p:sp>
      <p:sp>
        <p:nvSpPr>
          <p:cNvPr id="10" name="Rounded Rectangle 9"/>
          <p:cNvSpPr/>
          <p:nvPr/>
        </p:nvSpPr>
        <p:spPr>
          <a:xfrm>
            <a:off x="4058013" y="3188894"/>
            <a:ext cx="3679377" cy="724395"/>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0"/>
          </p:nvPr>
        </p:nvSpPr>
        <p:spPr/>
        <p:txBody>
          <a:bodyPr/>
          <a:lstStyle/>
          <a:p>
            <a:r>
              <a:rPr lang="en-US" smtClean="0"/>
              <a:t>DM-IPP-030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
                                            <p:txEl>
                                              <p:pRg st="0" end="0"/>
                                            </p:txEl>
                                          </p:spTgt>
                                        </p:tgtEl>
                                        <p:attrNameLst>
                                          <p:attrName>style.fontStyle</p:attrName>
                                        </p:attrNameLst>
                                      </p:cBhvr>
                                      <p:to>
                                        <p:strVal val="normal"/>
                                      </p:to>
                                    </p:set>
                                    <p:set>
                                      <p:cBhvr override="childStyle">
                                        <p:cTn id="7" dur="indefinite"/>
                                        <p:tgtEl>
                                          <p:spTgt spid="3">
                                            <p:txEl>
                                              <p:pRg st="0" end="0"/>
                                            </p:txEl>
                                          </p:spTgt>
                                        </p:tgtEl>
                                        <p:attrNameLst>
                                          <p:attrName>style.fontWeight</p:attrName>
                                        </p:attrNameLst>
                                      </p:cBhvr>
                                      <p:to>
                                        <p:strVal val="bold"/>
                                      </p:to>
                                    </p:set>
                                    <p:set>
                                      <p:cBhvr override="childStyle">
                                        <p:cTn id="8" dur="indefinite"/>
                                        <p:tgtEl>
                                          <p:spTgt spid="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
                                            <p:txEl>
                                              <p:pRg st="1" end="1"/>
                                            </p:txEl>
                                          </p:spTgt>
                                        </p:tgtEl>
                                        <p:attrNameLst>
                                          <p:attrName>style.fontStyle</p:attrName>
                                        </p:attrNameLst>
                                      </p:cBhvr>
                                      <p:to>
                                        <p:strVal val="normal"/>
                                      </p:to>
                                    </p:set>
                                    <p:set>
                                      <p:cBhvr override="childStyle">
                                        <p:cTn id="13" dur="indefinite"/>
                                        <p:tgtEl>
                                          <p:spTgt spid="3">
                                            <p:txEl>
                                              <p:pRg st="1" end="1"/>
                                            </p:txEl>
                                          </p:spTgt>
                                        </p:tgtEl>
                                        <p:attrNameLst>
                                          <p:attrName>style.fontWeight</p:attrName>
                                        </p:attrNameLst>
                                      </p:cBhvr>
                                      <p:to>
                                        <p:strVal val="bold"/>
                                      </p:to>
                                    </p:set>
                                    <p:set>
                                      <p:cBhvr override="childStyle">
                                        <p:cTn id="14"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Upon launching the Portal installation, the installation program will determine if you have all software prerequisites installed</a:t>
            </a:r>
          </a:p>
        </p:txBody>
      </p:sp>
      <p:sp>
        <p:nvSpPr>
          <p:cNvPr id="4" name="Title 3"/>
          <p:cNvSpPr>
            <a:spLocks noGrp="1"/>
          </p:cNvSpPr>
          <p:nvPr>
            <p:ph type="title"/>
          </p:nvPr>
        </p:nvSpPr>
        <p:spPr/>
        <p:txBody>
          <a:bodyPr/>
          <a:lstStyle/>
          <a:p>
            <a:r>
              <a:rPr lang="en-US" dirty="0" smtClean="0"/>
              <a:t>Installation of Prerequisites</a:t>
            </a:r>
            <a:endParaRPr lang="en-US" dirty="0"/>
          </a:p>
        </p:txBody>
      </p:sp>
      <p:pic>
        <p:nvPicPr>
          <p:cNvPr id="6" name="Picture 5"/>
          <p:cNvPicPr/>
          <p:nvPr/>
        </p:nvPicPr>
        <p:blipFill>
          <a:blip r:embed="rId3" cstate="print"/>
          <a:srcRect/>
          <a:stretch>
            <a:fillRect/>
          </a:stretch>
        </p:blipFill>
        <p:spPr bwMode="auto">
          <a:xfrm>
            <a:off x="442468" y="2658152"/>
            <a:ext cx="4133850" cy="315277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pic>
        <p:nvPicPr>
          <p:cNvPr id="7" name="Picture 6"/>
          <p:cNvPicPr/>
          <p:nvPr/>
        </p:nvPicPr>
        <p:blipFill>
          <a:blip r:embed="rId4" cstate="print"/>
          <a:srcRect/>
          <a:stretch>
            <a:fillRect/>
          </a:stretch>
        </p:blipFill>
        <p:spPr bwMode="auto">
          <a:xfrm>
            <a:off x="4747768" y="2658152"/>
            <a:ext cx="4133850" cy="315277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smtClean="0"/>
              <a:t>DM-IPP-040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Specify the appropriate </a:t>
            </a:r>
            <a:r>
              <a:rPr lang="en-US" b="1" dirty="0" smtClean="0"/>
              <a:t>Site</a:t>
            </a:r>
            <a:r>
              <a:rPr lang="en-US" dirty="0" smtClean="0"/>
              <a:t> and </a:t>
            </a:r>
            <a:r>
              <a:rPr lang="en-US" b="1" dirty="0" smtClean="0"/>
              <a:t>Virtual Directory</a:t>
            </a:r>
            <a:r>
              <a:rPr lang="en-US" dirty="0" smtClean="0"/>
              <a:t> for the Portal </a:t>
            </a:r>
            <a:r>
              <a:rPr lang="en-US" dirty="0" smtClean="0"/>
              <a:t>installation</a:t>
            </a:r>
            <a:endParaRPr lang="en-US" dirty="0" smtClean="0"/>
          </a:p>
        </p:txBody>
      </p:sp>
      <p:sp>
        <p:nvSpPr>
          <p:cNvPr id="4" name="Title 3"/>
          <p:cNvSpPr>
            <a:spLocks noGrp="1"/>
          </p:cNvSpPr>
          <p:nvPr>
            <p:ph type="title"/>
          </p:nvPr>
        </p:nvSpPr>
        <p:spPr/>
        <p:txBody>
          <a:bodyPr/>
          <a:lstStyle/>
          <a:p>
            <a:r>
              <a:rPr lang="en-US" dirty="0" smtClean="0"/>
              <a:t>Installation Address</a:t>
            </a:r>
            <a:endParaRPr lang="en-US" dirty="0"/>
          </a:p>
        </p:txBody>
      </p:sp>
      <p:pic>
        <p:nvPicPr>
          <p:cNvPr id="8" name="Picture 7"/>
          <p:cNvPicPr/>
          <p:nvPr/>
        </p:nvPicPr>
        <p:blipFill>
          <a:blip r:embed="rId7" cstate="print"/>
          <a:srcRect/>
          <a:stretch>
            <a:fillRect/>
          </a:stretch>
        </p:blipFill>
        <p:spPr bwMode="auto">
          <a:xfrm>
            <a:off x="2124075" y="2214208"/>
            <a:ext cx="4895850" cy="37338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9" name="TextBox 8"/>
          <p:cNvSpPr txBox="1"/>
          <p:nvPr>
            <p:custDataLst>
              <p:tags r:id="rId1"/>
            </p:custDataLst>
          </p:nvPr>
        </p:nvSpPr>
        <p:spPr>
          <a:xfrm>
            <a:off x="952996" y="2482932"/>
            <a:ext cx="457200" cy="461665"/>
          </a:xfrm>
          <a:prstGeom prst="rect">
            <a:avLst/>
          </a:prstGeom>
          <a:noFill/>
        </p:spPr>
        <p:txBody>
          <a:bodyPr wrap="square" rtlCol="0">
            <a:spAutoFit/>
          </a:bodyPr>
          <a:lstStyle/>
          <a:p>
            <a:r>
              <a:rPr lang="en-US" sz="2400" b="1" dirty="0" smtClean="0"/>
              <a:t>1</a:t>
            </a:r>
            <a:endParaRPr lang="en-US" sz="2400" b="1" dirty="0"/>
          </a:p>
        </p:txBody>
      </p:sp>
      <p:sp>
        <p:nvSpPr>
          <p:cNvPr id="10" name="TextBox 9"/>
          <p:cNvSpPr txBox="1"/>
          <p:nvPr>
            <p:custDataLst>
              <p:tags r:id="rId2"/>
            </p:custDataLst>
          </p:nvPr>
        </p:nvSpPr>
        <p:spPr>
          <a:xfrm>
            <a:off x="1050471" y="4329292"/>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11" name="Straight Arrow Connector 10"/>
          <p:cNvCxnSpPr/>
          <p:nvPr>
            <p:custDataLst>
              <p:tags r:id="rId3"/>
            </p:custDataLst>
          </p:nvPr>
        </p:nvCxnSpPr>
        <p:spPr>
          <a:xfrm>
            <a:off x="1240971" y="2784763"/>
            <a:ext cx="1175657" cy="74814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custDataLst>
              <p:tags r:id="rId4"/>
            </p:custDataLst>
          </p:nvPr>
        </p:nvCxnSpPr>
        <p:spPr>
          <a:xfrm flipV="1">
            <a:off x="1410196" y="4144488"/>
            <a:ext cx="1006433" cy="41563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Footer Placeholder 12"/>
          <p:cNvSpPr>
            <a:spLocks noGrp="1"/>
          </p:cNvSpPr>
          <p:nvPr>
            <p:ph type="ftr" sz="quarter" idx="10"/>
          </p:nvPr>
        </p:nvSpPr>
        <p:spPr/>
        <p:txBody>
          <a:bodyPr/>
          <a:lstStyle/>
          <a:p>
            <a:r>
              <a:rPr lang="en-US" smtClean="0"/>
              <a:t>DM-IPP-050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p:nvPr/>
        </p:nvPicPr>
        <p:blipFill>
          <a:blip r:embed="rId12" cstate="print"/>
          <a:srcRect/>
          <a:stretch>
            <a:fillRect/>
          </a:stretch>
        </p:blipFill>
        <p:spPr bwMode="auto">
          <a:xfrm>
            <a:off x="885625" y="2968831"/>
            <a:ext cx="3905250" cy="301942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normAutofit/>
          </a:bodyPr>
          <a:lstStyle/>
          <a:p>
            <a:r>
              <a:rPr lang="en-US" dirty="0" smtClean="0"/>
              <a:t>Within this window, provide the appropriate parameters to allow the installation to connect to the SQL environment and add Portal functionality to the DME </a:t>
            </a:r>
            <a:r>
              <a:rPr lang="en-US" dirty="0" smtClean="0"/>
              <a:t>database</a:t>
            </a:r>
            <a:endParaRPr lang="en-US" dirty="0" smtClean="0"/>
          </a:p>
          <a:p>
            <a:pPr>
              <a:buNone/>
            </a:pPr>
            <a:r>
              <a:rPr lang="en-US" dirty="0" smtClean="0"/>
              <a:t/>
            </a:r>
            <a:br>
              <a:rPr lang="en-US" dirty="0" smtClean="0"/>
            </a:b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Database Administration Tool</a:t>
            </a:r>
            <a:endParaRPr lang="en-US" dirty="0"/>
          </a:p>
        </p:txBody>
      </p:sp>
      <p:sp>
        <p:nvSpPr>
          <p:cNvPr id="7" name="TextBox 6"/>
          <p:cNvSpPr txBox="1"/>
          <p:nvPr>
            <p:custDataLst>
              <p:tags r:id="rId1"/>
            </p:custDataLst>
          </p:nvPr>
        </p:nvSpPr>
        <p:spPr>
          <a:xfrm>
            <a:off x="3381555" y="2554917"/>
            <a:ext cx="457200" cy="461665"/>
          </a:xfrm>
          <a:prstGeom prst="rect">
            <a:avLst/>
          </a:prstGeom>
          <a:noFill/>
        </p:spPr>
        <p:txBody>
          <a:bodyPr wrap="square" rtlCol="0">
            <a:spAutoFit/>
          </a:bodyPr>
          <a:lstStyle/>
          <a:p>
            <a:r>
              <a:rPr lang="en-US" sz="2400" b="1" dirty="0" smtClean="0"/>
              <a:t>1</a:t>
            </a:r>
            <a:endParaRPr lang="en-US" sz="2400" b="1" dirty="0"/>
          </a:p>
        </p:txBody>
      </p:sp>
      <p:sp>
        <p:nvSpPr>
          <p:cNvPr id="9" name="TextBox 8"/>
          <p:cNvSpPr txBox="1"/>
          <p:nvPr>
            <p:custDataLst>
              <p:tags r:id="rId2"/>
            </p:custDataLst>
          </p:nvPr>
        </p:nvSpPr>
        <p:spPr>
          <a:xfrm>
            <a:off x="5681396" y="3218211"/>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10" name="Straight Arrow Connector 9"/>
          <p:cNvCxnSpPr/>
          <p:nvPr>
            <p:custDataLst>
              <p:tags r:id="rId3"/>
            </p:custDataLst>
          </p:nvPr>
        </p:nvCxnSpPr>
        <p:spPr>
          <a:xfrm flipH="1">
            <a:off x="3123270" y="2899046"/>
            <a:ext cx="356260" cy="85355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custDataLst>
              <p:tags r:id="rId4"/>
            </p:custDataLst>
          </p:nvPr>
        </p:nvSpPr>
        <p:spPr>
          <a:xfrm>
            <a:off x="298932" y="4339169"/>
            <a:ext cx="304800" cy="461665"/>
          </a:xfrm>
          <a:prstGeom prst="rect">
            <a:avLst/>
          </a:prstGeom>
          <a:noFill/>
        </p:spPr>
        <p:txBody>
          <a:bodyPr wrap="square" rtlCol="0">
            <a:spAutoFit/>
          </a:bodyPr>
          <a:lstStyle/>
          <a:p>
            <a:r>
              <a:rPr lang="en-US" sz="2400" b="1" dirty="0" smtClean="0"/>
              <a:t>3</a:t>
            </a:r>
            <a:endParaRPr lang="en-US" sz="2400" b="1" dirty="0"/>
          </a:p>
        </p:txBody>
      </p:sp>
      <p:sp>
        <p:nvSpPr>
          <p:cNvPr id="12" name="TextBox 11"/>
          <p:cNvSpPr txBox="1"/>
          <p:nvPr>
            <p:custDataLst>
              <p:tags r:id="rId5"/>
            </p:custDataLst>
          </p:nvPr>
        </p:nvSpPr>
        <p:spPr>
          <a:xfrm>
            <a:off x="5450821" y="5301065"/>
            <a:ext cx="457200" cy="461665"/>
          </a:xfrm>
          <a:prstGeom prst="rect">
            <a:avLst/>
          </a:prstGeom>
          <a:noFill/>
        </p:spPr>
        <p:txBody>
          <a:bodyPr wrap="square" rtlCol="0">
            <a:spAutoFit/>
          </a:bodyPr>
          <a:lstStyle/>
          <a:p>
            <a:r>
              <a:rPr lang="en-US" sz="2400" b="1" dirty="0" smtClean="0"/>
              <a:t>4</a:t>
            </a:r>
            <a:endParaRPr lang="en-US" sz="2400" b="1" dirty="0"/>
          </a:p>
        </p:txBody>
      </p:sp>
      <p:cxnSp>
        <p:nvCxnSpPr>
          <p:cNvPr id="18" name="Straight Arrow Connector 17"/>
          <p:cNvCxnSpPr/>
          <p:nvPr>
            <p:custDataLst>
              <p:tags r:id="rId6"/>
            </p:custDataLst>
          </p:nvPr>
        </p:nvCxnSpPr>
        <p:spPr>
          <a:xfrm flipH="1">
            <a:off x="4254380" y="3467597"/>
            <a:ext cx="1445824" cy="56257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custDataLst>
              <p:tags r:id="rId7"/>
            </p:custDataLst>
          </p:nvPr>
        </p:nvCxnSpPr>
        <p:spPr>
          <a:xfrm flipV="1">
            <a:off x="603732" y="4330498"/>
            <a:ext cx="1175657" cy="23950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custDataLst>
              <p:tags r:id="rId8"/>
            </p:custDataLst>
          </p:nvPr>
        </p:nvCxnSpPr>
        <p:spPr>
          <a:xfrm flipH="1" flipV="1">
            <a:off x="4445498" y="5282523"/>
            <a:ext cx="1005323" cy="215752"/>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pic>
        <p:nvPicPr>
          <p:cNvPr id="26" name="Picture 25"/>
          <p:cNvPicPr/>
          <p:nvPr/>
        </p:nvPicPr>
        <p:blipFill>
          <a:blip r:embed="rId13" cstate="print"/>
          <a:srcRect/>
          <a:stretch>
            <a:fillRect/>
          </a:stretch>
        </p:blipFill>
        <p:spPr bwMode="auto">
          <a:xfrm>
            <a:off x="6569048" y="3679876"/>
            <a:ext cx="1838325" cy="153352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cxnSp>
        <p:nvCxnSpPr>
          <p:cNvPr id="27" name="Straight Arrow Connector 26"/>
          <p:cNvCxnSpPr>
            <a:endCxn id="26" idx="1"/>
          </p:cNvCxnSpPr>
          <p:nvPr>
            <p:custDataLst>
              <p:tags r:id="rId9"/>
            </p:custDataLst>
          </p:nvPr>
        </p:nvCxnSpPr>
        <p:spPr>
          <a:xfrm flipV="1">
            <a:off x="4111880" y="4446639"/>
            <a:ext cx="2457168" cy="48482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Footer Placeholder 16"/>
          <p:cNvSpPr>
            <a:spLocks noGrp="1"/>
          </p:cNvSpPr>
          <p:nvPr>
            <p:ph type="ftr" sz="quarter" idx="10"/>
          </p:nvPr>
        </p:nvSpPr>
        <p:spPr/>
        <p:txBody>
          <a:bodyPr/>
          <a:lstStyle/>
          <a:p>
            <a:r>
              <a:rPr lang="en-US" smtClean="0"/>
              <a:t>DM-IPP-060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Upon executing the </a:t>
            </a:r>
            <a:r>
              <a:rPr lang="en-US" b="1" dirty="0" smtClean="0"/>
              <a:t>Database Upgrade</a:t>
            </a:r>
            <a:r>
              <a:rPr lang="en-US" dirty="0" smtClean="0"/>
              <a:t>, you may see this </a:t>
            </a:r>
            <a:r>
              <a:rPr lang="en-US" dirty="0" smtClean="0"/>
              <a:t>message</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r>
              <a:rPr lang="en-US" dirty="0" smtClean="0"/>
              <a:t>Click </a:t>
            </a:r>
            <a:r>
              <a:rPr lang="en-US" b="1" dirty="0" smtClean="0"/>
              <a:t>OK</a:t>
            </a:r>
            <a:r>
              <a:rPr lang="en-US" dirty="0" smtClean="0"/>
              <a:t>  </a:t>
            </a:r>
            <a:r>
              <a:rPr lang="en-US" dirty="0" smtClean="0"/>
              <a:t>This will open</a:t>
            </a:r>
            <a:br>
              <a:rPr lang="en-US" dirty="0" smtClean="0"/>
            </a:br>
            <a:r>
              <a:rPr lang="en-US" dirty="0" smtClean="0"/>
              <a:t>the log </a:t>
            </a:r>
            <a:r>
              <a:rPr lang="en-US" dirty="0" smtClean="0"/>
              <a:t>file  </a:t>
            </a:r>
          </a:p>
          <a:p>
            <a:pPr lvl="1"/>
            <a:r>
              <a:rPr lang="en-US" dirty="0" smtClean="0"/>
              <a:t>Review </a:t>
            </a:r>
            <a:r>
              <a:rPr lang="en-US" dirty="0" smtClean="0"/>
              <a:t>this</a:t>
            </a:r>
            <a:br>
              <a:rPr lang="en-US" dirty="0" smtClean="0"/>
            </a:br>
            <a:r>
              <a:rPr lang="en-US" dirty="0" smtClean="0"/>
              <a:t>file for any installation</a:t>
            </a:r>
            <a:br>
              <a:rPr lang="en-US" dirty="0" smtClean="0"/>
            </a:br>
            <a:r>
              <a:rPr lang="en-US" dirty="0" smtClean="0"/>
              <a:t>issues and restart if </a:t>
            </a:r>
            <a:br>
              <a:rPr lang="en-US" dirty="0" smtClean="0"/>
            </a:br>
            <a:r>
              <a:rPr lang="en-US" dirty="0" smtClean="0"/>
              <a:t>necessary</a:t>
            </a: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Review of Database Upgrade</a:t>
            </a:r>
            <a:endParaRPr lang="en-US" dirty="0"/>
          </a:p>
        </p:txBody>
      </p:sp>
      <p:pic>
        <p:nvPicPr>
          <p:cNvPr id="7" name="Picture 6"/>
          <p:cNvPicPr/>
          <p:nvPr/>
        </p:nvPicPr>
        <p:blipFill>
          <a:blip r:embed="rId3" cstate="print"/>
          <a:srcRect/>
          <a:stretch>
            <a:fillRect/>
          </a:stretch>
        </p:blipFill>
        <p:spPr bwMode="auto">
          <a:xfrm>
            <a:off x="2266950" y="1733549"/>
            <a:ext cx="4610100" cy="153352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pic>
        <p:nvPicPr>
          <p:cNvPr id="8" name="Picture 7"/>
          <p:cNvPicPr/>
          <p:nvPr/>
        </p:nvPicPr>
        <p:blipFill>
          <a:blip r:embed="rId4" cstate="print"/>
          <a:srcRect/>
          <a:stretch>
            <a:fillRect/>
          </a:stretch>
        </p:blipFill>
        <p:spPr bwMode="auto">
          <a:xfrm>
            <a:off x="4806413" y="3645477"/>
            <a:ext cx="3826823" cy="2506864"/>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9" name="Footer Placeholder 8"/>
          <p:cNvSpPr>
            <a:spLocks noGrp="1"/>
          </p:cNvSpPr>
          <p:nvPr>
            <p:ph type="ftr" sz="quarter" idx="10"/>
          </p:nvPr>
        </p:nvSpPr>
        <p:spPr/>
        <p:txBody>
          <a:bodyPr/>
          <a:lstStyle/>
          <a:p>
            <a:r>
              <a:rPr lang="en-US" smtClean="0"/>
              <a:t>DM-IPP-070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Upon completion of the </a:t>
            </a:r>
            <a:r>
              <a:rPr lang="en-US" b="1" dirty="0" smtClean="0"/>
              <a:t>Database Upgrade</a:t>
            </a:r>
            <a:r>
              <a:rPr lang="en-US" dirty="0" smtClean="0"/>
              <a:t>, the installation program notifies you that it will launch the “Administration Utility” (known as the </a:t>
            </a:r>
            <a:r>
              <a:rPr lang="en-US" b="1" dirty="0" smtClean="0"/>
              <a:t>Portal Admin Tool</a:t>
            </a:r>
            <a:r>
              <a:rPr lang="en-US" b="1" dirty="0" smtClean="0"/>
              <a:t>)</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pPr>
              <a:buNone/>
            </a:pP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Validation of Installation</a:t>
            </a:r>
            <a:endParaRPr lang="en-US" dirty="0"/>
          </a:p>
        </p:txBody>
      </p:sp>
      <p:pic>
        <p:nvPicPr>
          <p:cNvPr id="9" name="Picture 8"/>
          <p:cNvPicPr/>
          <p:nvPr/>
        </p:nvPicPr>
        <p:blipFill>
          <a:blip r:embed="rId3" cstate="print"/>
          <a:srcRect/>
          <a:stretch>
            <a:fillRect/>
          </a:stretch>
        </p:blipFill>
        <p:spPr bwMode="auto">
          <a:xfrm>
            <a:off x="2290762" y="2944325"/>
            <a:ext cx="4562475" cy="19431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DM-IPP-080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Upon launching the Portal Admin </a:t>
            </a:r>
            <a:r>
              <a:rPr lang="en-US" dirty="0" smtClean="0"/>
              <a:t>Tool </a:t>
            </a:r>
            <a:r>
              <a:rPr lang="en-US" dirty="0" smtClean="0"/>
              <a:t>you may encounter this error </a:t>
            </a:r>
            <a:r>
              <a:rPr lang="en-US" dirty="0" smtClean="0"/>
              <a:t>message</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r>
              <a:rPr lang="en-US" dirty="0" smtClean="0"/>
              <a:t>If this error message </a:t>
            </a:r>
            <a:r>
              <a:rPr lang="en-US" dirty="0" smtClean="0"/>
              <a:t>appears </a:t>
            </a:r>
            <a:r>
              <a:rPr lang="en-US" dirty="0" smtClean="0"/>
              <a:t>click </a:t>
            </a:r>
            <a:r>
              <a:rPr lang="en-US" b="1" dirty="0" smtClean="0"/>
              <a:t>OK </a:t>
            </a:r>
            <a:r>
              <a:rPr lang="en-US" dirty="0" smtClean="0"/>
              <a:t>to proceed to the </a:t>
            </a:r>
            <a:r>
              <a:rPr lang="en-US" b="1" dirty="0" smtClean="0"/>
              <a:t>Connection String </a:t>
            </a:r>
            <a:r>
              <a:rPr lang="en-US" b="1" dirty="0" smtClean="0"/>
              <a:t>Builder</a:t>
            </a:r>
            <a:endParaRPr lang="en-US" dirty="0" smtClean="0"/>
          </a:p>
          <a:p>
            <a:pPr>
              <a:buNone/>
            </a:pPr>
            <a:r>
              <a:rPr lang="en-US" dirty="0" smtClean="0"/>
              <a:t/>
            </a:r>
            <a:br>
              <a:rPr lang="en-US" dirty="0" smtClean="0"/>
            </a:b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Potential Error Message</a:t>
            </a:r>
            <a:endParaRPr lang="en-US" dirty="0"/>
          </a:p>
        </p:txBody>
      </p:sp>
      <p:pic>
        <p:nvPicPr>
          <p:cNvPr id="17" name="Picture 16"/>
          <p:cNvPicPr/>
          <p:nvPr/>
        </p:nvPicPr>
        <p:blipFill>
          <a:blip r:embed="rId3" cstate="print"/>
          <a:srcRect/>
          <a:stretch>
            <a:fillRect/>
          </a:stretch>
        </p:blipFill>
        <p:spPr bwMode="auto">
          <a:xfrm>
            <a:off x="2543175" y="2018809"/>
            <a:ext cx="4057650" cy="153352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DM-IPP-090</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10.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11.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2.xml><?xml version="1.0" encoding="utf-8"?>
<p:tagLst xmlns:a="http://schemas.openxmlformats.org/drawingml/2006/main" xmlns:r="http://schemas.openxmlformats.org/officeDocument/2006/relationships" xmlns:p="http://schemas.openxmlformats.org/presentationml/2006/main">
  <p:tag name="DVSHAPEID" val="5vqIoPWUAKMV2Y2H9rmXw9"/>
</p:tagLst>
</file>

<file path=ppt/tags/tag13.xml><?xml version="1.0" encoding="utf-8"?>
<p:tagLst xmlns:a="http://schemas.openxmlformats.org/drawingml/2006/main" xmlns:r="http://schemas.openxmlformats.org/officeDocument/2006/relationships" xmlns:p="http://schemas.openxmlformats.org/presentationml/2006/main">
  <p:tag name="DVSHAPEID" val="QXdqHxx8AFXVp2r5rM0OPN"/>
</p:tagLst>
</file>

<file path=ppt/tags/tag14.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5.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6.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7.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8.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19.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2.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20.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1.xml><?xml version="1.0" encoding="utf-8"?>
<p:tagLst xmlns:a="http://schemas.openxmlformats.org/drawingml/2006/main" xmlns:r="http://schemas.openxmlformats.org/officeDocument/2006/relationships" xmlns:p="http://schemas.openxmlformats.org/presentationml/2006/main">
  <p:tag name="DVSHAPEID" val="5vqIoPWUAKMV2Y2H9rmXw9"/>
</p:tagLst>
</file>

<file path=ppt/tags/tag22.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3.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4.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3.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4.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ags/tag5.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6.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7.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8.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9.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5282</TotalTime>
  <Words>829</Words>
  <Application>Microsoft Office PowerPoint</Application>
  <PresentationFormat>On-screen Show (4:3)</PresentationFormat>
  <Paragraphs>96</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QAD 2010 Template</vt:lpstr>
      <vt:lpstr>Installing Planning Portal</vt:lpstr>
      <vt:lpstr>Preparing for the Portal Installation</vt:lpstr>
      <vt:lpstr>Setup Type</vt:lpstr>
      <vt:lpstr>Installation of Prerequisites</vt:lpstr>
      <vt:lpstr>Installation Address</vt:lpstr>
      <vt:lpstr>Database Administration Tool</vt:lpstr>
      <vt:lpstr>Review of Database Upgrade</vt:lpstr>
      <vt:lpstr>Validation of Installation</vt:lpstr>
      <vt:lpstr>Potential Error Message</vt:lpstr>
      <vt:lpstr>Potential Error Message</vt:lpstr>
      <vt:lpstr>Accessing the Portal Admin Tool</vt:lpstr>
      <vt:lpstr>Successful Installation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254</cp:revision>
  <dcterms:created xsi:type="dcterms:W3CDTF">2011-07-14T16:40:17Z</dcterms:created>
  <dcterms:modified xsi:type="dcterms:W3CDTF">2012-01-19T21:25:52Z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