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54" r:id="rId1"/>
  </p:sldMasterIdLst>
  <p:notesMasterIdLst>
    <p:notesMasterId r:id="rId11"/>
  </p:notesMasterIdLst>
  <p:handoutMasterIdLst>
    <p:handoutMasterId r:id="rId12"/>
  </p:handoutMasterIdLst>
  <p:sldIdLst>
    <p:sldId id="302" r:id="rId2"/>
    <p:sldId id="307" r:id="rId3"/>
    <p:sldId id="323" r:id="rId4"/>
    <p:sldId id="324" r:id="rId5"/>
    <p:sldId id="325" r:id="rId6"/>
    <p:sldId id="326" r:id="rId7"/>
    <p:sldId id="308" r:id="rId8"/>
    <p:sldId id="327" r:id="rId9"/>
    <p:sldId id="322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4F4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00" autoAdjust="0"/>
    <p:restoredTop sz="82319" autoAdjust="0"/>
  </p:normalViewPr>
  <p:slideViewPr>
    <p:cSldViewPr snapToGrid="0" snapToObjects="1">
      <p:cViewPr>
        <p:scale>
          <a:sx n="80" d="100"/>
          <a:sy n="80" d="100"/>
        </p:scale>
        <p:origin x="-972" y="-156"/>
      </p:cViewPr>
      <p:guideLst>
        <p:guide orient="horz" pos="827"/>
        <p:guide pos="36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46"/>
    </p:cViewPr>
  </p:sorterViewPr>
  <p:notesViewPr>
    <p:cSldViewPr snapToGrid="0" snapToObjects="1">
      <p:cViewPr varScale="1">
        <p:scale>
          <a:sx n="85" d="100"/>
          <a:sy n="85" d="100"/>
        </p:scale>
        <p:origin x="-3756" y="-72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8665D8-C10E-9C46-8783-A12B3CD6100C}" type="datetimeFigureOut">
              <a:rPr lang="en-US" smtClean="0"/>
              <a:pPr/>
              <a:t>2/9/2012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FA14F0-1295-094D-9000-E461C7564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9094978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4BC101-12CB-45ED-A75F-B426B780A662}" type="datetimeFigureOut">
              <a:rPr lang="en-US" smtClean="0"/>
              <a:pPr/>
              <a:t>2/9/2012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5F40EC-4A45-4BA0-88E8-AEAD7F90807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92603248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5971EE4-C82A-4543-A6C6-8C215D81D62E}" type="slidenum">
              <a:rPr lang="en-US" smtClean="0"/>
              <a:pPr/>
              <a:t>1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5</a:t>
            </a:fld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7</a:t>
            </a:fld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8</a:t>
            </a:fld>
            <a:endParaRPr 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9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DM-Create-Exec-SQL-Task-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DM-Create-Exec-SQL-Task-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DM-Create-Exec-SQL-Task-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DM-Create-Exec-SQL-Task-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DM-Create-Exec-SQL-Task-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ining F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Training Flow Title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DM-Create-Exec-SQL-Task-</a:t>
            </a:r>
            <a:endParaRPr lang="en-US" dirty="0"/>
          </a:p>
        </p:txBody>
      </p:sp>
      <p:sp>
        <p:nvSpPr>
          <p:cNvPr id="4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1819275" y="895350"/>
            <a:ext cx="6400800" cy="5267325"/>
          </a:xfrm>
        </p:spPr>
        <p:txBody>
          <a:bodyPr>
            <a:normAutofit/>
          </a:bodyPr>
          <a:lstStyle>
            <a:lvl1pPr marL="228600" indent="-228600">
              <a:defRPr sz="2000"/>
            </a:lvl1pPr>
            <a:lvl2pPr marL="457200" indent="-228600">
              <a:defRPr sz="1800"/>
            </a:lvl2pPr>
            <a:lvl3pPr marL="685800" indent="-228600">
              <a:defRPr sz="1600"/>
            </a:lvl3pPr>
            <a:lvl4pPr marL="914400" indent="-228600">
              <a:defRPr sz="1400"/>
            </a:lvl4pPr>
            <a:lvl5pPr marL="1143000" indent="-228600"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DM-Create-Exec-SQL-Task-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6887688" y="6638544"/>
            <a:ext cx="2256312" cy="22157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DM-Create-Exec-SQL-Task-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56" r:id="rId2"/>
    <p:sldLayoutId id="2147483757" r:id="rId3"/>
    <p:sldLayoutId id="2147483758" r:id="rId4"/>
    <p:sldLayoutId id="2147483759" r:id="rId5"/>
    <p:sldLayoutId id="2147483760" r:id="rId6"/>
    <p:sldLayoutId id="2147483761" r:id="rId7"/>
    <p:sldLayoutId id="2147483762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7" Type="http://schemas.openxmlformats.org/officeDocument/2006/relationships/image" Target="../media/image7.pn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QAD-to-DM: Creating </a:t>
            </a:r>
            <a:r>
              <a:rPr lang="en-US" dirty="0" smtClean="0"/>
              <a:t>an Execute SQL Task</a:t>
            </a:r>
          </a:p>
        </p:txBody>
      </p:sp>
      <p:sp>
        <p:nvSpPr>
          <p:cNvPr id="2052" name="Rectangle 3"/>
          <p:cNvSpPr>
            <a:spLocks noGrp="1" noChangeArrowheads="1"/>
          </p:cNvSpPr>
          <p:nvPr>
            <p:ph type="body" sz="quarter" idx="10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Mark K. Williams, CFPIM, CSCP					</a:t>
            </a:r>
          </a:p>
          <a:p>
            <a:r>
              <a:rPr lang="en-US" dirty="0" smtClean="0"/>
              <a:t>QAD Supply Chain Solutions Center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Demand Management Certification Program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An Execute SQL Task allows for the execution of a SQL script to perform some data </a:t>
            </a:r>
            <a:r>
              <a:rPr lang="en-US" dirty="0" smtClean="0"/>
              <a:t>manipulation</a:t>
            </a:r>
            <a:endParaRPr lang="en-US" dirty="0" smtClean="0"/>
          </a:p>
          <a:p>
            <a:r>
              <a:rPr lang="en-US" dirty="0" smtClean="0"/>
              <a:t>In the context of QAD-to-DM integration, this task allows for the manipulation of data transferred from a QAD database to the QADDM_Staging </a:t>
            </a:r>
            <a:r>
              <a:rPr lang="en-US" dirty="0" smtClean="0"/>
              <a:t>database</a:t>
            </a:r>
            <a:endParaRPr lang="en-US" dirty="0" smtClean="0"/>
          </a:p>
          <a:p>
            <a:r>
              <a:rPr lang="en-US" dirty="0" smtClean="0"/>
              <a:t>At a minimum, a typical QAD-to-DM SSIS package will have at least one Execute SQL Task</a:t>
            </a:r>
          </a:p>
          <a:p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an Execute SQL Task?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DM-Create-Exec-SQL-Task-020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 add a task to the Control Flow, simply highlight, drag and drop the task onto the Control Flow </a:t>
            </a:r>
            <a:r>
              <a:rPr lang="en-US" dirty="0" smtClean="0"/>
              <a:t>page</a:t>
            </a:r>
            <a:endParaRPr lang="en-US" dirty="0" smtClean="0"/>
          </a:p>
          <a:p>
            <a:r>
              <a:rPr lang="en-US" dirty="0" smtClean="0"/>
              <a:t>In this example, an</a:t>
            </a:r>
            <a:br>
              <a:rPr lang="en-US" dirty="0" smtClean="0"/>
            </a:br>
            <a:r>
              <a:rPr lang="en-US" dirty="0" smtClean="0"/>
              <a:t>“Execute SQL Task”</a:t>
            </a:r>
            <a:br>
              <a:rPr lang="en-US" dirty="0" smtClean="0"/>
            </a:br>
            <a:r>
              <a:rPr lang="en-US" dirty="0" smtClean="0"/>
              <a:t>has been added </a:t>
            </a:r>
            <a:br>
              <a:rPr lang="en-US" dirty="0" smtClean="0"/>
            </a:br>
            <a:r>
              <a:rPr lang="en-US" dirty="0" smtClean="0"/>
              <a:t>to the Control </a:t>
            </a:r>
            <a:br>
              <a:rPr lang="en-US" dirty="0" smtClean="0"/>
            </a:br>
            <a:r>
              <a:rPr lang="en-US" dirty="0" smtClean="0"/>
              <a:t>Flow.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Adding a Task to the Control Flow</a:t>
            </a:r>
            <a:endParaRPr lang="en-US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45250" y="2040033"/>
            <a:ext cx="4543425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6" name="Straight Arrow Connector 5"/>
          <p:cNvCxnSpPr/>
          <p:nvPr/>
        </p:nvCxnSpPr>
        <p:spPr>
          <a:xfrm flipV="1">
            <a:off x="5818904" y="4061367"/>
            <a:ext cx="997528" cy="1876303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DM-Create-Exec-SQL-Task-030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43792" y="2404633"/>
            <a:ext cx="6369690" cy="3733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Double-click the Execute SQL </a:t>
            </a:r>
            <a:r>
              <a:rPr lang="en-US" dirty="0" smtClean="0"/>
              <a:t>Task  </a:t>
            </a:r>
          </a:p>
          <a:p>
            <a:pPr lvl="1"/>
            <a:r>
              <a:rPr lang="en-US" dirty="0" smtClean="0"/>
              <a:t>Begin </a:t>
            </a:r>
            <a:r>
              <a:rPr lang="en-US" dirty="0" smtClean="0"/>
              <a:t>by specifying the </a:t>
            </a:r>
            <a:r>
              <a:rPr lang="en-US" b="1" dirty="0" smtClean="0"/>
              <a:t>Connection</a:t>
            </a:r>
            <a:r>
              <a:rPr lang="en-US" dirty="0" smtClean="0"/>
              <a:t> to the QADDM_Staging </a:t>
            </a:r>
            <a:r>
              <a:rPr lang="en-US" dirty="0" smtClean="0"/>
              <a:t>database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Building an Execute SQL Task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3420094" y="5011387"/>
            <a:ext cx="4334493" cy="249382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DM-Create-Exec-SQL-Task-040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1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94268" y="2873580"/>
            <a:ext cx="3276600" cy="330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second step is to define the </a:t>
            </a:r>
            <a:r>
              <a:rPr lang="en-US" b="1" dirty="0" smtClean="0"/>
              <a:t>SQL Statement</a:t>
            </a:r>
            <a:r>
              <a:rPr lang="en-US" dirty="0" smtClean="0"/>
              <a:t> to be </a:t>
            </a:r>
            <a:r>
              <a:rPr lang="en-US" dirty="0" smtClean="0"/>
              <a:t>executed</a:t>
            </a:r>
            <a:endParaRPr lang="en-US" dirty="0" smtClean="0"/>
          </a:p>
          <a:p>
            <a:r>
              <a:rPr lang="en-US" dirty="0" smtClean="0"/>
              <a:t>The example displayed here is a SQL script that clears the contents of our QADDM_Staging </a:t>
            </a:r>
            <a:r>
              <a:rPr lang="en-US" dirty="0" smtClean="0"/>
              <a:t>tables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Building an Execute SQL Task</a:t>
            </a:r>
            <a:endParaRPr lang="en-US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" y="3883230"/>
            <a:ext cx="4829175" cy="1285875"/>
          </a:xfrm>
          <a:prstGeom prst="rect">
            <a:avLst/>
          </a:prstGeom>
          <a:noFill/>
          <a:ln w="3175">
            <a:solidFill>
              <a:schemeClr val="tx1">
                <a:lumMod val="25000"/>
                <a:lumOff val="7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10" name="Straight Arrow Connector 9"/>
          <p:cNvCxnSpPr/>
          <p:nvPr/>
        </p:nvCxnSpPr>
        <p:spPr>
          <a:xfrm flipV="1">
            <a:off x="5298312" y="3728852"/>
            <a:ext cx="1815007" cy="950027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DM-Create-Exec-SQL-Task-050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593897" y="1650670"/>
            <a:ext cx="5276971" cy="4542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Ensure that the </a:t>
            </a:r>
            <a:r>
              <a:rPr lang="en-US" b="1" dirty="0" smtClean="0"/>
              <a:t>SQL Statement</a:t>
            </a:r>
            <a:r>
              <a:rPr lang="en-US" dirty="0" smtClean="0"/>
              <a:t> is visible in the Editor </a:t>
            </a:r>
            <a:r>
              <a:rPr lang="en-US" dirty="0" smtClean="0"/>
              <a:t>window</a:t>
            </a:r>
            <a:endParaRPr lang="en-US" dirty="0" smtClean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Building an Execute SQL Task</a:t>
            </a:r>
            <a:endParaRPr lang="en-US" dirty="0"/>
          </a:p>
        </p:txBody>
      </p:sp>
      <p:sp>
        <p:nvSpPr>
          <p:cNvPr id="9" name="TextBox 8"/>
          <p:cNvSpPr txBox="1"/>
          <p:nvPr>
            <p:custDataLst>
              <p:tags r:id="rId1"/>
            </p:custDataLst>
          </p:nvPr>
        </p:nvSpPr>
        <p:spPr>
          <a:xfrm>
            <a:off x="1271281" y="4952699"/>
            <a:ext cx="38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2</a:t>
            </a:r>
            <a:endParaRPr lang="en-US" sz="2400" b="1" dirty="0"/>
          </a:p>
        </p:txBody>
      </p:sp>
      <p:cxnSp>
        <p:nvCxnSpPr>
          <p:cNvPr id="11" name="Straight Arrow Connector 10"/>
          <p:cNvCxnSpPr/>
          <p:nvPr>
            <p:custDataLst>
              <p:tags r:id="rId2"/>
            </p:custDataLst>
          </p:nvPr>
        </p:nvCxnSpPr>
        <p:spPr>
          <a:xfrm>
            <a:off x="1785631" y="2739863"/>
            <a:ext cx="3415761" cy="157088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>
            <p:custDataLst>
              <p:tags r:id="rId3"/>
            </p:custDataLst>
          </p:nvPr>
        </p:nvSpPr>
        <p:spPr>
          <a:xfrm>
            <a:off x="1423681" y="2576945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1</a:t>
            </a:r>
            <a:endParaRPr lang="en-US" sz="2400" b="1" dirty="0"/>
          </a:p>
        </p:txBody>
      </p:sp>
      <p:cxnSp>
        <p:nvCxnSpPr>
          <p:cNvPr id="14" name="Straight Arrow Connector 13"/>
          <p:cNvCxnSpPr>
            <a:stCxn id="9" idx="3"/>
          </p:cNvCxnSpPr>
          <p:nvPr>
            <p:custDataLst>
              <p:tags r:id="rId4"/>
            </p:custDataLst>
          </p:nvPr>
        </p:nvCxnSpPr>
        <p:spPr>
          <a:xfrm>
            <a:off x="1652281" y="5183532"/>
            <a:ext cx="4677267" cy="694754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9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DM-Create-Exec-SQL-Task-060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Look in the </a:t>
            </a:r>
            <a:r>
              <a:rPr lang="en-US" b="1" dirty="0" smtClean="0"/>
              <a:t>Control Flow </a:t>
            </a:r>
            <a:r>
              <a:rPr lang="en-US" dirty="0" smtClean="0"/>
              <a:t>window  </a:t>
            </a:r>
          </a:p>
          <a:p>
            <a:pPr lvl="1"/>
            <a:r>
              <a:rPr lang="en-US" dirty="0" smtClean="0"/>
              <a:t>If </a:t>
            </a:r>
            <a:r>
              <a:rPr lang="en-US" dirty="0" smtClean="0"/>
              <a:t>there is not a circular red X within the task </a:t>
            </a:r>
            <a:r>
              <a:rPr lang="en-US" dirty="0" smtClean="0"/>
              <a:t>box </a:t>
            </a:r>
            <a:r>
              <a:rPr lang="en-US" dirty="0" smtClean="0"/>
              <a:t>your Execute SQL Task has been successfully created </a:t>
            </a:r>
            <a:r>
              <a:rPr lang="en-US" dirty="0" smtClean="0"/>
              <a:t>and validated</a:t>
            </a:r>
            <a:endParaRPr lang="en-US" dirty="0" smtClean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Completion of the Execute SQL Task</a:t>
            </a:r>
            <a:endParaRPr lang="en-US" dirty="0"/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21319" y="3080034"/>
            <a:ext cx="3300222" cy="2068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DM-Create-Exec-SQL-Task-070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Look in the </a:t>
            </a:r>
            <a:r>
              <a:rPr lang="en-US" b="1" dirty="0" smtClean="0"/>
              <a:t>Control Flow </a:t>
            </a:r>
            <a:r>
              <a:rPr lang="en-US" dirty="0" smtClean="0"/>
              <a:t>window</a:t>
            </a:r>
          </a:p>
          <a:p>
            <a:pPr lvl="1"/>
            <a:r>
              <a:rPr lang="en-US" dirty="0" smtClean="0"/>
              <a:t>If </a:t>
            </a:r>
            <a:r>
              <a:rPr lang="en-US" dirty="0" smtClean="0"/>
              <a:t>there is not a circular red X within the task box, your Execute SQL Task has been successfully created </a:t>
            </a:r>
            <a:r>
              <a:rPr lang="en-US" dirty="0" smtClean="0"/>
              <a:t>and validated</a:t>
            </a:r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r>
              <a:rPr lang="en-US" dirty="0" smtClean="0"/>
              <a:t>Rename your task with a name that reflects its </a:t>
            </a:r>
            <a:r>
              <a:rPr lang="en-US" dirty="0" smtClean="0"/>
              <a:t>purpose</a:t>
            </a:r>
            <a:endParaRPr lang="en-US" dirty="0" smtClean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Completion of the Execute SQL Task</a:t>
            </a:r>
            <a:endParaRPr lang="en-US" dirty="0"/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87258" y="2203983"/>
            <a:ext cx="270510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25358" y="4421029"/>
            <a:ext cx="26289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DM-Create-Exec-SQL-Task-080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At this point, you have created a single Execute SQL Task</a:t>
            </a:r>
          </a:p>
          <a:p>
            <a:r>
              <a:rPr lang="en-US" dirty="0" smtClean="0"/>
              <a:t>During a typical DM implementation, you may create multiple Data Flow </a:t>
            </a:r>
            <a:r>
              <a:rPr lang="en-US" dirty="0" smtClean="0"/>
              <a:t>Tasks</a:t>
            </a:r>
          </a:p>
          <a:p>
            <a:pPr lvl="1"/>
            <a:r>
              <a:rPr lang="en-US" dirty="0" smtClean="0"/>
              <a:t>Simply </a:t>
            </a:r>
            <a:r>
              <a:rPr lang="en-US" dirty="0" smtClean="0"/>
              <a:t>repeat the procedure outlined in this </a:t>
            </a:r>
            <a:r>
              <a:rPr lang="en-US" dirty="0" smtClean="0"/>
              <a:t>document</a:t>
            </a:r>
            <a:endParaRPr lang="en-US" dirty="0" smtClean="0"/>
          </a:p>
          <a:p>
            <a:r>
              <a:rPr lang="en-US" dirty="0" smtClean="0"/>
              <a:t>Within the Control Flow </a:t>
            </a:r>
            <a:r>
              <a:rPr lang="en-US" dirty="0" smtClean="0"/>
              <a:t>window </a:t>
            </a:r>
            <a:r>
              <a:rPr lang="en-US" dirty="0" smtClean="0"/>
              <a:t>multiple Data Flow Tasks can be connected together by dragging the green arrow from one task to </a:t>
            </a:r>
            <a:r>
              <a:rPr lang="en-US" dirty="0" smtClean="0"/>
              <a:t>another</a:t>
            </a:r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Creating an Execute SQL Task Review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DM-Create-Exec-SQL-Task-090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MkciVvDlPvAMnM5LQAiS4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joHPr2RcpyAwZrZlO5VnX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dZgzve87nh5dkfE8Nij8r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G8eKmldXFptpaHySxC4hb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GU92dAz0K2fTqSYDQ42fI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DKiYSZ36yao0azNU9svWR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lQuXWn24WCC1aHBvkZ53x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DKiYSZ36yao0azNU9svWR"/>
</p:tagLst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6391</TotalTime>
  <Words>346</Words>
  <Application>Microsoft Office PowerPoint</Application>
  <PresentationFormat>On-screen Show (4:3)</PresentationFormat>
  <Paragraphs>53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QAD 2010 Template</vt:lpstr>
      <vt:lpstr>QAD-to-DM: Creating an Execute SQL Task</vt:lpstr>
      <vt:lpstr>What is an Execute SQL Task?</vt:lpstr>
      <vt:lpstr>Adding a Task to the Control Flow</vt:lpstr>
      <vt:lpstr>Building an Execute SQL Task</vt:lpstr>
      <vt:lpstr>Building an Execute SQL Task</vt:lpstr>
      <vt:lpstr>Building an Execute SQL Task</vt:lpstr>
      <vt:lpstr>Completion of the Execute SQL Task</vt:lpstr>
      <vt:lpstr>Completion of the Execute SQL Task</vt:lpstr>
      <vt:lpstr>Creating an Execute SQL Task Review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Demand Management Engine</dc:title>
  <dc:creator>Mark K Williams</dc:creator>
  <cp:lastModifiedBy>mdf</cp:lastModifiedBy>
  <cp:revision>300</cp:revision>
  <dcterms:created xsi:type="dcterms:W3CDTF">2011-07-14T16:40:17Z</dcterms:created>
  <dcterms:modified xsi:type="dcterms:W3CDTF">2012-02-09T19:20:57Z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Google.Documents.Tracking">
    <vt:lpwstr>true</vt:lpwstr>
  </property>
  <property fmtid="{D5CDD505-2E9C-101B-9397-08002B2CF9AE}" pid="3" name="Google.Documents.DocumentId">
    <vt:lpwstr>1OWxEuAm7ZO7v6XhctTbRlh1TcN9OrkQkLfVdZRdXXqg</vt:lpwstr>
  </property>
  <property fmtid="{D5CDD505-2E9C-101B-9397-08002B2CF9AE}" pid="4" name="Google.Documents.RevisionId">
    <vt:lpwstr>01691721286944466086</vt:lpwstr>
  </property>
  <property fmtid="{D5CDD505-2E9C-101B-9397-08002B2CF9AE}" pid="5" name="Google.Documents.PreviousRevisionId">
    <vt:lpwstr>18171498585324589574</vt:lpwstr>
  </property>
  <property fmtid="{D5CDD505-2E9C-101B-9397-08002B2CF9AE}" pid="6" name="Google.Documents.PluginVersion">
    <vt:lpwstr>2.0.2424.7283</vt:lpwstr>
  </property>
  <property fmtid="{D5CDD505-2E9C-101B-9397-08002B2CF9AE}" pid="7" name="Google.Documents.MergeIncapabilityFlags">
    <vt:i4>0</vt:i4>
  </property>
</Properties>
</file>