
<file path=[Content_Types].xml><?xml version="1.0" encoding="utf-8"?>
<Types xmlns="http://schemas.openxmlformats.org/package/2006/content-types">
  <Override PartName="/ppt/tags/tag8.xml" ContentType="application/vnd.openxmlformats-officedocument.presentationml.tags+xml"/>
  <Override PartName="/ppt/tags/tag104.xml" ContentType="application/vnd.openxmlformats-officedocument.presentationml.tags+xml"/>
  <Override PartName="/ppt/tags/tag140.xml" ContentType="application/vnd.openxmlformats-officedocument.presentationml.tags+xml"/>
  <Override PartName="/ppt/tags/tag151.xml" ContentType="application/vnd.openxmlformats-officedocument.presentationml.tags+xml"/>
  <Override PartName="/ppt/notesSlides/notesSlide2.xml" ContentType="application/vnd.openxmlformats-officedocument.presentationml.notes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178.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notesSlides/notesSlide7.xml" ContentType="application/vnd.openxmlformats-officedocument.presentationml.notesSlide+xml"/>
  <Override PartName="/ppt/tags/tag30.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ags/tag112.xml" ContentType="application/vnd.openxmlformats-officedocument.presentationml.tags+xml"/>
  <Override PartName="/ppt/tags/tag123.xml" ContentType="application/vnd.openxmlformats-officedocument.presentationml.tags+xml"/>
  <Override PartName="/ppt/tags/tag170.xml" ContentType="application/vnd.openxmlformats-officedocument.presentationml.tags+xml"/>
  <Override PartName="/ppt/slideLayouts/slideLayout18.xml" ContentType="application/vnd.openxmlformats-officedocument.presentationml.slideLayout+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theme/theme2.xml" ContentType="application/vnd.openxmlformats-officedocument.theme+xml"/>
  <Override PartName="/ppt/slideLayouts/slideLayout43.xml" ContentType="application/vnd.openxmlformats-officedocument.presentationml.slideLayout+xml"/>
  <Override PartName="/ppt/tags/tag68.xml" ContentType="application/vnd.openxmlformats-officedocument.presentationml.tags+xml"/>
  <Override PartName="/ppt/presentation.xml" ContentType="application/vnd.openxmlformats-officedocument.presentationml.presentation.main+xml"/>
  <Override PartName="/ppt/slideLayouts/slideLayout32.xml" ContentType="application/vnd.openxmlformats-officedocument.presentationml.slideLayout+xml"/>
  <Override PartName="/ppt/tags/tag57.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notesSlides/notesSlide13.xml" ContentType="application/vnd.openxmlformats-officedocument.presentationml.notesSlide+xml"/>
  <Override PartName="/ppt/tags/tag186.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tags/tag106.xml" ContentType="application/vnd.openxmlformats-officedocument.presentationml.tags+xml"/>
  <Override PartName="/ppt/tags/tag142.xml" ContentType="application/vnd.openxmlformats-officedocument.presentationml.tags+xml"/>
  <Override PartName="/ppt/tags/tag153.xml" ContentType="application/vnd.openxmlformats-officedocument.presentationml.tags+xml"/>
  <Override PartName="/ppt/notesSlides/notesSlide4.xml" ContentType="application/vnd.openxmlformats-officedocument.presentationml.notesSlide+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31.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tags/tag158.xml" ContentType="application/vnd.openxmlformats-officedocument.presentationml.tags+xml"/>
  <Override PartName="/ppt/tags/tag169.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notesSlides/notesSlide9.xml" ContentType="application/vnd.openxmlformats-officedocument.presentationml.notesSlide+xml"/>
  <Override PartName="/ppt/tags/tag165.xml" ContentType="application/vnd.openxmlformats-officedocument.presentationml.tags+xml"/>
  <Override PartName="/ppt/tags/tag176.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notesSlides/notesSlide10.xml" ContentType="application/vnd.openxmlformats-officedocument.presentationml.notesSlide+xml"/>
  <Override PartName="/ppt/tags/tag18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tags/tag161.xml" ContentType="application/vnd.openxmlformats-officedocument.presentationml.tags+xml"/>
  <Override PartName="/ppt/notesSlides/notesSlide5.xml" ContentType="application/vnd.openxmlformats-officedocument.presentationml.notesSlide+xml"/>
  <Override PartName="/ppt/tags/tag172.xml" ContentType="application/vnd.openxmlformats-officedocument.presentationml.tags+xml"/>
  <Override PartName="/ppt/slideLayouts/slideLayout38.xml" ContentType="application/vnd.openxmlformats-officedocument.presentationml.slideLayout+xml"/>
  <Override PartName="/ppt/tags/tag7.xml" ContentType="application/vnd.openxmlformats-officedocument.presentationml.tags+xml"/>
  <Override PartName="/ppt/tags/tag103.xml" ContentType="application/vnd.openxmlformats-officedocument.presentationml.tags+xml"/>
  <Override PartName="/ppt/tags/tag132.xml" ContentType="application/vnd.openxmlformats-officedocument.presentationml.tags+xml"/>
  <Override PartName="/ppt/tags/tag150.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notesSlides/notesSlide15.xml" ContentType="application/vnd.openxmlformats-officedocument.presentationml.notes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tags/tag159.xml" ContentType="application/vnd.openxmlformats-officedocument.presentationml.tags+xml"/>
  <Override PartName="/ppt/tags/tag177.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notesSlides/notesSlide11.xml" ContentType="application/vnd.openxmlformats-officedocument.presentationml.notesSlide+xml"/>
  <Override PartName="/ppt/tags/tag184.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notesSlides/notesSlide6.xml" ContentType="application/vnd.openxmlformats-officedocument.presentationml.notesSlide+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tags/tag180.xml" ContentType="application/vnd.openxmlformats-officedocument.presentationml.tags+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slideLayouts/slideLayout42.xml" ContentType="application/vnd.openxmlformats-officedocument.presentationml.slideLayout+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45.xml" ContentType="application/vnd.openxmlformats-officedocument.presentationml.tags+xml"/>
  <Override PartName="/ppt/tags/tag92.xml" ContentType="application/vnd.openxmlformats-officedocument.presentationml.tags+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notesSlides/notesSlide12.xml" ContentType="application/vnd.openxmlformats-officedocument.presentationml.notesSlide+xml"/>
  <Override PartName="/ppt/tags/tag18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Override PartName="/ppt/tags/tag141.xml" ContentType="application/vnd.openxmlformats-officedocument.presentationml.tags+xml"/>
  <Override PartName="/ppt/notesSlides/notesSlide3.xml" ContentType="application/vnd.openxmlformats-officedocument.presentationml.notesSlide+xml"/>
  <Override PartName="/ppt/presProps.xml" ContentType="application/vnd.openxmlformats-officedocument.presentationml.presProps+xml"/>
  <Override PartName="/ppt/slideLayouts/slideLayout36.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notesSlides/notesSlide17.xml" ContentType="application/vnd.openxmlformats-officedocument.presentationml.notes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tags/tag179.xml" ContentType="application/vnd.openxmlformats-officedocument.presentationml.tags+xml"/>
  <Override PartName="/ppt/tags/tag17.xml" ContentType="application/vnd.openxmlformats-officedocument.presentationml.tags+xml"/>
  <Override PartName="/ppt/tags/tag64.xml" ContentType="application/vnd.openxmlformats-officedocument.presentationml.tags+xml"/>
  <Override PartName="/ppt/tags/tag168.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notesSlides/notesSlide8.xml" ContentType="application/vnd.openxmlformats-officedocument.presentationml.notesSlide+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2" r:id="rId1"/>
  </p:sldMasterIdLst>
  <p:notesMasterIdLst>
    <p:notesMasterId r:id="rId21"/>
  </p:notesMasterIdLst>
  <p:handoutMasterIdLst>
    <p:handoutMasterId r:id="rId22"/>
  </p:handoutMasterIdLst>
  <p:sldIdLst>
    <p:sldId id="302" r:id="rId2"/>
    <p:sldId id="307" r:id="rId3"/>
    <p:sldId id="323" r:id="rId4"/>
    <p:sldId id="324" r:id="rId5"/>
    <p:sldId id="326" r:id="rId6"/>
    <p:sldId id="327" r:id="rId7"/>
    <p:sldId id="328" r:id="rId8"/>
    <p:sldId id="329" r:id="rId9"/>
    <p:sldId id="325" r:id="rId10"/>
    <p:sldId id="306" r:id="rId11"/>
    <p:sldId id="332" r:id="rId12"/>
    <p:sldId id="330" r:id="rId13"/>
    <p:sldId id="334" r:id="rId14"/>
    <p:sldId id="331" r:id="rId15"/>
    <p:sldId id="333" r:id="rId16"/>
    <p:sldId id="335" r:id="rId17"/>
    <p:sldId id="308" r:id="rId18"/>
    <p:sldId id="336" r:id="rId19"/>
    <p:sldId id="322"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82319" autoAdjust="0"/>
  </p:normalViewPr>
  <p:slideViewPr>
    <p:cSldViewPr snapToGrid="0" snapToObjects="1">
      <p:cViewPr>
        <p:scale>
          <a:sx n="80" d="100"/>
          <a:sy n="80" d="100"/>
        </p:scale>
        <p:origin x="-240" y="-276"/>
      </p:cViewPr>
      <p:guideLst>
        <p:guide orient="horz" pos="827"/>
        <p:guide pos="361"/>
      </p:guideLst>
    </p:cSldViewPr>
  </p:slideViewPr>
  <p:notesTextViewPr>
    <p:cViewPr>
      <p:scale>
        <a:sx n="100" d="100"/>
        <a:sy n="100" d="100"/>
      </p:scale>
      <p:origin x="0" y="0"/>
    </p:cViewPr>
  </p:notesTextViewPr>
  <p:sorterViewPr>
    <p:cViewPr>
      <p:scale>
        <a:sx n="66" d="100"/>
        <a:sy n="66" d="100"/>
      </p:scale>
      <p:origin x="0" y="546"/>
    </p:cViewPr>
  </p:sorterViewPr>
  <p:notesViewPr>
    <p:cSldViewPr snapToGrid="0" snapToObjects="1">
      <p:cViewPr varScale="1">
        <p:scale>
          <a:sx n="85" d="100"/>
          <a:sy n="85" d="100"/>
        </p:scale>
        <p:origin x="-3756"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2/8/2012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 xmlns:p14="http://schemas.microsoft.com/office/powerpoint/2010/main"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2/8/2012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 xmlns:p14="http://schemas.microsoft.com/office/powerpoint/2010/main"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smtClean="0"/>
          </a:p>
        </p:txBody>
      </p:sp>
      <p:sp>
        <p:nvSpPr>
          <p:cNvPr id="28676" name="Slide Number Placeholder 3"/>
          <p:cNvSpPr>
            <a:spLocks noGrp="1"/>
          </p:cNvSpPr>
          <p:nvPr>
            <p:ph type="sldNum" sz="quarter" idx="5"/>
          </p:nvPr>
        </p:nvSpPr>
        <p:spPr>
          <a:noFill/>
        </p:spPr>
        <p:txBody>
          <a:bodyPr/>
          <a:lstStyle/>
          <a:p>
            <a:fld id="{05971EE4-C82A-4543-A6C6-8C215D81D62E}"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double-clicking on the Data</a:t>
            </a:r>
            <a:r>
              <a:rPr lang="en-US" baseline="0" dirty="0" smtClean="0"/>
              <a:t> Source component, follow this procedure:</a:t>
            </a:r>
          </a:p>
          <a:p>
            <a:pPr marL="228600" indent="-228600">
              <a:buFont typeface="+mj-lt"/>
              <a:buAutoNum type="arabicPeriod"/>
            </a:pPr>
            <a:r>
              <a:rPr lang="en-US" baseline="0" dirty="0" smtClean="0"/>
              <a:t>Select the appropriate </a:t>
            </a:r>
            <a:r>
              <a:rPr lang="en-US" b="1" baseline="0" dirty="0" smtClean="0"/>
              <a:t>connection manager</a:t>
            </a:r>
            <a:r>
              <a:rPr lang="en-US" b="0" baseline="0" dirty="0" smtClean="0"/>
              <a:t> that represents your connection to the data source</a:t>
            </a:r>
            <a:endParaRPr lang="en-US" baseline="0" dirty="0" smtClean="0"/>
          </a:p>
          <a:p>
            <a:pPr marL="228600" indent="-228600">
              <a:buFont typeface="+mj-lt"/>
              <a:buAutoNum type="arabicPeriod"/>
            </a:pPr>
            <a:r>
              <a:rPr lang="en-US" baseline="0" dirty="0" smtClean="0"/>
              <a:t>Select </a:t>
            </a:r>
            <a:r>
              <a:rPr lang="en-US" b="1" baseline="0" dirty="0" smtClean="0"/>
              <a:t>SQL command</a:t>
            </a:r>
            <a:r>
              <a:rPr lang="en-US" b="0" baseline="0" dirty="0" smtClean="0"/>
              <a:t> in the “Data access mode” drop-down.  Enter the appropriate SQL command in the “SQL command text” box.</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Check the validity of the connection by following this procedure</a:t>
            </a:r>
            <a:r>
              <a:rPr lang="en-US" baseline="0" dirty="0" smtClean="0"/>
              <a:t>:</a:t>
            </a:r>
          </a:p>
          <a:p>
            <a:pPr marL="228600" indent="-228600">
              <a:buFont typeface="+mj-lt"/>
              <a:buAutoNum type="arabicPeriod"/>
            </a:pPr>
            <a:r>
              <a:rPr lang="en-US" baseline="0" dirty="0" smtClean="0"/>
              <a:t>Click the </a:t>
            </a:r>
            <a:r>
              <a:rPr lang="en-US" b="1" baseline="0" dirty="0" smtClean="0"/>
              <a:t>Columns</a:t>
            </a:r>
            <a:r>
              <a:rPr lang="en-US" b="0" baseline="0" dirty="0" smtClean="0"/>
              <a:t> option in the left window.  You should see the fields from your query represented in the “External Column”.  These fields should be duplicated in the “Output Column”, which represents the “Output” of the data query.</a:t>
            </a:r>
          </a:p>
          <a:p>
            <a:pPr marL="228600" indent="-228600">
              <a:buFont typeface="+mj-lt"/>
              <a:buAutoNum type="arabicPeriod"/>
            </a:pPr>
            <a:r>
              <a:rPr lang="en-US" b="0" baseline="0" dirty="0" smtClean="0"/>
              <a:t>Click OK to complete the Data Source definition.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reasons for choosing an OLE DB destination rather than a SQL Server destination</a:t>
            </a:r>
            <a:r>
              <a:rPr lang="en-US" baseline="0" dirty="0" smtClean="0"/>
              <a:t> when sending data to a SQL database can be found in many publications on the internet.  The OLE DB destinations tends to perform equally in terms of performance but has much better error reporting, thus becoming a preference for developers.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create a new table, follow</a:t>
            </a:r>
            <a:r>
              <a:rPr lang="en-US" baseline="0" dirty="0" smtClean="0"/>
              <a:t> this procedure:</a:t>
            </a:r>
          </a:p>
          <a:p>
            <a:pPr marL="228600" indent="-228600">
              <a:buFont typeface="+mj-lt"/>
              <a:buAutoNum type="arabicPeriod"/>
            </a:pPr>
            <a:r>
              <a:rPr lang="en-US" baseline="0" dirty="0" smtClean="0"/>
              <a:t>Open SQL Server Management Studio.  Open the </a:t>
            </a:r>
            <a:r>
              <a:rPr lang="en-US" baseline="0" dirty="0" err="1" smtClean="0"/>
              <a:t>QADDM_Staging</a:t>
            </a:r>
            <a:r>
              <a:rPr lang="en-US" baseline="0" dirty="0" smtClean="0"/>
              <a:t> database.  Right-click on the Tables folder and select </a:t>
            </a:r>
            <a:r>
              <a:rPr lang="en-US" b="1" baseline="0" dirty="0" smtClean="0"/>
              <a:t>New Table</a:t>
            </a:r>
            <a:r>
              <a:rPr lang="en-US" b="0" baseline="0" dirty="0" smtClean="0"/>
              <a:t>.</a:t>
            </a:r>
          </a:p>
          <a:p>
            <a:pPr marL="228600" indent="-228600">
              <a:buFont typeface="+mj-lt"/>
              <a:buAutoNum type="arabicPeriod"/>
            </a:pPr>
            <a:r>
              <a:rPr lang="en-US" b="0" baseline="0" dirty="0" smtClean="0"/>
              <a:t>In the window that appears to the right of the Object Explorer, enter the column names and data types for the new table.</a:t>
            </a:r>
          </a:p>
          <a:p>
            <a:pPr marL="228600" indent="-228600">
              <a:buFont typeface="+mj-lt"/>
              <a:buAutoNum type="arabicPeriod"/>
            </a:pPr>
            <a:r>
              <a:rPr lang="en-US" b="0" baseline="0" dirty="0" smtClean="0"/>
              <a:t>Select </a:t>
            </a:r>
            <a:r>
              <a:rPr lang="en-US" b="1" baseline="0" dirty="0" smtClean="0"/>
              <a:t>Save</a:t>
            </a:r>
            <a:r>
              <a:rPr lang="en-US" b="0" baseline="0" dirty="0" smtClean="0"/>
              <a:t> and give the table a name that reflects its contents.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double-clicking on the Data</a:t>
            </a:r>
            <a:r>
              <a:rPr lang="en-US" baseline="0" dirty="0" smtClean="0"/>
              <a:t> Destination component, follow this procedure:</a:t>
            </a:r>
          </a:p>
          <a:p>
            <a:pPr marL="228600" indent="-228600">
              <a:buFont typeface="+mj-lt"/>
              <a:buAutoNum type="arabicPeriod"/>
            </a:pPr>
            <a:r>
              <a:rPr lang="en-US" baseline="0" dirty="0" smtClean="0"/>
              <a:t>Select the appropriate </a:t>
            </a:r>
            <a:r>
              <a:rPr lang="en-US" b="1" baseline="0" dirty="0" smtClean="0"/>
              <a:t>connection manager</a:t>
            </a:r>
            <a:r>
              <a:rPr lang="en-US" b="0" baseline="0" dirty="0" smtClean="0"/>
              <a:t> that represents your connection to the data source</a:t>
            </a:r>
            <a:endParaRPr lang="en-US" baseline="0" dirty="0" smtClean="0"/>
          </a:p>
          <a:p>
            <a:pPr marL="228600" indent="-228600">
              <a:buFont typeface="+mj-lt"/>
              <a:buAutoNum type="arabicPeriod"/>
            </a:pPr>
            <a:r>
              <a:rPr lang="en-US" baseline="0" dirty="0" smtClean="0"/>
              <a:t>Select </a:t>
            </a:r>
            <a:r>
              <a:rPr lang="en-US" b="1" baseline="0" dirty="0" smtClean="0"/>
              <a:t>Table or view – fast load</a:t>
            </a:r>
            <a:r>
              <a:rPr lang="en-US" b="0" baseline="0" dirty="0" smtClean="0"/>
              <a:t> in the “Data access mode” drop-down.  Enter the name of the destination table in the “Name of the table” drop-down.</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continue defining the Data</a:t>
            </a:r>
            <a:r>
              <a:rPr lang="en-US" baseline="0" dirty="0" smtClean="0"/>
              <a:t> Destination component, follow this procedure:</a:t>
            </a:r>
          </a:p>
          <a:p>
            <a:pPr marL="228600" indent="-228600">
              <a:buFont typeface="+mj-lt"/>
              <a:buAutoNum type="arabicPeriod"/>
            </a:pPr>
            <a:r>
              <a:rPr lang="en-US" baseline="0" dirty="0" smtClean="0"/>
              <a:t>Click the </a:t>
            </a:r>
            <a:r>
              <a:rPr lang="en-US" b="1" baseline="0" dirty="0" smtClean="0"/>
              <a:t>Mappings</a:t>
            </a:r>
            <a:r>
              <a:rPr lang="en-US" b="0" baseline="0" dirty="0" smtClean="0"/>
              <a:t> option in the left window.</a:t>
            </a:r>
          </a:p>
          <a:p>
            <a:pPr marL="228600" indent="-228600">
              <a:buFont typeface="+mj-lt"/>
              <a:buAutoNum type="arabicPeriod"/>
            </a:pPr>
            <a:r>
              <a:rPr lang="en-US" b="0" baseline="0" dirty="0" smtClean="0"/>
              <a:t>Ensure that the “Input Column”, which represents the data from your Data Source, map to the appropriate fields in the “Destination Column”, which represents the field names in your Data Destination.  Click </a:t>
            </a:r>
            <a:r>
              <a:rPr lang="en-US" b="1" baseline="0" dirty="0" smtClean="0"/>
              <a:t>OK</a:t>
            </a:r>
            <a:r>
              <a:rPr lang="en-US" b="0" baseline="0" dirty="0" smtClean="0"/>
              <a:t> to complete this task.</a:t>
            </a:r>
          </a:p>
          <a:p>
            <a:pPr marL="228600" indent="-228600">
              <a:buFont typeface="+mj-lt"/>
              <a:buNone/>
            </a:pPr>
            <a:r>
              <a:rPr lang="en-US" b="0" baseline="0" dirty="0" smtClean="0"/>
              <a:t>As noted earlier, having field names in your SQL destination table that match the source data makes this mapping exercise much simpler.</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see a red circular</a:t>
            </a:r>
            <a:r>
              <a:rPr lang="en-US" baseline="0" dirty="0" smtClean="0"/>
              <a:t> “X” on any of the Data Flow components, this indicates that an error exists that will prevent the execution of this task.</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see a red circular</a:t>
            </a:r>
            <a:r>
              <a:rPr lang="en-US" baseline="0" dirty="0" smtClean="0"/>
              <a:t> “X” on any of the Data Flow components, this indicates that an error exists that will prevent the execution of this task.</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8.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4"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4"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4"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4"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4"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67.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4"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slideMaster" Target="../slideMasters/slideMaster1.xml"/><Relationship Id="rId4" Type="http://schemas.openxmlformats.org/officeDocument/2006/relationships/tags" Target="../tags/tag12.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4"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4"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4"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4"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4"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 Id="rId4"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4"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 Id="rId4"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4"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slideMaster" Target="../slideMasters/slideMaster1.xml"/><Relationship Id="rId4" Type="http://schemas.openxmlformats.org/officeDocument/2006/relationships/tags" Target="../tags/tag16.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4"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 Id="rId4"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4"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 Id="rId4"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4"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4"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 Id="rId4"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 Id="rId4"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 Id="rId5" Type="http://schemas.openxmlformats.org/officeDocument/2006/relationships/slideMaster" Target="../slideMasters/slideMaster1.xml"/><Relationship Id="rId4" Type="http://schemas.openxmlformats.org/officeDocument/2006/relationships/tags" Target="../tags/tag131.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slideMaster" Target="../slideMasters/slideMaster1.xml"/><Relationship Id="rId5" Type="http://schemas.openxmlformats.org/officeDocument/2006/relationships/tags" Target="../tags/tag136.xml"/><Relationship Id="rId4" Type="http://schemas.openxmlformats.org/officeDocument/2006/relationships/tags" Target="../tags/tag135.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0.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39.xml"/><Relationship Id="rId7" Type="http://schemas.openxmlformats.org/officeDocument/2006/relationships/tags" Target="../tags/tag143.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 Id="rId4"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149.xml"/><Relationship Id="rId7" Type="http://schemas.openxmlformats.org/officeDocument/2006/relationships/slideMaster" Target="../slideMasters/slideMaster1.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3.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 Id="rId5" Type="http://schemas.openxmlformats.org/officeDocument/2006/relationships/slideMaster" Target="../slideMasters/slideMaster1.xml"/><Relationship Id="rId4" Type="http://schemas.openxmlformats.org/officeDocument/2006/relationships/tags" Target="../tags/tag157.xml"/></Relationships>
</file>

<file path=ppt/slideLayouts/_rels/slideLayout5.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4.xml"/><Relationship Id="rId7" Type="http://schemas.openxmlformats.org/officeDocument/2006/relationships/tags" Target="../tags/tag28.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34.xml"/><Relationship Id="rId7" Type="http://schemas.openxmlformats.org/officeDocument/2006/relationships/slideMaster" Target="../slideMasters/slideMaster1.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8.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5" Type="http://schemas.openxmlformats.org/officeDocument/2006/relationships/slideMaster" Target="../slideMasters/slideMaster1.xml"/><Relationship Id="rId4" Type="http://schemas.openxmlformats.org/officeDocument/2006/relationships/tags" Target="../tags/tag4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custDataLst>
              <p:tags r:id="rId1"/>
            </p:custDataLst>
          </p:nvPr>
        </p:nvPicPr>
        <p:blipFill>
          <a:blip r:embed="rId6"/>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custDataLst>
              <p:tags r:id="rId2"/>
            </p:custDataLst>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custDataLst>
              <p:tags r:id="rId3"/>
            </p:custDataLst>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custDataLst>
              <p:tags r:id="rId4"/>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7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2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3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4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8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custDataLst>
              <p:tags r:id="rId1"/>
            </p:custDataLst>
          </p:nvPr>
        </p:nvPicPr>
        <p:blipFill>
          <a:blip r:embed="rId6"/>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custDataLst>
              <p:tags r:id="rId2"/>
            </p:custDataLst>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custDataLst>
              <p:tags r:id="rId3"/>
            </p:custDataLst>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custDataLst>
              <p:tags r:id="rId4"/>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7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8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607452"/>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16" name="Text Placeholder 15"/>
          <p:cNvSpPr>
            <a:spLocks noGrp="1"/>
          </p:cNvSpPr>
          <p:nvPr>
            <p:ph type="body" sz="quarter" idx="11" hasCustomPrompt="1"/>
            <p:custDataLst>
              <p:tags r:id="rId4"/>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9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0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2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3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4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5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6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7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38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custDataLst>
              <p:tags r:id="rId2"/>
            </p:custDataLst>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custDataLst>
              <p:tags r:id="rId3"/>
            </p:custDataLst>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9" name="Text Placeholder 15"/>
          <p:cNvSpPr>
            <a:spLocks noGrp="1"/>
          </p:cNvSpPr>
          <p:nvPr>
            <p:ph type="body" sz="quarter" idx="11" hasCustomPrompt="1"/>
            <p:custDataLst>
              <p:tags r:id="rId4"/>
            </p:custDataLst>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9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0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2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43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44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45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6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custDataLst>
              <p:tags r:id="rId2"/>
            </p:custDataLst>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607452"/>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16" name="Text Placeholder 15"/>
          <p:cNvSpPr>
            <a:spLocks noGrp="1"/>
          </p:cNvSpPr>
          <p:nvPr>
            <p:ph type="body" sz="quarter" idx="11" hasCustomPrompt="1"/>
            <p:custDataLst>
              <p:tags r:id="rId4"/>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custDataLst>
              <p:tags r:id="rId1"/>
            </p:custDataLst>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custDataLst>
              <p:tags r:id="rId2"/>
            </p:custDataLst>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custDataLst>
              <p:tags r:id="rId3"/>
            </p:custDataLst>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4"/>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Text Placeholder 15"/>
          <p:cNvSpPr>
            <a:spLocks noGrp="1"/>
          </p:cNvSpPr>
          <p:nvPr>
            <p:ph type="body" sz="quarter" idx="13" hasCustomPrompt="1"/>
            <p:custDataLst>
              <p:tags r:id="rId5"/>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custDataLst>
              <p:tags r:id="rId1"/>
            </p:custDataLst>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custDataLst>
              <p:tags r:id="rId2"/>
            </p:custDataLst>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custDataLst>
              <p:tags r:id="rId3"/>
            </p:custDataLst>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4"/>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Text Placeholder 15"/>
          <p:cNvSpPr>
            <a:spLocks noGrp="1"/>
          </p:cNvSpPr>
          <p:nvPr>
            <p:ph type="body" sz="quarter" idx="13" hasCustomPrompt="1"/>
            <p:custDataLst>
              <p:tags r:id="rId5"/>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custDataLst>
              <p:tags r:id="rId1"/>
            </p:custDataLst>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custDataLst>
              <p:tags r:id="rId2"/>
            </p:custDataLst>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custDataLst>
              <p:tags r:id="rId3"/>
            </p:custDataLst>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custDataLst>
              <p:tags r:id="rId4"/>
            </p:custDataLst>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custDataLst>
              <p:tags r:id="rId5"/>
            </p:custDataLst>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custDataLst>
              <p:tags r:id="rId6"/>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10" name="Text Placeholder 15"/>
          <p:cNvSpPr>
            <a:spLocks noGrp="1"/>
          </p:cNvSpPr>
          <p:nvPr>
            <p:ph type="body" sz="quarter" idx="13" hasCustomPrompt="1"/>
            <p:custDataLst>
              <p:tags r:id="rId7"/>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custDataLst>
              <p:tags r:id="rId1"/>
            </p:custDataLst>
          </p:nvPr>
        </p:nvSpPr>
        <p:spPr/>
        <p:txBody>
          <a:bodyPr/>
          <a:lstStyle/>
          <a:p>
            <a:fld id="{D295FD85-0E9A-9A4B-AEA4-CF6493BFD0E6}" type="slidenum">
              <a:rPr lang="en-US" smtClean="0"/>
              <a:pPr/>
              <a:t>‹#›</a:t>
            </a:fld>
            <a:endParaRPr lang="en-US"/>
          </a:p>
        </p:txBody>
      </p:sp>
      <p:sp>
        <p:nvSpPr>
          <p:cNvPr id="2" name="Title 1"/>
          <p:cNvSpPr>
            <a:spLocks noGrp="1"/>
          </p:cNvSpPr>
          <p:nvPr>
            <p:ph type="title"/>
            <p:custDataLst>
              <p:tags r:id="rId2"/>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6" name="Text Placeholder 15"/>
          <p:cNvSpPr>
            <a:spLocks noGrp="1"/>
          </p:cNvSpPr>
          <p:nvPr>
            <p:ph type="body" sz="quarter" idx="13" hasCustomPrompt="1"/>
            <p:custDataLst>
              <p:tags r:id="rId3"/>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custDataLst>
              <p:tags r:id="rId1"/>
            </p:custDataLst>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custDataLst>
              <p:tags r:id="rId2"/>
            </p:custDataLst>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custDataLst>
              <p:tags r:id="rId3"/>
            </p:custDataLst>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custDataLst>
              <p:tags r:id="rId4"/>
            </p:custDataLst>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custDataLst>
              <p:tags r:id="rId5"/>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6" name="Text Placeholder 15"/>
          <p:cNvSpPr>
            <a:spLocks noGrp="1"/>
          </p:cNvSpPr>
          <p:nvPr>
            <p:ph type="body" sz="quarter" idx="13" hasCustomPrompt="1"/>
            <p:custDataLst>
              <p:tags r:id="rId6"/>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37420022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custDataLst>
              <p:tags r:id="rId1"/>
            </p:custDataLst>
          </p:nvPr>
        </p:nvSpPr>
        <p:spPr/>
        <p:txBody>
          <a:bodyPr/>
          <a:lstStyle/>
          <a:p>
            <a:fld id="{D295FD85-0E9A-9A4B-AEA4-CF6493BFD0E6}" type="slidenum">
              <a:rPr lang="en-US" smtClean="0"/>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Slide Number Placeholder 2"/>
          <p:cNvSpPr>
            <a:spLocks noGrp="1"/>
          </p:cNvSpPr>
          <p:nvPr>
            <p:ph type="sldNum" sz="quarter" idx="10"/>
            <p:custDataLst>
              <p:tags r:id="rId2"/>
            </p:custDataLst>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custDataLst>
              <p:tags r:id="rId3"/>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custDataLst>
              <p:tags r:id="rId4"/>
            </p:custDataLst>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custDataLst>
              <p:tags r:id="rId1"/>
            </p:custDataLst>
          </p:nvPr>
        </p:nvSpPr>
        <p:spPr/>
        <p:txBody>
          <a:bodyPr/>
          <a:lstStyle/>
          <a:p>
            <a:fld id="{D295FD85-0E9A-9A4B-AEA4-CF6493BFD0E6}" type="slidenum">
              <a:rPr lang="en-US" smtClean="0"/>
              <a:pPr/>
              <a:t>‹#›</a:t>
            </a:fld>
            <a:endParaRPr lang="en-US" dirty="0"/>
          </a:p>
        </p:txBody>
      </p:sp>
      <p:sp>
        <p:nvSpPr>
          <p:cNvPr id="6" name="Content Placeholder 5"/>
          <p:cNvSpPr>
            <a:spLocks noGrp="1"/>
          </p:cNvSpPr>
          <p:nvPr>
            <p:ph sz="quarter" idx="4"/>
            <p:custDataLst>
              <p:tags r:id="rId2"/>
            </p:custDataLst>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custDataLst>
              <p:tags r:id="rId3"/>
            </p:custDataLst>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custDataLst>
              <p:tags r:id="rId4"/>
            </p:custDataLst>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custDataLst>
              <p:tags r:id="rId5"/>
            </p:custDataLst>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custDataLst>
              <p:tags r:id="rId6"/>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10" name="Text Placeholder 15"/>
          <p:cNvSpPr>
            <a:spLocks noGrp="1"/>
          </p:cNvSpPr>
          <p:nvPr>
            <p:ph type="body" sz="quarter" idx="13" hasCustomPrompt="1"/>
            <p:custDataLst>
              <p:tags r:id="rId7"/>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custDataLst>
              <p:tags r:id="rId1"/>
            </p:custDataLst>
          </p:nvPr>
        </p:nvSpPr>
        <p:spPr/>
        <p:txBody>
          <a:bodyPr/>
          <a:lstStyle/>
          <a:p>
            <a:fld id="{D295FD85-0E9A-9A4B-AEA4-CF6493BFD0E6}" type="slidenum">
              <a:rPr lang="en-US" smtClean="0"/>
              <a:pPr/>
              <a:t>‹#›</a:t>
            </a:fld>
            <a:endParaRPr lang="en-US" dirty="0"/>
          </a:p>
        </p:txBody>
      </p:sp>
      <p:sp>
        <p:nvSpPr>
          <p:cNvPr id="2" name="Title 1"/>
          <p:cNvSpPr>
            <a:spLocks noGrp="1"/>
          </p:cNvSpPr>
          <p:nvPr>
            <p:ph type="title"/>
            <p:custDataLst>
              <p:tags r:id="rId2"/>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6" name="Text Placeholder 15"/>
          <p:cNvSpPr>
            <a:spLocks noGrp="1"/>
          </p:cNvSpPr>
          <p:nvPr>
            <p:ph type="body" sz="quarter" idx="13" hasCustomPrompt="1"/>
            <p:custDataLst>
              <p:tags r:id="rId3"/>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custDataLst>
              <p:tags r:id="rId1"/>
            </p:custDataLst>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custDataLst>
              <p:tags r:id="rId2"/>
            </p:custDataLst>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custDataLst>
              <p:tags r:id="rId3"/>
            </p:custDataLst>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custDataLst>
              <p:tags r:id="rId4"/>
            </p:custDataLst>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custDataLst>
              <p:tags r:id="rId5"/>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6" name="Text Placeholder 15"/>
          <p:cNvSpPr>
            <a:spLocks noGrp="1"/>
          </p:cNvSpPr>
          <p:nvPr>
            <p:ph type="body" sz="quarter" idx="13" hasCustomPrompt="1"/>
            <p:custDataLst>
              <p:tags r:id="rId6"/>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custDataLst>
              <p:tags r:id="rId1"/>
            </p:custDataLst>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Slide Number Placeholder 2"/>
          <p:cNvSpPr>
            <a:spLocks noGrp="1"/>
          </p:cNvSpPr>
          <p:nvPr>
            <p:ph type="sldNum" sz="quarter" idx="10"/>
            <p:custDataLst>
              <p:tags r:id="rId2"/>
            </p:custDataLst>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custDataLst>
              <p:tags r:id="rId3"/>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custDataLst>
              <p:tags r:id="rId4"/>
            </p:custDataLst>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ags" Target="../tags/tag2.xml"/><Relationship Id="rId50"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ags" Target="../tags/tag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ags" Target="../tags/tag3.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custDataLst>
              <p:tags r:id="rId46"/>
            </p:custDataLst>
          </p:nvPr>
        </p:nvPicPr>
        <p:blipFill>
          <a:blip r:embed="rId5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custDataLst>
              <p:tags r:id="rId47"/>
            </p:custDataLst>
          </p:nvPr>
        </p:nvSpPr>
        <p:spPr>
          <a:xfrm>
            <a:off x="457200" y="598826"/>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custDataLst>
              <p:tags r:id="rId48"/>
            </p:custDataLst>
          </p:nvPr>
        </p:nvSpPr>
        <p:spPr>
          <a:xfrm>
            <a:off x="457200" y="1315349"/>
            <a:ext cx="8229600" cy="499215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custDataLst>
              <p:tags r:id="rId49"/>
            </p:custDataLst>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3" r:id="rId10"/>
    <p:sldLayoutId id="2147483735" r:id="rId11"/>
    <p:sldLayoutId id="2147483737" r:id="rId12"/>
    <p:sldLayoutId id="2147483738" r:id="rId13"/>
    <p:sldLayoutId id="2147483739" r:id="rId14"/>
    <p:sldLayoutId id="2147483740" r:id="rId15"/>
    <p:sldLayoutId id="2147483744" r:id="rId16"/>
    <p:sldLayoutId id="2147483753" r:id="rId17"/>
    <p:sldLayoutId id="2147483701" r:id="rId18"/>
    <p:sldLayoutId id="2147483702" r:id="rId19"/>
    <p:sldLayoutId id="2147483703" r:id="rId20"/>
    <p:sldLayoutId id="2147483704" r:id="rId21"/>
    <p:sldLayoutId id="2147483705" r:id="rId22"/>
    <p:sldLayoutId id="2147483706" r:id="rId23"/>
    <p:sldLayoutId id="2147483707" r:id="rId24"/>
    <p:sldLayoutId id="2147483708" r:id="rId25"/>
    <p:sldLayoutId id="2147483709" r:id="rId26"/>
    <p:sldLayoutId id="2147483710" r:id="rId27"/>
    <p:sldLayoutId id="2147483711" r:id="rId28"/>
    <p:sldLayoutId id="2147483712" r:id="rId29"/>
    <p:sldLayoutId id="2147483713" r:id="rId30"/>
    <p:sldLayoutId id="2147483714" r:id="rId31"/>
    <p:sldLayoutId id="2147483715" r:id="rId32"/>
    <p:sldLayoutId id="2147483716" r:id="rId33"/>
    <p:sldLayoutId id="2147483717" r:id="rId34"/>
    <p:sldLayoutId id="2147483718" r:id="rId35"/>
    <p:sldLayoutId id="2147483719" r:id="rId36"/>
    <p:sldLayoutId id="2147483720" r:id="rId37"/>
    <p:sldLayoutId id="2147483650" r:id="rId38"/>
    <p:sldLayoutId id="2147483652" r:id="rId39"/>
    <p:sldLayoutId id="2147483653" r:id="rId40"/>
    <p:sldLayoutId id="2147483654" r:id="rId41"/>
    <p:sldLayoutId id="2147483659" r:id="rId42"/>
    <p:sldLayoutId id="2147483655" r:id="rId43"/>
    <p:sldLayoutId id="2147483660" r:id="rId44"/>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notesSlide" Target="../notesSlides/notesSlide1.xml"/><Relationship Id="rId5" Type="http://schemas.openxmlformats.org/officeDocument/2006/relationships/slideLayout" Target="../slideLayouts/slideLayout17.xml"/><Relationship Id="rId4" Type="http://schemas.openxmlformats.org/officeDocument/2006/relationships/tags" Target="../tags/tag161.xml"/></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164.xml"/><Relationship Id="rId7" Type="http://schemas.openxmlformats.org/officeDocument/2006/relationships/notesSlide" Target="../notesSlides/notesSlide10.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slideLayout" Target="../slideLayouts/slideLayout10.xml"/><Relationship Id="rId5" Type="http://schemas.openxmlformats.org/officeDocument/2006/relationships/tags" Target="../tags/tag166.xml"/><Relationship Id="rId4" Type="http://schemas.openxmlformats.org/officeDocument/2006/relationships/tags" Target="../tags/tag165.xml"/></Relationships>
</file>

<file path=ppt/slides/_rels/slide11.xml.rels><?xml version="1.0" encoding="UTF-8" standalone="yes"?>
<Relationships xmlns="http://schemas.openxmlformats.org/package/2006/relationships"><Relationship Id="rId3" Type="http://schemas.openxmlformats.org/officeDocument/2006/relationships/tags" Target="../tags/tag169.xml"/><Relationship Id="rId7" Type="http://schemas.openxmlformats.org/officeDocument/2006/relationships/image" Target="../media/image12.png"/><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notesSlide" Target="../notesSlides/notesSlide11.xml"/><Relationship Id="rId5" Type="http://schemas.openxmlformats.org/officeDocument/2006/relationships/slideLayout" Target="../slideLayouts/slideLayout10.xml"/><Relationship Id="rId4" Type="http://schemas.openxmlformats.org/officeDocument/2006/relationships/tags" Target="../tags/tag170.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173.xml"/><Relationship Id="rId7" Type="http://schemas.openxmlformats.org/officeDocument/2006/relationships/slideLayout" Target="../slideLayouts/slideLayout10.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tags" Target="../tags/tag176.xml"/><Relationship Id="rId5" Type="http://schemas.openxmlformats.org/officeDocument/2006/relationships/tags" Target="../tags/tag175.xml"/><Relationship Id="rId10" Type="http://schemas.openxmlformats.org/officeDocument/2006/relationships/image" Target="../media/image15.png"/><Relationship Id="rId4" Type="http://schemas.openxmlformats.org/officeDocument/2006/relationships/tags" Target="../tags/tag174.xml"/><Relationship Id="rId9"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179.xml"/><Relationship Id="rId7" Type="http://schemas.openxmlformats.org/officeDocument/2006/relationships/notesSlide" Target="../notesSlides/notesSlide14.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slideLayout" Target="../slideLayouts/slideLayout10.xml"/><Relationship Id="rId5" Type="http://schemas.openxmlformats.org/officeDocument/2006/relationships/tags" Target="../tags/tag181.xml"/><Relationship Id="rId4" Type="http://schemas.openxmlformats.org/officeDocument/2006/relationships/tags" Target="../tags/tag180.xml"/></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184.xml"/><Relationship Id="rId7" Type="http://schemas.openxmlformats.org/officeDocument/2006/relationships/notesSlide" Target="../notesSlides/notesSlide15.xml"/><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slideLayout" Target="../slideLayouts/slideLayout10.xml"/><Relationship Id="rId5" Type="http://schemas.openxmlformats.org/officeDocument/2006/relationships/tags" Target="../tags/tag186.xml"/><Relationship Id="rId4" Type="http://schemas.openxmlformats.org/officeDocument/2006/relationships/tags" Target="../tags/tag185.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normAutofit fontScale="90000"/>
          </a:bodyPr>
          <a:lstStyle/>
          <a:p>
            <a:r>
              <a:rPr lang="en-US" dirty="0" smtClean="0"/>
              <a:t>QAD-to-DM Integration:  </a:t>
            </a:r>
            <a:br>
              <a:rPr lang="en-US" dirty="0" smtClean="0"/>
            </a:br>
            <a:r>
              <a:rPr lang="en-US" dirty="0" smtClean="0"/>
              <a:t>Creating a Data Flow Task</a:t>
            </a:r>
          </a:p>
        </p:txBody>
      </p:sp>
      <p:sp>
        <p:nvSpPr>
          <p:cNvPr id="2052" name="Rectangle 3"/>
          <p:cNvSpPr>
            <a:spLocks noGrp="1" noChangeArrowheads="1"/>
          </p:cNvSpPr>
          <p:nvPr>
            <p:ph type="body" sz="quarter" idx="10"/>
            <p:custDataLst>
              <p:tags r:id="rId3"/>
            </p:custDataLst>
          </p:nvPr>
        </p:nvSpPr>
        <p:spPr>
          <a:xfrm>
            <a:off x="457200" y="1417637"/>
            <a:ext cx="8229600" cy="801687"/>
          </a:xfrm>
        </p:spPr>
        <p:txBody>
          <a:bodyPr/>
          <a:lstStyle/>
          <a:p>
            <a:r>
              <a:rPr lang="en-US" dirty="0" smtClean="0"/>
              <a:t>Mark K. Williams, CFPIM, CSCP					</a:t>
            </a:r>
          </a:p>
          <a:p>
            <a:r>
              <a:rPr lang="en-US" dirty="0" smtClean="0"/>
              <a:t>QAD Supply Chain Solutions Center</a:t>
            </a:r>
          </a:p>
        </p:txBody>
      </p:sp>
      <p:sp>
        <p:nvSpPr>
          <p:cNvPr id="6" name="Text Placeholder 5"/>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8"/>
          <a:srcRect/>
          <a:stretch>
            <a:fillRect/>
          </a:stretch>
        </p:blipFill>
        <p:spPr bwMode="auto">
          <a:xfrm>
            <a:off x="590550" y="1266825"/>
            <a:ext cx="7962900" cy="432435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4" name="Title 3"/>
          <p:cNvSpPr>
            <a:spLocks noGrp="1"/>
          </p:cNvSpPr>
          <p:nvPr>
            <p:ph type="title"/>
          </p:nvPr>
        </p:nvSpPr>
        <p:spPr/>
        <p:txBody>
          <a:bodyPr/>
          <a:lstStyle/>
          <a:p>
            <a:r>
              <a:rPr lang="en-US" dirty="0" smtClean="0"/>
              <a:t>Defining a Data Flow Source (ADO.NET)</a:t>
            </a:r>
            <a:endParaRPr lang="en-US" dirty="0"/>
          </a:p>
        </p:txBody>
      </p:sp>
      <p:sp>
        <p:nvSpPr>
          <p:cNvPr id="8" name="TextBox 7"/>
          <p:cNvSpPr txBox="1"/>
          <p:nvPr>
            <p:custDataLst>
              <p:tags r:id="rId1"/>
            </p:custDataLst>
          </p:nvPr>
        </p:nvSpPr>
        <p:spPr>
          <a:xfrm>
            <a:off x="76200" y="4952699"/>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9" name="Straight Arrow Connector 8"/>
          <p:cNvCxnSpPr/>
          <p:nvPr>
            <p:custDataLst>
              <p:tags r:id="rId2"/>
            </p:custDataLst>
          </p:nvPr>
        </p:nvCxnSpPr>
        <p:spPr>
          <a:xfrm>
            <a:off x="590550" y="2739863"/>
            <a:ext cx="1665762" cy="715856"/>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custDataLst>
              <p:tags r:id="rId3"/>
            </p:custDataLst>
          </p:nvPr>
        </p:nvSpPr>
        <p:spPr>
          <a:xfrm>
            <a:off x="228600" y="2576945"/>
            <a:ext cx="457200" cy="461665"/>
          </a:xfrm>
          <a:prstGeom prst="rect">
            <a:avLst/>
          </a:prstGeom>
          <a:noFill/>
        </p:spPr>
        <p:txBody>
          <a:bodyPr wrap="square" rtlCol="0">
            <a:spAutoFit/>
          </a:bodyPr>
          <a:lstStyle/>
          <a:p>
            <a:r>
              <a:rPr lang="en-US" sz="2400" b="1" dirty="0" smtClean="0"/>
              <a:t>1</a:t>
            </a:r>
            <a:endParaRPr lang="en-US" sz="2400" b="1" dirty="0"/>
          </a:p>
        </p:txBody>
      </p:sp>
      <p:cxnSp>
        <p:nvCxnSpPr>
          <p:cNvPr id="11" name="Straight Arrow Connector 10"/>
          <p:cNvCxnSpPr>
            <a:stCxn id="8" idx="3"/>
          </p:cNvCxnSpPr>
          <p:nvPr>
            <p:custDataLst>
              <p:tags r:id="rId4"/>
            </p:custDataLst>
          </p:nvPr>
        </p:nvCxnSpPr>
        <p:spPr>
          <a:xfrm flipV="1">
            <a:off x="457200" y="4120738"/>
            <a:ext cx="1799112" cy="1062794"/>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8" idx="3"/>
          </p:cNvCxnSpPr>
          <p:nvPr>
            <p:custDataLst>
              <p:tags r:id="rId5"/>
            </p:custDataLst>
          </p:nvPr>
        </p:nvCxnSpPr>
        <p:spPr>
          <a:xfrm flipV="1">
            <a:off x="457200" y="4773881"/>
            <a:ext cx="1941616" cy="40965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p:cNvPicPr>
            <a:picLocks noChangeAspect="1" noChangeArrowheads="1"/>
          </p:cNvPicPr>
          <p:nvPr/>
        </p:nvPicPr>
        <p:blipFill>
          <a:blip r:embed="rId7"/>
          <a:srcRect/>
          <a:stretch>
            <a:fillRect/>
          </a:stretch>
        </p:blipFill>
        <p:spPr bwMode="auto">
          <a:xfrm>
            <a:off x="2917707" y="1017071"/>
            <a:ext cx="5645267" cy="4877295"/>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4" name="Title 3"/>
          <p:cNvSpPr>
            <a:spLocks noGrp="1"/>
          </p:cNvSpPr>
          <p:nvPr>
            <p:ph type="title"/>
          </p:nvPr>
        </p:nvSpPr>
        <p:spPr/>
        <p:txBody>
          <a:bodyPr/>
          <a:lstStyle/>
          <a:p>
            <a:r>
              <a:rPr lang="en-US" dirty="0" smtClean="0"/>
              <a:t>Defining a Data Flow Source (ADO.NET)</a:t>
            </a:r>
            <a:endParaRPr lang="en-US" dirty="0"/>
          </a:p>
        </p:txBody>
      </p:sp>
      <p:sp>
        <p:nvSpPr>
          <p:cNvPr id="8" name="TextBox 7"/>
          <p:cNvSpPr txBox="1"/>
          <p:nvPr>
            <p:custDataLst>
              <p:tags r:id="rId1"/>
            </p:custDataLst>
          </p:nvPr>
        </p:nvSpPr>
        <p:spPr>
          <a:xfrm>
            <a:off x="985652" y="3659073"/>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9" name="Straight Arrow Connector 8"/>
          <p:cNvCxnSpPr>
            <a:stCxn id="10" idx="3"/>
          </p:cNvCxnSpPr>
          <p:nvPr>
            <p:custDataLst>
              <p:tags r:id="rId2"/>
            </p:custDataLst>
          </p:nvPr>
        </p:nvCxnSpPr>
        <p:spPr>
          <a:xfrm flipV="1">
            <a:off x="1442852" y="2030681"/>
            <a:ext cx="1474855" cy="47835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custDataLst>
              <p:tags r:id="rId3"/>
            </p:custDataLst>
          </p:nvPr>
        </p:nvSpPr>
        <p:spPr>
          <a:xfrm>
            <a:off x="985652" y="2278198"/>
            <a:ext cx="457200" cy="461665"/>
          </a:xfrm>
          <a:prstGeom prst="rect">
            <a:avLst/>
          </a:prstGeom>
          <a:noFill/>
        </p:spPr>
        <p:txBody>
          <a:bodyPr wrap="square" rtlCol="0">
            <a:spAutoFit/>
          </a:bodyPr>
          <a:lstStyle/>
          <a:p>
            <a:r>
              <a:rPr lang="en-US" sz="2400" b="1" dirty="0" smtClean="0"/>
              <a:t>1</a:t>
            </a:r>
            <a:endParaRPr lang="en-US" sz="2400" b="1" dirty="0"/>
          </a:p>
        </p:txBody>
      </p:sp>
      <p:cxnSp>
        <p:nvCxnSpPr>
          <p:cNvPr id="15" name="Straight Arrow Connector 14"/>
          <p:cNvCxnSpPr>
            <a:stCxn id="8" idx="3"/>
          </p:cNvCxnSpPr>
          <p:nvPr>
            <p:custDataLst>
              <p:tags r:id="rId4"/>
            </p:custDataLst>
          </p:nvPr>
        </p:nvCxnSpPr>
        <p:spPr>
          <a:xfrm>
            <a:off x="1366652" y="3889906"/>
            <a:ext cx="4772891" cy="1691497"/>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4" name="Title 3"/>
          <p:cNvSpPr>
            <a:spLocks noGrp="1"/>
          </p:cNvSpPr>
          <p:nvPr>
            <p:ph type="title"/>
          </p:nvPr>
        </p:nvSpPr>
        <p:spPr/>
        <p:txBody>
          <a:bodyPr/>
          <a:lstStyle/>
          <a:p>
            <a:r>
              <a:rPr lang="en-US" dirty="0" smtClean="0"/>
              <a:t>Defining a Data Flow Destination</a:t>
            </a:r>
            <a:endParaRPr lang="en-US" dirty="0"/>
          </a:p>
        </p:txBody>
      </p:sp>
      <p:sp>
        <p:nvSpPr>
          <p:cNvPr id="8" name="Content Placeholder 7"/>
          <p:cNvSpPr>
            <a:spLocks noGrp="1"/>
          </p:cNvSpPr>
          <p:nvPr>
            <p:ph idx="1"/>
          </p:nvPr>
        </p:nvSpPr>
        <p:spPr/>
        <p:txBody>
          <a:bodyPr>
            <a:normAutofit lnSpcReduction="10000"/>
          </a:bodyPr>
          <a:lstStyle/>
          <a:p>
            <a:r>
              <a:rPr lang="en-US" dirty="0" smtClean="0"/>
              <a:t>A Data Flow Destination defines the destination of the  data involved in the Data Flow</a:t>
            </a:r>
          </a:p>
          <a:p>
            <a:r>
              <a:rPr lang="en-US" dirty="0" smtClean="0"/>
              <a:t>Data Flow Destinations can be of</a:t>
            </a:r>
            <a:br>
              <a:rPr lang="en-US" dirty="0" smtClean="0"/>
            </a:br>
            <a:r>
              <a:rPr lang="en-US" dirty="0" smtClean="0"/>
              <a:t>a variety of types:</a:t>
            </a:r>
          </a:p>
          <a:p>
            <a:pPr lvl="1"/>
            <a:r>
              <a:rPr lang="en-US" dirty="0" smtClean="0"/>
              <a:t>ADO.NET</a:t>
            </a:r>
          </a:p>
          <a:p>
            <a:pPr lvl="1"/>
            <a:r>
              <a:rPr lang="en-US" dirty="0" smtClean="0"/>
              <a:t>Excel</a:t>
            </a:r>
          </a:p>
          <a:p>
            <a:pPr lvl="1"/>
            <a:r>
              <a:rPr lang="en-US" dirty="0" smtClean="0"/>
              <a:t>Flat File</a:t>
            </a:r>
          </a:p>
          <a:p>
            <a:pPr lvl="1"/>
            <a:r>
              <a:rPr lang="en-US" dirty="0" smtClean="0"/>
              <a:t>OLE DB</a:t>
            </a:r>
          </a:p>
          <a:p>
            <a:r>
              <a:rPr lang="en-US" dirty="0" smtClean="0"/>
              <a:t>When sending data to a SQL </a:t>
            </a:r>
            <a:br>
              <a:rPr lang="en-US" dirty="0" smtClean="0"/>
            </a:br>
            <a:r>
              <a:rPr lang="en-US" dirty="0" smtClean="0"/>
              <a:t>database, it is recommended that you use an OLE DB destination rather than a SQL Server Destination due to performance.</a:t>
            </a:r>
          </a:p>
        </p:txBody>
      </p:sp>
      <p:pic>
        <p:nvPicPr>
          <p:cNvPr id="18434" name="Picture 2"/>
          <p:cNvPicPr>
            <a:picLocks noChangeAspect="1" noChangeArrowheads="1"/>
          </p:cNvPicPr>
          <p:nvPr/>
        </p:nvPicPr>
        <p:blipFill>
          <a:blip r:embed="rId3"/>
          <a:srcRect/>
          <a:stretch>
            <a:fillRect/>
          </a:stretch>
        </p:blipFill>
        <p:spPr bwMode="auto">
          <a:xfrm>
            <a:off x="6905625" y="1938029"/>
            <a:ext cx="1781175" cy="3219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3" name="Content Placeholder 2"/>
          <p:cNvSpPr>
            <a:spLocks noGrp="1"/>
          </p:cNvSpPr>
          <p:nvPr>
            <p:ph idx="1"/>
          </p:nvPr>
        </p:nvSpPr>
        <p:spPr/>
        <p:txBody>
          <a:bodyPr/>
          <a:lstStyle/>
          <a:p>
            <a:r>
              <a:rPr lang="en-US" dirty="0" smtClean="0"/>
              <a:t>In order to define a Data Destination, you must have a table defined in your </a:t>
            </a:r>
            <a:r>
              <a:rPr lang="en-US" dirty="0" err="1" smtClean="0"/>
              <a:t>QADDM_Staging</a:t>
            </a:r>
            <a:r>
              <a:rPr lang="en-US" dirty="0" smtClean="0"/>
              <a:t> database to house the data</a:t>
            </a:r>
          </a:p>
          <a:p>
            <a:r>
              <a:rPr lang="en-US" dirty="0" smtClean="0"/>
              <a:t>Use SQL Server Management Studio to create a destination table</a:t>
            </a:r>
          </a:p>
          <a:p>
            <a:r>
              <a:rPr lang="en-US" dirty="0" smtClean="0"/>
              <a:t>Create one table per Data Flow Task</a:t>
            </a:r>
          </a:p>
          <a:p>
            <a:r>
              <a:rPr lang="en-US" dirty="0" smtClean="0"/>
              <a:t>If possible, name the fields in the destination table with the same field names as used in the source table</a:t>
            </a:r>
            <a:endParaRPr lang="en-US" dirty="0"/>
          </a:p>
        </p:txBody>
      </p:sp>
      <p:sp>
        <p:nvSpPr>
          <p:cNvPr id="4" name="Title 3"/>
          <p:cNvSpPr>
            <a:spLocks noGrp="1"/>
          </p:cNvSpPr>
          <p:nvPr>
            <p:ph type="title"/>
          </p:nvPr>
        </p:nvSpPr>
        <p:spPr/>
        <p:txBody>
          <a:bodyPr/>
          <a:lstStyle/>
          <a:p>
            <a:r>
              <a:rPr lang="en-US" dirty="0" smtClean="0"/>
              <a:t>Adding a Table to </a:t>
            </a:r>
            <a:r>
              <a:rPr lang="en-US" dirty="0" err="1" smtClean="0"/>
              <a:t>QADDM_Staging</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5"/>
          <p:cNvPicPr>
            <a:picLocks noChangeAspect="1" noChangeArrowheads="1"/>
          </p:cNvPicPr>
          <p:nvPr/>
        </p:nvPicPr>
        <p:blipFill>
          <a:blip r:embed="rId9"/>
          <a:srcRect/>
          <a:stretch>
            <a:fillRect/>
          </a:stretch>
        </p:blipFill>
        <p:spPr bwMode="auto">
          <a:xfrm>
            <a:off x="1243013" y="2576945"/>
            <a:ext cx="6657975" cy="2276475"/>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13" name="Content Placeholder 12"/>
          <p:cNvSpPr>
            <a:spLocks noGrp="1"/>
          </p:cNvSpPr>
          <p:nvPr>
            <p:ph idx="1"/>
          </p:nvPr>
        </p:nvSpPr>
        <p:spPr/>
        <p:txBody>
          <a:bodyPr/>
          <a:lstStyle/>
          <a:p>
            <a:r>
              <a:rPr lang="en-US" dirty="0" smtClean="0"/>
              <a:t>The example below shows the creation of a table to house a </a:t>
            </a:r>
            <a:r>
              <a:rPr lang="en-US" b="1" dirty="0" smtClean="0"/>
              <a:t>part master-related </a:t>
            </a:r>
            <a:r>
              <a:rPr lang="en-US" dirty="0" smtClean="0"/>
              <a:t>data extract</a:t>
            </a:r>
            <a:endParaRPr lang="en-US" dirty="0"/>
          </a:p>
        </p:txBody>
      </p:sp>
      <p:sp>
        <p:nvSpPr>
          <p:cNvPr id="4" name="Title 3"/>
          <p:cNvSpPr>
            <a:spLocks noGrp="1"/>
          </p:cNvSpPr>
          <p:nvPr>
            <p:ph type="title"/>
          </p:nvPr>
        </p:nvSpPr>
        <p:spPr/>
        <p:txBody>
          <a:bodyPr>
            <a:normAutofit/>
          </a:bodyPr>
          <a:lstStyle/>
          <a:p>
            <a:r>
              <a:rPr lang="en-US" dirty="0" smtClean="0"/>
              <a:t>Adding a Table to </a:t>
            </a:r>
            <a:r>
              <a:rPr lang="en-US" dirty="0" err="1" smtClean="0"/>
              <a:t>QADDM_Staging</a:t>
            </a:r>
            <a:endParaRPr lang="en-US" dirty="0"/>
          </a:p>
        </p:txBody>
      </p:sp>
      <p:sp>
        <p:nvSpPr>
          <p:cNvPr id="8" name="TextBox 7"/>
          <p:cNvSpPr txBox="1"/>
          <p:nvPr>
            <p:custDataLst>
              <p:tags r:id="rId1"/>
            </p:custDataLst>
          </p:nvPr>
        </p:nvSpPr>
        <p:spPr>
          <a:xfrm>
            <a:off x="2398816" y="5414364"/>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9" name="Straight Arrow Connector 8"/>
          <p:cNvCxnSpPr/>
          <p:nvPr>
            <p:custDataLst>
              <p:tags r:id="rId2"/>
            </p:custDataLst>
          </p:nvPr>
        </p:nvCxnSpPr>
        <p:spPr>
          <a:xfrm>
            <a:off x="590550" y="2739863"/>
            <a:ext cx="1297627" cy="1380875"/>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custDataLst>
              <p:tags r:id="rId3"/>
            </p:custDataLst>
          </p:nvPr>
        </p:nvSpPr>
        <p:spPr>
          <a:xfrm>
            <a:off x="228600" y="2576945"/>
            <a:ext cx="457200" cy="461665"/>
          </a:xfrm>
          <a:prstGeom prst="rect">
            <a:avLst/>
          </a:prstGeom>
          <a:noFill/>
        </p:spPr>
        <p:txBody>
          <a:bodyPr wrap="square" rtlCol="0">
            <a:spAutoFit/>
          </a:bodyPr>
          <a:lstStyle/>
          <a:p>
            <a:r>
              <a:rPr lang="en-US" sz="2400" b="1" dirty="0" smtClean="0"/>
              <a:t>1</a:t>
            </a:r>
            <a:endParaRPr lang="en-US" sz="2400" b="1" dirty="0"/>
          </a:p>
        </p:txBody>
      </p:sp>
      <p:cxnSp>
        <p:nvCxnSpPr>
          <p:cNvPr id="11" name="Straight Arrow Connector 10"/>
          <p:cNvCxnSpPr>
            <a:stCxn id="8" idx="3"/>
          </p:cNvCxnSpPr>
          <p:nvPr>
            <p:custDataLst>
              <p:tags r:id="rId4"/>
            </p:custDataLst>
          </p:nvPr>
        </p:nvCxnSpPr>
        <p:spPr>
          <a:xfrm flipV="1">
            <a:off x="2779816" y="3038611"/>
            <a:ext cx="1941616" cy="2606586"/>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endCxn id="20482" idx="1"/>
          </p:cNvCxnSpPr>
          <p:nvPr>
            <p:custDataLst>
              <p:tags r:id="rId5"/>
            </p:custDataLst>
          </p:nvPr>
        </p:nvCxnSpPr>
        <p:spPr>
          <a:xfrm flipV="1">
            <a:off x="4237512" y="5414364"/>
            <a:ext cx="1617023" cy="461665"/>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pic>
        <p:nvPicPr>
          <p:cNvPr id="20482" name="Picture 2"/>
          <p:cNvPicPr>
            <a:picLocks noChangeAspect="1" noChangeArrowheads="1"/>
          </p:cNvPicPr>
          <p:nvPr/>
        </p:nvPicPr>
        <p:blipFill>
          <a:blip r:embed="rId10"/>
          <a:srcRect/>
          <a:stretch>
            <a:fillRect/>
          </a:stretch>
        </p:blipFill>
        <p:spPr bwMode="auto">
          <a:xfrm>
            <a:off x="5854535" y="4876387"/>
            <a:ext cx="2920444" cy="1075953"/>
          </a:xfrm>
          <a:prstGeom prst="rect">
            <a:avLst/>
          </a:prstGeom>
          <a:noFill/>
          <a:ln w="9525">
            <a:noFill/>
            <a:miter lim="800000"/>
            <a:headEnd/>
            <a:tailEnd/>
          </a:ln>
        </p:spPr>
      </p:pic>
      <p:sp>
        <p:nvSpPr>
          <p:cNvPr id="18" name="TextBox 17"/>
          <p:cNvSpPr txBox="1"/>
          <p:nvPr>
            <p:custDataLst>
              <p:tags r:id="rId6"/>
            </p:custDataLst>
          </p:nvPr>
        </p:nvSpPr>
        <p:spPr>
          <a:xfrm>
            <a:off x="3856512" y="5645196"/>
            <a:ext cx="381000" cy="461665"/>
          </a:xfrm>
          <a:prstGeom prst="rect">
            <a:avLst/>
          </a:prstGeom>
          <a:noFill/>
        </p:spPr>
        <p:txBody>
          <a:bodyPr wrap="square" rtlCol="0">
            <a:spAutoFit/>
          </a:bodyPr>
          <a:lstStyle/>
          <a:p>
            <a:r>
              <a:rPr lang="en-US" sz="2400" b="1" dirty="0" smtClean="0"/>
              <a:t>3</a:t>
            </a:r>
            <a:endParaRPr 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8"/>
          <a:srcRect/>
          <a:stretch>
            <a:fillRect/>
          </a:stretch>
        </p:blipFill>
        <p:spPr bwMode="auto">
          <a:xfrm>
            <a:off x="883237" y="1140030"/>
            <a:ext cx="7679737" cy="4765469"/>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4" name="Title 3"/>
          <p:cNvSpPr>
            <a:spLocks noGrp="1"/>
          </p:cNvSpPr>
          <p:nvPr>
            <p:ph type="title"/>
          </p:nvPr>
        </p:nvSpPr>
        <p:spPr/>
        <p:txBody>
          <a:bodyPr>
            <a:normAutofit fontScale="90000"/>
          </a:bodyPr>
          <a:lstStyle/>
          <a:p>
            <a:r>
              <a:rPr lang="en-US" dirty="0" smtClean="0"/>
              <a:t>Defining a Data Flow Destination (OLE DB)</a:t>
            </a:r>
            <a:endParaRPr lang="en-US" dirty="0"/>
          </a:p>
        </p:txBody>
      </p:sp>
      <p:sp>
        <p:nvSpPr>
          <p:cNvPr id="8" name="TextBox 7"/>
          <p:cNvSpPr txBox="1"/>
          <p:nvPr>
            <p:custDataLst>
              <p:tags r:id="rId1"/>
            </p:custDataLst>
          </p:nvPr>
        </p:nvSpPr>
        <p:spPr>
          <a:xfrm>
            <a:off x="76200" y="4952699"/>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9" name="Straight Arrow Connector 8"/>
          <p:cNvCxnSpPr/>
          <p:nvPr>
            <p:custDataLst>
              <p:tags r:id="rId2"/>
            </p:custDataLst>
          </p:nvPr>
        </p:nvCxnSpPr>
        <p:spPr>
          <a:xfrm>
            <a:off x="590550" y="2739863"/>
            <a:ext cx="1808266" cy="537727"/>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custDataLst>
              <p:tags r:id="rId3"/>
            </p:custDataLst>
          </p:nvPr>
        </p:nvSpPr>
        <p:spPr>
          <a:xfrm>
            <a:off x="228600" y="2576945"/>
            <a:ext cx="457200" cy="461665"/>
          </a:xfrm>
          <a:prstGeom prst="rect">
            <a:avLst/>
          </a:prstGeom>
          <a:noFill/>
        </p:spPr>
        <p:txBody>
          <a:bodyPr wrap="square" rtlCol="0">
            <a:spAutoFit/>
          </a:bodyPr>
          <a:lstStyle/>
          <a:p>
            <a:r>
              <a:rPr lang="en-US" sz="2400" b="1" dirty="0" smtClean="0"/>
              <a:t>1</a:t>
            </a:r>
            <a:endParaRPr lang="en-US" sz="2400" b="1" dirty="0"/>
          </a:p>
        </p:txBody>
      </p:sp>
      <p:cxnSp>
        <p:nvCxnSpPr>
          <p:cNvPr id="11" name="Straight Arrow Connector 10"/>
          <p:cNvCxnSpPr>
            <a:stCxn id="8" idx="3"/>
          </p:cNvCxnSpPr>
          <p:nvPr>
            <p:custDataLst>
              <p:tags r:id="rId4"/>
            </p:custDataLst>
          </p:nvPr>
        </p:nvCxnSpPr>
        <p:spPr>
          <a:xfrm flipV="1">
            <a:off x="457200" y="3847605"/>
            <a:ext cx="1941616" cy="1335927"/>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8" idx="3"/>
          </p:cNvCxnSpPr>
          <p:nvPr>
            <p:custDataLst>
              <p:tags r:id="rId5"/>
            </p:custDataLst>
          </p:nvPr>
        </p:nvCxnSpPr>
        <p:spPr>
          <a:xfrm flipV="1">
            <a:off x="457200" y="4417621"/>
            <a:ext cx="2202873" cy="76591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8"/>
          <a:srcRect/>
          <a:stretch>
            <a:fillRect/>
          </a:stretch>
        </p:blipFill>
        <p:spPr bwMode="auto">
          <a:xfrm>
            <a:off x="2560452" y="825271"/>
            <a:ext cx="6126348" cy="5292931"/>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4" name="Title 3"/>
          <p:cNvSpPr>
            <a:spLocks noGrp="1"/>
          </p:cNvSpPr>
          <p:nvPr>
            <p:ph type="title"/>
          </p:nvPr>
        </p:nvSpPr>
        <p:spPr/>
        <p:txBody>
          <a:bodyPr>
            <a:normAutofit fontScale="90000"/>
          </a:bodyPr>
          <a:lstStyle/>
          <a:p>
            <a:r>
              <a:rPr lang="en-US" dirty="0" smtClean="0"/>
              <a:t>Defining a Data Flow Destination (OLE DB)</a:t>
            </a:r>
            <a:endParaRPr lang="en-US" dirty="0"/>
          </a:p>
        </p:txBody>
      </p:sp>
      <p:sp>
        <p:nvSpPr>
          <p:cNvPr id="8" name="TextBox 7"/>
          <p:cNvSpPr txBox="1"/>
          <p:nvPr>
            <p:custDataLst>
              <p:tags r:id="rId1"/>
            </p:custDataLst>
          </p:nvPr>
        </p:nvSpPr>
        <p:spPr>
          <a:xfrm>
            <a:off x="228600" y="4143704"/>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9" name="Straight Arrow Connector 8"/>
          <p:cNvCxnSpPr/>
          <p:nvPr>
            <p:custDataLst>
              <p:tags r:id="rId2"/>
            </p:custDataLst>
          </p:nvPr>
        </p:nvCxnSpPr>
        <p:spPr>
          <a:xfrm flipV="1">
            <a:off x="590550" y="1900052"/>
            <a:ext cx="2069523" cy="83981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custDataLst>
              <p:tags r:id="rId3"/>
            </p:custDataLst>
          </p:nvPr>
        </p:nvSpPr>
        <p:spPr>
          <a:xfrm>
            <a:off x="228600" y="2576945"/>
            <a:ext cx="457200" cy="461665"/>
          </a:xfrm>
          <a:prstGeom prst="rect">
            <a:avLst/>
          </a:prstGeom>
          <a:noFill/>
        </p:spPr>
        <p:txBody>
          <a:bodyPr wrap="square" rtlCol="0">
            <a:spAutoFit/>
          </a:bodyPr>
          <a:lstStyle/>
          <a:p>
            <a:r>
              <a:rPr lang="en-US" sz="2400" b="1" dirty="0" smtClean="0"/>
              <a:t>1</a:t>
            </a:r>
            <a:endParaRPr lang="en-US" sz="2400" b="1" dirty="0"/>
          </a:p>
        </p:txBody>
      </p:sp>
      <p:cxnSp>
        <p:nvCxnSpPr>
          <p:cNvPr id="11" name="Straight Arrow Connector 10"/>
          <p:cNvCxnSpPr>
            <a:stCxn id="8" idx="3"/>
          </p:cNvCxnSpPr>
          <p:nvPr>
            <p:custDataLst>
              <p:tags r:id="rId4"/>
            </p:custDataLst>
          </p:nvPr>
        </p:nvCxnSpPr>
        <p:spPr>
          <a:xfrm flipV="1">
            <a:off x="609600" y="3895106"/>
            <a:ext cx="3190504" cy="47943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8" idx="3"/>
          </p:cNvCxnSpPr>
          <p:nvPr>
            <p:custDataLst>
              <p:tags r:id="rId5"/>
            </p:custDataLst>
          </p:nvPr>
        </p:nvCxnSpPr>
        <p:spPr>
          <a:xfrm>
            <a:off x="609600" y="4374537"/>
            <a:ext cx="5470566" cy="1468123"/>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dirty="0"/>
          </a:p>
        </p:txBody>
      </p:sp>
      <p:sp>
        <p:nvSpPr>
          <p:cNvPr id="4" name="Title 3"/>
          <p:cNvSpPr>
            <a:spLocks noGrp="1"/>
          </p:cNvSpPr>
          <p:nvPr>
            <p:ph type="title"/>
          </p:nvPr>
        </p:nvSpPr>
        <p:spPr/>
        <p:txBody>
          <a:bodyPr/>
          <a:lstStyle/>
          <a:p>
            <a:r>
              <a:rPr lang="en-US" dirty="0" smtClean="0"/>
              <a:t>Completion of the Data Flow Task</a:t>
            </a:r>
            <a:endParaRPr lang="en-US" dirty="0"/>
          </a:p>
        </p:txBody>
      </p:sp>
      <p:sp>
        <p:nvSpPr>
          <p:cNvPr id="5" name="Content Placeholder 4"/>
          <p:cNvSpPr>
            <a:spLocks noGrp="1"/>
          </p:cNvSpPr>
          <p:nvPr>
            <p:ph idx="1"/>
          </p:nvPr>
        </p:nvSpPr>
        <p:spPr/>
        <p:txBody>
          <a:bodyPr/>
          <a:lstStyle/>
          <a:p>
            <a:r>
              <a:rPr lang="en-US" dirty="0" smtClean="0"/>
              <a:t>Look in the </a:t>
            </a:r>
            <a:r>
              <a:rPr lang="en-US" b="1" dirty="0" smtClean="0"/>
              <a:t>Data Flow </a:t>
            </a:r>
            <a:r>
              <a:rPr lang="en-US" dirty="0" smtClean="0"/>
              <a:t>window.  If there are no circular red X’s within either the Data Source or Data Destination components, your Data Flow has been successfully created and</a:t>
            </a:r>
            <a:br>
              <a:rPr lang="en-US" dirty="0" smtClean="0"/>
            </a:br>
            <a:r>
              <a:rPr lang="en-US" dirty="0" smtClean="0"/>
              <a:t>validated.</a:t>
            </a:r>
          </a:p>
        </p:txBody>
      </p:sp>
      <p:pic>
        <p:nvPicPr>
          <p:cNvPr id="2053" name="Picture 5"/>
          <p:cNvPicPr>
            <a:picLocks noChangeAspect="1" noChangeArrowheads="1"/>
          </p:cNvPicPr>
          <p:nvPr/>
        </p:nvPicPr>
        <p:blipFill>
          <a:blip r:embed="rId3"/>
          <a:srcRect/>
          <a:stretch>
            <a:fillRect/>
          </a:stretch>
        </p:blipFill>
        <p:spPr bwMode="auto">
          <a:xfrm>
            <a:off x="4101874" y="2786310"/>
            <a:ext cx="3552825" cy="2924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dirty="0"/>
          </a:p>
        </p:txBody>
      </p:sp>
      <p:sp>
        <p:nvSpPr>
          <p:cNvPr id="4" name="Title 3"/>
          <p:cNvSpPr>
            <a:spLocks noGrp="1"/>
          </p:cNvSpPr>
          <p:nvPr>
            <p:ph type="title"/>
          </p:nvPr>
        </p:nvSpPr>
        <p:spPr/>
        <p:txBody>
          <a:bodyPr/>
          <a:lstStyle/>
          <a:p>
            <a:r>
              <a:rPr lang="en-US" dirty="0" smtClean="0"/>
              <a:t>Completion of the Data Flow Task</a:t>
            </a:r>
            <a:endParaRPr lang="en-US" dirty="0"/>
          </a:p>
        </p:txBody>
      </p:sp>
      <p:sp>
        <p:nvSpPr>
          <p:cNvPr id="5" name="Content Placeholder 4"/>
          <p:cNvSpPr>
            <a:spLocks noGrp="1"/>
          </p:cNvSpPr>
          <p:nvPr>
            <p:ph idx="1"/>
          </p:nvPr>
        </p:nvSpPr>
        <p:spPr/>
        <p:txBody>
          <a:bodyPr/>
          <a:lstStyle/>
          <a:p>
            <a:r>
              <a:rPr lang="en-US" dirty="0" smtClean="0"/>
              <a:t>Now switch to the </a:t>
            </a:r>
            <a:r>
              <a:rPr lang="en-US" b="1" dirty="0" smtClean="0"/>
              <a:t>Control </a:t>
            </a:r>
            <a:r>
              <a:rPr lang="en-US" b="1" dirty="0" smtClean="0"/>
              <a:t>Flow </a:t>
            </a:r>
            <a:r>
              <a:rPr lang="en-US" dirty="0" smtClean="0"/>
              <a:t>window.  </a:t>
            </a:r>
            <a:r>
              <a:rPr lang="en-US" dirty="0" smtClean="0"/>
              <a:t>You should rename the “Data Flow Task” with a name that reflects the purpose of this task, such as “Extract Part Master Data”.</a:t>
            </a:r>
            <a:endParaRPr lang="en-US" dirty="0" smtClean="0"/>
          </a:p>
        </p:txBody>
      </p:sp>
      <p:pic>
        <p:nvPicPr>
          <p:cNvPr id="1026" name="Picture 2"/>
          <p:cNvPicPr>
            <a:picLocks noChangeAspect="1" noChangeArrowheads="1"/>
          </p:cNvPicPr>
          <p:nvPr/>
        </p:nvPicPr>
        <p:blipFill>
          <a:blip r:embed="rId3"/>
          <a:srcRect/>
          <a:stretch>
            <a:fillRect/>
          </a:stretch>
        </p:blipFill>
        <p:spPr bwMode="auto">
          <a:xfrm>
            <a:off x="3093645" y="2996107"/>
            <a:ext cx="2647950" cy="2314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19</a:t>
            </a:fld>
            <a:endParaRPr lang="en-US" dirty="0"/>
          </a:p>
        </p:txBody>
      </p:sp>
      <p:sp>
        <p:nvSpPr>
          <p:cNvPr id="3" name="Content Placeholder 2"/>
          <p:cNvSpPr>
            <a:spLocks noGrp="1"/>
          </p:cNvSpPr>
          <p:nvPr>
            <p:ph idx="1"/>
          </p:nvPr>
        </p:nvSpPr>
        <p:spPr/>
        <p:txBody>
          <a:bodyPr/>
          <a:lstStyle/>
          <a:p>
            <a:r>
              <a:rPr lang="en-US" dirty="0" smtClean="0"/>
              <a:t>At this point, you have created a single Data Flow Task</a:t>
            </a:r>
          </a:p>
          <a:p>
            <a:r>
              <a:rPr lang="en-US" dirty="0" smtClean="0"/>
              <a:t>During a typical DM implementation, you will create multiple Data Flow Tasks.  Simply repeat the procedure outlined in this document.</a:t>
            </a:r>
          </a:p>
          <a:p>
            <a:r>
              <a:rPr lang="en-US" dirty="0" smtClean="0"/>
              <a:t>Within the Control Flow window, multiple Data Flow Tasks can be connected together by dragging the green arrow from one task to another.</a:t>
            </a:r>
          </a:p>
          <a:p>
            <a:pPr lvl="1"/>
            <a:endParaRPr lang="en-US" dirty="0"/>
          </a:p>
        </p:txBody>
      </p:sp>
      <p:sp>
        <p:nvSpPr>
          <p:cNvPr id="4" name="Title 3"/>
          <p:cNvSpPr>
            <a:spLocks noGrp="1"/>
          </p:cNvSpPr>
          <p:nvPr>
            <p:ph type="title"/>
          </p:nvPr>
        </p:nvSpPr>
        <p:spPr/>
        <p:txBody>
          <a:bodyPr/>
          <a:lstStyle/>
          <a:p>
            <a:r>
              <a:rPr lang="en-US" dirty="0" smtClean="0"/>
              <a:t>Review</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A Data Flow Task allows for the movement of data from a data source to a data destination.</a:t>
            </a:r>
          </a:p>
          <a:p>
            <a:r>
              <a:rPr lang="en-US" dirty="0" smtClean="0"/>
              <a:t>In the context of QAD-to-DM integration, this task allows for the extraction of data from a QAD database to a SQL database.</a:t>
            </a:r>
          </a:p>
          <a:p>
            <a:r>
              <a:rPr lang="en-US" dirty="0" smtClean="0"/>
              <a:t>A typical QAD-to-DM SSIS package will have at least two Data Flow Tasks:</a:t>
            </a:r>
          </a:p>
          <a:p>
            <a:pPr lvl="1"/>
            <a:r>
              <a:rPr lang="en-US" dirty="0" smtClean="0"/>
              <a:t>Invoice History</a:t>
            </a:r>
          </a:p>
          <a:p>
            <a:pPr lvl="1"/>
            <a:r>
              <a:rPr lang="en-US" dirty="0" smtClean="0"/>
              <a:t>Part Master Attributes</a:t>
            </a:r>
          </a:p>
          <a:p>
            <a:endParaRPr lang="en-US" dirty="0"/>
          </a:p>
        </p:txBody>
      </p:sp>
      <p:sp>
        <p:nvSpPr>
          <p:cNvPr id="6" name="Title 5"/>
          <p:cNvSpPr>
            <a:spLocks noGrp="1"/>
          </p:cNvSpPr>
          <p:nvPr>
            <p:ph type="title"/>
          </p:nvPr>
        </p:nvSpPr>
        <p:spPr/>
        <p:txBody>
          <a:bodyPr/>
          <a:lstStyle/>
          <a:p>
            <a:r>
              <a:rPr lang="en-US" dirty="0" smtClean="0"/>
              <a:t>What is a Data Flow Task?</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lstStyle/>
          <a:p>
            <a:r>
              <a:rPr lang="en-US" dirty="0" smtClean="0"/>
              <a:t>To add a task to the Control Flow, simply highlight, drag and drop the task onto the Control Flow page.</a:t>
            </a:r>
          </a:p>
          <a:p>
            <a:r>
              <a:rPr lang="en-US" dirty="0" smtClean="0"/>
              <a:t>In this example, a “Data Flow Task” has been added to the Control Flow.</a:t>
            </a:r>
            <a:endParaRPr lang="en-US" dirty="0"/>
          </a:p>
        </p:txBody>
      </p:sp>
      <p:sp>
        <p:nvSpPr>
          <p:cNvPr id="4" name="Title 3"/>
          <p:cNvSpPr>
            <a:spLocks noGrp="1"/>
          </p:cNvSpPr>
          <p:nvPr>
            <p:ph type="title"/>
          </p:nvPr>
        </p:nvSpPr>
        <p:spPr/>
        <p:txBody>
          <a:bodyPr/>
          <a:lstStyle/>
          <a:p>
            <a:r>
              <a:rPr lang="en-US" dirty="0" smtClean="0"/>
              <a:t>Adding a Task to the Control Flow</a:t>
            </a:r>
            <a:endParaRPr lang="en-US" dirty="0"/>
          </a:p>
        </p:txBody>
      </p:sp>
      <p:pic>
        <p:nvPicPr>
          <p:cNvPr id="11266" name="Picture 2"/>
          <p:cNvPicPr>
            <a:picLocks noChangeAspect="1" noChangeArrowheads="1"/>
          </p:cNvPicPr>
          <p:nvPr/>
        </p:nvPicPr>
        <p:blipFill>
          <a:blip r:embed="rId3"/>
          <a:srcRect/>
          <a:stretch>
            <a:fillRect/>
          </a:stretch>
        </p:blipFill>
        <p:spPr bwMode="auto">
          <a:xfrm>
            <a:off x="2018929" y="3314796"/>
            <a:ext cx="4381871" cy="2763830"/>
          </a:xfrm>
          <a:prstGeom prst="rect">
            <a:avLst/>
          </a:prstGeom>
          <a:noFill/>
          <a:ln w="9525">
            <a:noFill/>
            <a:miter lim="800000"/>
            <a:headEnd/>
            <a:tailEnd/>
          </a:ln>
        </p:spPr>
      </p:pic>
      <p:cxnSp>
        <p:nvCxnSpPr>
          <p:cNvPr id="6" name="Straight Arrow Connector 5"/>
          <p:cNvCxnSpPr/>
          <p:nvPr/>
        </p:nvCxnSpPr>
        <p:spPr>
          <a:xfrm flipV="1">
            <a:off x="3182587" y="5201392"/>
            <a:ext cx="1436914" cy="342805"/>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3"/>
          <a:srcRect/>
          <a:stretch>
            <a:fillRect/>
          </a:stretch>
        </p:blipFill>
        <p:spPr bwMode="auto">
          <a:xfrm>
            <a:off x="2479222" y="3429000"/>
            <a:ext cx="5753100" cy="2676525"/>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3" name="Content Placeholder 2"/>
          <p:cNvSpPr>
            <a:spLocks noGrp="1"/>
          </p:cNvSpPr>
          <p:nvPr>
            <p:ph idx="1"/>
          </p:nvPr>
        </p:nvSpPr>
        <p:spPr/>
        <p:txBody>
          <a:bodyPr/>
          <a:lstStyle/>
          <a:p>
            <a:r>
              <a:rPr lang="en-US" dirty="0" smtClean="0"/>
              <a:t>Double-click the Data</a:t>
            </a:r>
            <a:br>
              <a:rPr lang="en-US" dirty="0" smtClean="0"/>
            </a:br>
            <a:r>
              <a:rPr lang="en-US" dirty="0" smtClean="0"/>
              <a:t>Flow Task in the Control</a:t>
            </a:r>
            <a:br>
              <a:rPr lang="en-US" dirty="0" smtClean="0"/>
            </a:br>
            <a:r>
              <a:rPr lang="en-US" dirty="0" smtClean="0"/>
              <a:t>Flow window.  A blank</a:t>
            </a:r>
            <a:br>
              <a:rPr lang="en-US" dirty="0" smtClean="0"/>
            </a:br>
            <a:r>
              <a:rPr lang="en-US" dirty="0" smtClean="0"/>
              <a:t>Data Flow Task window</a:t>
            </a:r>
            <a:br>
              <a:rPr lang="en-US" dirty="0" smtClean="0"/>
            </a:br>
            <a:r>
              <a:rPr lang="en-US" dirty="0" smtClean="0"/>
              <a:t>appears.</a:t>
            </a:r>
            <a:endParaRPr lang="en-US" dirty="0"/>
          </a:p>
        </p:txBody>
      </p:sp>
      <p:sp>
        <p:nvSpPr>
          <p:cNvPr id="4" name="Title 3"/>
          <p:cNvSpPr>
            <a:spLocks noGrp="1"/>
          </p:cNvSpPr>
          <p:nvPr>
            <p:ph type="title"/>
          </p:nvPr>
        </p:nvSpPr>
        <p:spPr/>
        <p:txBody>
          <a:bodyPr/>
          <a:lstStyle/>
          <a:p>
            <a:r>
              <a:rPr lang="en-US" dirty="0" smtClean="0"/>
              <a:t>Building a Data Flow Task</a:t>
            </a:r>
            <a:endParaRPr lang="en-US" dirty="0"/>
          </a:p>
        </p:txBody>
      </p:sp>
      <p:pic>
        <p:nvPicPr>
          <p:cNvPr id="12292" name="Picture 4"/>
          <p:cNvPicPr>
            <a:picLocks noChangeAspect="1" noChangeArrowheads="1"/>
          </p:cNvPicPr>
          <p:nvPr/>
        </p:nvPicPr>
        <p:blipFill>
          <a:blip r:embed="rId4"/>
          <a:srcRect/>
          <a:stretch>
            <a:fillRect/>
          </a:stretch>
        </p:blipFill>
        <p:spPr bwMode="auto">
          <a:xfrm>
            <a:off x="4907973" y="941294"/>
            <a:ext cx="2819400" cy="1876425"/>
          </a:xfrm>
          <a:prstGeom prst="rect">
            <a:avLst/>
          </a:prstGeom>
          <a:noFill/>
          <a:ln w="9525">
            <a:noFill/>
            <a:miter lim="800000"/>
            <a:headEnd/>
            <a:tailEnd/>
          </a:ln>
        </p:spPr>
      </p:pic>
      <p:cxnSp>
        <p:nvCxnSpPr>
          <p:cNvPr id="6" name="Straight Arrow Connector 5"/>
          <p:cNvCxnSpPr/>
          <p:nvPr/>
        </p:nvCxnSpPr>
        <p:spPr>
          <a:xfrm flipH="1">
            <a:off x="5676405" y="2658494"/>
            <a:ext cx="1119003" cy="169975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srcRect/>
          <a:stretch>
            <a:fillRect/>
          </a:stretch>
        </p:blipFill>
        <p:spPr bwMode="auto">
          <a:xfrm>
            <a:off x="1900238" y="3372908"/>
            <a:ext cx="5343525" cy="2943225"/>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3" name="Content Placeholder 2"/>
          <p:cNvSpPr>
            <a:spLocks noGrp="1"/>
          </p:cNvSpPr>
          <p:nvPr>
            <p:ph idx="1"/>
          </p:nvPr>
        </p:nvSpPr>
        <p:spPr/>
        <p:txBody>
          <a:bodyPr/>
          <a:lstStyle/>
          <a:p>
            <a:r>
              <a:rPr lang="en-US" dirty="0" smtClean="0"/>
              <a:t>The first piece of a Data Flow Task is a Data Flow Source.</a:t>
            </a:r>
          </a:p>
          <a:p>
            <a:r>
              <a:rPr lang="en-US" dirty="0" smtClean="0"/>
              <a:t>To add a Data Flow Source to the Data Flow, highlight, drag and drop the desired Data Flow Source onto the Data Flow page.</a:t>
            </a:r>
          </a:p>
        </p:txBody>
      </p:sp>
      <p:sp>
        <p:nvSpPr>
          <p:cNvPr id="4" name="Title 3"/>
          <p:cNvSpPr>
            <a:spLocks noGrp="1"/>
          </p:cNvSpPr>
          <p:nvPr>
            <p:ph type="title"/>
          </p:nvPr>
        </p:nvSpPr>
        <p:spPr/>
        <p:txBody>
          <a:bodyPr/>
          <a:lstStyle/>
          <a:p>
            <a:r>
              <a:rPr lang="en-US" dirty="0" smtClean="0"/>
              <a:t>Building a Data Flow Task</a:t>
            </a:r>
            <a:endParaRPr lang="en-US" dirty="0"/>
          </a:p>
        </p:txBody>
      </p:sp>
      <p:cxnSp>
        <p:nvCxnSpPr>
          <p:cNvPr id="6" name="Straight Arrow Connector 5"/>
          <p:cNvCxnSpPr/>
          <p:nvPr/>
        </p:nvCxnSpPr>
        <p:spPr>
          <a:xfrm>
            <a:off x="3574473" y="4037611"/>
            <a:ext cx="1163782" cy="866898"/>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a:blip r:embed="rId3"/>
          <a:srcRect/>
          <a:stretch>
            <a:fillRect/>
          </a:stretch>
        </p:blipFill>
        <p:spPr bwMode="auto">
          <a:xfrm>
            <a:off x="2156980" y="3287183"/>
            <a:ext cx="5162550" cy="302895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p:txBody>
          <a:bodyPr/>
          <a:lstStyle/>
          <a:p>
            <a:r>
              <a:rPr lang="en-US" dirty="0" smtClean="0"/>
              <a:t>The second piece of a Data Flow Task is a Data Flow Destination.</a:t>
            </a:r>
          </a:p>
          <a:p>
            <a:r>
              <a:rPr lang="en-US" dirty="0" smtClean="0"/>
              <a:t>To add a Data Flow Destination to the Data Flow, highlight, drag and drop the desired Data Flow Destination onto the Data Flow page.</a:t>
            </a:r>
          </a:p>
        </p:txBody>
      </p:sp>
      <p:sp>
        <p:nvSpPr>
          <p:cNvPr id="4" name="Title 3"/>
          <p:cNvSpPr>
            <a:spLocks noGrp="1"/>
          </p:cNvSpPr>
          <p:nvPr>
            <p:ph type="title"/>
          </p:nvPr>
        </p:nvSpPr>
        <p:spPr/>
        <p:txBody>
          <a:bodyPr/>
          <a:lstStyle/>
          <a:p>
            <a:r>
              <a:rPr lang="en-US" dirty="0" smtClean="0"/>
              <a:t>Building a Data Flow Task</a:t>
            </a:r>
            <a:endParaRPr lang="en-US" dirty="0"/>
          </a:p>
        </p:txBody>
      </p:sp>
      <p:cxnSp>
        <p:nvCxnSpPr>
          <p:cNvPr id="6" name="Straight Arrow Connector 5"/>
          <p:cNvCxnSpPr/>
          <p:nvPr/>
        </p:nvCxnSpPr>
        <p:spPr>
          <a:xfrm>
            <a:off x="3764478" y="5449235"/>
            <a:ext cx="1721922" cy="20342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3"/>
          <a:srcRect/>
          <a:stretch>
            <a:fillRect/>
          </a:stretch>
        </p:blipFill>
        <p:spPr bwMode="auto">
          <a:xfrm>
            <a:off x="2876550" y="3069029"/>
            <a:ext cx="3390900" cy="28575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p:txBody>
          <a:bodyPr/>
          <a:lstStyle/>
          <a:p>
            <a:r>
              <a:rPr lang="en-US" dirty="0" smtClean="0"/>
              <a:t>The various pieces of the Data Flow Task must be connected together.</a:t>
            </a:r>
          </a:p>
          <a:p>
            <a:r>
              <a:rPr lang="en-US" dirty="0" smtClean="0"/>
              <a:t>Drag the green arrow of the Source until it connects with the Destination piece.</a:t>
            </a:r>
          </a:p>
        </p:txBody>
      </p:sp>
      <p:sp>
        <p:nvSpPr>
          <p:cNvPr id="4" name="Title 3"/>
          <p:cNvSpPr>
            <a:spLocks noGrp="1"/>
          </p:cNvSpPr>
          <p:nvPr>
            <p:ph type="title"/>
          </p:nvPr>
        </p:nvSpPr>
        <p:spPr/>
        <p:txBody>
          <a:bodyPr/>
          <a:lstStyle/>
          <a:p>
            <a:r>
              <a:rPr lang="en-US" dirty="0" smtClean="0"/>
              <a:t>Building a Data Flow Task</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lstStyle/>
          <a:p>
            <a:r>
              <a:rPr lang="en-US" dirty="0" smtClean="0"/>
              <a:t>You may wish to rename the components of the Data Flow Task.</a:t>
            </a:r>
          </a:p>
        </p:txBody>
      </p:sp>
      <p:sp>
        <p:nvSpPr>
          <p:cNvPr id="4" name="Title 3"/>
          <p:cNvSpPr>
            <a:spLocks noGrp="1"/>
          </p:cNvSpPr>
          <p:nvPr>
            <p:ph type="title"/>
          </p:nvPr>
        </p:nvSpPr>
        <p:spPr/>
        <p:txBody>
          <a:bodyPr/>
          <a:lstStyle/>
          <a:p>
            <a:r>
              <a:rPr lang="en-US" dirty="0" smtClean="0"/>
              <a:t>Building a Data Flow Task</a:t>
            </a:r>
            <a:endParaRPr lang="en-US" dirty="0"/>
          </a:p>
        </p:txBody>
      </p:sp>
      <p:pic>
        <p:nvPicPr>
          <p:cNvPr id="17410" name="Picture 2"/>
          <p:cNvPicPr>
            <a:picLocks noChangeAspect="1" noChangeArrowheads="1"/>
          </p:cNvPicPr>
          <p:nvPr/>
        </p:nvPicPr>
        <p:blipFill>
          <a:blip r:embed="rId3"/>
          <a:srcRect/>
          <a:stretch>
            <a:fillRect/>
          </a:stretch>
        </p:blipFill>
        <p:spPr bwMode="auto">
          <a:xfrm>
            <a:off x="2251178" y="2425287"/>
            <a:ext cx="3952875" cy="2933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4" name="Title 3"/>
          <p:cNvSpPr>
            <a:spLocks noGrp="1"/>
          </p:cNvSpPr>
          <p:nvPr>
            <p:ph type="title"/>
          </p:nvPr>
        </p:nvSpPr>
        <p:spPr/>
        <p:txBody>
          <a:bodyPr/>
          <a:lstStyle/>
          <a:p>
            <a:r>
              <a:rPr lang="en-US" dirty="0" smtClean="0"/>
              <a:t>Defining a Data Flow Source</a:t>
            </a:r>
            <a:endParaRPr lang="en-US" dirty="0"/>
          </a:p>
        </p:txBody>
      </p:sp>
      <p:sp>
        <p:nvSpPr>
          <p:cNvPr id="8" name="Content Placeholder 7"/>
          <p:cNvSpPr>
            <a:spLocks noGrp="1"/>
          </p:cNvSpPr>
          <p:nvPr>
            <p:ph idx="1"/>
          </p:nvPr>
        </p:nvSpPr>
        <p:spPr/>
        <p:txBody>
          <a:bodyPr/>
          <a:lstStyle/>
          <a:p>
            <a:r>
              <a:rPr lang="en-US" dirty="0" smtClean="0"/>
              <a:t>A Data Flow Source defines the source data involved in the Data Flow</a:t>
            </a:r>
          </a:p>
          <a:p>
            <a:r>
              <a:rPr lang="en-US" dirty="0" smtClean="0"/>
              <a:t>Data Flow Sources can be of a </a:t>
            </a:r>
            <a:br>
              <a:rPr lang="en-US" dirty="0" smtClean="0"/>
            </a:br>
            <a:r>
              <a:rPr lang="en-US" dirty="0" smtClean="0"/>
              <a:t>variety of types:</a:t>
            </a:r>
          </a:p>
          <a:p>
            <a:pPr lvl="1"/>
            <a:r>
              <a:rPr lang="en-US" dirty="0" smtClean="0"/>
              <a:t>ADO.NET</a:t>
            </a:r>
          </a:p>
          <a:p>
            <a:pPr lvl="1"/>
            <a:r>
              <a:rPr lang="en-US" dirty="0" smtClean="0"/>
              <a:t>Excel</a:t>
            </a:r>
          </a:p>
          <a:p>
            <a:pPr lvl="1"/>
            <a:r>
              <a:rPr lang="en-US" dirty="0" smtClean="0"/>
              <a:t>Flat File</a:t>
            </a:r>
          </a:p>
          <a:p>
            <a:pPr lvl="1"/>
            <a:r>
              <a:rPr lang="en-US" dirty="0" smtClean="0"/>
              <a:t>OLE DB</a:t>
            </a:r>
          </a:p>
          <a:p>
            <a:r>
              <a:rPr lang="en-US" dirty="0" smtClean="0"/>
              <a:t>When extracting data from a</a:t>
            </a:r>
            <a:br>
              <a:rPr lang="en-US" dirty="0" smtClean="0"/>
            </a:br>
            <a:r>
              <a:rPr lang="en-US" dirty="0" smtClean="0"/>
              <a:t>QAD database, it is recommended</a:t>
            </a:r>
            <a:br>
              <a:rPr lang="en-US" dirty="0" smtClean="0"/>
            </a:br>
            <a:r>
              <a:rPr lang="en-US" dirty="0" smtClean="0"/>
              <a:t>that you utilize an ADO.NET source</a:t>
            </a:r>
          </a:p>
        </p:txBody>
      </p:sp>
      <p:pic>
        <p:nvPicPr>
          <p:cNvPr id="13314" name="Picture 2"/>
          <p:cNvPicPr>
            <a:picLocks noChangeAspect="1" noChangeArrowheads="1"/>
          </p:cNvPicPr>
          <p:nvPr/>
        </p:nvPicPr>
        <p:blipFill>
          <a:blip r:embed="rId3"/>
          <a:srcRect/>
          <a:stretch>
            <a:fillRect/>
          </a:stretch>
        </p:blipFill>
        <p:spPr bwMode="auto">
          <a:xfrm>
            <a:off x="6705600" y="1959429"/>
            <a:ext cx="1981200" cy="2914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HAPEID" val="DUaFw36652TTvUbV8iQ3ao"/>
</p:tagLst>
</file>

<file path=ppt/tags/tag10.xml><?xml version="1.0" encoding="utf-8"?>
<p:tagLst xmlns:a="http://schemas.openxmlformats.org/drawingml/2006/main" xmlns:r="http://schemas.openxmlformats.org/officeDocument/2006/relationships" xmlns:p="http://schemas.openxmlformats.org/presentationml/2006/main">
  <p:tag name="DVSHAPEID" val="6L4dNZnUKN9pu75E5FmPd6"/>
</p:tagLst>
</file>

<file path=ppt/tags/tag100.xml><?xml version="1.0" encoding="utf-8"?>
<p:tagLst xmlns:a="http://schemas.openxmlformats.org/drawingml/2006/main" xmlns:r="http://schemas.openxmlformats.org/officeDocument/2006/relationships" xmlns:p="http://schemas.openxmlformats.org/presentationml/2006/main">
  <p:tag name="DVSHAPEID" val="zc6dx3p0qtykLnxjwW7GrK"/>
</p:tagLst>
</file>

<file path=ppt/tags/tag101.xml><?xml version="1.0" encoding="utf-8"?>
<p:tagLst xmlns:a="http://schemas.openxmlformats.org/drawingml/2006/main" xmlns:r="http://schemas.openxmlformats.org/officeDocument/2006/relationships" xmlns:p="http://schemas.openxmlformats.org/presentationml/2006/main">
  <p:tag name="DVSHAPEID" val="57eS2tXxXSIe4xm9TWBMmY"/>
</p:tagLst>
</file>

<file path=ppt/tags/tag102.xml><?xml version="1.0" encoding="utf-8"?>
<p:tagLst xmlns:a="http://schemas.openxmlformats.org/drawingml/2006/main" xmlns:r="http://schemas.openxmlformats.org/officeDocument/2006/relationships" xmlns:p="http://schemas.openxmlformats.org/presentationml/2006/main">
  <p:tag name="DVSHAPEID" val="6xyhhsFHewmO6YZE1W2TwG"/>
</p:tagLst>
</file>

<file path=ppt/tags/tag103.xml><?xml version="1.0" encoding="utf-8"?>
<p:tagLst xmlns:a="http://schemas.openxmlformats.org/drawingml/2006/main" xmlns:r="http://schemas.openxmlformats.org/officeDocument/2006/relationships" xmlns:p="http://schemas.openxmlformats.org/presentationml/2006/main">
  <p:tag name="DVSHAPEID" val="CxjZXm3b5Fo70GkKbvRgDb"/>
</p:tagLst>
</file>

<file path=ppt/tags/tag104.xml><?xml version="1.0" encoding="utf-8"?>
<p:tagLst xmlns:a="http://schemas.openxmlformats.org/drawingml/2006/main" xmlns:r="http://schemas.openxmlformats.org/officeDocument/2006/relationships" xmlns:p="http://schemas.openxmlformats.org/presentationml/2006/main">
  <p:tag name="DVSHAPEID" val="RfrnaeUEKtsqV1XivjE3rG"/>
</p:tagLst>
</file>

<file path=ppt/tags/tag105.xml><?xml version="1.0" encoding="utf-8"?>
<p:tagLst xmlns:a="http://schemas.openxmlformats.org/drawingml/2006/main" xmlns:r="http://schemas.openxmlformats.org/officeDocument/2006/relationships" xmlns:p="http://schemas.openxmlformats.org/presentationml/2006/main">
  <p:tag name="DVSHAPEID" val="qZXikgLw1f2qF4yzbOgqVU"/>
</p:tagLst>
</file>

<file path=ppt/tags/tag106.xml><?xml version="1.0" encoding="utf-8"?>
<p:tagLst xmlns:a="http://schemas.openxmlformats.org/drawingml/2006/main" xmlns:r="http://schemas.openxmlformats.org/officeDocument/2006/relationships" xmlns:p="http://schemas.openxmlformats.org/presentationml/2006/main">
  <p:tag name="DVSHAPEID" val="EzLiMT0yCAKbOrpSUETdrc"/>
</p:tagLst>
</file>

<file path=ppt/tags/tag107.xml><?xml version="1.0" encoding="utf-8"?>
<p:tagLst xmlns:a="http://schemas.openxmlformats.org/drawingml/2006/main" xmlns:r="http://schemas.openxmlformats.org/officeDocument/2006/relationships" xmlns:p="http://schemas.openxmlformats.org/presentationml/2006/main">
  <p:tag name="DVSHAPEID" val="numTJV7PM0Kwkox2tRwtDs"/>
</p:tagLst>
</file>

<file path=ppt/tags/tag108.xml><?xml version="1.0" encoding="utf-8"?>
<p:tagLst xmlns:a="http://schemas.openxmlformats.org/drawingml/2006/main" xmlns:r="http://schemas.openxmlformats.org/officeDocument/2006/relationships" xmlns:p="http://schemas.openxmlformats.org/presentationml/2006/main">
  <p:tag name="DVSHAPEID" val="Guf69jUCxIsrbgWT94qMNJ"/>
</p:tagLst>
</file>

<file path=ppt/tags/tag109.xml><?xml version="1.0" encoding="utf-8"?>
<p:tagLst xmlns:a="http://schemas.openxmlformats.org/drawingml/2006/main" xmlns:r="http://schemas.openxmlformats.org/officeDocument/2006/relationships" xmlns:p="http://schemas.openxmlformats.org/presentationml/2006/main">
  <p:tag name="DVSHAPEID" val="qi71kRa1GYzVOSDDLOV9t2"/>
</p:tagLst>
</file>

<file path=ppt/tags/tag11.xml><?xml version="1.0" encoding="utf-8"?>
<p:tagLst xmlns:a="http://schemas.openxmlformats.org/drawingml/2006/main" xmlns:r="http://schemas.openxmlformats.org/officeDocument/2006/relationships" xmlns:p="http://schemas.openxmlformats.org/presentationml/2006/main">
  <p:tag name="DVSHAPEID" val="eN20Oyu5K8ECieg0E4M4tI"/>
</p:tagLst>
</file>

<file path=ppt/tags/tag110.xml><?xml version="1.0" encoding="utf-8"?>
<p:tagLst xmlns:a="http://schemas.openxmlformats.org/drawingml/2006/main" xmlns:r="http://schemas.openxmlformats.org/officeDocument/2006/relationships" xmlns:p="http://schemas.openxmlformats.org/presentationml/2006/main">
  <p:tag name="DVSHAPEID" val="3Sch6AIr3QEX3XZ7Z2rw1u"/>
</p:tagLst>
</file>

<file path=ppt/tags/tag111.xml><?xml version="1.0" encoding="utf-8"?>
<p:tagLst xmlns:a="http://schemas.openxmlformats.org/drawingml/2006/main" xmlns:r="http://schemas.openxmlformats.org/officeDocument/2006/relationships" xmlns:p="http://schemas.openxmlformats.org/presentationml/2006/main">
  <p:tag name="DVSHAPEID" val="Sgs4fvjBRDfneeP3LAjeUJ"/>
</p:tagLst>
</file>

<file path=ppt/tags/tag112.xml><?xml version="1.0" encoding="utf-8"?>
<p:tagLst xmlns:a="http://schemas.openxmlformats.org/drawingml/2006/main" xmlns:r="http://schemas.openxmlformats.org/officeDocument/2006/relationships" xmlns:p="http://schemas.openxmlformats.org/presentationml/2006/main">
  <p:tag name="DVSHAPEID" val="hQOGEDPTHX0z0VO2kc8rZ0"/>
</p:tagLst>
</file>

<file path=ppt/tags/tag113.xml><?xml version="1.0" encoding="utf-8"?>
<p:tagLst xmlns:a="http://schemas.openxmlformats.org/drawingml/2006/main" xmlns:r="http://schemas.openxmlformats.org/officeDocument/2006/relationships" xmlns:p="http://schemas.openxmlformats.org/presentationml/2006/main">
  <p:tag name="DVSHAPEID" val="HGJLhVgRcNz9ZBfzRFMYWi"/>
</p:tagLst>
</file>

<file path=ppt/tags/tag114.xml><?xml version="1.0" encoding="utf-8"?>
<p:tagLst xmlns:a="http://schemas.openxmlformats.org/drawingml/2006/main" xmlns:r="http://schemas.openxmlformats.org/officeDocument/2006/relationships" xmlns:p="http://schemas.openxmlformats.org/presentationml/2006/main">
  <p:tag name="DVSHAPEID" val="nEdUeJf66sJg97WTlTCQKd"/>
</p:tagLst>
</file>

<file path=ppt/tags/tag115.xml><?xml version="1.0" encoding="utf-8"?>
<p:tagLst xmlns:a="http://schemas.openxmlformats.org/drawingml/2006/main" xmlns:r="http://schemas.openxmlformats.org/officeDocument/2006/relationships" xmlns:p="http://schemas.openxmlformats.org/presentationml/2006/main">
  <p:tag name="DVSHAPEID" val="ZRWdMLlsF14oj4xnHwC6G7"/>
</p:tagLst>
</file>

<file path=ppt/tags/tag116.xml><?xml version="1.0" encoding="utf-8"?>
<p:tagLst xmlns:a="http://schemas.openxmlformats.org/drawingml/2006/main" xmlns:r="http://schemas.openxmlformats.org/officeDocument/2006/relationships" xmlns:p="http://schemas.openxmlformats.org/presentationml/2006/main">
  <p:tag name="DVSHAPEID" val="pIr8CXjSl5y9ElX0XtLDMI"/>
</p:tagLst>
</file>

<file path=ppt/tags/tag117.xml><?xml version="1.0" encoding="utf-8"?>
<p:tagLst xmlns:a="http://schemas.openxmlformats.org/drawingml/2006/main" xmlns:r="http://schemas.openxmlformats.org/officeDocument/2006/relationships" xmlns:p="http://schemas.openxmlformats.org/presentationml/2006/main">
  <p:tag name="DVSHAPEID" val="cLORlYc6dEwSseLD9n9NFY"/>
</p:tagLst>
</file>

<file path=ppt/tags/tag118.xml><?xml version="1.0" encoding="utf-8"?>
<p:tagLst xmlns:a="http://schemas.openxmlformats.org/drawingml/2006/main" xmlns:r="http://schemas.openxmlformats.org/officeDocument/2006/relationships" xmlns:p="http://schemas.openxmlformats.org/presentationml/2006/main">
  <p:tag name="DVSHAPEID" val="Q9qcqGy9k3kHvGjKClGfSU"/>
</p:tagLst>
</file>

<file path=ppt/tags/tag119.xml><?xml version="1.0" encoding="utf-8"?>
<p:tagLst xmlns:a="http://schemas.openxmlformats.org/drawingml/2006/main" xmlns:r="http://schemas.openxmlformats.org/officeDocument/2006/relationships" xmlns:p="http://schemas.openxmlformats.org/presentationml/2006/main">
  <p:tag name="DVSHAPEID" val="DMTJfjknuZ3eVFr9xvx4jt"/>
</p:tagLst>
</file>

<file path=ppt/tags/tag12.xml><?xml version="1.0" encoding="utf-8"?>
<p:tagLst xmlns:a="http://schemas.openxmlformats.org/drawingml/2006/main" xmlns:r="http://schemas.openxmlformats.org/officeDocument/2006/relationships" xmlns:p="http://schemas.openxmlformats.org/presentationml/2006/main">
  <p:tag name="DVSHAPEID" val="iVFXDON7pf5ZwhbNbOqF20"/>
</p:tagLst>
</file>

<file path=ppt/tags/tag120.xml><?xml version="1.0" encoding="utf-8"?>
<p:tagLst xmlns:a="http://schemas.openxmlformats.org/drawingml/2006/main" xmlns:r="http://schemas.openxmlformats.org/officeDocument/2006/relationships" xmlns:p="http://schemas.openxmlformats.org/presentationml/2006/main">
  <p:tag name="DVSHAPEID" val="yKI4koLO7p5VwDiHreOXzl"/>
</p:tagLst>
</file>

<file path=ppt/tags/tag121.xml><?xml version="1.0" encoding="utf-8"?>
<p:tagLst xmlns:a="http://schemas.openxmlformats.org/drawingml/2006/main" xmlns:r="http://schemas.openxmlformats.org/officeDocument/2006/relationships" xmlns:p="http://schemas.openxmlformats.org/presentationml/2006/main">
  <p:tag name="DVSHAPEID" val="EhLDisNaIOB9e80aZVBFSD"/>
</p:tagLst>
</file>

<file path=ppt/tags/tag122.xml><?xml version="1.0" encoding="utf-8"?>
<p:tagLst xmlns:a="http://schemas.openxmlformats.org/drawingml/2006/main" xmlns:r="http://schemas.openxmlformats.org/officeDocument/2006/relationships" xmlns:p="http://schemas.openxmlformats.org/presentationml/2006/main">
  <p:tag name="DVSHAPEID" val="8Z9NRQ4iflUd6qjG5j0WHh"/>
</p:tagLst>
</file>

<file path=ppt/tags/tag123.xml><?xml version="1.0" encoding="utf-8"?>
<p:tagLst xmlns:a="http://schemas.openxmlformats.org/drawingml/2006/main" xmlns:r="http://schemas.openxmlformats.org/officeDocument/2006/relationships" xmlns:p="http://schemas.openxmlformats.org/presentationml/2006/main">
  <p:tag name="DVSHAPEID" val="kmp9GgfTlTt09MuuBW6pyf"/>
</p:tagLst>
</file>

<file path=ppt/tags/tag124.xml><?xml version="1.0" encoding="utf-8"?>
<p:tagLst xmlns:a="http://schemas.openxmlformats.org/drawingml/2006/main" xmlns:r="http://schemas.openxmlformats.org/officeDocument/2006/relationships" xmlns:p="http://schemas.openxmlformats.org/presentationml/2006/main">
  <p:tag name="DVSHAPEID" val="f11zRjPiEVVQEMoHaN3l00"/>
</p:tagLst>
</file>

<file path=ppt/tags/tag125.xml><?xml version="1.0" encoding="utf-8"?>
<p:tagLst xmlns:a="http://schemas.openxmlformats.org/drawingml/2006/main" xmlns:r="http://schemas.openxmlformats.org/officeDocument/2006/relationships" xmlns:p="http://schemas.openxmlformats.org/presentationml/2006/main">
  <p:tag name="DVSHAPEID" val="K6hxbBH4QhJ57o76pW42ex"/>
</p:tagLst>
</file>

<file path=ppt/tags/tag126.xml><?xml version="1.0" encoding="utf-8"?>
<p:tagLst xmlns:a="http://schemas.openxmlformats.org/drawingml/2006/main" xmlns:r="http://schemas.openxmlformats.org/officeDocument/2006/relationships" xmlns:p="http://schemas.openxmlformats.org/presentationml/2006/main">
  <p:tag name="DVSHAPEID" val="5j7I6TLjmceehVik7eAA5D"/>
</p:tagLst>
</file>

<file path=ppt/tags/tag127.xml><?xml version="1.0" encoding="utf-8"?>
<p:tagLst xmlns:a="http://schemas.openxmlformats.org/drawingml/2006/main" xmlns:r="http://schemas.openxmlformats.org/officeDocument/2006/relationships" xmlns:p="http://schemas.openxmlformats.org/presentationml/2006/main">
  <p:tag name="DVSHAPEID" val="7zEZz3n7hXMc0YptuOiwVw"/>
</p:tagLst>
</file>

<file path=ppt/tags/tag128.xml><?xml version="1.0" encoding="utf-8"?>
<p:tagLst xmlns:a="http://schemas.openxmlformats.org/drawingml/2006/main" xmlns:r="http://schemas.openxmlformats.org/officeDocument/2006/relationships" xmlns:p="http://schemas.openxmlformats.org/presentationml/2006/main">
  <p:tag name="DVSHAPEID" val="QT7bO5OPsDrrby37jHVeVh"/>
</p:tagLst>
</file>

<file path=ppt/tags/tag129.xml><?xml version="1.0" encoding="utf-8"?>
<p:tagLst xmlns:a="http://schemas.openxmlformats.org/drawingml/2006/main" xmlns:r="http://schemas.openxmlformats.org/officeDocument/2006/relationships" xmlns:p="http://schemas.openxmlformats.org/presentationml/2006/main">
  <p:tag name="DVSHAPEID" val="r4VkUEJMhyHBILRofhirv8"/>
</p:tagLst>
</file>

<file path=ppt/tags/tag13.xml><?xml version="1.0" encoding="utf-8"?>
<p:tagLst xmlns:a="http://schemas.openxmlformats.org/drawingml/2006/main" xmlns:r="http://schemas.openxmlformats.org/officeDocument/2006/relationships" xmlns:p="http://schemas.openxmlformats.org/presentationml/2006/main">
  <p:tag name="DVSHAPEID" val="KRORn51h39Cwu6kQVGiCJp"/>
</p:tagLst>
</file>

<file path=ppt/tags/tag130.xml><?xml version="1.0" encoding="utf-8"?>
<p:tagLst xmlns:a="http://schemas.openxmlformats.org/drawingml/2006/main" xmlns:r="http://schemas.openxmlformats.org/officeDocument/2006/relationships" xmlns:p="http://schemas.openxmlformats.org/presentationml/2006/main">
  <p:tag name="DVSHAPEID" val="KyMRpnuABHAzr3guba6GmT"/>
</p:tagLst>
</file>

<file path=ppt/tags/tag131.xml><?xml version="1.0" encoding="utf-8"?>
<p:tagLst xmlns:a="http://schemas.openxmlformats.org/drawingml/2006/main" xmlns:r="http://schemas.openxmlformats.org/officeDocument/2006/relationships" xmlns:p="http://schemas.openxmlformats.org/presentationml/2006/main">
  <p:tag name="DVSHAPEID" val="KAPifVsDVtMjjmx3fmhGX0"/>
</p:tagLst>
</file>

<file path=ppt/tags/tag132.xml><?xml version="1.0" encoding="utf-8"?>
<p:tagLst xmlns:a="http://schemas.openxmlformats.org/drawingml/2006/main" xmlns:r="http://schemas.openxmlformats.org/officeDocument/2006/relationships" xmlns:p="http://schemas.openxmlformats.org/presentationml/2006/main">
  <p:tag name="DVSHAPEID" val="09kO7L68lPMROc178z8XL7"/>
</p:tagLst>
</file>

<file path=ppt/tags/tag133.xml><?xml version="1.0" encoding="utf-8"?>
<p:tagLst xmlns:a="http://schemas.openxmlformats.org/drawingml/2006/main" xmlns:r="http://schemas.openxmlformats.org/officeDocument/2006/relationships" xmlns:p="http://schemas.openxmlformats.org/presentationml/2006/main">
  <p:tag name="DVSHAPEID" val="M7JUW7UJoFVJAFXqNHxN7W"/>
</p:tagLst>
</file>

<file path=ppt/tags/tag134.xml><?xml version="1.0" encoding="utf-8"?>
<p:tagLst xmlns:a="http://schemas.openxmlformats.org/drawingml/2006/main" xmlns:r="http://schemas.openxmlformats.org/officeDocument/2006/relationships" xmlns:p="http://schemas.openxmlformats.org/presentationml/2006/main">
  <p:tag name="DVSHAPEID" val="xsxl27eHy0fSmc5dOZdBq7"/>
</p:tagLst>
</file>

<file path=ppt/tags/tag135.xml><?xml version="1.0" encoding="utf-8"?>
<p:tagLst xmlns:a="http://schemas.openxmlformats.org/drawingml/2006/main" xmlns:r="http://schemas.openxmlformats.org/officeDocument/2006/relationships" xmlns:p="http://schemas.openxmlformats.org/presentationml/2006/main">
  <p:tag name="DVSHAPEID" val="V5Cl9HLrpX0QAhmB5NvG6V"/>
</p:tagLst>
</file>

<file path=ppt/tags/tag136.xml><?xml version="1.0" encoding="utf-8"?>
<p:tagLst xmlns:a="http://schemas.openxmlformats.org/drawingml/2006/main" xmlns:r="http://schemas.openxmlformats.org/officeDocument/2006/relationships" xmlns:p="http://schemas.openxmlformats.org/presentationml/2006/main">
  <p:tag name="DVSHAPEID" val="tHjKlATxzvwpwrJGXwW7Ah"/>
</p:tagLst>
</file>

<file path=ppt/tags/tag137.xml><?xml version="1.0" encoding="utf-8"?>
<p:tagLst xmlns:a="http://schemas.openxmlformats.org/drawingml/2006/main" xmlns:r="http://schemas.openxmlformats.org/officeDocument/2006/relationships" xmlns:p="http://schemas.openxmlformats.org/presentationml/2006/main">
  <p:tag name="DVSHAPEID" val="SwCOQcTq6J00CU2pmaySou"/>
</p:tagLst>
</file>

<file path=ppt/tags/tag138.xml><?xml version="1.0" encoding="utf-8"?>
<p:tagLst xmlns:a="http://schemas.openxmlformats.org/drawingml/2006/main" xmlns:r="http://schemas.openxmlformats.org/officeDocument/2006/relationships" xmlns:p="http://schemas.openxmlformats.org/presentationml/2006/main">
  <p:tag name="DVSHAPEID" val="jaLVSoPZKZkbOM8xKGD8pM"/>
</p:tagLst>
</file>

<file path=ppt/tags/tag139.xml><?xml version="1.0" encoding="utf-8"?>
<p:tagLst xmlns:a="http://schemas.openxmlformats.org/drawingml/2006/main" xmlns:r="http://schemas.openxmlformats.org/officeDocument/2006/relationships" xmlns:p="http://schemas.openxmlformats.org/presentationml/2006/main">
  <p:tag name="DVSHAPEID" val="pvPOEy9LzITodr3VkuB6Z0"/>
</p:tagLst>
</file>

<file path=ppt/tags/tag14.xml><?xml version="1.0" encoding="utf-8"?>
<p:tagLst xmlns:a="http://schemas.openxmlformats.org/drawingml/2006/main" xmlns:r="http://schemas.openxmlformats.org/officeDocument/2006/relationships" xmlns:p="http://schemas.openxmlformats.org/presentationml/2006/main">
  <p:tag name="DVSHAPEID" val="xiHZOQTXEOFhaN9MrI67bW"/>
</p:tagLst>
</file>

<file path=ppt/tags/tag140.xml><?xml version="1.0" encoding="utf-8"?>
<p:tagLst xmlns:a="http://schemas.openxmlformats.org/drawingml/2006/main" xmlns:r="http://schemas.openxmlformats.org/officeDocument/2006/relationships" xmlns:p="http://schemas.openxmlformats.org/presentationml/2006/main">
  <p:tag name="DVSHAPEID" val="Gq6fhPqRef4xKf53KgPYqC"/>
</p:tagLst>
</file>

<file path=ppt/tags/tag141.xml><?xml version="1.0" encoding="utf-8"?>
<p:tagLst xmlns:a="http://schemas.openxmlformats.org/drawingml/2006/main" xmlns:r="http://schemas.openxmlformats.org/officeDocument/2006/relationships" xmlns:p="http://schemas.openxmlformats.org/presentationml/2006/main">
  <p:tag name="DVSHAPEID" val="iqzGuPl9xjNoPpHohkkHuE"/>
</p:tagLst>
</file>

<file path=ppt/tags/tag142.xml><?xml version="1.0" encoding="utf-8"?>
<p:tagLst xmlns:a="http://schemas.openxmlformats.org/drawingml/2006/main" xmlns:r="http://schemas.openxmlformats.org/officeDocument/2006/relationships" xmlns:p="http://schemas.openxmlformats.org/presentationml/2006/main">
  <p:tag name="DVSHAPEID" val="jFGNQhKkh0A48GGAlBw5HL"/>
</p:tagLst>
</file>

<file path=ppt/tags/tag143.xml><?xml version="1.0" encoding="utf-8"?>
<p:tagLst xmlns:a="http://schemas.openxmlformats.org/drawingml/2006/main" xmlns:r="http://schemas.openxmlformats.org/officeDocument/2006/relationships" xmlns:p="http://schemas.openxmlformats.org/presentationml/2006/main">
  <p:tag name="DVSHAPEID" val="KlqFlmZuEI7D6TZGZ4od2M"/>
</p:tagLst>
</file>

<file path=ppt/tags/tag144.xml><?xml version="1.0" encoding="utf-8"?>
<p:tagLst xmlns:a="http://schemas.openxmlformats.org/drawingml/2006/main" xmlns:r="http://schemas.openxmlformats.org/officeDocument/2006/relationships" xmlns:p="http://schemas.openxmlformats.org/presentationml/2006/main">
  <p:tag name="DVSHAPEID" val="OKh1IGZJapWxVkmaVnlMmR"/>
</p:tagLst>
</file>

<file path=ppt/tags/tag145.xml><?xml version="1.0" encoding="utf-8"?>
<p:tagLst xmlns:a="http://schemas.openxmlformats.org/drawingml/2006/main" xmlns:r="http://schemas.openxmlformats.org/officeDocument/2006/relationships" xmlns:p="http://schemas.openxmlformats.org/presentationml/2006/main">
  <p:tag name="DVSHAPEID" val="WuzMAECsGuJXxFokDivUxI"/>
</p:tagLst>
</file>

<file path=ppt/tags/tag146.xml><?xml version="1.0" encoding="utf-8"?>
<p:tagLst xmlns:a="http://schemas.openxmlformats.org/drawingml/2006/main" xmlns:r="http://schemas.openxmlformats.org/officeDocument/2006/relationships" xmlns:p="http://schemas.openxmlformats.org/presentationml/2006/main">
  <p:tag name="DVSHAPEID" val="GzXEjO90SfqWOMsW5l6IJs"/>
</p:tagLst>
</file>

<file path=ppt/tags/tag147.xml><?xml version="1.0" encoding="utf-8"?>
<p:tagLst xmlns:a="http://schemas.openxmlformats.org/drawingml/2006/main" xmlns:r="http://schemas.openxmlformats.org/officeDocument/2006/relationships" xmlns:p="http://schemas.openxmlformats.org/presentationml/2006/main">
  <p:tag name="DVSHAPEID" val="OYNHLBK2hrjeN0OWkNiFCt"/>
</p:tagLst>
</file>

<file path=ppt/tags/tag148.xml><?xml version="1.0" encoding="utf-8"?>
<p:tagLst xmlns:a="http://schemas.openxmlformats.org/drawingml/2006/main" xmlns:r="http://schemas.openxmlformats.org/officeDocument/2006/relationships" xmlns:p="http://schemas.openxmlformats.org/presentationml/2006/main">
  <p:tag name="DVSHAPEID" val="xBRBRHd9NPZeLZRC3xgPYY"/>
</p:tagLst>
</file>

<file path=ppt/tags/tag149.xml><?xml version="1.0" encoding="utf-8"?>
<p:tagLst xmlns:a="http://schemas.openxmlformats.org/drawingml/2006/main" xmlns:r="http://schemas.openxmlformats.org/officeDocument/2006/relationships" xmlns:p="http://schemas.openxmlformats.org/presentationml/2006/main">
  <p:tag name="DVSHAPEID" val="CAZr791jp3QkrcP9J2O7Eu"/>
</p:tagLst>
</file>

<file path=ppt/tags/tag15.xml><?xml version="1.0" encoding="utf-8"?>
<p:tagLst xmlns:a="http://schemas.openxmlformats.org/drawingml/2006/main" xmlns:r="http://schemas.openxmlformats.org/officeDocument/2006/relationships" xmlns:p="http://schemas.openxmlformats.org/presentationml/2006/main">
  <p:tag name="DVSHAPEID" val="nZM5slTKmqglkv9ogao6vN"/>
</p:tagLst>
</file>

<file path=ppt/tags/tag150.xml><?xml version="1.0" encoding="utf-8"?>
<p:tagLst xmlns:a="http://schemas.openxmlformats.org/drawingml/2006/main" xmlns:r="http://schemas.openxmlformats.org/officeDocument/2006/relationships" xmlns:p="http://schemas.openxmlformats.org/presentationml/2006/main">
  <p:tag name="DVSHAPEID" val="fyfP4HKKoMvyYhCqA38upV"/>
</p:tagLst>
</file>

<file path=ppt/tags/tag151.xml><?xml version="1.0" encoding="utf-8"?>
<p:tagLst xmlns:a="http://schemas.openxmlformats.org/drawingml/2006/main" xmlns:r="http://schemas.openxmlformats.org/officeDocument/2006/relationships" xmlns:p="http://schemas.openxmlformats.org/presentationml/2006/main">
  <p:tag name="DVSHAPEID" val="oqxFNTOe1Rj7lqci5jyEF3"/>
</p:tagLst>
</file>

<file path=ppt/tags/tag152.xml><?xml version="1.0" encoding="utf-8"?>
<p:tagLst xmlns:a="http://schemas.openxmlformats.org/drawingml/2006/main" xmlns:r="http://schemas.openxmlformats.org/officeDocument/2006/relationships" xmlns:p="http://schemas.openxmlformats.org/presentationml/2006/main">
  <p:tag name="DVSHAPEID" val="PSdywjsLYa5jaOhoURW9LD"/>
</p:tagLst>
</file>

<file path=ppt/tags/tag153.xml><?xml version="1.0" encoding="utf-8"?>
<p:tagLst xmlns:a="http://schemas.openxmlformats.org/drawingml/2006/main" xmlns:r="http://schemas.openxmlformats.org/officeDocument/2006/relationships" xmlns:p="http://schemas.openxmlformats.org/presentationml/2006/main">
  <p:tag name="DVSHAPEID" val="fQWcdhYPVKfkBFsemvMgS9"/>
</p:tagLst>
</file>

<file path=ppt/tags/tag154.xml><?xml version="1.0" encoding="utf-8"?>
<p:tagLst xmlns:a="http://schemas.openxmlformats.org/drawingml/2006/main" xmlns:r="http://schemas.openxmlformats.org/officeDocument/2006/relationships" xmlns:p="http://schemas.openxmlformats.org/presentationml/2006/main">
  <p:tag name="DVSHAPEID" val="21go1GpHIvibDmCk5aM9el"/>
</p:tagLst>
</file>

<file path=ppt/tags/tag155.xml><?xml version="1.0" encoding="utf-8"?>
<p:tagLst xmlns:a="http://schemas.openxmlformats.org/drawingml/2006/main" xmlns:r="http://schemas.openxmlformats.org/officeDocument/2006/relationships" xmlns:p="http://schemas.openxmlformats.org/presentationml/2006/main">
  <p:tag name="DVSHAPEID" val="4PcBWFuqnvL5OVWOghpe1J"/>
</p:tagLst>
</file>

<file path=ppt/tags/tag156.xml><?xml version="1.0" encoding="utf-8"?>
<p:tagLst xmlns:a="http://schemas.openxmlformats.org/drawingml/2006/main" xmlns:r="http://schemas.openxmlformats.org/officeDocument/2006/relationships" xmlns:p="http://schemas.openxmlformats.org/presentationml/2006/main">
  <p:tag name="DVSHAPEID" val="2q25C1pBtIVGWqcpKJci8N"/>
</p:tagLst>
</file>

<file path=ppt/tags/tag157.xml><?xml version="1.0" encoding="utf-8"?>
<p:tagLst xmlns:a="http://schemas.openxmlformats.org/drawingml/2006/main" xmlns:r="http://schemas.openxmlformats.org/officeDocument/2006/relationships" xmlns:p="http://schemas.openxmlformats.org/presentationml/2006/main">
  <p:tag name="DVSHAPEID" val="pyyHngUvKZjkMLzQ3s0M12"/>
</p:tagLst>
</file>

<file path=ppt/tags/tag158.xml><?xml version="1.0" encoding="utf-8"?>
<p:tagLst xmlns:a="http://schemas.openxmlformats.org/drawingml/2006/main" xmlns:r="http://schemas.openxmlformats.org/officeDocument/2006/relationships" xmlns:p="http://schemas.openxmlformats.org/presentationml/2006/main">
  <p:tag name="DVSECTIONID" val="MkciVvDlPvAMnM5LQAiS43"/>
</p:tagLst>
</file>

<file path=ppt/tags/tag159.xml><?xml version="1.0" encoding="utf-8"?>
<p:tagLst xmlns:a="http://schemas.openxmlformats.org/drawingml/2006/main" xmlns:r="http://schemas.openxmlformats.org/officeDocument/2006/relationships" xmlns:p="http://schemas.openxmlformats.org/presentationml/2006/main">
  <p:tag name="DVSHAPEID" val="qjoHPr2RcpyAwZrZlO5VnX"/>
</p:tagLst>
</file>

<file path=ppt/tags/tag16.xml><?xml version="1.0" encoding="utf-8"?>
<p:tagLst xmlns:a="http://schemas.openxmlformats.org/drawingml/2006/main" xmlns:r="http://schemas.openxmlformats.org/officeDocument/2006/relationships" xmlns:p="http://schemas.openxmlformats.org/presentationml/2006/main">
  <p:tag name="DVSHAPEID" val="RdVxH8fzwBdBVHcJox3Ure"/>
</p:tagLst>
</file>

<file path=ppt/tags/tag160.xml><?xml version="1.0" encoding="utf-8"?>
<p:tagLst xmlns:a="http://schemas.openxmlformats.org/drawingml/2006/main" xmlns:r="http://schemas.openxmlformats.org/officeDocument/2006/relationships" xmlns:p="http://schemas.openxmlformats.org/presentationml/2006/main">
  <p:tag name="DVSHAPEID" val="UdZgzve87nh5dkfE8Nij8r"/>
</p:tagLst>
</file>

<file path=ppt/tags/tag161.xml><?xml version="1.0" encoding="utf-8"?>
<p:tagLst xmlns:a="http://schemas.openxmlformats.org/drawingml/2006/main" xmlns:r="http://schemas.openxmlformats.org/officeDocument/2006/relationships" xmlns:p="http://schemas.openxmlformats.org/presentationml/2006/main">
  <p:tag name="DVSHAPEID" val="eG8eKmldXFptpaHySxC4hb"/>
</p:tagLst>
</file>

<file path=ppt/tags/tag162.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163.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64.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165.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66.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67.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168.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69.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17.xml><?xml version="1.0" encoding="utf-8"?>
<p:tagLst xmlns:a="http://schemas.openxmlformats.org/drawingml/2006/main" xmlns:r="http://schemas.openxmlformats.org/officeDocument/2006/relationships" xmlns:p="http://schemas.openxmlformats.org/presentationml/2006/main">
  <p:tag name="DVSHAPEID" val="1PsDC2sVJ5qz7zaUEKuNTE"/>
</p:tagLst>
</file>

<file path=ppt/tags/tag170.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71.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172.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73.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174.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75.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76.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177.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178.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79.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18.xml><?xml version="1.0" encoding="utf-8"?>
<p:tagLst xmlns:a="http://schemas.openxmlformats.org/drawingml/2006/main" xmlns:r="http://schemas.openxmlformats.org/officeDocument/2006/relationships" xmlns:p="http://schemas.openxmlformats.org/presentationml/2006/main">
  <p:tag name="DVSHAPEID" val="8IArbwMQ2AlDb543wc7BS8"/>
</p:tagLst>
</file>

<file path=ppt/tags/tag180.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81.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82.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183.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84.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185.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86.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9.xml><?xml version="1.0" encoding="utf-8"?>
<p:tagLst xmlns:a="http://schemas.openxmlformats.org/drawingml/2006/main" xmlns:r="http://schemas.openxmlformats.org/officeDocument/2006/relationships" xmlns:p="http://schemas.openxmlformats.org/presentationml/2006/main">
  <p:tag name="DVSHAPEID" val="amADztSjpEkmGK2aRV8S3Q"/>
</p:tagLst>
</file>

<file path=ppt/tags/tag2.xml><?xml version="1.0" encoding="utf-8"?>
<p:tagLst xmlns:a="http://schemas.openxmlformats.org/drawingml/2006/main" xmlns:r="http://schemas.openxmlformats.org/officeDocument/2006/relationships" xmlns:p="http://schemas.openxmlformats.org/presentationml/2006/main">
  <p:tag name="DVSHAPEID" val="vWq0yxE9mfQTksFYVgSkKQ"/>
</p:tagLst>
</file>

<file path=ppt/tags/tag20.xml><?xml version="1.0" encoding="utf-8"?>
<p:tagLst xmlns:a="http://schemas.openxmlformats.org/drawingml/2006/main" xmlns:r="http://schemas.openxmlformats.org/officeDocument/2006/relationships" xmlns:p="http://schemas.openxmlformats.org/presentationml/2006/main">
  <p:tag name="DVSHAPEID" val="dun4QAdiFiM0yeRxWiXJbH"/>
</p:tagLst>
</file>

<file path=ppt/tags/tag21.xml><?xml version="1.0" encoding="utf-8"?>
<p:tagLst xmlns:a="http://schemas.openxmlformats.org/drawingml/2006/main" xmlns:r="http://schemas.openxmlformats.org/officeDocument/2006/relationships" xmlns:p="http://schemas.openxmlformats.org/presentationml/2006/main">
  <p:tag name="DVSHAPEID" val="iPpk1mkbsZ5k85fvDi56Y2"/>
</p:tagLst>
</file>

<file path=ppt/tags/tag22.xml><?xml version="1.0" encoding="utf-8"?>
<p:tagLst xmlns:a="http://schemas.openxmlformats.org/drawingml/2006/main" xmlns:r="http://schemas.openxmlformats.org/officeDocument/2006/relationships" xmlns:p="http://schemas.openxmlformats.org/presentationml/2006/main">
  <p:tag name="DVSHAPEID" val="zGbOijYQVjEwcxEvzRYtQN"/>
</p:tagLst>
</file>

<file path=ppt/tags/tag23.xml><?xml version="1.0" encoding="utf-8"?>
<p:tagLst xmlns:a="http://schemas.openxmlformats.org/drawingml/2006/main" xmlns:r="http://schemas.openxmlformats.org/officeDocument/2006/relationships" xmlns:p="http://schemas.openxmlformats.org/presentationml/2006/main">
  <p:tag name="DVSHAPEID" val="Vd6MhrEFE5IggI8c40dC3L"/>
</p:tagLst>
</file>

<file path=ppt/tags/tag24.xml><?xml version="1.0" encoding="utf-8"?>
<p:tagLst xmlns:a="http://schemas.openxmlformats.org/drawingml/2006/main" xmlns:r="http://schemas.openxmlformats.org/officeDocument/2006/relationships" xmlns:p="http://schemas.openxmlformats.org/presentationml/2006/main">
  <p:tag name="DVSHAPEID" val="GBSIQ8Ie8ubLLYIv2xbfFz"/>
</p:tagLst>
</file>

<file path=ppt/tags/tag25.xml><?xml version="1.0" encoding="utf-8"?>
<p:tagLst xmlns:a="http://schemas.openxmlformats.org/drawingml/2006/main" xmlns:r="http://schemas.openxmlformats.org/officeDocument/2006/relationships" xmlns:p="http://schemas.openxmlformats.org/presentationml/2006/main">
  <p:tag name="DVSHAPEID" val="OWhWmmMXgeJ9xuTzAwWpWd"/>
</p:tagLst>
</file>

<file path=ppt/tags/tag26.xml><?xml version="1.0" encoding="utf-8"?>
<p:tagLst xmlns:a="http://schemas.openxmlformats.org/drawingml/2006/main" xmlns:r="http://schemas.openxmlformats.org/officeDocument/2006/relationships" xmlns:p="http://schemas.openxmlformats.org/presentationml/2006/main">
  <p:tag name="DVSHAPEID" val="4vWauyYFqO56NWqTLlraeX"/>
</p:tagLst>
</file>

<file path=ppt/tags/tag27.xml><?xml version="1.0" encoding="utf-8"?>
<p:tagLst xmlns:a="http://schemas.openxmlformats.org/drawingml/2006/main" xmlns:r="http://schemas.openxmlformats.org/officeDocument/2006/relationships" xmlns:p="http://schemas.openxmlformats.org/presentationml/2006/main">
  <p:tag name="DVSHAPEID" val="1BqeCsWEifCARMZcSdZBNV"/>
</p:tagLst>
</file>

<file path=ppt/tags/tag28.xml><?xml version="1.0" encoding="utf-8"?>
<p:tagLst xmlns:a="http://schemas.openxmlformats.org/drawingml/2006/main" xmlns:r="http://schemas.openxmlformats.org/officeDocument/2006/relationships" xmlns:p="http://schemas.openxmlformats.org/presentationml/2006/main">
  <p:tag name="DVSHAPEID" val="4qGX8GLAYLZ7tkJgWvIMvP"/>
</p:tagLst>
</file>

<file path=ppt/tags/tag29.xml><?xml version="1.0" encoding="utf-8"?>
<p:tagLst xmlns:a="http://schemas.openxmlformats.org/drawingml/2006/main" xmlns:r="http://schemas.openxmlformats.org/officeDocument/2006/relationships" xmlns:p="http://schemas.openxmlformats.org/presentationml/2006/main">
  <p:tag name="DVSHAPEID" val="uc4EUytdbCa5x0xEjgTHhQ"/>
</p:tagLst>
</file>

<file path=ppt/tags/tag3.xml><?xml version="1.0" encoding="utf-8"?>
<p:tagLst xmlns:a="http://schemas.openxmlformats.org/drawingml/2006/main" xmlns:r="http://schemas.openxmlformats.org/officeDocument/2006/relationships" xmlns:p="http://schemas.openxmlformats.org/presentationml/2006/main">
  <p:tag name="DVSHAPEID" val="yWZaomGLof9eoefwuzrVGD"/>
</p:tagLst>
</file>

<file path=ppt/tags/tag30.xml><?xml version="1.0" encoding="utf-8"?>
<p:tagLst xmlns:a="http://schemas.openxmlformats.org/drawingml/2006/main" xmlns:r="http://schemas.openxmlformats.org/officeDocument/2006/relationships" xmlns:p="http://schemas.openxmlformats.org/presentationml/2006/main">
  <p:tag name="DVSHAPEID" val="BKiFtChtS1qeWtStMc7KAm"/>
</p:tagLst>
</file>

<file path=ppt/tags/tag31.xml><?xml version="1.0" encoding="utf-8"?>
<p:tagLst xmlns:a="http://schemas.openxmlformats.org/drawingml/2006/main" xmlns:r="http://schemas.openxmlformats.org/officeDocument/2006/relationships" xmlns:p="http://schemas.openxmlformats.org/presentationml/2006/main">
  <p:tag name="DVSHAPEID" val="WoMJJhcsSNxDBjme5QWIK8"/>
</p:tagLst>
</file>

<file path=ppt/tags/tag32.xml><?xml version="1.0" encoding="utf-8"?>
<p:tagLst xmlns:a="http://schemas.openxmlformats.org/drawingml/2006/main" xmlns:r="http://schemas.openxmlformats.org/officeDocument/2006/relationships" xmlns:p="http://schemas.openxmlformats.org/presentationml/2006/main">
  <p:tag name="DVSHAPEID" val="Ej33MQtGAxgeNUSKTZhp8D"/>
</p:tagLst>
</file>

<file path=ppt/tags/tag33.xml><?xml version="1.0" encoding="utf-8"?>
<p:tagLst xmlns:a="http://schemas.openxmlformats.org/drawingml/2006/main" xmlns:r="http://schemas.openxmlformats.org/officeDocument/2006/relationships" xmlns:p="http://schemas.openxmlformats.org/presentationml/2006/main">
  <p:tag name="DVSHAPEID" val="GiSy7x7gNRCNJtFFvlYcc0"/>
</p:tagLst>
</file>

<file path=ppt/tags/tag34.xml><?xml version="1.0" encoding="utf-8"?>
<p:tagLst xmlns:a="http://schemas.openxmlformats.org/drawingml/2006/main" xmlns:r="http://schemas.openxmlformats.org/officeDocument/2006/relationships" xmlns:p="http://schemas.openxmlformats.org/presentationml/2006/main">
  <p:tag name="DVSHAPEID" val="mnvsmkXXrk00DKbdIVyjKo"/>
</p:tagLst>
</file>

<file path=ppt/tags/tag35.xml><?xml version="1.0" encoding="utf-8"?>
<p:tagLst xmlns:a="http://schemas.openxmlformats.org/drawingml/2006/main" xmlns:r="http://schemas.openxmlformats.org/officeDocument/2006/relationships" xmlns:p="http://schemas.openxmlformats.org/presentationml/2006/main">
  <p:tag name="DVSHAPEID" val="CZao5dtVqWqGWu3FbMjQqh"/>
</p:tagLst>
</file>

<file path=ppt/tags/tag36.xml><?xml version="1.0" encoding="utf-8"?>
<p:tagLst xmlns:a="http://schemas.openxmlformats.org/drawingml/2006/main" xmlns:r="http://schemas.openxmlformats.org/officeDocument/2006/relationships" xmlns:p="http://schemas.openxmlformats.org/presentationml/2006/main">
  <p:tag name="DVSHAPEID" val="NIQUuiD3DTfXLvhXfKtwT3"/>
</p:tagLst>
</file>

<file path=ppt/tags/tag37.xml><?xml version="1.0" encoding="utf-8"?>
<p:tagLst xmlns:a="http://schemas.openxmlformats.org/drawingml/2006/main" xmlns:r="http://schemas.openxmlformats.org/officeDocument/2006/relationships" xmlns:p="http://schemas.openxmlformats.org/presentationml/2006/main">
  <p:tag name="DVSHAPEID" val="AXOG93KM0UYkcsyaIainjx"/>
</p:tagLst>
</file>

<file path=ppt/tags/tag38.xml><?xml version="1.0" encoding="utf-8"?>
<p:tagLst xmlns:a="http://schemas.openxmlformats.org/drawingml/2006/main" xmlns:r="http://schemas.openxmlformats.org/officeDocument/2006/relationships" xmlns:p="http://schemas.openxmlformats.org/presentationml/2006/main">
  <p:tag name="DVSHAPEID" val="qYJxndwzmToJ8T5O8ziRTl"/>
</p:tagLst>
</file>

<file path=ppt/tags/tag39.xml><?xml version="1.0" encoding="utf-8"?>
<p:tagLst xmlns:a="http://schemas.openxmlformats.org/drawingml/2006/main" xmlns:r="http://schemas.openxmlformats.org/officeDocument/2006/relationships" xmlns:p="http://schemas.openxmlformats.org/presentationml/2006/main">
  <p:tag name="DVSHAPEID" val="ZqjPp41ievK2wQWCFxfry5"/>
</p:tagLst>
</file>

<file path=ppt/tags/tag4.xml><?xml version="1.0" encoding="utf-8"?>
<p:tagLst xmlns:a="http://schemas.openxmlformats.org/drawingml/2006/main" xmlns:r="http://schemas.openxmlformats.org/officeDocument/2006/relationships" xmlns:p="http://schemas.openxmlformats.org/presentationml/2006/main">
  <p:tag name="DVSHAPEID" val="2BAJf9nAaQEEnu0o8isARA"/>
</p:tagLst>
</file>

<file path=ppt/tags/tag40.xml><?xml version="1.0" encoding="utf-8"?>
<p:tagLst xmlns:a="http://schemas.openxmlformats.org/drawingml/2006/main" xmlns:r="http://schemas.openxmlformats.org/officeDocument/2006/relationships" xmlns:p="http://schemas.openxmlformats.org/presentationml/2006/main">
  <p:tag name="DVSHAPEID" val="WsjF5U2I5rD5YidyNsx3FS"/>
</p:tagLst>
</file>

<file path=ppt/tags/tag41.xml><?xml version="1.0" encoding="utf-8"?>
<p:tagLst xmlns:a="http://schemas.openxmlformats.org/drawingml/2006/main" xmlns:r="http://schemas.openxmlformats.org/officeDocument/2006/relationships" xmlns:p="http://schemas.openxmlformats.org/presentationml/2006/main">
  <p:tag name="DVSHAPEID" val="Y5meRwTKBsNTuQvJZ6gvqj"/>
</p:tagLst>
</file>

<file path=ppt/tags/tag42.xml><?xml version="1.0" encoding="utf-8"?>
<p:tagLst xmlns:a="http://schemas.openxmlformats.org/drawingml/2006/main" xmlns:r="http://schemas.openxmlformats.org/officeDocument/2006/relationships" xmlns:p="http://schemas.openxmlformats.org/presentationml/2006/main">
  <p:tag name="DVSHAPEID" val="prRDo7JMTup3teiR3wOkQb"/>
</p:tagLst>
</file>

<file path=ppt/tags/tag43.xml><?xml version="1.0" encoding="utf-8"?>
<p:tagLst xmlns:a="http://schemas.openxmlformats.org/drawingml/2006/main" xmlns:r="http://schemas.openxmlformats.org/officeDocument/2006/relationships" xmlns:p="http://schemas.openxmlformats.org/presentationml/2006/main">
  <p:tag name="DVSHAPEID" val="BOxnuPo1j1CZAnZMDln2sn"/>
</p:tagLst>
</file>

<file path=ppt/tags/tag44.xml><?xml version="1.0" encoding="utf-8"?>
<p:tagLst xmlns:a="http://schemas.openxmlformats.org/drawingml/2006/main" xmlns:r="http://schemas.openxmlformats.org/officeDocument/2006/relationships" xmlns:p="http://schemas.openxmlformats.org/presentationml/2006/main">
  <p:tag name="DVSHAPEID" val="csMzo5Jlv6BdQzJ3CelFLr"/>
</p:tagLst>
</file>

<file path=ppt/tags/tag45.xml><?xml version="1.0" encoding="utf-8"?>
<p:tagLst xmlns:a="http://schemas.openxmlformats.org/drawingml/2006/main" xmlns:r="http://schemas.openxmlformats.org/officeDocument/2006/relationships" xmlns:p="http://schemas.openxmlformats.org/presentationml/2006/main">
  <p:tag name="DVSHAPEID" val="B9cs1h2Y4EOdB4AVqiiYwv"/>
</p:tagLst>
</file>

<file path=ppt/tags/tag46.xml><?xml version="1.0" encoding="utf-8"?>
<p:tagLst xmlns:a="http://schemas.openxmlformats.org/drawingml/2006/main" xmlns:r="http://schemas.openxmlformats.org/officeDocument/2006/relationships" xmlns:p="http://schemas.openxmlformats.org/presentationml/2006/main">
  <p:tag name="DVSHAPEID" val="PLQy1sbPg5Zn17ru9iOv6W"/>
</p:tagLst>
</file>

<file path=ppt/tags/tag47.xml><?xml version="1.0" encoding="utf-8"?>
<p:tagLst xmlns:a="http://schemas.openxmlformats.org/drawingml/2006/main" xmlns:r="http://schemas.openxmlformats.org/officeDocument/2006/relationships" xmlns:p="http://schemas.openxmlformats.org/presentationml/2006/main">
  <p:tag name="DVSHAPEID" val="ClR07SmeAkBL1r7ZtLFQIn"/>
</p:tagLst>
</file>

<file path=ppt/tags/tag48.xml><?xml version="1.0" encoding="utf-8"?>
<p:tagLst xmlns:a="http://schemas.openxmlformats.org/drawingml/2006/main" xmlns:r="http://schemas.openxmlformats.org/officeDocument/2006/relationships" xmlns:p="http://schemas.openxmlformats.org/presentationml/2006/main">
  <p:tag name="DVSHAPEID" val="rATlVCR2PUJS9vH0ljt1vE"/>
</p:tagLst>
</file>

<file path=ppt/tags/tag49.xml><?xml version="1.0" encoding="utf-8"?>
<p:tagLst xmlns:a="http://schemas.openxmlformats.org/drawingml/2006/main" xmlns:r="http://schemas.openxmlformats.org/officeDocument/2006/relationships" xmlns:p="http://schemas.openxmlformats.org/presentationml/2006/main">
  <p:tag name="DVSHAPEID" val="Lg60m9O2PgdeTg6MXJnxvH"/>
</p:tagLst>
</file>

<file path=ppt/tags/tag5.xml><?xml version="1.0" encoding="utf-8"?>
<p:tagLst xmlns:a="http://schemas.openxmlformats.org/drawingml/2006/main" xmlns:r="http://schemas.openxmlformats.org/officeDocument/2006/relationships" xmlns:p="http://schemas.openxmlformats.org/presentationml/2006/main">
  <p:tag name="DVSHAPEID" val="K53rJpLjSO9UTnzF6xoN4i"/>
</p:tagLst>
</file>

<file path=ppt/tags/tag50.xml><?xml version="1.0" encoding="utf-8"?>
<p:tagLst xmlns:a="http://schemas.openxmlformats.org/drawingml/2006/main" xmlns:r="http://schemas.openxmlformats.org/officeDocument/2006/relationships" xmlns:p="http://schemas.openxmlformats.org/presentationml/2006/main">
  <p:tag name="DVSHAPEID" val="28hBisqlmGSMODfUfIdM5s"/>
</p:tagLst>
</file>

<file path=ppt/tags/tag51.xml><?xml version="1.0" encoding="utf-8"?>
<p:tagLst xmlns:a="http://schemas.openxmlformats.org/drawingml/2006/main" xmlns:r="http://schemas.openxmlformats.org/officeDocument/2006/relationships" xmlns:p="http://schemas.openxmlformats.org/presentationml/2006/main">
  <p:tag name="DVSHAPEID" val="EVCqUzmJEX94eXILQmBtTw"/>
</p:tagLst>
</file>

<file path=ppt/tags/tag52.xml><?xml version="1.0" encoding="utf-8"?>
<p:tagLst xmlns:a="http://schemas.openxmlformats.org/drawingml/2006/main" xmlns:r="http://schemas.openxmlformats.org/officeDocument/2006/relationships" xmlns:p="http://schemas.openxmlformats.org/presentationml/2006/main">
  <p:tag name="DVSHAPEID" val="l6rtw2tFkICztmZRyRZD2V"/>
</p:tagLst>
</file>

<file path=ppt/tags/tag53.xml><?xml version="1.0" encoding="utf-8"?>
<p:tagLst xmlns:a="http://schemas.openxmlformats.org/drawingml/2006/main" xmlns:r="http://schemas.openxmlformats.org/officeDocument/2006/relationships" xmlns:p="http://schemas.openxmlformats.org/presentationml/2006/main">
  <p:tag name="DVSHAPEID" val="DKpicuRRbBz7zvYq2kfZDr"/>
</p:tagLst>
</file>

<file path=ppt/tags/tag54.xml><?xml version="1.0" encoding="utf-8"?>
<p:tagLst xmlns:a="http://schemas.openxmlformats.org/drawingml/2006/main" xmlns:r="http://schemas.openxmlformats.org/officeDocument/2006/relationships" xmlns:p="http://schemas.openxmlformats.org/presentationml/2006/main">
  <p:tag name="DVSHAPEID" val="sFulLYNJuguqtH4eQZNsx0"/>
</p:tagLst>
</file>

<file path=ppt/tags/tag55.xml><?xml version="1.0" encoding="utf-8"?>
<p:tagLst xmlns:a="http://schemas.openxmlformats.org/drawingml/2006/main" xmlns:r="http://schemas.openxmlformats.org/officeDocument/2006/relationships" xmlns:p="http://schemas.openxmlformats.org/presentationml/2006/main">
  <p:tag name="DVSHAPEID" val="ZlMtT7PFn3iciKOQIS3r6j"/>
</p:tagLst>
</file>

<file path=ppt/tags/tag56.xml><?xml version="1.0" encoding="utf-8"?>
<p:tagLst xmlns:a="http://schemas.openxmlformats.org/drawingml/2006/main" xmlns:r="http://schemas.openxmlformats.org/officeDocument/2006/relationships" xmlns:p="http://schemas.openxmlformats.org/presentationml/2006/main">
  <p:tag name="DVSHAPEID" val="D92hmOugbaTrF8zi5FUPSr"/>
</p:tagLst>
</file>

<file path=ppt/tags/tag57.xml><?xml version="1.0" encoding="utf-8"?>
<p:tagLst xmlns:a="http://schemas.openxmlformats.org/drawingml/2006/main" xmlns:r="http://schemas.openxmlformats.org/officeDocument/2006/relationships" xmlns:p="http://schemas.openxmlformats.org/presentationml/2006/main">
  <p:tag name="DVSHAPEID" val="7hpkq0gVo6TGIDqBL1b7R7"/>
</p:tagLst>
</file>

<file path=ppt/tags/tag58.xml><?xml version="1.0" encoding="utf-8"?>
<p:tagLst xmlns:a="http://schemas.openxmlformats.org/drawingml/2006/main" xmlns:r="http://schemas.openxmlformats.org/officeDocument/2006/relationships" xmlns:p="http://schemas.openxmlformats.org/presentationml/2006/main">
  <p:tag name="DVSHAPEID" val="iQ4FgqMowhrb1LS2nuZgLN"/>
</p:tagLst>
</file>

<file path=ppt/tags/tag59.xml><?xml version="1.0" encoding="utf-8"?>
<p:tagLst xmlns:a="http://schemas.openxmlformats.org/drawingml/2006/main" xmlns:r="http://schemas.openxmlformats.org/officeDocument/2006/relationships" xmlns:p="http://schemas.openxmlformats.org/presentationml/2006/main">
  <p:tag name="DVSHAPEID" val="xZqWRuUTELA0YyfKJP80zC"/>
</p:tagLst>
</file>

<file path=ppt/tags/tag6.xml><?xml version="1.0" encoding="utf-8"?>
<p:tagLst xmlns:a="http://schemas.openxmlformats.org/drawingml/2006/main" xmlns:r="http://schemas.openxmlformats.org/officeDocument/2006/relationships" xmlns:p="http://schemas.openxmlformats.org/presentationml/2006/main">
  <p:tag name="DVSHAPEID" val="AKQLw6q9t6MsRuFOpXORXQ"/>
</p:tagLst>
</file>

<file path=ppt/tags/tag60.xml><?xml version="1.0" encoding="utf-8"?>
<p:tagLst xmlns:a="http://schemas.openxmlformats.org/drawingml/2006/main" xmlns:r="http://schemas.openxmlformats.org/officeDocument/2006/relationships" xmlns:p="http://schemas.openxmlformats.org/presentationml/2006/main">
  <p:tag name="DVSHAPEID" val="ewBFJJDH7Alvi5fkziuDDG"/>
</p:tagLst>
</file>

<file path=ppt/tags/tag61.xml><?xml version="1.0" encoding="utf-8"?>
<p:tagLst xmlns:a="http://schemas.openxmlformats.org/drawingml/2006/main" xmlns:r="http://schemas.openxmlformats.org/officeDocument/2006/relationships" xmlns:p="http://schemas.openxmlformats.org/presentationml/2006/main">
  <p:tag name="DVSHAPEID" val="B1MjNDKa8LdVKTkcLagXDZ"/>
</p:tagLst>
</file>

<file path=ppt/tags/tag62.xml><?xml version="1.0" encoding="utf-8"?>
<p:tagLst xmlns:a="http://schemas.openxmlformats.org/drawingml/2006/main" xmlns:r="http://schemas.openxmlformats.org/officeDocument/2006/relationships" xmlns:p="http://schemas.openxmlformats.org/presentationml/2006/main">
  <p:tag name="DVSHAPEID" val="EtfavogPwWYyUASpW0WXsA"/>
</p:tagLst>
</file>

<file path=ppt/tags/tag63.xml><?xml version="1.0" encoding="utf-8"?>
<p:tagLst xmlns:a="http://schemas.openxmlformats.org/drawingml/2006/main" xmlns:r="http://schemas.openxmlformats.org/officeDocument/2006/relationships" xmlns:p="http://schemas.openxmlformats.org/presentationml/2006/main">
  <p:tag name="DVSHAPEID" val="hnkl0nxjmG2Cmj3D7mTifh"/>
</p:tagLst>
</file>

<file path=ppt/tags/tag64.xml><?xml version="1.0" encoding="utf-8"?>
<p:tagLst xmlns:a="http://schemas.openxmlformats.org/drawingml/2006/main" xmlns:r="http://schemas.openxmlformats.org/officeDocument/2006/relationships" xmlns:p="http://schemas.openxmlformats.org/presentationml/2006/main">
  <p:tag name="DVSHAPEID" val="JcsGN7P78sCabUrbvUA29i"/>
</p:tagLst>
</file>

<file path=ppt/tags/tag65.xml><?xml version="1.0" encoding="utf-8"?>
<p:tagLst xmlns:a="http://schemas.openxmlformats.org/drawingml/2006/main" xmlns:r="http://schemas.openxmlformats.org/officeDocument/2006/relationships" xmlns:p="http://schemas.openxmlformats.org/presentationml/2006/main">
  <p:tag name="DVSHAPEID" val="hLtDIib8IdJJzUI7aQbSTf"/>
</p:tagLst>
</file>

<file path=ppt/tags/tag66.xml><?xml version="1.0" encoding="utf-8"?>
<p:tagLst xmlns:a="http://schemas.openxmlformats.org/drawingml/2006/main" xmlns:r="http://schemas.openxmlformats.org/officeDocument/2006/relationships" xmlns:p="http://schemas.openxmlformats.org/presentationml/2006/main">
  <p:tag name="DVSHAPEID" val="2vwCjOqtRAdqVHd9pwV0Jp"/>
</p:tagLst>
</file>

<file path=ppt/tags/tag67.xml><?xml version="1.0" encoding="utf-8"?>
<p:tagLst xmlns:a="http://schemas.openxmlformats.org/drawingml/2006/main" xmlns:r="http://schemas.openxmlformats.org/officeDocument/2006/relationships" xmlns:p="http://schemas.openxmlformats.org/presentationml/2006/main">
  <p:tag name="DVSHAPEID" val="qslwsoJJRgp1JX76ZmIem8"/>
</p:tagLst>
</file>

<file path=ppt/tags/tag68.xml><?xml version="1.0" encoding="utf-8"?>
<p:tagLst xmlns:a="http://schemas.openxmlformats.org/drawingml/2006/main" xmlns:r="http://schemas.openxmlformats.org/officeDocument/2006/relationships" xmlns:p="http://schemas.openxmlformats.org/presentationml/2006/main">
  <p:tag name="DVSHAPEID" val="w8Z1T0rEXTvC44gMm1K7JW"/>
</p:tagLst>
</file>

<file path=ppt/tags/tag69.xml><?xml version="1.0" encoding="utf-8"?>
<p:tagLst xmlns:a="http://schemas.openxmlformats.org/drawingml/2006/main" xmlns:r="http://schemas.openxmlformats.org/officeDocument/2006/relationships" xmlns:p="http://schemas.openxmlformats.org/presentationml/2006/main">
  <p:tag name="DVSHAPEID" val="1TYf2ixziv2iVcxruJhcjv"/>
</p:tagLst>
</file>

<file path=ppt/tags/tag7.xml><?xml version="1.0" encoding="utf-8"?>
<p:tagLst xmlns:a="http://schemas.openxmlformats.org/drawingml/2006/main" xmlns:r="http://schemas.openxmlformats.org/officeDocument/2006/relationships" xmlns:p="http://schemas.openxmlformats.org/presentationml/2006/main">
  <p:tag name="DVSHAPEID" val="vtBCOtbVb3wrvjAXTFSIl3"/>
</p:tagLst>
</file>

<file path=ppt/tags/tag70.xml><?xml version="1.0" encoding="utf-8"?>
<p:tagLst xmlns:a="http://schemas.openxmlformats.org/drawingml/2006/main" xmlns:r="http://schemas.openxmlformats.org/officeDocument/2006/relationships" xmlns:p="http://schemas.openxmlformats.org/presentationml/2006/main">
  <p:tag name="DVSHAPEID" val="v6T2Pc0GueoA753EX96oB0"/>
</p:tagLst>
</file>

<file path=ppt/tags/tag71.xml><?xml version="1.0" encoding="utf-8"?>
<p:tagLst xmlns:a="http://schemas.openxmlformats.org/drawingml/2006/main" xmlns:r="http://schemas.openxmlformats.org/officeDocument/2006/relationships" xmlns:p="http://schemas.openxmlformats.org/presentationml/2006/main">
  <p:tag name="DVSHAPEID" val="zL84fUx0PwCvoRl0skyB0N"/>
</p:tagLst>
</file>

<file path=ppt/tags/tag72.xml><?xml version="1.0" encoding="utf-8"?>
<p:tagLst xmlns:a="http://schemas.openxmlformats.org/drawingml/2006/main" xmlns:r="http://schemas.openxmlformats.org/officeDocument/2006/relationships" xmlns:p="http://schemas.openxmlformats.org/presentationml/2006/main">
  <p:tag name="DVSHAPEID" val="Tl4roQL85VUvw7TLX58tpR"/>
</p:tagLst>
</file>

<file path=ppt/tags/tag73.xml><?xml version="1.0" encoding="utf-8"?>
<p:tagLst xmlns:a="http://schemas.openxmlformats.org/drawingml/2006/main" xmlns:r="http://schemas.openxmlformats.org/officeDocument/2006/relationships" xmlns:p="http://schemas.openxmlformats.org/presentationml/2006/main">
  <p:tag name="DVSHAPEID" val="XCHbiXGLPZZLSMZNwHeGqG"/>
</p:tagLst>
</file>

<file path=ppt/tags/tag74.xml><?xml version="1.0" encoding="utf-8"?>
<p:tagLst xmlns:a="http://schemas.openxmlformats.org/drawingml/2006/main" xmlns:r="http://schemas.openxmlformats.org/officeDocument/2006/relationships" xmlns:p="http://schemas.openxmlformats.org/presentationml/2006/main">
  <p:tag name="DVSHAPEID" val="BTle6Hnstxo2osKcxOsk6U"/>
</p:tagLst>
</file>

<file path=ppt/tags/tag75.xml><?xml version="1.0" encoding="utf-8"?>
<p:tagLst xmlns:a="http://schemas.openxmlformats.org/drawingml/2006/main" xmlns:r="http://schemas.openxmlformats.org/officeDocument/2006/relationships" xmlns:p="http://schemas.openxmlformats.org/presentationml/2006/main">
  <p:tag name="DVSHAPEID" val="vKf7M9zreIqg1OQ4QYomws"/>
</p:tagLst>
</file>

<file path=ppt/tags/tag76.xml><?xml version="1.0" encoding="utf-8"?>
<p:tagLst xmlns:a="http://schemas.openxmlformats.org/drawingml/2006/main" xmlns:r="http://schemas.openxmlformats.org/officeDocument/2006/relationships" xmlns:p="http://schemas.openxmlformats.org/presentationml/2006/main">
  <p:tag name="DVSHAPEID" val="nPow3j9qe6AGnAYZVdT1iG"/>
</p:tagLst>
</file>

<file path=ppt/tags/tag77.xml><?xml version="1.0" encoding="utf-8"?>
<p:tagLst xmlns:a="http://schemas.openxmlformats.org/drawingml/2006/main" xmlns:r="http://schemas.openxmlformats.org/officeDocument/2006/relationships" xmlns:p="http://schemas.openxmlformats.org/presentationml/2006/main">
  <p:tag name="DVSHAPEID" val="B7rWmtYuVJo3npIf6fhOuj"/>
</p:tagLst>
</file>

<file path=ppt/tags/tag78.xml><?xml version="1.0" encoding="utf-8"?>
<p:tagLst xmlns:a="http://schemas.openxmlformats.org/drawingml/2006/main" xmlns:r="http://schemas.openxmlformats.org/officeDocument/2006/relationships" xmlns:p="http://schemas.openxmlformats.org/presentationml/2006/main">
  <p:tag name="DVSHAPEID" val="Gkqf5R3atu9Heh47XGsJbR"/>
</p:tagLst>
</file>

<file path=ppt/tags/tag79.xml><?xml version="1.0" encoding="utf-8"?>
<p:tagLst xmlns:a="http://schemas.openxmlformats.org/drawingml/2006/main" xmlns:r="http://schemas.openxmlformats.org/officeDocument/2006/relationships" xmlns:p="http://schemas.openxmlformats.org/presentationml/2006/main">
  <p:tag name="DVSHAPEID" val="ikdzhF7DJubhr7v6n6qLgT"/>
</p:tagLst>
</file>

<file path=ppt/tags/tag8.xml><?xml version="1.0" encoding="utf-8"?>
<p:tagLst xmlns:a="http://schemas.openxmlformats.org/drawingml/2006/main" xmlns:r="http://schemas.openxmlformats.org/officeDocument/2006/relationships" xmlns:p="http://schemas.openxmlformats.org/presentationml/2006/main">
  <p:tag name="DVSHAPEID" val="8qw50i7qYclKenaThXYxUI"/>
</p:tagLst>
</file>

<file path=ppt/tags/tag80.xml><?xml version="1.0" encoding="utf-8"?>
<p:tagLst xmlns:a="http://schemas.openxmlformats.org/drawingml/2006/main" xmlns:r="http://schemas.openxmlformats.org/officeDocument/2006/relationships" xmlns:p="http://schemas.openxmlformats.org/presentationml/2006/main">
  <p:tag name="DVSHAPEID" val="TGaqaZiAmK8O252wAn3PKF"/>
</p:tagLst>
</file>

<file path=ppt/tags/tag81.xml><?xml version="1.0" encoding="utf-8"?>
<p:tagLst xmlns:a="http://schemas.openxmlformats.org/drawingml/2006/main" xmlns:r="http://schemas.openxmlformats.org/officeDocument/2006/relationships" xmlns:p="http://schemas.openxmlformats.org/presentationml/2006/main">
  <p:tag name="DVSHAPEID" val="vXQXBQjljqBorxoQu8l88r"/>
</p:tagLst>
</file>

<file path=ppt/tags/tag82.xml><?xml version="1.0" encoding="utf-8"?>
<p:tagLst xmlns:a="http://schemas.openxmlformats.org/drawingml/2006/main" xmlns:r="http://schemas.openxmlformats.org/officeDocument/2006/relationships" xmlns:p="http://schemas.openxmlformats.org/presentationml/2006/main">
  <p:tag name="DVSHAPEID" val="8C4q3Rw2Hq8eadAcnrh0rI"/>
</p:tagLst>
</file>

<file path=ppt/tags/tag83.xml><?xml version="1.0" encoding="utf-8"?>
<p:tagLst xmlns:a="http://schemas.openxmlformats.org/drawingml/2006/main" xmlns:r="http://schemas.openxmlformats.org/officeDocument/2006/relationships" xmlns:p="http://schemas.openxmlformats.org/presentationml/2006/main">
  <p:tag name="DVSHAPEID" val="dDEv7JTUtCx4OeTbNrOgIa"/>
</p:tagLst>
</file>

<file path=ppt/tags/tag84.xml><?xml version="1.0" encoding="utf-8"?>
<p:tagLst xmlns:a="http://schemas.openxmlformats.org/drawingml/2006/main" xmlns:r="http://schemas.openxmlformats.org/officeDocument/2006/relationships" xmlns:p="http://schemas.openxmlformats.org/presentationml/2006/main">
  <p:tag name="DVSHAPEID" val="gdmbghKUQ7ZpoqMyKM9NXw"/>
</p:tagLst>
</file>

<file path=ppt/tags/tag85.xml><?xml version="1.0" encoding="utf-8"?>
<p:tagLst xmlns:a="http://schemas.openxmlformats.org/drawingml/2006/main" xmlns:r="http://schemas.openxmlformats.org/officeDocument/2006/relationships" xmlns:p="http://schemas.openxmlformats.org/presentationml/2006/main">
  <p:tag name="DVSHAPEID" val="H5omjcEQcb03nr8WtB9zLp"/>
</p:tagLst>
</file>

<file path=ppt/tags/tag86.xml><?xml version="1.0" encoding="utf-8"?>
<p:tagLst xmlns:a="http://schemas.openxmlformats.org/drawingml/2006/main" xmlns:r="http://schemas.openxmlformats.org/officeDocument/2006/relationships" xmlns:p="http://schemas.openxmlformats.org/presentationml/2006/main">
  <p:tag name="DVSHAPEID" val="5oPspeH26UdJvgMUYyf0VO"/>
</p:tagLst>
</file>

<file path=ppt/tags/tag87.xml><?xml version="1.0" encoding="utf-8"?>
<p:tagLst xmlns:a="http://schemas.openxmlformats.org/drawingml/2006/main" xmlns:r="http://schemas.openxmlformats.org/officeDocument/2006/relationships" xmlns:p="http://schemas.openxmlformats.org/presentationml/2006/main">
  <p:tag name="DVSHAPEID" val="pl2lqNiyDnLh0ZwQNq9955"/>
</p:tagLst>
</file>

<file path=ppt/tags/tag88.xml><?xml version="1.0" encoding="utf-8"?>
<p:tagLst xmlns:a="http://schemas.openxmlformats.org/drawingml/2006/main" xmlns:r="http://schemas.openxmlformats.org/officeDocument/2006/relationships" xmlns:p="http://schemas.openxmlformats.org/presentationml/2006/main">
  <p:tag name="DVSHAPEID" val="QEVR9zDBjKugZup3NTJxhP"/>
</p:tagLst>
</file>

<file path=ppt/tags/tag89.xml><?xml version="1.0" encoding="utf-8"?>
<p:tagLst xmlns:a="http://schemas.openxmlformats.org/drawingml/2006/main" xmlns:r="http://schemas.openxmlformats.org/officeDocument/2006/relationships" xmlns:p="http://schemas.openxmlformats.org/presentationml/2006/main">
  <p:tag name="DVSHAPEID" val="YefMn7KPQLIjvopzEJV140"/>
</p:tagLst>
</file>

<file path=ppt/tags/tag9.xml><?xml version="1.0" encoding="utf-8"?>
<p:tagLst xmlns:a="http://schemas.openxmlformats.org/drawingml/2006/main" xmlns:r="http://schemas.openxmlformats.org/officeDocument/2006/relationships" xmlns:p="http://schemas.openxmlformats.org/presentationml/2006/main">
  <p:tag name="DVSHAPEID" val="WpZldr49Zevrla5JsSNL4j"/>
</p:tagLst>
</file>

<file path=ppt/tags/tag90.xml><?xml version="1.0" encoding="utf-8"?>
<p:tagLst xmlns:a="http://schemas.openxmlformats.org/drawingml/2006/main" xmlns:r="http://schemas.openxmlformats.org/officeDocument/2006/relationships" xmlns:p="http://schemas.openxmlformats.org/presentationml/2006/main">
  <p:tag name="DVSHAPEID" val="MKZ2qJCgqxO0GGBncvQtUJ"/>
</p:tagLst>
</file>

<file path=ppt/tags/tag91.xml><?xml version="1.0" encoding="utf-8"?>
<p:tagLst xmlns:a="http://schemas.openxmlformats.org/drawingml/2006/main" xmlns:r="http://schemas.openxmlformats.org/officeDocument/2006/relationships" xmlns:p="http://schemas.openxmlformats.org/presentationml/2006/main">
  <p:tag name="DVSHAPEID" val="xGY1Eef0CfKXsvMkG1dAkb"/>
</p:tagLst>
</file>

<file path=ppt/tags/tag92.xml><?xml version="1.0" encoding="utf-8"?>
<p:tagLst xmlns:a="http://schemas.openxmlformats.org/drawingml/2006/main" xmlns:r="http://schemas.openxmlformats.org/officeDocument/2006/relationships" xmlns:p="http://schemas.openxmlformats.org/presentationml/2006/main">
  <p:tag name="DVSHAPEID" val="vuHJXgwpbA62cj3p5n1qVy"/>
</p:tagLst>
</file>

<file path=ppt/tags/tag93.xml><?xml version="1.0" encoding="utf-8"?>
<p:tagLst xmlns:a="http://schemas.openxmlformats.org/drawingml/2006/main" xmlns:r="http://schemas.openxmlformats.org/officeDocument/2006/relationships" xmlns:p="http://schemas.openxmlformats.org/presentationml/2006/main">
  <p:tag name="DVSHAPEID" val="fId5ARPPgjpmbujUgYtc4a"/>
</p:tagLst>
</file>

<file path=ppt/tags/tag94.xml><?xml version="1.0" encoding="utf-8"?>
<p:tagLst xmlns:a="http://schemas.openxmlformats.org/drawingml/2006/main" xmlns:r="http://schemas.openxmlformats.org/officeDocument/2006/relationships" xmlns:p="http://schemas.openxmlformats.org/presentationml/2006/main">
  <p:tag name="DVSHAPEID" val="RpjtggWPzTgWeZvSFFzmkM"/>
</p:tagLst>
</file>

<file path=ppt/tags/tag95.xml><?xml version="1.0" encoding="utf-8"?>
<p:tagLst xmlns:a="http://schemas.openxmlformats.org/drawingml/2006/main" xmlns:r="http://schemas.openxmlformats.org/officeDocument/2006/relationships" xmlns:p="http://schemas.openxmlformats.org/presentationml/2006/main">
  <p:tag name="DVSHAPEID" val="DP7z5a62XIu5ROL7AySqKv"/>
</p:tagLst>
</file>

<file path=ppt/tags/tag96.xml><?xml version="1.0" encoding="utf-8"?>
<p:tagLst xmlns:a="http://schemas.openxmlformats.org/drawingml/2006/main" xmlns:r="http://schemas.openxmlformats.org/officeDocument/2006/relationships" xmlns:p="http://schemas.openxmlformats.org/presentationml/2006/main">
  <p:tag name="DVSHAPEID" val="5efkpoiNCHP4MulHbLJwWy"/>
</p:tagLst>
</file>

<file path=ppt/tags/tag97.xml><?xml version="1.0" encoding="utf-8"?>
<p:tagLst xmlns:a="http://schemas.openxmlformats.org/drawingml/2006/main" xmlns:r="http://schemas.openxmlformats.org/officeDocument/2006/relationships" xmlns:p="http://schemas.openxmlformats.org/presentationml/2006/main">
  <p:tag name="DVSHAPEID" val="s87H6y41tU28JSkKLIK95M"/>
</p:tagLst>
</file>

<file path=ppt/tags/tag98.xml><?xml version="1.0" encoding="utf-8"?>
<p:tagLst xmlns:a="http://schemas.openxmlformats.org/drawingml/2006/main" xmlns:r="http://schemas.openxmlformats.org/officeDocument/2006/relationships" xmlns:p="http://schemas.openxmlformats.org/presentationml/2006/main">
  <p:tag name="DVSHAPEID" val="gN1hMTn7HeyxM6dHiKIBeV"/>
</p:tagLst>
</file>

<file path=ppt/tags/tag99.xml><?xml version="1.0" encoding="utf-8"?>
<p:tagLst xmlns:a="http://schemas.openxmlformats.org/drawingml/2006/main" xmlns:r="http://schemas.openxmlformats.org/officeDocument/2006/relationships" xmlns:p="http://schemas.openxmlformats.org/presentationml/2006/main">
  <p:tag name="DVSHAPEID" val="2EKsnqZ1MNsFSkFPMbDmcO"/>
</p:tagLst>
</file>

<file path=ppt/theme/theme1.xml><?xml version="1.0" encoding="utf-8"?>
<a:theme xmlns:a="http://schemas.openxmlformats.org/drawingml/2006/main" name="QAD Them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Theme</Template>
  <TotalTime>5671</TotalTime>
  <Words>1095</Words>
  <Application>Microsoft Office PowerPoint</Application>
  <PresentationFormat>On-screen Show (4:3)</PresentationFormat>
  <Paragraphs>127</Paragraphs>
  <Slides>19</Slides>
  <Notes>18</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QAD Theme</vt:lpstr>
      <vt:lpstr>QAD-to-DM Integration:   Creating a Data Flow Task</vt:lpstr>
      <vt:lpstr>What is a Data Flow Task?</vt:lpstr>
      <vt:lpstr>Adding a Task to the Control Flow</vt:lpstr>
      <vt:lpstr>Building a Data Flow Task</vt:lpstr>
      <vt:lpstr>Building a Data Flow Task</vt:lpstr>
      <vt:lpstr>Building a Data Flow Task</vt:lpstr>
      <vt:lpstr>Building a Data Flow Task</vt:lpstr>
      <vt:lpstr>Building a Data Flow Task</vt:lpstr>
      <vt:lpstr>Defining a Data Flow Source</vt:lpstr>
      <vt:lpstr>Defining a Data Flow Source (ADO.NET)</vt:lpstr>
      <vt:lpstr>Defining a Data Flow Source (ADO.NET)</vt:lpstr>
      <vt:lpstr>Defining a Data Flow Destination</vt:lpstr>
      <vt:lpstr>Adding a Table to QADDM_Staging</vt:lpstr>
      <vt:lpstr>Adding a Table to QADDM_Staging</vt:lpstr>
      <vt:lpstr>Defining a Data Flow Destination (OLE DB)</vt:lpstr>
      <vt:lpstr>Defining a Data Flow Destination (OLE DB)</vt:lpstr>
      <vt:lpstr>Completion of the Data Flow Task</vt:lpstr>
      <vt:lpstr>Completion of the Data Flow Task</vt:lpstr>
      <vt:lpstr>Review</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Leif</cp:lastModifiedBy>
  <cp:revision>294</cp:revision>
  <dcterms:created xsi:type="dcterms:W3CDTF">2011-07-14T16:40:17Z</dcterms:created>
  <dcterms:modified xsi:type="dcterms:W3CDTF">2012-02-08T15:25:24Z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1OWxEuAm7ZO7v6XhctTbRlh1TcN9OrkQkLfVdZRdXXqg</vt:lpwstr>
  </property>
  <property fmtid="{D5CDD505-2E9C-101B-9397-08002B2CF9AE}" pid="4" name="Google.Documents.RevisionId">
    <vt:lpwstr>01691721286944466086</vt:lpwstr>
  </property>
  <property fmtid="{D5CDD505-2E9C-101B-9397-08002B2CF9AE}" pid="5" name="Google.Documents.PreviousRevisionId">
    <vt:lpwstr>18171498585324589574</vt:lpwstr>
  </property>
  <property fmtid="{D5CDD505-2E9C-101B-9397-08002B2CF9AE}" pid="6" name="Google.Documents.PluginVersion">
    <vt:lpwstr>2.0.2424.7283</vt:lpwstr>
  </property>
  <property fmtid="{D5CDD505-2E9C-101B-9397-08002B2CF9AE}" pid="7" name="Google.Documents.MergeIncapabilityFlags">
    <vt:i4>0</vt:i4>
  </property>
</Properties>
</file>