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4" r:id="rId1"/>
  </p:sldMasterIdLst>
  <p:notesMasterIdLst>
    <p:notesMasterId r:id="rId18"/>
  </p:notesMasterIdLst>
  <p:handoutMasterIdLst>
    <p:handoutMasterId r:id="rId19"/>
  </p:handoutMasterIdLst>
  <p:sldIdLst>
    <p:sldId id="302" r:id="rId2"/>
    <p:sldId id="307" r:id="rId3"/>
    <p:sldId id="328" r:id="rId4"/>
    <p:sldId id="330" r:id="rId5"/>
    <p:sldId id="331" r:id="rId6"/>
    <p:sldId id="332" r:id="rId7"/>
    <p:sldId id="333" r:id="rId8"/>
    <p:sldId id="323" r:id="rId9"/>
    <p:sldId id="334" r:id="rId10"/>
    <p:sldId id="335" r:id="rId11"/>
    <p:sldId id="336" r:id="rId12"/>
    <p:sldId id="337" r:id="rId13"/>
    <p:sldId id="324" r:id="rId14"/>
    <p:sldId id="325" r:id="rId15"/>
    <p:sldId id="338" r:id="rId16"/>
    <p:sldId id="322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82319" autoAdjust="0"/>
  </p:normalViewPr>
  <p:slideViewPr>
    <p:cSldViewPr snapToGrid="0" snapToObjects="1">
      <p:cViewPr>
        <p:scale>
          <a:sx n="80" d="100"/>
          <a:sy n="80" d="100"/>
        </p:scale>
        <p:origin x="-972" y="-156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6"/>
    </p:cViewPr>
  </p:sorterViewPr>
  <p:notesViewPr>
    <p:cSldViewPr snapToGrid="0" snapToObjects="1">
      <p:cViewPr varScale="1">
        <p:scale>
          <a:sx n="85" d="100"/>
          <a:sy n="85" d="100"/>
        </p:scale>
        <p:origin x="-3756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2/9/2012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2/9/2012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971EE4-C82A-4543-A6C6-8C215D81D62E}" type="slidenum">
              <a:rPr lang="en-US" smtClean="0"/>
              <a:pPr/>
              <a:t>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import the package, follow this procedure: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 smtClean="0"/>
              <a:t>Expand the Stored Packages folder</a:t>
            </a:r>
            <a:r>
              <a:rPr lang="en-US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b="0" dirty="0" smtClean="0"/>
              <a:t>Right-click on MSDB</a:t>
            </a:r>
            <a:r>
              <a:rPr lang="en-US" b="0" baseline="0" dirty="0" smtClean="0"/>
              <a:t> and select </a:t>
            </a:r>
            <a:r>
              <a:rPr lang="en-US" b="1" baseline="0" dirty="0" smtClean="0"/>
              <a:t>Import Package</a:t>
            </a:r>
            <a:r>
              <a:rPr lang="en-US" b="0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import the package, follow this procedure: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 smtClean="0"/>
              <a:t>Select </a:t>
            </a:r>
            <a:r>
              <a:rPr lang="en-US" b="1" dirty="0" smtClean="0"/>
              <a:t>File System</a:t>
            </a:r>
            <a:r>
              <a:rPr lang="en-US" b="0" dirty="0" smtClean="0"/>
              <a:t> in</a:t>
            </a:r>
            <a:r>
              <a:rPr lang="en-US" b="0" baseline="0" dirty="0" smtClean="0"/>
              <a:t> the “Package location” drop-down</a:t>
            </a:r>
            <a:r>
              <a:rPr lang="en-US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b="0" dirty="0" smtClean="0"/>
              <a:t>Specify the file path of the package.  The “…” button can be used to locate the .dtsx file</a:t>
            </a:r>
            <a:r>
              <a:rPr lang="en-US" b="0" baseline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b="0" baseline="0" dirty="0" smtClean="0"/>
              <a:t>Click the “…” button to change the “Protection level”.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protect the package, follow this procedure: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 smtClean="0"/>
              <a:t>Select </a:t>
            </a:r>
            <a:r>
              <a:rPr lang="en-US" b="1" dirty="0" smtClean="0"/>
              <a:t>Encrypt sensitive data with password </a:t>
            </a:r>
            <a:r>
              <a:rPr lang="en-US" b="0" dirty="0" smtClean="0"/>
              <a:t>in</a:t>
            </a:r>
            <a:r>
              <a:rPr lang="en-US" b="0" baseline="0" dirty="0" smtClean="0"/>
              <a:t> the “Package protection level” drop-down</a:t>
            </a:r>
            <a:r>
              <a:rPr lang="en-US" b="0" dirty="0" smtClean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en-US" b="0" dirty="0" smtClean="0"/>
              <a:t>Enter</a:t>
            </a:r>
            <a:r>
              <a:rPr lang="en-US" b="0" baseline="0" dirty="0" smtClean="0"/>
              <a:t> a password in the “Password” and “Retype password” fields.  Click OK when completed.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Refer to the section on </a:t>
            </a:r>
            <a:r>
              <a:rPr lang="en-US" b="1" dirty="0" smtClean="0"/>
              <a:t>Custom Tasks</a:t>
            </a:r>
            <a:r>
              <a:rPr lang="en-US" b="0" dirty="0" smtClean="0"/>
              <a:t> for more information about the</a:t>
            </a:r>
            <a:r>
              <a:rPr lang="en-US" b="0" baseline="0" dirty="0" smtClean="0"/>
              <a:t> creation of custom tasks.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procedure outlined in this example assumes</a:t>
            </a:r>
            <a:r>
              <a:rPr lang="en-US" baseline="0" dirty="0" smtClean="0"/>
              <a:t> that the package was named </a:t>
            </a:r>
            <a:r>
              <a:rPr lang="en-US" b="1" baseline="0" dirty="0" smtClean="0"/>
              <a:t>QADtoDM</a:t>
            </a:r>
            <a:r>
              <a:rPr lang="en-US" b="0" baseline="0" dirty="0" smtClean="0"/>
              <a:t> and a password of </a:t>
            </a:r>
            <a:r>
              <a:rPr lang="en-US" b="1" baseline="0" dirty="0" smtClean="0"/>
              <a:t>123</a:t>
            </a:r>
            <a:r>
              <a:rPr lang="en-US" b="0" baseline="0" dirty="0" smtClean="0"/>
              <a:t> was used when the package was installed into the SQL instance.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connect tasks together, simply click-and-drag the green arrow from one task to another.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connect to Integration Services, follow this procedure: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 smtClean="0"/>
              <a:t>Select </a:t>
            </a:r>
            <a:r>
              <a:rPr lang="en-US" b="1" dirty="0" smtClean="0"/>
              <a:t>Integration Services</a:t>
            </a:r>
            <a:r>
              <a:rPr lang="en-US" b="0" dirty="0" smtClean="0"/>
              <a:t> from the “Server type” drop-down list.</a:t>
            </a:r>
          </a:p>
          <a:p>
            <a:pPr marL="228600" indent="-228600">
              <a:buFont typeface="+mj-lt"/>
              <a:buAutoNum type="arabicPeriod"/>
            </a:pPr>
            <a:r>
              <a:rPr lang="en-US" b="0" dirty="0" smtClean="0"/>
              <a:t>Enter the appropriate</a:t>
            </a:r>
            <a:r>
              <a:rPr lang="en-US" b="0" baseline="0" dirty="0" smtClean="0"/>
              <a:t> server name and click “Connect”.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DM-Comp-SSIS-Package-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DM-Comp-SSIS-Package-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DM-Comp-SSIS-Package-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DM-Comp-SSIS-Package-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DM-Comp-SSIS-Package-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DM-Comp-SSIS-Package-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DM-Comp-SSIS-Package-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042068" y="6638544"/>
            <a:ext cx="2101932" cy="2215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DM-Comp-SSIS-Package-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10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1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image" Target="../media/image12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7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607452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QAD-to-DM: Building </a:t>
            </a:r>
            <a:r>
              <a:rPr lang="en-US" dirty="0" smtClean="0"/>
              <a:t>a Complete </a:t>
            </a:r>
            <a:r>
              <a:rPr lang="en-US" dirty="0" smtClean="0"/>
              <a:t>SSIS Package</a:t>
            </a:r>
            <a:endParaRPr lang="en-US" dirty="0" smtClean="0"/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5107" y="2268806"/>
            <a:ext cx="31813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first step will be to </a:t>
            </a:r>
            <a:r>
              <a:rPr lang="en-US" b="1" dirty="0" smtClean="0"/>
              <a:t>Import </a:t>
            </a:r>
            <a:r>
              <a:rPr lang="en-US" b="1" dirty="0" smtClean="0"/>
              <a:t>Package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Installing the Package into the SQL Instance</a:t>
            </a:r>
            <a:endParaRPr lang="en-US" dirty="0"/>
          </a:p>
        </p:txBody>
      </p:sp>
      <p:sp>
        <p:nvSpPr>
          <p:cNvPr id="7" name="TextBox 6"/>
          <p:cNvSpPr txBox="1"/>
          <p:nvPr>
            <p:custDataLst>
              <p:tags r:id="rId1"/>
            </p:custDataLst>
          </p:nvPr>
        </p:nvSpPr>
        <p:spPr>
          <a:xfrm>
            <a:off x="1404631" y="3669475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cxnSp>
        <p:nvCxnSpPr>
          <p:cNvPr id="8" name="Straight Arrow Connector 7"/>
          <p:cNvCxnSpPr/>
          <p:nvPr>
            <p:custDataLst>
              <p:tags r:id="rId2"/>
            </p:custDataLst>
          </p:nvPr>
        </p:nvCxnSpPr>
        <p:spPr>
          <a:xfrm>
            <a:off x="1785631" y="2739863"/>
            <a:ext cx="2833870" cy="71585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>
            <p:custDataLst>
              <p:tags r:id="rId3"/>
            </p:custDataLst>
          </p:nvPr>
        </p:nvSpPr>
        <p:spPr>
          <a:xfrm>
            <a:off x="1423681" y="257694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  <p:cxnSp>
        <p:nvCxnSpPr>
          <p:cNvPr id="10" name="Straight Arrow Connector 9"/>
          <p:cNvCxnSpPr>
            <a:stCxn id="7" idx="3"/>
          </p:cNvCxnSpPr>
          <p:nvPr>
            <p:custDataLst>
              <p:tags r:id="rId4"/>
            </p:custDataLst>
          </p:nvPr>
        </p:nvCxnSpPr>
        <p:spPr>
          <a:xfrm>
            <a:off x="1785631" y="3900308"/>
            <a:ext cx="3546390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DM-Comp-SSIS-Package-100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352064" y="2014358"/>
            <a:ext cx="48387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Enter the package information as shown in this </a:t>
            </a: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Installing the Package into the SQL Instance</a:t>
            </a:r>
            <a:endParaRPr lang="en-US" dirty="0"/>
          </a:p>
        </p:txBody>
      </p:sp>
      <p:sp>
        <p:nvSpPr>
          <p:cNvPr id="11" name="TextBox 10"/>
          <p:cNvSpPr txBox="1"/>
          <p:nvPr>
            <p:custDataLst>
              <p:tags r:id="rId1"/>
            </p:custDataLst>
          </p:nvPr>
        </p:nvSpPr>
        <p:spPr>
          <a:xfrm>
            <a:off x="1205352" y="3317047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cxnSp>
        <p:nvCxnSpPr>
          <p:cNvPr id="12" name="Straight Arrow Connector 11"/>
          <p:cNvCxnSpPr>
            <a:stCxn id="13" idx="3"/>
          </p:cNvCxnSpPr>
          <p:nvPr>
            <p:custDataLst>
              <p:tags r:id="rId2"/>
            </p:custDataLst>
          </p:nvPr>
        </p:nvCxnSpPr>
        <p:spPr>
          <a:xfrm flipV="1">
            <a:off x="1662552" y="2576945"/>
            <a:ext cx="3645724" cy="23083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>
            <p:custDataLst>
              <p:tags r:id="rId3"/>
            </p:custDataLst>
          </p:nvPr>
        </p:nvSpPr>
        <p:spPr>
          <a:xfrm>
            <a:off x="1205352" y="257694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  <p:cxnSp>
        <p:nvCxnSpPr>
          <p:cNvPr id="14" name="Straight Arrow Connector 13"/>
          <p:cNvCxnSpPr>
            <a:stCxn id="11" idx="3"/>
          </p:cNvCxnSpPr>
          <p:nvPr>
            <p:custDataLst>
              <p:tags r:id="rId4"/>
            </p:custDataLst>
          </p:nvPr>
        </p:nvCxnSpPr>
        <p:spPr>
          <a:xfrm>
            <a:off x="1586352" y="3547880"/>
            <a:ext cx="3508168" cy="60848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16" idx="3"/>
          </p:cNvCxnSpPr>
          <p:nvPr>
            <p:custDataLst>
              <p:tags r:id="rId5"/>
            </p:custDataLst>
          </p:nvPr>
        </p:nvCxnSpPr>
        <p:spPr>
          <a:xfrm flipV="1">
            <a:off x="1586352" y="4999512"/>
            <a:ext cx="6001987" cy="38521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>
            <p:custDataLst>
              <p:tags r:id="rId6"/>
            </p:custDataLst>
          </p:nvPr>
        </p:nvSpPr>
        <p:spPr>
          <a:xfrm>
            <a:off x="1205352" y="5153891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3</a:t>
            </a:r>
            <a:endParaRPr lang="en-US" sz="2400" b="1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DM-Comp-SSIS-Package-110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18264" y="3365903"/>
            <a:ext cx="369570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recommended that you protect the package with a </a:t>
            </a:r>
            <a:r>
              <a:rPr lang="en-US" dirty="0" smtClean="0"/>
              <a:t>password</a:t>
            </a:r>
          </a:p>
          <a:p>
            <a:pPr lvl="1"/>
            <a:r>
              <a:rPr lang="en-US" dirty="0" smtClean="0"/>
              <a:t>Document </a:t>
            </a:r>
            <a:r>
              <a:rPr lang="en-US" dirty="0" smtClean="0"/>
              <a:t>this password as you will need it in a later </a:t>
            </a:r>
            <a:r>
              <a:rPr lang="en-US" dirty="0" smtClean="0"/>
              <a:t>step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Installing the Package into the SQL Instance</a:t>
            </a:r>
            <a:endParaRPr lang="en-US" dirty="0"/>
          </a:p>
        </p:txBody>
      </p:sp>
      <p:sp>
        <p:nvSpPr>
          <p:cNvPr id="11" name="TextBox 10"/>
          <p:cNvSpPr txBox="1"/>
          <p:nvPr>
            <p:custDataLst>
              <p:tags r:id="rId1"/>
            </p:custDataLst>
          </p:nvPr>
        </p:nvSpPr>
        <p:spPr>
          <a:xfrm>
            <a:off x="1430977" y="4714489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cxnSp>
        <p:nvCxnSpPr>
          <p:cNvPr id="12" name="Straight Arrow Connector 11"/>
          <p:cNvCxnSpPr>
            <a:stCxn id="13" idx="3"/>
          </p:cNvCxnSpPr>
          <p:nvPr>
            <p:custDataLst>
              <p:tags r:id="rId2"/>
            </p:custDataLst>
          </p:nvPr>
        </p:nvCxnSpPr>
        <p:spPr>
          <a:xfrm>
            <a:off x="1888177" y="3365903"/>
            <a:ext cx="2422566" cy="68356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>
            <p:custDataLst>
              <p:tags r:id="rId3"/>
            </p:custDataLst>
          </p:nvPr>
        </p:nvSpPr>
        <p:spPr>
          <a:xfrm>
            <a:off x="1430977" y="313507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  <p:cxnSp>
        <p:nvCxnSpPr>
          <p:cNvPr id="14" name="Straight Arrow Connector 13"/>
          <p:cNvCxnSpPr>
            <a:stCxn id="11" idx="3"/>
          </p:cNvCxnSpPr>
          <p:nvPr>
            <p:custDataLst>
              <p:tags r:id="rId4"/>
            </p:custDataLst>
          </p:nvPr>
        </p:nvCxnSpPr>
        <p:spPr>
          <a:xfrm flipV="1">
            <a:off x="1811977" y="4512608"/>
            <a:ext cx="2498766" cy="43271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DM-Comp-SSIS-Package-120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package should now be visible within the </a:t>
            </a:r>
            <a:r>
              <a:rPr lang="en-US" b="1" dirty="0" smtClean="0"/>
              <a:t>MSDB</a:t>
            </a:r>
            <a:r>
              <a:rPr lang="en-US" dirty="0" smtClean="0"/>
              <a:t> sub-folder within the Stored Packages </a:t>
            </a:r>
            <a:r>
              <a:rPr lang="en-US" dirty="0" smtClean="0"/>
              <a:t>folder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Installing the Package into the SQL Instance</a:t>
            </a:r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2330549" y="2630560"/>
            <a:ext cx="4461210" cy="2987418"/>
            <a:chOff x="2971800" y="2357438"/>
            <a:chExt cx="3200400" cy="2143125"/>
          </a:xfrm>
        </p:grpSpPr>
        <p:pic>
          <p:nvPicPr>
            <p:cNvPr id="12294" name="Picture 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971800" y="2357438"/>
              <a:ext cx="3200400" cy="2143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Rectangle 12"/>
            <p:cNvSpPr/>
            <p:nvPr/>
          </p:nvSpPr>
          <p:spPr>
            <a:xfrm>
              <a:off x="3562598" y="3978234"/>
              <a:ext cx="1021277" cy="24938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DM-Comp-SSIS-Package-130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goal of the technical implementation is to achieve the execution of the SSIS package from within Demand </a:t>
            </a:r>
            <a:r>
              <a:rPr lang="en-US" dirty="0" smtClean="0"/>
              <a:t>Management</a:t>
            </a:r>
            <a:endParaRPr lang="en-US" dirty="0" smtClean="0"/>
          </a:p>
          <a:p>
            <a:r>
              <a:rPr lang="en-US" dirty="0" smtClean="0"/>
              <a:t>This is achieved by developing a </a:t>
            </a:r>
            <a:r>
              <a:rPr lang="en-US" b="1" dirty="0" smtClean="0"/>
              <a:t>stored procedure</a:t>
            </a:r>
            <a:r>
              <a:rPr lang="en-US" dirty="0" smtClean="0"/>
              <a:t> which executes the SSIS </a:t>
            </a:r>
            <a:r>
              <a:rPr lang="en-US" dirty="0" smtClean="0"/>
              <a:t>package</a:t>
            </a:r>
            <a:endParaRPr lang="en-US" dirty="0" smtClean="0"/>
          </a:p>
          <a:p>
            <a:r>
              <a:rPr lang="en-US" dirty="0" smtClean="0"/>
              <a:t>This stored procedure will be registered as a </a:t>
            </a:r>
            <a:r>
              <a:rPr lang="en-US" b="1" dirty="0" smtClean="0"/>
              <a:t>custom task</a:t>
            </a:r>
            <a:r>
              <a:rPr lang="en-US" dirty="0" smtClean="0"/>
              <a:t> inside of </a:t>
            </a:r>
            <a:r>
              <a:rPr lang="en-US" dirty="0" smtClean="0"/>
              <a:t>DM</a:t>
            </a:r>
          </a:p>
          <a:p>
            <a:pPr lvl="1"/>
            <a:r>
              <a:rPr lang="en-US" dirty="0" smtClean="0"/>
              <a:t>It </a:t>
            </a:r>
            <a:r>
              <a:rPr lang="en-US" dirty="0" smtClean="0"/>
              <a:t>can then be executed using the Batch Scheduler (see the Custom Tasks section for more details on this step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Executing the SSIS Package from DM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DM-Comp-SSIS-Package-140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recommended stored procedure for executing the SSIS package is outlined </a:t>
            </a:r>
            <a:r>
              <a:rPr lang="en-US" dirty="0" smtClean="0"/>
              <a:t>below</a:t>
            </a:r>
            <a:endParaRPr lang="en-US" dirty="0" smtClean="0"/>
          </a:p>
          <a:p>
            <a:r>
              <a:rPr lang="en-US" dirty="0" smtClean="0"/>
              <a:t>This procedure can be modified depending on the needs of the specific </a:t>
            </a:r>
            <a:r>
              <a:rPr lang="en-US" dirty="0" smtClean="0"/>
              <a:t>implementation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Building the Stored Procedure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61900" y="3621967"/>
            <a:ext cx="7137070" cy="221599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CREATE PROCEDURE [dbo].[USP_QAD_RunImportPackage]</a:t>
            </a:r>
          </a:p>
          <a:p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@ScnID Int,</a:t>
            </a:r>
          </a:p>
          <a:p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@UserID Int</a:t>
            </a:r>
          </a:p>
          <a:p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As</a:t>
            </a:r>
          </a:p>
          <a:p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 </a:t>
            </a:r>
          </a:p>
          <a:p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-- This custom tasks executes the SSIS package that extracts and transforms data from QAD Enterprise Apps</a:t>
            </a:r>
          </a:p>
          <a:p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  </a:t>
            </a:r>
          </a:p>
          <a:p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DECLARE @return_value int</a:t>
            </a:r>
          </a:p>
          <a:p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EXEC @return_value = xp_cmdshell 'C:\DTExec.exe /sql QADtoDM /de "123"'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DM-Comp-SSIS-Package-150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this </a:t>
            </a:r>
            <a:r>
              <a:rPr lang="en-US" dirty="0" smtClean="0"/>
              <a:t>point </a:t>
            </a:r>
            <a:r>
              <a:rPr lang="en-US" dirty="0" smtClean="0"/>
              <a:t>you have created an SSIS package that transfers data from QAD into the QADDM_Staging </a:t>
            </a:r>
            <a:r>
              <a:rPr lang="en-US" dirty="0" smtClean="0"/>
              <a:t>database</a:t>
            </a:r>
            <a:endParaRPr lang="en-US" dirty="0" smtClean="0"/>
          </a:p>
          <a:p>
            <a:r>
              <a:rPr lang="en-US" dirty="0" smtClean="0"/>
              <a:t>This package has been installed into the SQL </a:t>
            </a:r>
            <a:r>
              <a:rPr lang="en-US" dirty="0" smtClean="0"/>
              <a:t>instance</a:t>
            </a:r>
            <a:endParaRPr lang="en-US" dirty="0" smtClean="0"/>
          </a:p>
          <a:p>
            <a:r>
              <a:rPr lang="en-US" dirty="0" smtClean="0"/>
              <a:t>A stored procedure has been developed to allow for the execution of the </a:t>
            </a:r>
            <a:r>
              <a:rPr lang="en-US" dirty="0" smtClean="0"/>
              <a:t>package</a:t>
            </a:r>
            <a:endParaRPr lang="en-US" dirty="0" smtClean="0"/>
          </a:p>
          <a:p>
            <a:r>
              <a:rPr lang="en-US" dirty="0" smtClean="0"/>
              <a:t>A custom task has been created to allow for the execution of the package from the Batch </a:t>
            </a:r>
            <a:r>
              <a:rPr lang="en-US" dirty="0" smtClean="0"/>
              <a:t>Scheduler</a:t>
            </a:r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Building a Complete SSIS Package Review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DM-Comp-SSIS-Package-160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typical SSIS package that supports QAD-to-DM integration will have multiple </a:t>
            </a:r>
            <a:r>
              <a:rPr lang="en-US" dirty="0" smtClean="0"/>
              <a:t>tasks</a:t>
            </a:r>
            <a:endParaRPr lang="en-US" dirty="0" smtClean="0"/>
          </a:p>
          <a:p>
            <a:r>
              <a:rPr lang="en-US" dirty="0" smtClean="0"/>
              <a:t>The various tasks must be connected together in an appropriate </a:t>
            </a:r>
            <a:r>
              <a:rPr lang="en-US" dirty="0" smtClean="0"/>
              <a:t>sequence</a:t>
            </a:r>
            <a:endParaRPr lang="en-US" dirty="0" smtClean="0"/>
          </a:p>
          <a:p>
            <a:r>
              <a:rPr lang="en-US" dirty="0" smtClean="0"/>
              <a:t>Once a package is </a:t>
            </a:r>
            <a:r>
              <a:rPr lang="en-US" dirty="0" smtClean="0"/>
              <a:t>completed </a:t>
            </a:r>
            <a:r>
              <a:rPr lang="en-US" dirty="0" smtClean="0"/>
              <a:t>various steps must be taken to make it </a:t>
            </a:r>
            <a:r>
              <a:rPr lang="en-US" dirty="0" smtClean="0"/>
              <a:t>operational</a:t>
            </a:r>
            <a:endParaRPr lang="en-US" dirty="0" smtClean="0"/>
          </a:p>
          <a:p>
            <a:pPr lvl="1"/>
            <a:r>
              <a:rPr lang="en-US" dirty="0" smtClean="0"/>
              <a:t>Testing of the package</a:t>
            </a:r>
          </a:p>
          <a:p>
            <a:pPr lvl="1"/>
            <a:r>
              <a:rPr lang="en-US" dirty="0" smtClean="0"/>
              <a:t>Saving of the package</a:t>
            </a:r>
          </a:p>
          <a:p>
            <a:pPr lvl="1"/>
            <a:r>
              <a:rPr lang="en-US" dirty="0" smtClean="0"/>
              <a:t>Installing the package into the SQL instance</a:t>
            </a:r>
          </a:p>
          <a:p>
            <a:pPr lvl="1"/>
            <a:r>
              <a:rPr lang="en-US" dirty="0" smtClean="0"/>
              <a:t>Executing the package from a stored procedure/DM Custom Task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a Complete SSIS Package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DM-Comp-SSIS-Package-020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typical SSIS package will have multiple </a:t>
            </a:r>
            <a:r>
              <a:rPr lang="en-US" dirty="0" smtClean="0"/>
              <a:t>tasks  </a:t>
            </a:r>
          </a:p>
          <a:p>
            <a:pPr lvl="1"/>
            <a:r>
              <a:rPr lang="en-US" dirty="0" smtClean="0"/>
              <a:t>These </a:t>
            </a:r>
            <a:r>
              <a:rPr lang="en-US" dirty="0" smtClean="0"/>
              <a:t>tasks should be connected together in the sequence in which they should be </a:t>
            </a:r>
            <a:r>
              <a:rPr lang="en-US" dirty="0" smtClean="0"/>
              <a:t>processed</a:t>
            </a: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Connecting Multiple Tasks Together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464425" y="3069215"/>
            <a:ext cx="6194775" cy="2714625"/>
            <a:chOff x="1357550" y="3069215"/>
            <a:chExt cx="6194775" cy="2714625"/>
          </a:xfrm>
        </p:grpSpPr>
        <p:pic>
          <p:nvPicPr>
            <p:cNvPr id="2765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57550" y="3069215"/>
              <a:ext cx="2581275" cy="2714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7651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952000" y="3159702"/>
              <a:ext cx="2600325" cy="2533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DM-Comp-SSIS-Package-030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 part of the development process, you will test the package before its </a:t>
            </a:r>
            <a:r>
              <a:rPr lang="en-US" dirty="0" smtClean="0"/>
              <a:t>deployment</a:t>
            </a:r>
            <a:endParaRPr lang="en-US" dirty="0" smtClean="0"/>
          </a:p>
          <a:p>
            <a:r>
              <a:rPr lang="en-US" dirty="0" smtClean="0"/>
              <a:t>It is recommended that you save your work prior to </a:t>
            </a:r>
            <a:r>
              <a:rPr lang="en-US" dirty="0" smtClean="0"/>
              <a:t>testing</a:t>
            </a:r>
            <a:endParaRPr lang="en-US" dirty="0" smtClean="0"/>
          </a:p>
          <a:p>
            <a:r>
              <a:rPr lang="en-US" dirty="0" smtClean="0"/>
              <a:t>The first task is to “execute” the SSIS package.  Right-click on the package name in the Solution Explorer and select </a:t>
            </a:r>
            <a:r>
              <a:rPr lang="en-US" b="1" dirty="0" smtClean="0"/>
              <a:t>Execute </a:t>
            </a:r>
            <a:r>
              <a:rPr lang="en-US" b="1" dirty="0" smtClean="0"/>
              <a:t>Package</a:t>
            </a: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the SSIS Package</a:t>
            </a:r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4286214" y="4180115"/>
            <a:ext cx="2839593" cy="1999869"/>
            <a:chOff x="4606845" y="4322617"/>
            <a:chExt cx="2447925" cy="1724025"/>
          </a:xfrm>
        </p:grpSpPr>
        <p:pic>
          <p:nvPicPr>
            <p:cNvPr id="2867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06845" y="4322617"/>
              <a:ext cx="2447925" cy="1724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Rectangle 7"/>
            <p:cNvSpPr/>
            <p:nvPr/>
          </p:nvSpPr>
          <p:spPr>
            <a:xfrm>
              <a:off x="5795182" y="5797260"/>
              <a:ext cx="1259588" cy="24938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DM-Comp-SSIS-Package-040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During the execution of the SSIS </a:t>
            </a:r>
            <a:r>
              <a:rPr lang="en-US" dirty="0" smtClean="0"/>
              <a:t>package </a:t>
            </a:r>
            <a:r>
              <a:rPr lang="en-US" dirty="0" smtClean="0"/>
              <a:t>you will see a color-coded display that reflects the status of a specific </a:t>
            </a:r>
            <a:r>
              <a:rPr lang="en-US" dirty="0" smtClean="0"/>
              <a:t>task</a:t>
            </a:r>
            <a:endParaRPr lang="en-US" dirty="0" smtClean="0"/>
          </a:p>
          <a:p>
            <a:pPr lvl="1"/>
            <a:r>
              <a:rPr lang="en-US" b="1" dirty="0" smtClean="0"/>
              <a:t>Green</a:t>
            </a:r>
            <a:r>
              <a:rPr lang="en-US" dirty="0" smtClean="0"/>
              <a:t> – this color represents the successful execution of a task</a:t>
            </a:r>
          </a:p>
          <a:p>
            <a:pPr lvl="1"/>
            <a:r>
              <a:rPr lang="en-US" b="1" dirty="0" smtClean="0"/>
              <a:t>Yellow</a:t>
            </a:r>
            <a:r>
              <a:rPr lang="en-US" dirty="0" smtClean="0"/>
              <a:t> – this color represents that a task is currently being executed</a:t>
            </a:r>
          </a:p>
          <a:p>
            <a:pPr lvl="1"/>
            <a:r>
              <a:rPr lang="en-US" b="1" dirty="0" smtClean="0"/>
              <a:t>Red</a:t>
            </a:r>
            <a:r>
              <a:rPr lang="en-US" dirty="0" smtClean="0"/>
              <a:t> – this color represents that an error occurred during this task</a:t>
            </a:r>
            <a:endParaRPr lang="en-US" b="1" dirty="0" smtClean="0"/>
          </a:p>
          <a:p>
            <a:pPr lvl="1"/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the SSIS Package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DM-Comp-SSIS-Package-050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this example, an error occurred during the Truncate Staging Tables </a:t>
            </a:r>
            <a:r>
              <a:rPr lang="en-US" dirty="0" smtClean="0"/>
              <a:t>task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b="1" dirty="0" smtClean="0"/>
              <a:t>Progress</a:t>
            </a:r>
            <a:r>
              <a:rPr lang="en-US" dirty="0" smtClean="0"/>
              <a:t> tab can provide a detailed log related to the package </a:t>
            </a:r>
            <a:r>
              <a:rPr lang="en-US" dirty="0" smtClean="0"/>
              <a:t>execution</a:t>
            </a: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Package Execution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20753" y="3028206"/>
            <a:ext cx="7681715" cy="3013363"/>
            <a:chOff x="780128" y="3004456"/>
            <a:chExt cx="7681715" cy="3013363"/>
          </a:xfrm>
        </p:grpSpPr>
        <p:pic>
          <p:nvPicPr>
            <p:cNvPr id="2969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80128" y="3265714"/>
              <a:ext cx="4052679" cy="2235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0722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864387" y="3004456"/>
              <a:ext cx="2597456" cy="3013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cxnSp>
          <p:nvCxnSpPr>
            <p:cNvPr id="7" name="Straight Arrow Connector 6"/>
            <p:cNvCxnSpPr>
              <a:endCxn id="30722" idx="1"/>
            </p:cNvCxnSpPr>
            <p:nvPr/>
          </p:nvCxnSpPr>
          <p:spPr>
            <a:xfrm>
              <a:off x="4667001" y="3598226"/>
              <a:ext cx="1197386" cy="91291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DM-Comp-SSIS-Package-060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this example, all tasks are </a:t>
            </a:r>
            <a:r>
              <a:rPr lang="en-US" b="1" dirty="0" smtClean="0"/>
              <a:t>green</a:t>
            </a:r>
            <a:r>
              <a:rPr lang="en-US" dirty="0" smtClean="0"/>
              <a:t> </a:t>
            </a:r>
            <a:r>
              <a:rPr lang="en-US" dirty="0" smtClean="0"/>
              <a:t>representing </a:t>
            </a:r>
            <a:r>
              <a:rPr lang="en-US" dirty="0" smtClean="0"/>
              <a:t>successful </a:t>
            </a:r>
            <a:r>
              <a:rPr lang="en-US" dirty="0" smtClean="0"/>
              <a:t>execution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b="1" dirty="0" smtClean="0"/>
              <a:t>Progress</a:t>
            </a:r>
            <a:r>
              <a:rPr lang="en-US" dirty="0" smtClean="0"/>
              <a:t> tab can provide a detailed log related to the package </a:t>
            </a:r>
            <a:r>
              <a:rPr lang="en-US" dirty="0" smtClean="0"/>
              <a:t>execution</a:t>
            </a: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Package Execution</a:t>
            </a:r>
            <a:endParaRPr lang="en-US" dirty="0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0750" y="3211780"/>
            <a:ext cx="47625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DM-Comp-SSIS-Package-070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Once the development and testing of the package is completed, the package must be installed into the SQL instance so that its execution can be </a:t>
            </a:r>
            <a:r>
              <a:rPr lang="en-US" dirty="0" smtClean="0"/>
              <a:t>automated</a:t>
            </a:r>
            <a:endParaRPr lang="en-US" dirty="0" smtClean="0"/>
          </a:p>
          <a:p>
            <a:r>
              <a:rPr lang="en-US" dirty="0" smtClean="0"/>
              <a:t>Determine the full file path of the package (the file ending in .dtsx) as this will be required to install the </a:t>
            </a:r>
            <a:r>
              <a:rPr lang="en-US" dirty="0" smtClean="0"/>
              <a:t>package</a:t>
            </a:r>
            <a:endParaRPr lang="en-US" dirty="0" smtClean="0"/>
          </a:p>
          <a:p>
            <a:r>
              <a:rPr lang="en-US" dirty="0" smtClean="0"/>
              <a:t>Open SQL Server Management Studio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Installing the Package into the SQL Instance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DM-Comp-SSIS-Package-080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Connect to </a:t>
            </a:r>
            <a:r>
              <a:rPr lang="en-US" b="1" dirty="0" smtClean="0"/>
              <a:t>Integration </a:t>
            </a:r>
            <a:r>
              <a:rPr lang="en-US" b="1" dirty="0" smtClean="0"/>
              <a:t>Services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Installing the Package into the SQL Instance</a:t>
            </a:r>
            <a:endParaRPr lang="en-US" dirty="0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13190" y="2078182"/>
            <a:ext cx="405765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>
            <p:custDataLst>
              <p:tags r:id="rId1"/>
            </p:custDataLst>
          </p:nvPr>
        </p:nvSpPr>
        <p:spPr>
          <a:xfrm>
            <a:off x="1404631" y="3669475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cxnSp>
        <p:nvCxnSpPr>
          <p:cNvPr id="8" name="Straight Arrow Connector 7"/>
          <p:cNvCxnSpPr/>
          <p:nvPr>
            <p:custDataLst>
              <p:tags r:id="rId2"/>
            </p:custDataLst>
          </p:nvPr>
        </p:nvCxnSpPr>
        <p:spPr>
          <a:xfrm>
            <a:off x="1785631" y="2739863"/>
            <a:ext cx="2691366" cy="47835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>
            <p:custDataLst>
              <p:tags r:id="rId3"/>
            </p:custDataLst>
          </p:nvPr>
        </p:nvSpPr>
        <p:spPr>
          <a:xfrm>
            <a:off x="1423681" y="257694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  <p:cxnSp>
        <p:nvCxnSpPr>
          <p:cNvPr id="10" name="Straight Arrow Connector 9"/>
          <p:cNvCxnSpPr>
            <a:stCxn id="7" idx="3"/>
          </p:cNvCxnSpPr>
          <p:nvPr>
            <p:custDataLst>
              <p:tags r:id="rId4"/>
            </p:custDataLst>
          </p:nvPr>
        </p:nvCxnSpPr>
        <p:spPr>
          <a:xfrm flipV="1">
            <a:off x="1785631" y="3455719"/>
            <a:ext cx="2691366" cy="44458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7" idx="3"/>
          </p:cNvCxnSpPr>
          <p:nvPr>
            <p:custDataLst>
              <p:tags r:id="rId5"/>
            </p:custDataLst>
          </p:nvPr>
        </p:nvCxnSpPr>
        <p:spPr>
          <a:xfrm>
            <a:off x="1785631" y="3900308"/>
            <a:ext cx="2050099" cy="87357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DM-Comp-SSIS-Package-090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kciVvDlPvAMnM5LQAiS4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GU92dAz0K2fTqSYDQ42fI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QuXWn24WCC1aHBvkZ53x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GU92dAz0K2fTqSYDQ42fI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QuXWn24WCC1aHBvkZ53x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GU92dAz0K2fTqSYDQ42f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joHPr2RcpyAwZrZlO5VnX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GU92dAz0K2fTqSYDQ42fI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QuXWn24WCC1aHBvkZ53x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dZgzve87nh5dkfE8Nij8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G8eKmldXFptpaHySxC4h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GU92dAz0K2fTqSYDQ42fI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QuXWn24WCC1aHBvkZ53x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6544</TotalTime>
  <Words>879</Words>
  <Application>Microsoft Office PowerPoint</Application>
  <PresentationFormat>On-screen Show (4:3)</PresentationFormat>
  <Paragraphs>123</Paragraphs>
  <Slides>16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QAD 2010 Template</vt:lpstr>
      <vt:lpstr>QAD-to-DM: Building a Complete SSIS Package</vt:lpstr>
      <vt:lpstr>Building a Complete SSIS Package</vt:lpstr>
      <vt:lpstr>Connecting Multiple Tasks Together</vt:lpstr>
      <vt:lpstr>Testing the SSIS Package</vt:lpstr>
      <vt:lpstr>Testing the SSIS Package</vt:lpstr>
      <vt:lpstr>Examples of Package Execution</vt:lpstr>
      <vt:lpstr>Examples of Package Execution</vt:lpstr>
      <vt:lpstr>Installing the Package into the SQL Instance</vt:lpstr>
      <vt:lpstr>Installing the Package into the SQL Instance</vt:lpstr>
      <vt:lpstr>Installing the Package into the SQL Instance</vt:lpstr>
      <vt:lpstr>Installing the Package into the SQL Instance</vt:lpstr>
      <vt:lpstr>Installing the Package into the SQL Instance</vt:lpstr>
      <vt:lpstr>Installing the Package into the SQL Instance</vt:lpstr>
      <vt:lpstr>Executing the SSIS Package from DM</vt:lpstr>
      <vt:lpstr>Building the Stored Procedure</vt:lpstr>
      <vt:lpstr>Building a Complete SSIS Package Review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Demand Management Engine</dc:title>
  <dc:creator>Mark K Williams</dc:creator>
  <cp:lastModifiedBy>mdf</cp:lastModifiedBy>
  <cp:revision>315</cp:revision>
  <dcterms:created xsi:type="dcterms:W3CDTF">2011-07-14T16:40:17Z</dcterms:created>
  <dcterms:modified xsi:type="dcterms:W3CDTF">2012-02-09T21:26:04Z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1OWxEuAm7ZO7v6XhctTbRlh1TcN9OrkQkLfVdZRdXXqg</vt:lpwstr>
  </property>
  <property fmtid="{D5CDD505-2E9C-101B-9397-08002B2CF9AE}" pid="4" name="Google.Documents.RevisionId">
    <vt:lpwstr>01691721286944466086</vt:lpwstr>
  </property>
  <property fmtid="{D5CDD505-2E9C-101B-9397-08002B2CF9AE}" pid="5" name="Google.Documents.PreviousRevisionId">
    <vt:lpwstr>18171498585324589574</vt:lpwstr>
  </property>
  <property fmtid="{D5CDD505-2E9C-101B-9397-08002B2CF9AE}" pid="6" name="Google.Documents.PluginVersion">
    <vt:lpwstr>2.0.2424.7283</vt:lpwstr>
  </property>
  <property fmtid="{D5CDD505-2E9C-101B-9397-08002B2CF9AE}" pid="7" name="Google.Documents.MergeIncapabilityFlags">
    <vt:i4>0</vt:i4>
  </property>
</Properties>
</file>