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7"/>
  </p:notesMasterIdLst>
  <p:handoutMasterIdLst>
    <p:handoutMasterId r:id="rId18"/>
  </p:handoutMasterIdLst>
  <p:sldIdLst>
    <p:sldId id="302" r:id="rId2"/>
    <p:sldId id="307" r:id="rId3"/>
    <p:sldId id="308" r:id="rId4"/>
    <p:sldId id="311" r:id="rId5"/>
    <p:sldId id="312" r:id="rId6"/>
    <p:sldId id="313" r:id="rId7"/>
    <p:sldId id="314" r:id="rId8"/>
    <p:sldId id="315" r:id="rId9"/>
    <p:sldId id="316" r:id="rId10"/>
    <p:sldId id="317" r:id="rId11"/>
    <p:sldId id="318" r:id="rId12"/>
    <p:sldId id="319" r:id="rId13"/>
    <p:sldId id="320" r:id="rId14"/>
    <p:sldId id="321" r:id="rId15"/>
    <p:sldId id="322"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2500" autoAdjust="0"/>
    <p:restoredTop sz="82269" autoAdjust="0"/>
  </p:normalViewPr>
  <p:slideViewPr>
    <p:cSldViewPr snapToGrid="0" snapToObjects="1">
      <p:cViewPr>
        <p:scale>
          <a:sx n="100" d="100"/>
          <a:sy n="100" d="100"/>
        </p:scale>
        <p:origin x="-402" y="-138"/>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1/19/2012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1/19/2012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dirty="0"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installing</a:t>
            </a:r>
            <a:r>
              <a:rPr lang="en-US" baseline="0" dirty="0" smtClean="0"/>
              <a:t> DME on the “application server”, a complete installation is recommended.  If installing only on the database server, components such as the Viewer can be omitted.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Disconnect Mode functionality allows a user to download</a:t>
            </a:r>
            <a:r>
              <a:rPr lang="en-US" baseline="0" dirty="0" smtClean="0"/>
              <a:t> work to a database that resides on their workstation – allowing for “offline work”.  This is only recommended when the customer has this defined requirement.  Depending on the specific DME configuration in place, use of the Disconnect Mode needs to be documented very carefully to ensure data integrity.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create</a:t>
            </a:r>
            <a:r>
              <a:rPr lang="en-US" baseline="0" dirty="0" smtClean="0"/>
              <a:t> a new DME database, define the following parameters prior to clicking </a:t>
            </a:r>
            <a:r>
              <a:rPr lang="en-US" b="1" baseline="0" dirty="0" smtClean="0"/>
              <a:t>Create Database</a:t>
            </a:r>
            <a:r>
              <a:rPr lang="en-US" b="0" baseline="0" dirty="0" smtClean="0"/>
              <a:t>:</a:t>
            </a:r>
          </a:p>
          <a:p>
            <a:pPr marL="228600" indent="-228600">
              <a:buAutoNum type="arabicPeriod"/>
            </a:pPr>
            <a:r>
              <a:rPr lang="en-US" b="0" baseline="0" dirty="0" smtClean="0"/>
              <a:t>Enter the server name.  If the database is being created on the same server as the DME installation, you can utilize “(local)” as the server name.</a:t>
            </a:r>
          </a:p>
          <a:p>
            <a:pPr marL="228600" indent="-228600">
              <a:buAutoNum type="arabicPeriod"/>
            </a:pPr>
            <a:r>
              <a:rPr lang="en-US" b="0" baseline="0" dirty="0" smtClean="0"/>
              <a:t>Enter the Database Name.  The default value is “FX_JGD”.  You may wish to change this to something more intuitive, such as “QADDM_Test”, “QADDM_Prod” or simply “QADDM”.</a:t>
            </a:r>
          </a:p>
          <a:p>
            <a:pPr marL="228600" indent="-228600">
              <a:buAutoNum type="arabicPeriod"/>
            </a:pPr>
            <a:r>
              <a:rPr lang="en-US" b="0" baseline="0" dirty="0" smtClean="0"/>
              <a:t>Enter the user name and password that should be used to connect to the SQL Server.  It should have “sa”-level privileges.</a:t>
            </a:r>
          </a:p>
          <a:p>
            <a:pPr marL="228600" indent="-228600">
              <a:buAutoNum type="arabicPeriod"/>
            </a:pPr>
            <a:r>
              <a:rPr lang="en-US" b="0" baseline="0" dirty="0" smtClean="0"/>
              <a:t>Specify the folder into which the database should be created.  The default is “C:\”.  Please change that to a more appropriate destination.</a:t>
            </a:r>
          </a:p>
          <a:p>
            <a:pPr marL="228600" indent="-228600">
              <a:buAutoNum type="arabicPeriod"/>
            </a:pPr>
            <a:r>
              <a:rPr lang="en-US" b="0" baseline="0" dirty="0" smtClean="0"/>
              <a:t>On a server installation, choose “Server Database”.  If you were creating a database for a client’s use of disconnected mode, you would use “Client Database”.</a:t>
            </a:r>
          </a:p>
          <a:p>
            <a:pPr marL="228600" indent="-228600">
              <a:buAutoNum type="arabicPeriod"/>
            </a:pPr>
            <a:endParaRPr lang="en-US" b="0" baseline="0" dirty="0" smtClean="0"/>
          </a:p>
          <a:p>
            <a:pPr marL="228600" indent="-228600">
              <a:buNone/>
            </a:pPr>
            <a:r>
              <a:rPr lang="en-US" b="0" baseline="0" dirty="0" smtClean="0"/>
              <a:t>NOTE:  You can click “Test Connection” to check the validity of the SQL Server connection using the specified server/user/password.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all of the Configuration Checks in this window show as “Done”, you may simply click “Close”.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“Change the database structure” warning message is meant to highlight the extra processing time that may occur if</a:t>
            </a:r>
            <a:r>
              <a:rPr lang="en-US" baseline="0" dirty="0" smtClean="0"/>
              <a:t> applied to a large database.  However, as the database is empty (as part of a new installation), the conversion occurs very quickly.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some rare cases, it is possible that this screen will appear after an “unsuccessful” installation.  Pay attention to any error messages that appeared during the installation process as these may have affected the outcome of the installation process.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of the prerequisites related to .NET versions and SQL Server</a:t>
            </a:r>
            <a:r>
              <a:rPr lang="en-US" baseline="0" dirty="0" smtClean="0"/>
              <a:t> components are already part of the DME installation package.  The installation package may also attempt to download files required during this phase.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Within</a:t>
            </a:r>
            <a:r>
              <a:rPr lang="en-US" baseline="0" dirty="0" smtClean="0"/>
              <a:t> the destination folder screen, you have the opportunity to define where the DME application will be installed.  Please consult with the customer’s IT team to determine the optimal location to install the application.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a license key is required to install DME, you cannot obtain the license key prior to launching the DME installation.  The “Server Code” is a unique code that is generated on each server/workstation by the installation program.  The license key that is provided is unique to this “Server Code” and cannot be used on other servers or workstations.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a:t>
            </a:r>
            <a:r>
              <a:rPr lang="en-US" baseline="0" dirty="0" smtClean="0"/>
              <a:t> a license key is required to install DME, you cannot obtain the license key prior to launching the DME installation.  The “Server Code” is a unique code that is generated on each server/workstation by the installation program.  The license key that is provided is unique to this “Server Code” and cannot be used on other servers or workstations.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you see the “John Galt Development, Inc.” window</a:t>
            </a:r>
            <a:r>
              <a:rPr lang="en-US" baseline="0" dirty="0" smtClean="0"/>
              <a:t> appear, you might notice that it says “Number of licenses: 99”.  This message does not have any relevance in terms of the number of users that a customer is entitled to.  Please note that the software does check for the presence of the license key file, so please ensure that the license key file that is created (as denoted in the second picture above) is not deleted for any reason.</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installing</a:t>
            </a:r>
            <a:r>
              <a:rPr lang="en-US" baseline="0" dirty="0" smtClean="0"/>
              <a:t> DME on the “application server”, a complete installation is recommended.  If installing only on the database server, components such as the Viewer can be omitted.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dirty="0" smtClean="0"/>
              <a:t>DM-Install-DME-</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DM-Install-DME-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493330" y="6638544"/>
            <a:ext cx="165067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DM-Install-DME-</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image" Target="../media/image13.pn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notesSlide" Target="../notesSlides/notesSlide1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Layout" Target="../slideLayouts/slideLayout2.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Installing Demand Management Engine</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a:blip r:embed="rId3" cstate="print"/>
          <a:srcRect/>
          <a:stretch>
            <a:fillRect/>
          </a:stretch>
        </p:blipFill>
        <p:spPr bwMode="auto">
          <a:xfrm>
            <a:off x="4225265" y="2315633"/>
            <a:ext cx="4685186" cy="36957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 name="Content Placeholder 2"/>
          <p:cNvSpPr>
            <a:spLocks noGrp="1"/>
          </p:cNvSpPr>
          <p:nvPr>
            <p:ph idx="1"/>
          </p:nvPr>
        </p:nvSpPr>
        <p:spPr/>
        <p:txBody>
          <a:bodyPr>
            <a:normAutofit/>
          </a:bodyPr>
          <a:lstStyle/>
          <a:p>
            <a:r>
              <a:rPr lang="en-US" dirty="0" smtClean="0"/>
              <a:t>If you need to create a </a:t>
            </a:r>
            <a:r>
              <a:rPr lang="en-US" b="1" dirty="0" smtClean="0"/>
              <a:t>new DME database</a:t>
            </a:r>
            <a:r>
              <a:rPr lang="en-US" dirty="0" smtClean="0"/>
              <a:t> as part of this installation, choose </a:t>
            </a:r>
            <a:r>
              <a:rPr lang="en-US" b="1" dirty="0" smtClean="0"/>
              <a:t>Create Application Database</a:t>
            </a:r>
            <a:r>
              <a:rPr lang="en-US" dirty="0" smtClean="0"/>
              <a:t>  </a:t>
            </a:r>
          </a:p>
          <a:p>
            <a:r>
              <a:rPr lang="en-US" dirty="0" smtClean="0"/>
              <a:t>If a DME database </a:t>
            </a:r>
            <a:br>
              <a:rPr lang="en-US" dirty="0" smtClean="0"/>
            </a:br>
            <a:r>
              <a:rPr lang="en-US" dirty="0" smtClean="0"/>
              <a:t>already exists, </a:t>
            </a:r>
            <a:br>
              <a:rPr lang="en-US" dirty="0" smtClean="0"/>
            </a:br>
            <a:r>
              <a:rPr lang="en-US" dirty="0" smtClean="0"/>
              <a:t>select the</a:t>
            </a:r>
            <a:br>
              <a:rPr lang="en-US" dirty="0" smtClean="0"/>
            </a:br>
            <a:r>
              <a:rPr lang="en-US" b="1" dirty="0" smtClean="0"/>
              <a:t>Connect to </a:t>
            </a:r>
            <a:br>
              <a:rPr lang="en-US" b="1" dirty="0" smtClean="0"/>
            </a:br>
            <a:r>
              <a:rPr lang="en-US" b="1" dirty="0" smtClean="0"/>
              <a:t>Existing Database</a:t>
            </a:r>
            <a:br>
              <a:rPr lang="en-US" b="1" dirty="0" smtClean="0"/>
            </a:br>
            <a:r>
              <a:rPr lang="en-US" dirty="0" smtClean="0"/>
              <a:t>option</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Installation Type</a:t>
            </a:r>
            <a:endParaRPr lang="en-US" dirty="0"/>
          </a:p>
        </p:txBody>
      </p:sp>
      <p:sp>
        <p:nvSpPr>
          <p:cNvPr id="10" name="Rounded Rectangle 9"/>
          <p:cNvSpPr/>
          <p:nvPr/>
        </p:nvSpPr>
        <p:spPr>
          <a:xfrm>
            <a:off x="4488495" y="4480955"/>
            <a:ext cx="3679377" cy="581891"/>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ooter Placeholder 7"/>
          <p:cNvSpPr>
            <a:spLocks noGrp="1"/>
          </p:cNvSpPr>
          <p:nvPr>
            <p:ph type="ftr" sz="quarter" idx="10"/>
          </p:nvPr>
        </p:nvSpPr>
        <p:spPr/>
        <p:txBody>
          <a:bodyPr/>
          <a:lstStyle/>
          <a:p>
            <a:r>
              <a:rPr lang="en-US" dirty="0" smtClean="0"/>
              <a:t>DM-Install-DME-100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Disconnect Mode allows a user to download a local copy of the database to their workstation</a:t>
            </a:r>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Supporting Disconnect Mode</a:t>
            </a:r>
            <a:endParaRPr lang="en-US" dirty="0"/>
          </a:p>
        </p:txBody>
      </p:sp>
      <p:pic>
        <p:nvPicPr>
          <p:cNvPr id="8" name="Picture 7"/>
          <p:cNvPicPr/>
          <p:nvPr/>
        </p:nvPicPr>
        <p:blipFill>
          <a:blip r:embed="rId3" cstate="print"/>
          <a:srcRect/>
          <a:stretch>
            <a:fillRect/>
          </a:stretch>
        </p:blipFill>
        <p:spPr bwMode="auto">
          <a:xfrm>
            <a:off x="2090737" y="2365150"/>
            <a:ext cx="4962525" cy="35052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DM-Install-DME-110</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Within this window, provide the appropriate parameters to allow the installation to connect to the SQL environment and create a new DME database</a:t>
            </a:r>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Database Administration Tool</a:t>
            </a:r>
            <a:endParaRPr lang="en-US" dirty="0"/>
          </a:p>
        </p:txBody>
      </p:sp>
      <p:pic>
        <p:nvPicPr>
          <p:cNvPr id="6" name="Picture 5"/>
          <p:cNvPicPr/>
          <p:nvPr/>
        </p:nvPicPr>
        <p:blipFill>
          <a:blip r:embed="rId13" cstate="print"/>
          <a:srcRect/>
          <a:stretch>
            <a:fillRect/>
          </a:stretch>
        </p:blipFill>
        <p:spPr bwMode="auto">
          <a:xfrm>
            <a:off x="1600200" y="3158836"/>
            <a:ext cx="5943600" cy="2330992"/>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7" name="TextBox 6"/>
          <p:cNvSpPr txBox="1"/>
          <p:nvPr>
            <p:custDataLst>
              <p:tags r:id="rId1"/>
            </p:custDataLst>
          </p:nvPr>
        </p:nvSpPr>
        <p:spPr>
          <a:xfrm>
            <a:off x="1540825" y="2667000"/>
            <a:ext cx="457200" cy="461665"/>
          </a:xfrm>
          <a:prstGeom prst="rect">
            <a:avLst/>
          </a:prstGeom>
          <a:noFill/>
        </p:spPr>
        <p:txBody>
          <a:bodyPr wrap="square" rtlCol="0">
            <a:spAutoFit/>
          </a:bodyPr>
          <a:lstStyle/>
          <a:p>
            <a:r>
              <a:rPr lang="en-US" sz="2400" b="1" dirty="0" smtClean="0"/>
              <a:t>1</a:t>
            </a:r>
            <a:endParaRPr lang="en-US" sz="2400" b="1" dirty="0"/>
          </a:p>
        </p:txBody>
      </p:sp>
      <p:sp>
        <p:nvSpPr>
          <p:cNvPr id="9" name="TextBox 8"/>
          <p:cNvSpPr txBox="1"/>
          <p:nvPr>
            <p:custDataLst>
              <p:tags r:id="rId2"/>
            </p:custDataLst>
          </p:nvPr>
        </p:nvSpPr>
        <p:spPr>
          <a:xfrm>
            <a:off x="3550227" y="2697171"/>
            <a:ext cx="381000" cy="461665"/>
          </a:xfrm>
          <a:prstGeom prst="rect">
            <a:avLst/>
          </a:prstGeom>
          <a:noFill/>
        </p:spPr>
        <p:txBody>
          <a:bodyPr wrap="square" rtlCol="0">
            <a:spAutoFit/>
          </a:bodyPr>
          <a:lstStyle/>
          <a:p>
            <a:r>
              <a:rPr lang="en-US" sz="2400" b="1" dirty="0" smtClean="0"/>
              <a:t>2</a:t>
            </a:r>
            <a:endParaRPr lang="en-US" sz="2400" b="1" dirty="0"/>
          </a:p>
        </p:txBody>
      </p:sp>
      <p:cxnSp>
        <p:nvCxnSpPr>
          <p:cNvPr id="10" name="Straight Arrow Connector 9"/>
          <p:cNvCxnSpPr/>
          <p:nvPr>
            <p:custDataLst>
              <p:tags r:id="rId3"/>
            </p:custDataLst>
          </p:nvPr>
        </p:nvCxnSpPr>
        <p:spPr>
          <a:xfrm>
            <a:off x="1828800" y="2968831"/>
            <a:ext cx="1175657" cy="74814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custDataLst>
              <p:tags r:id="rId4"/>
            </p:custDataLst>
          </p:nvPr>
        </p:nvSpPr>
        <p:spPr>
          <a:xfrm>
            <a:off x="855050" y="4570002"/>
            <a:ext cx="304800" cy="461665"/>
          </a:xfrm>
          <a:prstGeom prst="rect">
            <a:avLst/>
          </a:prstGeom>
          <a:noFill/>
        </p:spPr>
        <p:txBody>
          <a:bodyPr wrap="square" rtlCol="0">
            <a:spAutoFit/>
          </a:bodyPr>
          <a:lstStyle/>
          <a:p>
            <a:r>
              <a:rPr lang="en-US" sz="2400" b="1" dirty="0" smtClean="0"/>
              <a:t>3</a:t>
            </a:r>
            <a:endParaRPr lang="en-US" sz="2400" b="1" dirty="0"/>
          </a:p>
        </p:txBody>
      </p:sp>
      <p:sp>
        <p:nvSpPr>
          <p:cNvPr id="12" name="TextBox 11"/>
          <p:cNvSpPr txBox="1"/>
          <p:nvPr>
            <p:custDataLst>
              <p:tags r:id="rId5"/>
            </p:custDataLst>
          </p:nvPr>
        </p:nvSpPr>
        <p:spPr>
          <a:xfrm>
            <a:off x="5759532" y="2667000"/>
            <a:ext cx="457200" cy="461665"/>
          </a:xfrm>
          <a:prstGeom prst="rect">
            <a:avLst/>
          </a:prstGeom>
          <a:noFill/>
        </p:spPr>
        <p:txBody>
          <a:bodyPr wrap="square" rtlCol="0">
            <a:spAutoFit/>
          </a:bodyPr>
          <a:lstStyle/>
          <a:p>
            <a:r>
              <a:rPr lang="en-US" sz="2400" b="1" dirty="0" smtClean="0"/>
              <a:t>4</a:t>
            </a:r>
            <a:endParaRPr lang="en-US" sz="2400" b="1" dirty="0"/>
          </a:p>
        </p:txBody>
      </p:sp>
      <p:sp>
        <p:nvSpPr>
          <p:cNvPr id="13" name="TextBox 12"/>
          <p:cNvSpPr txBox="1"/>
          <p:nvPr>
            <p:custDataLst>
              <p:tags r:id="rId6"/>
            </p:custDataLst>
          </p:nvPr>
        </p:nvSpPr>
        <p:spPr>
          <a:xfrm>
            <a:off x="7885216" y="4570002"/>
            <a:ext cx="457200" cy="461665"/>
          </a:xfrm>
          <a:prstGeom prst="rect">
            <a:avLst/>
          </a:prstGeom>
          <a:noFill/>
        </p:spPr>
        <p:txBody>
          <a:bodyPr wrap="square" rtlCol="0">
            <a:spAutoFit/>
          </a:bodyPr>
          <a:lstStyle/>
          <a:p>
            <a:r>
              <a:rPr lang="en-US" sz="2400" b="1" dirty="0" smtClean="0"/>
              <a:t>5</a:t>
            </a:r>
            <a:endParaRPr lang="en-US" sz="2400" b="1" dirty="0"/>
          </a:p>
        </p:txBody>
      </p:sp>
      <p:cxnSp>
        <p:nvCxnSpPr>
          <p:cNvPr id="18" name="Straight Arrow Connector 17"/>
          <p:cNvCxnSpPr/>
          <p:nvPr>
            <p:custDataLst>
              <p:tags r:id="rId7"/>
            </p:custDataLst>
          </p:nvPr>
        </p:nvCxnSpPr>
        <p:spPr>
          <a:xfrm flipH="1">
            <a:off x="3429982" y="3128665"/>
            <a:ext cx="310745" cy="95446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custDataLst>
              <p:tags r:id="rId8"/>
            </p:custDataLst>
          </p:nvPr>
        </p:nvCxnSpPr>
        <p:spPr>
          <a:xfrm flipV="1">
            <a:off x="1161825" y="4534377"/>
            <a:ext cx="1175657" cy="23950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custDataLst>
              <p:tags r:id="rId9"/>
            </p:custDataLst>
          </p:nvPr>
        </p:nvCxnSpPr>
        <p:spPr>
          <a:xfrm flipH="1">
            <a:off x="5068778" y="2968831"/>
            <a:ext cx="690754" cy="74814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3" idx="1"/>
          </p:cNvCxnSpPr>
          <p:nvPr>
            <p:custDataLst>
              <p:tags r:id="rId10"/>
            </p:custDataLst>
          </p:nvPr>
        </p:nvCxnSpPr>
        <p:spPr>
          <a:xfrm flipH="1" flipV="1">
            <a:off x="5911932" y="4290950"/>
            <a:ext cx="1973284" cy="50988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Footer Placeholder 15"/>
          <p:cNvSpPr>
            <a:spLocks noGrp="1"/>
          </p:cNvSpPr>
          <p:nvPr>
            <p:ph type="ftr" sz="quarter" idx="10"/>
          </p:nvPr>
        </p:nvSpPr>
        <p:spPr/>
        <p:txBody>
          <a:bodyPr/>
          <a:lstStyle/>
          <a:p>
            <a:r>
              <a:rPr lang="en-US" dirty="0" smtClean="0"/>
              <a:t>DM-Install-DME-120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dirty="0" smtClean="0"/>
              <a:t>DME 6.1 has the ability to support double-byte data storage and usage  </a:t>
            </a:r>
          </a:p>
          <a:p>
            <a:pPr lvl="1"/>
            <a:r>
              <a:rPr lang="en-US" dirty="0" smtClean="0"/>
              <a:t>This wizard displays whether any installation tasks remain</a:t>
            </a:r>
          </a:p>
          <a:p>
            <a:pPr lvl="1"/>
            <a:endParaRPr lang="en-US" dirty="0" smtClean="0"/>
          </a:p>
          <a:p>
            <a:pPr lvl="1"/>
            <a:endParaRPr lang="en-US" dirty="0" smtClean="0"/>
          </a:p>
          <a:p>
            <a:pPr lvl="1">
              <a:buNone/>
            </a:pPr>
            <a:endParaRPr lang="en-US" dirty="0" smtClean="0"/>
          </a:p>
          <a:p>
            <a:pPr lvl="1">
              <a:buNone/>
            </a:pP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endParaRPr lang="en-US" dirty="0" smtClean="0"/>
          </a:p>
          <a:p>
            <a:r>
              <a:rPr lang="en-US" dirty="0" smtClean="0"/>
              <a:t>If tasks remain, simply click the link in the </a:t>
            </a:r>
            <a:r>
              <a:rPr lang="en-US" b="1" dirty="0" smtClean="0"/>
              <a:t>Action </a:t>
            </a:r>
            <a:r>
              <a:rPr lang="en-US" dirty="0" smtClean="0"/>
              <a:t>field</a:t>
            </a:r>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Internationalization Configuration Wizard</a:t>
            </a:r>
            <a:endParaRPr lang="en-US" dirty="0"/>
          </a:p>
        </p:txBody>
      </p:sp>
      <p:pic>
        <p:nvPicPr>
          <p:cNvPr id="6" name="Picture 5"/>
          <p:cNvPicPr/>
          <p:nvPr/>
        </p:nvPicPr>
        <p:blipFill>
          <a:blip r:embed="rId4" cstate="print"/>
          <a:srcRect/>
          <a:stretch>
            <a:fillRect/>
          </a:stretch>
        </p:blipFill>
        <p:spPr bwMode="auto">
          <a:xfrm>
            <a:off x="1593520" y="2358968"/>
            <a:ext cx="5943600" cy="177315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9" name="Straight Arrow Connector 8"/>
          <p:cNvCxnSpPr/>
          <p:nvPr>
            <p:custDataLst>
              <p:tags r:id="rId1"/>
            </p:custDataLst>
          </p:nvPr>
        </p:nvCxnSpPr>
        <p:spPr>
          <a:xfrm flipH="1" flipV="1">
            <a:off x="5562848" y="3237395"/>
            <a:ext cx="2342902" cy="60118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Footer Placeholder 6"/>
          <p:cNvSpPr>
            <a:spLocks noGrp="1"/>
          </p:cNvSpPr>
          <p:nvPr>
            <p:ph type="ftr" sz="quarter" idx="10"/>
          </p:nvPr>
        </p:nvSpPr>
        <p:spPr/>
        <p:txBody>
          <a:bodyPr/>
          <a:lstStyle/>
          <a:p>
            <a:r>
              <a:rPr lang="en-US" dirty="0" smtClean="0"/>
              <a:t>DM-Install-DME-130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smtClean="0"/>
              <a:t>Upon executing the </a:t>
            </a:r>
            <a:r>
              <a:rPr lang="en-US" b="1" dirty="0" smtClean="0"/>
              <a:t>Internationalization Upgrade Script -</a:t>
            </a:r>
            <a:r>
              <a:rPr lang="en-US" dirty="0" smtClean="0"/>
              <a:t> you will see this message</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endParaRPr lang="en-US" dirty="0" smtClean="0"/>
          </a:p>
          <a:p>
            <a:r>
              <a:rPr lang="en-US" dirty="0" smtClean="0"/>
              <a:t>Click </a:t>
            </a:r>
            <a:r>
              <a:rPr lang="en-US" b="1" dirty="0" smtClean="0"/>
              <a:t>Yes - </a:t>
            </a:r>
            <a:r>
              <a:rPr lang="en-US" dirty="0" smtClean="0"/>
              <a:t>this action will only take a few minutes as our database is empty</a:t>
            </a:r>
          </a:p>
          <a:p>
            <a:r>
              <a:rPr lang="en-US" dirty="0" smtClean="0"/>
              <a:t>Once complete - the database activity will be completed</a:t>
            </a:r>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Internationalization Configuration Wizard</a:t>
            </a:r>
            <a:endParaRPr lang="en-US" dirty="0"/>
          </a:p>
        </p:txBody>
      </p:sp>
      <p:pic>
        <p:nvPicPr>
          <p:cNvPr id="10" name="Picture 9"/>
          <p:cNvPicPr/>
          <p:nvPr/>
        </p:nvPicPr>
        <p:blipFill>
          <a:blip r:embed="rId3" cstate="print"/>
          <a:srcRect/>
          <a:stretch>
            <a:fillRect/>
          </a:stretch>
        </p:blipFill>
        <p:spPr bwMode="auto">
          <a:xfrm>
            <a:off x="2209800" y="1709802"/>
            <a:ext cx="4724400" cy="17526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11" name="Picture 10"/>
          <p:cNvPicPr/>
          <p:nvPr/>
        </p:nvPicPr>
        <p:blipFill>
          <a:blip r:embed="rId4" cstate="print"/>
          <a:srcRect/>
          <a:stretch>
            <a:fillRect/>
          </a:stretch>
        </p:blipFill>
        <p:spPr bwMode="auto">
          <a:xfrm>
            <a:off x="3353666" y="4768809"/>
            <a:ext cx="2423741" cy="1435374"/>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dirty="0" smtClean="0"/>
              <a:t>DM-Install-DME-140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If the </a:t>
            </a:r>
            <a:r>
              <a:rPr lang="en-US" b="1" dirty="0" smtClean="0"/>
              <a:t>InstallShield Wizard Completed</a:t>
            </a:r>
            <a:r>
              <a:rPr lang="en-US" dirty="0" smtClean="0"/>
              <a:t> window is displayed you have successfully completed the DME installation</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endParaRPr lang="en-US" dirty="0" smtClean="0"/>
          </a:p>
          <a:p>
            <a:pPr>
              <a:buNone/>
            </a:pP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Installation Success</a:t>
            </a:r>
            <a:endParaRPr lang="en-US" dirty="0"/>
          </a:p>
        </p:txBody>
      </p:sp>
      <p:pic>
        <p:nvPicPr>
          <p:cNvPr id="7" name="Picture 6"/>
          <p:cNvPicPr/>
          <p:nvPr/>
        </p:nvPicPr>
        <p:blipFill>
          <a:blip r:embed="rId3" cstate="print"/>
          <a:srcRect/>
          <a:stretch>
            <a:fillRect/>
          </a:stretch>
        </p:blipFill>
        <p:spPr bwMode="auto">
          <a:xfrm>
            <a:off x="2124075" y="2374195"/>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DM-Install-DME-150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Download the DME software media to an accessible drive on the server</a:t>
            </a:r>
          </a:p>
          <a:p>
            <a:r>
              <a:rPr lang="en-US" dirty="0" smtClean="0"/>
              <a:t>In conjunction with the customer IT team, determine the appropriate install locations for</a:t>
            </a:r>
          </a:p>
          <a:p>
            <a:pPr lvl="1"/>
            <a:r>
              <a:rPr lang="en-US" dirty="0" smtClean="0"/>
              <a:t>Application files</a:t>
            </a:r>
          </a:p>
          <a:p>
            <a:pPr lvl="1"/>
            <a:r>
              <a:rPr lang="en-US" dirty="0" smtClean="0"/>
              <a:t>Database files</a:t>
            </a:r>
          </a:p>
          <a:p>
            <a:r>
              <a:rPr lang="en-US" dirty="0" smtClean="0"/>
              <a:t>Communicate your installation schedule to your QAD Support contact so a license key can be issued to you during the installation</a:t>
            </a:r>
          </a:p>
          <a:p>
            <a:endParaRPr lang="en-US" dirty="0"/>
          </a:p>
        </p:txBody>
      </p:sp>
      <p:sp>
        <p:nvSpPr>
          <p:cNvPr id="6" name="Title 5"/>
          <p:cNvSpPr>
            <a:spLocks noGrp="1"/>
          </p:cNvSpPr>
          <p:nvPr>
            <p:ph type="title"/>
          </p:nvPr>
        </p:nvSpPr>
        <p:spPr/>
        <p:txBody>
          <a:bodyPr/>
          <a:lstStyle/>
          <a:p>
            <a:r>
              <a:rPr lang="en-US" dirty="0" smtClean="0"/>
              <a:t>Preparing for the DME Installation</a:t>
            </a:r>
            <a:endParaRPr lang="en-US" dirty="0"/>
          </a:p>
        </p:txBody>
      </p:sp>
      <p:sp>
        <p:nvSpPr>
          <p:cNvPr id="5" name="Footer Placeholder 4"/>
          <p:cNvSpPr>
            <a:spLocks noGrp="1"/>
          </p:cNvSpPr>
          <p:nvPr>
            <p:ph type="ftr" sz="quarter" idx="10"/>
          </p:nvPr>
        </p:nvSpPr>
        <p:spPr/>
        <p:txBody>
          <a:bodyPr/>
          <a:lstStyle/>
          <a:p>
            <a:r>
              <a:rPr lang="en-US" dirty="0" smtClean="0"/>
              <a:t>DM-Install-DME-020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7">
                                            <p:txEl>
                                              <p:pRg st="1" end="1"/>
                                            </p:txEl>
                                          </p:spTgt>
                                        </p:tgtEl>
                                        <p:attrNameLst>
                                          <p:attrName>style.fontStyle</p:attrName>
                                        </p:attrNameLst>
                                      </p:cBhvr>
                                      <p:to>
                                        <p:strVal val="normal"/>
                                      </p:to>
                                    </p:set>
                                    <p:set>
                                      <p:cBhvr override="childStyle">
                                        <p:cTn id="7" dur="indefinite"/>
                                        <p:tgtEl>
                                          <p:spTgt spid="7">
                                            <p:txEl>
                                              <p:pRg st="1" end="1"/>
                                            </p:txEl>
                                          </p:spTgt>
                                        </p:tgtEl>
                                        <p:attrNameLst>
                                          <p:attrName>style.fontWeight</p:attrName>
                                        </p:attrNameLst>
                                      </p:cBhvr>
                                      <p:to>
                                        <p:strVal val="bold"/>
                                      </p:to>
                                    </p:set>
                                    <p:set>
                                      <p:cBhvr override="childStyle">
                                        <p:cTn id="8" dur="indefinite"/>
                                        <p:tgtEl>
                                          <p:spTgt spid="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
                                            <p:txEl>
                                              <p:pRg st="1" end="1"/>
                                            </p:txEl>
                                          </p:spTgt>
                                        </p:tgtEl>
                                        <p:attrNameLst>
                                          <p:attrName>style.fontStyle</p:attrName>
                                        </p:attrNameLst>
                                      </p:cBhvr>
                                      <p:to>
                                        <p:strVal val="normal"/>
                                      </p:to>
                                    </p:set>
                                    <p:set>
                                      <p:cBhvr override="childStyle">
                                        <p:cTn id="13" dur="indefinite"/>
                                        <p:tgtEl>
                                          <p:spTgt spid="7">
                                            <p:txEl>
                                              <p:pRg st="1" end="1"/>
                                            </p:txEl>
                                          </p:spTgt>
                                        </p:tgtEl>
                                        <p:attrNameLst>
                                          <p:attrName>style.fontWeight</p:attrName>
                                        </p:attrNameLst>
                                      </p:cBhvr>
                                      <p:to>
                                        <p:strVal val="bold"/>
                                      </p:to>
                                    </p:set>
                                    <p:set>
                                      <p:cBhvr override="childStyle">
                                        <p:cTn id="14" dur="indefinite"/>
                                        <p:tgtEl>
                                          <p:spTgt spid="7">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7">
                                            <p:txEl>
                                              <p:pRg st="2" end="2"/>
                                            </p:txEl>
                                          </p:spTgt>
                                        </p:tgtEl>
                                        <p:attrNameLst>
                                          <p:attrName>style.fontStyle</p:attrName>
                                        </p:attrNameLst>
                                      </p:cBhvr>
                                      <p:to>
                                        <p:strVal val="normal"/>
                                      </p:to>
                                    </p:set>
                                    <p:set>
                                      <p:cBhvr override="childStyle">
                                        <p:cTn id="17" dur="indefinite"/>
                                        <p:tgtEl>
                                          <p:spTgt spid="7">
                                            <p:txEl>
                                              <p:pRg st="2" end="2"/>
                                            </p:txEl>
                                          </p:spTgt>
                                        </p:tgtEl>
                                        <p:attrNameLst>
                                          <p:attrName>style.fontWeight</p:attrName>
                                        </p:attrNameLst>
                                      </p:cBhvr>
                                      <p:to>
                                        <p:strVal val="bold"/>
                                      </p:to>
                                    </p:set>
                                    <p:set>
                                      <p:cBhvr override="childStyle">
                                        <p:cTn id="18" dur="indefinite"/>
                                        <p:tgtEl>
                                          <p:spTgt spid="7">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7">
                                            <p:txEl>
                                              <p:pRg st="3" end="3"/>
                                            </p:txEl>
                                          </p:spTgt>
                                        </p:tgtEl>
                                        <p:attrNameLst>
                                          <p:attrName>style.fontStyle</p:attrName>
                                        </p:attrNameLst>
                                      </p:cBhvr>
                                      <p:to>
                                        <p:strVal val="normal"/>
                                      </p:to>
                                    </p:set>
                                    <p:set>
                                      <p:cBhvr override="childStyle">
                                        <p:cTn id="21" dur="indefinite"/>
                                        <p:tgtEl>
                                          <p:spTgt spid="7">
                                            <p:txEl>
                                              <p:pRg st="3" end="3"/>
                                            </p:txEl>
                                          </p:spTgt>
                                        </p:tgtEl>
                                        <p:attrNameLst>
                                          <p:attrName>style.fontWeight</p:attrName>
                                        </p:attrNameLst>
                                      </p:cBhvr>
                                      <p:to>
                                        <p:strVal val="bold"/>
                                      </p:to>
                                    </p:set>
                                    <p:set>
                                      <p:cBhvr override="childStyle">
                                        <p:cTn id="22" dur="indefinite"/>
                                        <p:tgtEl>
                                          <p:spTgt spid="7">
                                            <p:txEl>
                                              <p:pRg st="3" end="3"/>
                                            </p:txEl>
                                          </p:spTgt>
                                        </p:tgtEl>
                                        <p:attrNameLst>
                                          <p:attrName>style.textDecorationUnderline</p:attrName>
                                        </p:attrNameLst>
                                      </p:cBhvr>
                                      <p:to>
                                        <p:strVal val="false"/>
                                      </p:to>
                                    </p:set>
                                  </p:childTnLst>
                                </p:cTn>
                              </p:par>
                            </p:childTnLst>
                          </p:cTn>
                        </p:par>
                      </p:childTnLst>
                    </p:cTn>
                  </p:par>
                  <p:par>
                    <p:cTn id="23" fill="hold">
                      <p:stCondLst>
                        <p:cond delay="indefinite"/>
                      </p:stCondLst>
                      <p:childTnLst>
                        <p:par>
                          <p:cTn id="24" fill="hold">
                            <p:stCondLst>
                              <p:cond delay="0"/>
                            </p:stCondLst>
                            <p:childTnLst>
                              <p:par>
                                <p:cTn id="25" presetID="5" presetClass="emph" presetSubtype="1" nodeType="clickEffect">
                                  <p:stCondLst>
                                    <p:cond delay="0"/>
                                  </p:stCondLst>
                                  <p:endCondLst>
                                    <p:cond evt="onNext" delay="0">
                                      <p:tgtEl>
                                        <p:sldTgt/>
                                      </p:tgtEl>
                                    </p:cond>
                                  </p:endCondLst>
                                  <p:childTnLst>
                                    <p:set>
                                      <p:cBhvr override="childStyle">
                                        <p:cTn id="26" dur="indefinite"/>
                                        <p:tgtEl>
                                          <p:spTgt spid="7">
                                            <p:txEl>
                                              <p:pRg st="4" end="4"/>
                                            </p:txEl>
                                          </p:spTgt>
                                        </p:tgtEl>
                                        <p:attrNameLst>
                                          <p:attrName>style.fontStyle</p:attrName>
                                        </p:attrNameLst>
                                      </p:cBhvr>
                                      <p:to>
                                        <p:strVal val="normal"/>
                                      </p:to>
                                    </p:set>
                                    <p:set>
                                      <p:cBhvr override="childStyle">
                                        <p:cTn id="27" dur="indefinite"/>
                                        <p:tgtEl>
                                          <p:spTgt spid="7">
                                            <p:txEl>
                                              <p:pRg st="4" end="4"/>
                                            </p:txEl>
                                          </p:spTgt>
                                        </p:tgtEl>
                                        <p:attrNameLst>
                                          <p:attrName>style.fontWeight</p:attrName>
                                        </p:attrNameLst>
                                      </p:cBhvr>
                                      <p:to>
                                        <p:strVal val="bold"/>
                                      </p:to>
                                    </p:set>
                                    <p:set>
                                      <p:cBhvr override="childStyle">
                                        <p:cTn id="28" dur="indefinite"/>
                                        <p:tgtEl>
                                          <p:spTgt spid="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Ensure that you are logged into the server as an administrator</a:t>
            </a:r>
          </a:p>
          <a:p>
            <a:r>
              <a:rPr lang="en-US" dirty="0" smtClean="0"/>
              <a:t>To begin the installation, double-click the </a:t>
            </a:r>
            <a:r>
              <a:rPr lang="en-US" b="1" dirty="0" smtClean="0"/>
              <a:t>setup.exe</a:t>
            </a:r>
            <a:r>
              <a:rPr lang="en-US" dirty="0" smtClean="0"/>
              <a:t> file contained within the Demand Management 6.1 installation folder </a:t>
            </a:r>
            <a:endParaRPr lang="en-US" dirty="0"/>
          </a:p>
        </p:txBody>
      </p:sp>
      <p:sp>
        <p:nvSpPr>
          <p:cNvPr id="4" name="Title 3"/>
          <p:cNvSpPr>
            <a:spLocks noGrp="1"/>
          </p:cNvSpPr>
          <p:nvPr>
            <p:ph type="title"/>
          </p:nvPr>
        </p:nvSpPr>
        <p:spPr/>
        <p:txBody>
          <a:bodyPr/>
          <a:lstStyle/>
          <a:p>
            <a:r>
              <a:rPr lang="en-US" dirty="0" smtClean="0"/>
              <a:t>Launching the Installation</a:t>
            </a:r>
            <a:endParaRPr lang="en-US" dirty="0"/>
          </a:p>
        </p:txBody>
      </p:sp>
      <p:sp>
        <p:nvSpPr>
          <p:cNvPr id="5" name="Footer Placeholder 4"/>
          <p:cNvSpPr>
            <a:spLocks noGrp="1"/>
          </p:cNvSpPr>
          <p:nvPr>
            <p:ph type="ftr" sz="quarter" idx="10"/>
          </p:nvPr>
        </p:nvSpPr>
        <p:spPr/>
        <p:txBody>
          <a:bodyPr/>
          <a:lstStyle/>
          <a:p>
            <a:r>
              <a:rPr lang="en-US" dirty="0" smtClean="0"/>
              <a:t>DM-Install-DME-030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
                                            <p:txEl>
                                              <p:pRg st="1" end="1"/>
                                            </p:txEl>
                                          </p:spTgt>
                                        </p:tgtEl>
                                        <p:attrNameLst>
                                          <p:attrName>style.fontStyle</p:attrName>
                                        </p:attrNameLst>
                                      </p:cBhvr>
                                      <p:to>
                                        <p:strVal val="normal"/>
                                      </p:to>
                                    </p:set>
                                    <p:set>
                                      <p:cBhvr override="childStyle">
                                        <p:cTn id="13" dur="indefinite"/>
                                        <p:tgtEl>
                                          <p:spTgt spid="3">
                                            <p:txEl>
                                              <p:pRg st="1" end="1"/>
                                            </p:txEl>
                                          </p:spTgt>
                                        </p:tgtEl>
                                        <p:attrNameLst>
                                          <p:attrName>style.fontWeight</p:attrName>
                                        </p:attrNameLst>
                                      </p:cBhvr>
                                      <p:to>
                                        <p:strVal val="bold"/>
                                      </p:to>
                                    </p:set>
                                    <p:set>
                                      <p:cBhvr override="childStyle">
                                        <p:cTn id="14"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Upon launching the DME installation, the installation program will determine if you have all software prerequisites installed</a:t>
            </a:r>
          </a:p>
          <a:p>
            <a:r>
              <a:rPr lang="en-US" dirty="0" smtClean="0"/>
              <a:t>If not, the software will install these prerequisites for you</a:t>
            </a:r>
            <a:endParaRPr lang="en-US" dirty="0"/>
          </a:p>
        </p:txBody>
      </p:sp>
      <p:sp>
        <p:nvSpPr>
          <p:cNvPr id="4" name="Title 3"/>
          <p:cNvSpPr>
            <a:spLocks noGrp="1"/>
          </p:cNvSpPr>
          <p:nvPr>
            <p:ph type="title"/>
          </p:nvPr>
        </p:nvSpPr>
        <p:spPr/>
        <p:txBody>
          <a:bodyPr/>
          <a:lstStyle/>
          <a:p>
            <a:r>
              <a:rPr lang="en-US" dirty="0" smtClean="0"/>
              <a:t>Installation of Prerequisites</a:t>
            </a:r>
            <a:endParaRPr lang="en-US" dirty="0"/>
          </a:p>
        </p:txBody>
      </p:sp>
      <p:pic>
        <p:nvPicPr>
          <p:cNvPr id="5" name="Picture 4"/>
          <p:cNvPicPr/>
          <p:nvPr/>
        </p:nvPicPr>
        <p:blipFill>
          <a:blip r:embed="rId3" cstate="print"/>
          <a:srcRect/>
          <a:stretch>
            <a:fillRect/>
          </a:stretch>
        </p:blipFill>
        <p:spPr bwMode="auto">
          <a:xfrm>
            <a:off x="4524499" y="2909463"/>
            <a:ext cx="4359852" cy="3074169"/>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dirty="0" smtClean="0"/>
              <a:t>DM-Install-DME-040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
                                            <p:txEl>
                                              <p:pRg st="0" end="0"/>
                                            </p:txEl>
                                          </p:spTgt>
                                        </p:tgtEl>
                                        <p:attrNameLst>
                                          <p:attrName>style.fontStyle</p:attrName>
                                        </p:attrNameLst>
                                      </p:cBhvr>
                                      <p:to>
                                        <p:strVal val="normal"/>
                                      </p:to>
                                    </p:set>
                                    <p:set>
                                      <p:cBhvr override="childStyle">
                                        <p:cTn id="7" dur="indefinite"/>
                                        <p:tgtEl>
                                          <p:spTgt spid="3">
                                            <p:txEl>
                                              <p:pRg st="0" end="0"/>
                                            </p:txEl>
                                          </p:spTgt>
                                        </p:tgtEl>
                                        <p:attrNameLst>
                                          <p:attrName>style.fontWeight</p:attrName>
                                        </p:attrNameLst>
                                      </p:cBhvr>
                                      <p:to>
                                        <p:strVal val="bold"/>
                                      </p:to>
                                    </p:set>
                                    <p:set>
                                      <p:cBhvr override="childStyle">
                                        <p:cTn id="8" dur="indefinite"/>
                                        <p:tgtEl>
                                          <p:spTgt spid="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
                                            <p:txEl>
                                              <p:pRg st="1" end="1"/>
                                            </p:txEl>
                                          </p:spTgt>
                                        </p:tgtEl>
                                        <p:attrNameLst>
                                          <p:attrName>style.fontStyle</p:attrName>
                                        </p:attrNameLst>
                                      </p:cBhvr>
                                      <p:to>
                                        <p:strVal val="normal"/>
                                      </p:to>
                                    </p:set>
                                    <p:set>
                                      <p:cBhvr override="childStyle">
                                        <p:cTn id="13" dur="indefinite"/>
                                        <p:tgtEl>
                                          <p:spTgt spid="3">
                                            <p:txEl>
                                              <p:pRg st="1" end="1"/>
                                            </p:txEl>
                                          </p:spTgt>
                                        </p:tgtEl>
                                        <p:attrNameLst>
                                          <p:attrName>style.fontWeight</p:attrName>
                                        </p:attrNameLst>
                                      </p:cBhvr>
                                      <p:to>
                                        <p:strVal val="bold"/>
                                      </p:to>
                                    </p:set>
                                    <p:set>
                                      <p:cBhvr override="childStyle">
                                        <p:cTn id="14"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Consult the client to define</a:t>
            </a:r>
            <a:br>
              <a:rPr lang="en-US" dirty="0" smtClean="0"/>
            </a:br>
            <a:r>
              <a:rPr lang="en-US" dirty="0" smtClean="0"/>
              <a:t>the appropriate name to</a:t>
            </a:r>
            <a:br>
              <a:rPr lang="en-US" dirty="0" smtClean="0"/>
            </a:br>
            <a:r>
              <a:rPr lang="en-US" dirty="0" smtClean="0"/>
              <a:t>use in the </a:t>
            </a:r>
            <a:r>
              <a:rPr lang="en-US" b="1" dirty="0" smtClean="0"/>
              <a:t>Customer</a:t>
            </a:r>
            <a:br>
              <a:rPr lang="en-US" b="1" dirty="0" smtClean="0"/>
            </a:br>
            <a:r>
              <a:rPr lang="en-US" b="1" dirty="0" smtClean="0"/>
              <a:t>Information </a:t>
            </a:r>
            <a:r>
              <a:rPr lang="en-US" dirty="0" smtClean="0"/>
              <a:t>section</a:t>
            </a:r>
          </a:p>
          <a:p>
            <a:r>
              <a:rPr lang="en-US" dirty="0" smtClean="0"/>
              <a:t>Within the </a:t>
            </a:r>
            <a:r>
              <a:rPr lang="en-US" b="1" dirty="0" smtClean="0"/>
              <a:t>Destination</a:t>
            </a:r>
            <a:br>
              <a:rPr lang="en-US" b="1" dirty="0" smtClean="0"/>
            </a:br>
            <a:r>
              <a:rPr lang="en-US" b="1" dirty="0" smtClean="0"/>
              <a:t>Folder</a:t>
            </a:r>
            <a:r>
              <a:rPr lang="en-US" dirty="0" smtClean="0"/>
              <a:t> window, select the</a:t>
            </a:r>
            <a:br>
              <a:rPr lang="en-US" dirty="0" smtClean="0"/>
            </a:br>
            <a:r>
              <a:rPr lang="en-US" dirty="0" smtClean="0"/>
              <a:t>appropriate target folder</a:t>
            </a:r>
            <a:br>
              <a:rPr lang="en-US" dirty="0" smtClean="0"/>
            </a:br>
            <a:r>
              <a:rPr lang="en-US" dirty="0" smtClean="0"/>
              <a:t>for the DME application</a:t>
            </a:r>
            <a:endParaRPr lang="en-US" dirty="0"/>
          </a:p>
        </p:txBody>
      </p:sp>
      <p:sp>
        <p:nvSpPr>
          <p:cNvPr id="4" name="Title 3"/>
          <p:cNvSpPr>
            <a:spLocks noGrp="1"/>
          </p:cNvSpPr>
          <p:nvPr>
            <p:ph type="title"/>
          </p:nvPr>
        </p:nvSpPr>
        <p:spPr/>
        <p:txBody>
          <a:bodyPr/>
          <a:lstStyle/>
          <a:p>
            <a:r>
              <a:rPr lang="en-US" dirty="0" smtClean="0"/>
              <a:t>Beginning the Installation</a:t>
            </a:r>
            <a:endParaRPr lang="en-US" dirty="0"/>
          </a:p>
        </p:txBody>
      </p:sp>
      <p:pic>
        <p:nvPicPr>
          <p:cNvPr id="6" name="Picture 2"/>
          <p:cNvPicPr>
            <a:picLocks noChangeAspect="1" noChangeArrowheads="1"/>
          </p:cNvPicPr>
          <p:nvPr/>
        </p:nvPicPr>
        <p:blipFill>
          <a:blip r:embed="rId3"/>
          <a:srcRect/>
          <a:stretch>
            <a:fillRect/>
          </a:stretch>
        </p:blipFill>
        <p:spPr bwMode="auto">
          <a:xfrm>
            <a:off x="5557652" y="825271"/>
            <a:ext cx="3129148" cy="2386432"/>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7" name="Picture 2"/>
          <p:cNvPicPr>
            <a:picLocks noChangeAspect="1" noChangeArrowheads="1"/>
          </p:cNvPicPr>
          <p:nvPr/>
        </p:nvPicPr>
        <p:blipFill>
          <a:blip r:embed="rId4"/>
          <a:srcRect/>
          <a:stretch>
            <a:fillRect/>
          </a:stretch>
        </p:blipFill>
        <p:spPr bwMode="auto">
          <a:xfrm>
            <a:off x="5557652" y="3491346"/>
            <a:ext cx="3143367" cy="2397276"/>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8" name="Straight Arrow Connector 7"/>
          <p:cNvCxnSpPr/>
          <p:nvPr/>
        </p:nvCxnSpPr>
        <p:spPr>
          <a:xfrm flipV="1">
            <a:off x="4524499" y="1677389"/>
            <a:ext cx="1246909" cy="602673"/>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5147953" y="4370119"/>
            <a:ext cx="2844141" cy="88916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dirty="0" smtClean="0"/>
              <a:t>DM-Install-DME-050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a:t>
            </a:r>
            <a:r>
              <a:rPr lang="en-US" b="1" dirty="0" smtClean="0"/>
              <a:t>Licensing</a:t>
            </a:r>
            <a:r>
              <a:rPr lang="en-US" dirty="0" smtClean="0"/>
              <a:t> window alerts you that you need to provide a license key to continue</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dirty="0" smtClean="0"/>
              <a:t>Within the </a:t>
            </a:r>
            <a:r>
              <a:rPr lang="en-US" b="1" dirty="0" smtClean="0"/>
              <a:t>QAD Inc</a:t>
            </a:r>
            <a:r>
              <a:rPr lang="en-US" dirty="0" smtClean="0"/>
              <a:t>. window, make a note of the </a:t>
            </a:r>
            <a:r>
              <a:rPr lang="en-US" b="1" dirty="0" smtClean="0"/>
              <a:t>Server Code</a:t>
            </a:r>
            <a:endParaRPr lang="en-US" dirty="0"/>
          </a:p>
        </p:txBody>
      </p:sp>
      <p:sp>
        <p:nvSpPr>
          <p:cNvPr id="4" name="Title 3"/>
          <p:cNvSpPr>
            <a:spLocks noGrp="1"/>
          </p:cNvSpPr>
          <p:nvPr>
            <p:ph type="title"/>
          </p:nvPr>
        </p:nvSpPr>
        <p:spPr/>
        <p:txBody>
          <a:bodyPr/>
          <a:lstStyle/>
          <a:p>
            <a:r>
              <a:rPr lang="en-US" dirty="0" smtClean="0"/>
              <a:t>License Key Installation</a:t>
            </a:r>
            <a:endParaRPr lang="en-US" dirty="0"/>
          </a:p>
        </p:txBody>
      </p:sp>
      <p:pic>
        <p:nvPicPr>
          <p:cNvPr id="9" name="Picture 2"/>
          <p:cNvPicPr>
            <a:picLocks noChangeAspect="1" noChangeArrowheads="1"/>
          </p:cNvPicPr>
          <p:nvPr/>
        </p:nvPicPr>
        <p:blipFill>
          <a:blip r:embed="rId3"/>
          <a:srcRect/>
          <a:stretch>
            <a:fillRect/>
          </a:stretch>
        </p:blipFill>
        <p:spPr bwMode="auto">
          <a:xfrm>
            <a:off x="1407719" y="1935678"/>
            <a:ext cx="4038600" cy="146685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10" name="Picture 9"/>
          <p:cNvPicPr/>
          <p:nvPr/>
        </p:nvPicPr>
        <p:blipFill>
          <a:blip r:embed="rId4" cstate="print"/>
          <a:srcRect/>
          <a:stretch>
            <a:fillRect/>
          </a:stretch>
        </p:blipFill>
        <p:spPr bwMode="auto">
          <a:xfrm>
            <a:off x="3929799" y="4068233"/>
            <a:ext cx="3714750" cy="21431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2" name="Rounded Rectangle 11"/>
          <p:cNvSpPr/>
          <p:nvPr/>
        </p:nvSpPr>
        <p:spPr>
          <a:xfrm>
            <a:off x="5478970" y="4865049"/>
            <a:ext cx="2004463" cy="421573"/>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ooter Placeholder 7"/>
          <p:cNvSpPr>
            <a:spLocks noGrp="1"/>
          </p:cNvSpPr>
          <p:nvPr>
            <p:ph type="ftr" sz="quarter" idx="10"/>
          </p:nvPr>
        </p:nvSpPr>
        <p:spPr/>
        <p:txBody>
          <a:bodyPr/>
          <a:lstStyle/>
          <a:p>
            <a:r>
              <a:rPr lang="en-US" dirty="0" smtClean="0"/>
              <a:t>DM-Install-DME-060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Call your </a:t>
            </a:r>
            <a:r>
              <a:rPr lang="en-US" b="1" dirty="0" smtClean="0"/>
              <a:t>QAD Support Representative</a:t>
            </a:r>
            <a:r>
              <a:rPr lang="en-US" dirty="0" smtClean="0"/>
              <a:t> to obtain a license key  </a:t>
            </a:r>
          </a:p>
          <a:p>
            <a:pPr lvl="1"/>
            <a:r>
              <a:rPr lang="en-US" dirty="0" smtClean="0"/>
              <a:t>Provide the “Server Code” displayed within the window</a:t>
            </a:r>
          </a:p>
          <a:p>
            <a:r>
              <a:rPr lang="en-US" dirty="0" smtClean="0"/>
              <a:t>Your Support Representative will provide you with a license key  </a:t>
            </a:r>
          </a:p>
          <a:p>
            <a:pPr lvl="1"/>
            <a:r>
              <a:rPr lang="en-US" dirty="0" smtClean="0"/>
              <a:t>Enter that number within the </a:t>
            </a:r>
            <a:r>
              <a:rPr lang="en-US" b="1" dirty="0" smtClean="0"/>
              <a:t>Key</a:t>
            </a:r>
            <a:r>
              <a:rPr lang="en-US" dirty="0" smtClean="0"/>
              <a:t> field and click </a:t>
            </a:r>
            <a:r>
              <a:rPr lang="en-US" b="1" dirty="0" smtClean="0"/>
              <a:t>Install Key</a:t>
            </a:r>
            <a:endParaRPr lang="en-US" dirty="0"/>
          </a:p>
        </p:txBody>
      </p:sp>
      <p:sp>
        <p:nvSpPr>
          <p:cNvPr id="4" name="Title 3"/>
          <p:cNvSpPr>
            <a:spLocks noGrp="1"/>
          </p:cNvSpPr>
          <p:nvPr>
            <p:ph type="title"/>
          </p:nvPr>
        </p:nvSpPr>
        <p:spPr/>
        <p:txBody>
          <a:bodyPr/>
          <a:lstStyle/>
          <a:p>
            <a:r>
              <a:rPr lang="en-US" dirty="0" smtClean="0"/>
              <a:t>License Key Installation</a:t>
            </a:r>
            <a:endParaRPr lang="en-US" dirty="0"/>
          </a:p>
        </p:txBody>
      </p:sp>
      <p:pic>
        <p:nvPicPr>
          <p:cNvPr id="10" name="Picture 9"/>
          <p:cNvPicPr/>
          <p:nvPr/>
        </p:nvPicPr>
        <p:blipFill>
          <a:blip r:embed="rId3" cstate="print"/>
          <a:srcRect/>
          <a:stretch>
            <a:fillRect/>
          </a:stretch>
        </p:blipFill>
        <p:spPr bwMode="auto">
          <a:xfrm>
            <a:off x="3095071" y="4041136"/>
            <a:ext cx="3714750" cy="214312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2" name="Rounded Rectangle 11"/>
          <p:cNvSpPr/>
          <p:nvPr/>
        </p:nvSpPr>
        <p:spPr>
          <a:xfrm>
            <a:off x="3234343" y="5323485"/>
            <a:ext cx="3551728" cy="421573"/>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Footer Placeholder 6"/>
          <p:cNvSpPr>
            <a:spLocks noGrp="1"/>
          </p:cNvSpPr>
          <p:nvPr>
            <p:ph type="ftr" sz="quarter" idx="10"/>
          </p:nvPr>
        </p:nvSpPr>
        <p:spPr/>
        <p:txBody>
          <a:bodyPr/>
          <a:lstStyle/>
          <a:p>
            <a:r>
              <a:rPr lang="en-US" dirty="0" smtClean="0"/>
              <a:t>DM-Install-DME-070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If your license key installation was successful, you will see the following window</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r>
              <a:rPr lang="en-US" dirty="0" smtClean="0"/>
              <a:t>After clicking </a:t>
            </a:r>
            <a:r>
              <a:rPr lang="en-US" b="1" dirty="0" smtClean="0"/>
              <a:t>OK</a:t>
            </a:r>
            <a:r>
              <a:rPr lang="en-US" dirty="0" smtClean="0"/>
              <a:t>, you will note the specific location of the license key install file  </a:t>
            </a:r>
            <a:endParaRPr lang="en-US" dirty="0"/>
          </a:p>
        </p:txBody>
      </p:sp>
      <p:sp>
        <p:nvSpPr>
          <p:cNvPr id="4" name="Title 3"/>
          <p:cNvSpPr>
            <a:spLocks noGrp="1"/>
          </p:cNvSpPr>
          <p:nvPr>
            <p:ph type="title"/>
          </p:nvPr>
        </p:nvSpPr>
        <p:spPr/>
        <p:txBody>
          <a:bodyPr/>
          <a:lstStyle/>
          <a:p>
            <a:r>
              <a:rPr lang="en-US" dirty="0" smtClean="0"/>
              <a:t>License Key Installation</a:t>
            </a:r>
            <a:endParaRPr lang="en-US" dirty="0"/>
          </a:p>
        </p:txBody>
      </p:sp>
      <p:pic>
        <p:nvPicPr>
          <p:cNvPr id="7" name="Picture 6"/>
          <p:cNvPicPr/>
          <p:nvPr/>
        </p:nvPicPr>
        <p:blipFill>
          <a:blip r:embed="rId3" cstate="print"/>
          <a:srcRect/>
          <a:stretch>
            <a:fillRect/>
          </a:stretch>
        </p:blipFill>
        <p:spPr bwMode="auto">
          <a:xfrm>
            <a:off x="2605087" y="1823375"/>
            <a:ext cx="3933825" cy="17526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9" name="Picture 8"/>
          <p:cNvPicPr/>
          <p:nvPr/>
        </p:nvPicPr>
        <p:blipFill>
          <a:blip r:embed="rId4" cstate="print"/>
          <a:srcRect/>
          <a:stretch>
            <a:fillRect/>
          </a:stretch>
        </p:blipFill>
        <p:spPr bwMode="auto">
          <a:xfrm>
            <a:off x="2786062" y="4536200"/>
            <a:ext cx="3571875" cy="146685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dirty="0" smtClean="0"/>
              <a:t>DM-Install-DME-080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For an initial installation of DME on a server, a </a:t>
            </a:r>
            <a:r>
              <a:rPr lang="en-US" b="1" dirty="0" smtClean="0"/>
              <a:t>Complete</a:t>
            </a:r>
            <a:r>
              <a:rPr lang="en-US" dirty="0" smtClean="0"/>
              <a:t> installation is recommended.</a:t>
            </a:r>
          </a:p>
          <a:p>
            <a:r>
              <a:rPr lang="en-US" dirty="0" smtClean="0"/>
              <a:t>For special situations,</a:t>
            </a:r>
            <a:br>
              <a:rPr lang="en-US" dirty="0" smtClean="0"/>
            </a:br>
            <a:r>
              <a:rPr lang="en-US" dirty="0" smtClean="0"/>
              <a:t>the </a:t>
            </a:r>
            <a:r>
              <a:rPr lang="en-US" b="1" dirty="0" smtClean="0"/>
              <a:t>Custom</a:t>
            </a:r>
            <a:r>
              <a:rPr lang="en-US" dirty="0" smtClean="0"/>
              <a:t/>
            </a:r>
            <a:br>
              <a:rPr lang="en-US" dirty="0" smtClean="0"/>
            </a:br>
            <a:r>
              <a:rPr lang="en-US" dirty="0" smtClean="0"/>
              <a:t>setting can be</a:t>
            </a:r>
            <a:br>
              <a:rPr lang="en-US" dirty="0" smtClean="0"/>
            </a:br>
            <a:r>
              <a:rPr lang="en-US" dirty="0" smtClean="0"/>
              <a:t>used to install</a:t>
            </a:r>
            <a:br>
              <a:rPr lang="en-US" dirty="0" smtClean="0"/>
            </a:br>
            <a:r>
              <a:rPr lang="en-US" dirty="0" smtClean="0"/>
              <a:t>specific software</a:t>
            </a:r>
            <a:br>
              <a:rPr lang="en-US" dirty="0" smtClean="0"/>
            </a:br>
            <a:r>
              <a:rPr lang="en-US" dirty="0" smtClean="0"/>
              <a:t>components</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p:txBody>
      </p:sp>
      <p:sp>
        <p:nvSpPr>
          <p:cNvPr id="4" name="Title 3"/>
          <p:cNvSpPr>
            <a:spLocks noGrp="1"/>
          </p:cNvSpPr>
          <p:nvPr>
            <p:ph type="title"/>
          </p:nvPr>
        </p:nvSpPr>
        <p:spPr/>
        <p:txBody>
          <a:bodyPr/>
          <a:lstStyle/>
          <a:p>
            <a:r>
              <a:rPr lang="en-US" dirty="0" smtClean="0"/>
              <a:t>Setup Type</a:t>
            </a:r>
            <a:endParaRPr lang="en-US" dirty="0"/>
          </a:p>
        </p:txBody>
      </p:sp>
      <p:pic>
        <p:nvPicPr>
          <p:cNvPr id="8" name="Picture 7"/>
          <p:cNvPicPr/>
          <p:nvPr/>
        </p:nvPicPr>
        <p:blipFill>
          <a:blip r:embed="rId3" cstate="print"/>
          <a:srcRect/>
          <a:stretch>
            <a:fillRect/>
          </a:stretch>
        </p:blipFill>
        <p:spPr bwMode="auto">
          <a:xfrm>
            <a:off x="3900426" y="2381745"/>
            <a:ext cx="4895850" cy="37338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0" name="Rounded Rectangle 9"/>
          <p:cNvSpPr/>
          <p:nvPr/>
        </p:nvSpPr>
        <p:spPr>
          <a:xfrm>
            <a:off x="4141513" y="3550969"/>
            <a:ext cx="3679377" cy="724395"/>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Footer Placeholder 6"/>
          <p:cNvSpPr>
            <a:spLocks noGrp="1"/>
          </p:cNvSpPr>
          <p:nvPr>
            <p:ph type="ftr" sz="quarter" idx="10"/>
          </p:nvPr>
        </p:nvSpPr>
        <p:spPr/>
        <p:txBody>
          <a:bodyPr/>
          <a:lstStyle/>
          <a:p>
            <a:r>
              <a:rPr lang="en-US" dirty="0" smtClean="0"/>
              <a:t>DM-Install-DME-090</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10.xml><?xml version="1.0" encoding="utf-8"?>
<p:tagLst xmlns:a="http://schemas.openxmlformats.org/drawingml/2006/main" xmlns:r="http://schemas.openxmlformats.org/officeDocument/2006/relationships" xmlns:p="http://schemas.openxmlformats.org/presentationml/2006/main">
  <p:tag name="DVSHAPEID" val="9LkOx3qq6BI3fh8pGnP4Uw"/>
</p:tagLst>
</file>

<file path=ppt/tags/tag11.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2.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3.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4.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15.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ags/tag5.xml><?xml version="1.0" encoding="utf-8"?>
<p:tagLst xmlns:a="http://schemas.openxmlformats.org/drawingml/2006/main" xmlns:r="http://schemas.openxmlformats.org/officeDocument/2006/relationships" xmlns:p="http://schemas.openxmlformats.org/presentationml/2006/main">
  <p:tag name="DVSHAPEID" val="VlQuXWn24WCC1aHBvkZ53x"/>
</p:tagLst>
</file>

<file path=ppt/tags/tag6.xml><?xml version="1.0" encoding="utf-8"?>
<p:tagLst xmlns:a="http://schemas.openxmlformats.org/drawingml/2006/main" xmlns:r="http://schemas.openxmlformats.org/officeDocument/2006/relationships" xmlns:p="http://schemas.openxmlformats.org/presentationml/2006/main">
  <p:tag name="DVSHAPEID" val="lGU92dAz0K2fTqSYDQ42fI"/>
</p:tagLst>
</file>

<file path=ppt/tags/tag7.xml><?xml version="1.0" encoding="utf-8"?>
<p:tagLst xmlns:a="http://schemas.openxmlformats.org/drawingml/2006/main" xmlns:r="http://schemas.openxmlformats.org/officeDocument/2006/relationships" xmlns:p="http://schemas.openxmlformats.org/presentationml/2006/main">
  <p:tag name="DVSHAPEID" val="NDKiYSZ36yao0azNU9svWR"/>
</p:tagLst>
</file>

<file path=ppt/tags/tag8.xml><?xml version="1.0" encoding="utf-8"?>
<p:tagLst xmlns:a="http://schemas.openxmlformats.org/drawingml/2006/main" xmlns:r="http://schemas.openxmlformats.org/officeDocument/2006/relationships" xmlns:p="http://schemas.openxmlformats.org/presentationml/2006/main">
  <p:tag name="DVSHAPEID" val="5vqIoPWUAKMV2Y2H9rmXw9"/>
</p:tagLst>
</file>

<file path=ppt/tags/tag9.xml><?xml version="1.0" encoding="utf-8"?>
<p:tagLst xmlns:a="http://schemas.openxmlformats.org/drawingml/2006/main" xmlns:r="http://schemas.openxmlformats.org/officeDocument/2006/relationships" xmlns:p="http://schemas.openxmlformats.org/presentationml/2006/main">
  <p:tag name="DVSHAPEID" val="QXdqHxx8AFXVp2r5rM0OPN"/>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7076</TotalTime>
  <Words>1131</Words>
  <Application>Microsoft Office PowerPoint</Application>
  <PresentationFormat>On-screen Show (4:3)</PresentationFormat>
  <Paragraphs>115</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QAD 2010 Template</vt:lpstr>
      <vt:lpstr>Installing Demand Management Engine</vt:lpstr>
      <vt:lpstr>Preparing for the DME Installation</vt:lpstr>
      <vt:lpstr>Launching the Installation</vt:lpstr>
      <vt:lpstr>Installation of Prerequisites</vt:lpstr>
      <vt:lpstr>Beginning the Installation</vt:lpstr>
      <vt:lpstr>License Key Installation</vt:lpstr>
      <vt:lpstr>License Key Installation</vt:lpstr>
      <vt:lpstr>License Key Installation</vt:lpstr>
      <vt:lpstr>Setup Type</vt:lpstr>
      <vt:lpstr>Installation Type</vt:lpstr>
      <vt:lpstr>Supporting Disconnect Mode</vt:lpstr>
      <vt:lpstr>Database Administration Tool</vt:lpstr>
      <vt:lpstr>Internationalization Configuration Wizard</vt:lpstr>
      <vt:lpstr>Internationalization Configuration Wizard</vt:lpstr>
      <vt:lpstr>Installation Success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261</cp:revision>
  <dcterms:created xsi:type="dcterms:W3CDTF">2011-07-14T16:40:17Z</dcterms:created>
  <dcterms:modified xsi:type="dcterms:W3CDTF">2012-01-19T18:41:11Z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