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tags/tag14.xml" ContentType="application/vnd.openxmlformats-officedocument.presentationml.tags+xml"/>
  <Override PartName="/ppt/tags/tag1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4" r:id="rId1"/>
  </p:sldMasterIdLst>
  <p:notesMasterIdLst>
    <p:notesMasterId r:id="rId12"/>
  </p:notesMasterIdLst>
  <p:handoutMasterIdLst>
    <p:handoutMasterId r:id="rId13"/>
  </p:handoutMasterIdLst>
  <p:sldIdLst>
    <p:sldId id="302" r:id="rId2"/>
    <p:sldId id="307" r:id="rId3"/>
    <p:sldId id="306" r:id="rId4"/>
    <p:sldId id="316" r:id="rId5"/>
    <p:sldId id="317" r:id="rId6"/>
    <p:sldId id="318" r:id="rId7"/>
    <p:sldId id="319" r:id="rId8"/>
    <p:sldId id="308" r:id="rId9"/>
    <p:sldId id="320" r:id="rId10"/>
    <p:sldId id="315"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82319" autoAdjust="0"/>
  </p:normalViewPr>
  <p:slideViewPr>
    <p:cSldViewPr snapToGrid="0" snapToObjects="1">
      <p:cViewPr>
        <p:scale>
          <a:sx n="80" d="100"/>
          <a:sy n="80" d="100"/>
        </p:scale>
        <p:origin x="-972" y="-156"/>
      </p:cViewPr>
      <p:guideLst>
        <p:guide orient="horz" pos="827"/>
        <p:guide pos="361"/>
      </p:guideLst>
    </p:cSldViewPr>
  </p:slideViewPr>
  <p:notesTextViewPr>
    <p:cViewPr>
      <p:scale>
        <a:sx n="100" d="100"/>
        <a:sy n="100" d="100"/>
      </p:scale>
      <p:origin x="0" y="0"/>
    </p:cViewPr>
  </p:notesTextViewPr>
  <p:sorterViewPr>
    <p:cViewPr>
      <p:scale>
        <a:sx n="66" d="100"/>
        <a:sy n="66" d="100"/>
      </p:scale>
      <p:origin x="0" y="546"/>
    </p:cViewPr>
  </p:sorterViewPr>
  <p:notesViewPr>
    <p:cSldViewPr snapToGrid="0" snapToObjects="1">
      <p:cViewPr varScale="1">
        <p:scale>
          <a:sx n="85" d="100"/>
          <a:sy n="85" d="100"/>
        </p:scale>
        <p:origin x="-3756" y="-7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2/9/2012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dirty="0"/>
          </a:p>
        </p:txBody>
      </p:sp>
    </p:spTree>
    <p:extLst>
      <p:ext uri="{BB962C8B-B14F-4D97-AF65-F5344CB8AC3E}">
        <p14:creationId xmlns="" xmlns:p14="http://schemas.microsoft.com/office/powerpoint/2010/main"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2/9/2012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dirty="0"/>
          </a:p>
        </p:txBody>
      </p:sp>
    </p:spTree>
    <p:extLst>
      <p:ext uri="{BB962C8B-B14F-4D97-AF65-F5344CB8AC3E}">
        <p14:creationId xmlns="" xmlns:p14="http://schemas.microsoft.com/office/powerpoint/2010/main"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endParaRPr lang="en-US" dirty="0" smtClean="0"/>
          </a:p>
        </p:txBody>
      </p:sp>
      <p:sp>
        <p:nvSpPr>
          <p:cNvPr id="28676" name="Slide Number Placeholder 3"/>
          <p:cNvSpPr>
            <a:spLocks noGrp="1"/>
          </p:cNvSpPr>
          <p:nvPr>
            <p:ph type="sldNum" sz="quarter" idx="5"/>
          </p:nvPr>
        </p:nvSpPr>
        <p:spPr>
          <a:noFill/>
        </p:spPr>
        <p:txBody>
          <a:bodyPr/>
          <a:lstStyle/>
          <a:p>
            <a:fld id="{05971EE4-C82A-4543-A6C6-8C215D81D62E}" type="slidenum">
              <a:rPr lang="en-US" smtClean="0"/>
              <a:pPr/>
              <a:t>1</a:t>
            </a:fld>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QAD Demand Planning import/export functions</a:t>
            </a:r>
            <a:r>
              <a:rPr lang="en-US" baseline="0" dirty="0" smtClean="0"/>
              <a:t> (which are accessed via menu function 36.5.9) are fully documented in a separate workaid.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 that the DM forecast output file must be named “dmtrfcst.csv”.  This is not a requirement of DM but of the</a:t>
            </a:r>
            <a:r>
              <a:rPr lang="en-US" baseline="0" dirty="0" smtClean="0"/>
              <a:t> QAD menu function that imports the forecast file.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only fields required</a:t>
            </a:r>
            <a:r>
              <a:rPr lang="en-US" baseline="0" dirty="0" smtClean="0"/>
              <a:t> are the last three:  WholeMonth, TimeFence and Nperiods.  The other fields can be utilized if they are incorporated in the forecast export stored procedure.  To populate this table, follow this procedure:</a:t>
            </a:r>
          </a:p>
          <a:p>
            <a:pPr marL="228600" indent="-228600">
              <a:buFont typeface="+mj-lt"/>
              <a:buAutoNum type="arabicPeriod"/>
            </a:pPr>
            <a:r>
              <a:rPr lang="en-US" baseline="0" dirty="0" smtClean="0"/>
              <a:t>Open the table using SQL Server Management Studio.</a:t>
            </a:r>
          </a:p>
          <a:p>
            <a:pPr marL="228600" indent="-228600">
              <a:buFont typeface="+mj-lt"/>
              <a:buAutoNum type="arabicPeriod"/>
            </a:pPr>
            <a:r>
              <a:rPr lang="en-US" baseline="0" dirty="0" smtClean="0"/>
              <a:t>If no records exist in this table, add one record and populate the fields as necessary.  If a record already exists, update the fields as necessary.</a:t>
            </a:r>
          </a:p>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Open the “Forecast Export Stored Procedure.sql” script in SQL Server Management Studio.</a:t>
            </a:r>
            <a:endParaRPr lang="en-US" baseline="0" dirty="0" smtClean="0"/>
          </a:p>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“Calculation of export data” section of the script, follow this procedure:</a:t>
            </a:r>
          </a:p>
          <a:p>
            <a:pPr marL="228600" indent="-228600">
              <a:buFont typeface="+mj-lt"/>
              <a:buAutoNum type="arabicPeriod"/>
            </a:pPr>
            <a:r>
              <a:rPr lang="en-US" baseline="0" dirty="0" smtClean="0"/>
              <a:t>Determine if the first two fields of the SELECT statement match the fields for “item” and “site” from the Series table of the DM database.  In this example, the SKU field represents “Item” and the Other field represents “Site”.</a:t>
            </a:r>
          </a:p>
          <a:p>
            <a:pPr marL="228600" indent="-228600">
              <a:buFont typeface="+mj-lt"/>
              <a:buAutoNum type="arabicPeriod"/>
            </a:pPr>
            <a:r>
              <a:rPr lang="en-US" baseline="0" dirty="0" smtClean="0"/>
              <a:t>Modify the calculation line if necessary to utilize a different observations field (opinion line).</a:t>
            </a:r>
          </a:p>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“Calculation of export data” section of the script, follow this procedure:</a:t>
            </a:r>
          </a:p>
          <a:p>
            <a:pPr marL="228600" indent="-228600">
              <a:buFont typeface="+mj-lt"/>
              <a:buAutoNum type="arabicPeriod"/>
            </a:pPr>
            <a:r>
              <a:rPr lang="en-US" baseline="0" dirty="0" smtClean="0"/>
              <a:t>Determine if the first two fields of the SELECT statement match the fields for “item” and “site” from the Series table of the DM database.  In this example, the SKU field represents “Item” and the Other field represents “Site”.</a:t>
            </a:r>
          </a:p>
          <a:p>
            <a:pPr marL="228600" indent="-228600">
              <a:buFont typeface="+mj-lt"/>
              <a:buAutoNum type="arabicPeriod"/>
            </a:pPr>
            <a:r>
              <a:rPr lang="en-US" baseline="0" dirty="0" smtClean="0"/>
              <a:t>Modify the calculation line if necessary to utilize a different observations field (opinion line).</a:t>
            </a:r>
          </a:p>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export of</a:t>
            </a:r>
            <a:r>
              <a:rPr lang="en-US" baseline="0" dirty="0" smtClean="0"/>
              <a:t> a flat file can occur through several methods.  Here are two common examples:</a:t>
            </a:r>
          </a:p>
          <a:p>
            <a:pPr marL="228600" indent="-228600">
              <a:buFont typeface="+mj-lt"/>
              <a:buAutoNum type="arabicPeriod"/>
            </a:pPr>
            <a:r>
              <a:rPr lang="en-US" baseline="0" dirty="0" smtClean="0"/>
              <a:t>Use of the BCP function.  This dumps the contents of a table into a text file.  Be sure to specify the source table and destination file name.</a:t>
            </a:r>
          </a:p>
          <a:p>
            <a:pPr marL="228600" indent="-228600">
              <a:buFont typeface="+mj-lt"/>
              <a:buAutoNum type="arabicPeriod"/>
            </a:pPr>
            <a:r>
              <a:rPr lang="en-US" baseline="0" dirty="0" smtClean="0"/>
              <a:t>Build a SSIS package that exports the contents of the QAD_ForecastExport table to a text file.  The name of the package would be used in this “dtexec” statement (in the example, the package is named “ExportForecastCSV”)</a:t>
            </a:r>
          </a:p>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Refer to the section on </a:t>
            </a:r>
            <a:r>
              <a:rPr lang="en-US" b="1" dirty="0" smtClean="0"/>
              <a:t>Custom Tasks</a:t>
            </a:r>
            <a:r>
              <a:rPr lang="en-US" b="0" dirty="0" smtClean="0"/>
              <a:t> for assistance with creating a custom task.</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DM-to-QAD-Build-DM-Export-</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DM-to-QAD-Build-DM-Export-</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DM-to-QAD-Build-DM-Export-</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DM-to-QAD-Build-DM-Export-</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DM-to-QAD-Build-DM-Export-</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r>
              <a:rPr lang="en-US" smtClean="0"/>
              <a:t>DM-to-QAD-Build-DM-Export-</a:t>
            </a:r>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DM-to-QAD-Build-DM-Export-</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6602681" y="6638544"/>
            <a:ext cx="2541319" cy="219456"/>
          </a:xfrm>
          <a:prstGeom prst="rect">
            <a:avLst/>
          </a:prstGeom>
        </p:spPr>
        <p:txBody>
          <a:bodyPr vert="horz" lIns="91440" tIns="45720" rIns="91440" bIns="45720" rtlCol="0" anchor="b"/>
          <a:lstStyle>
            <a:lvl1pPr algn="r">
              <a:defRPr sz="800">
                <a:solidFill>
                  <a:schemeClr val="tx1"/>
                </a:solidFill>
              </a:defRPr>
            </a:lvl1pPr>
          </a:lstStyle>
          <a:p>
            <a:r>
              <a:rPr lang="en-US" smtClean="0"/>
              <a:t>DM-to-QAD-Build-DM-Export-</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4.png"/><Relationship Id="rId5" Type="http://schemas.openxmlformats.org/officeDocument/2006/relationships/notesSlide" Target="../notesSlides/notesSlide5.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image" Target="../media/image4.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3.xml"/><Relationship Id="rId7" Type="http://schemas.openxmlformats.org/officeDocument/2006/relationships/notesSlide" Target="../notesSlides/notesSlide7.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Layout" Target="../slideLayouts/slideLayout2.xml"/><Relationship Id="rId5" Type="http://schemas.openxmlformats.org/officeDocument/2006/relationships/tags" Target="../tags/tag15.xml"/><Relationship Id="rId4" Type="http://schemas.openxmlformats.org/officeDocument/2006/relationships/tags" Target="../tags/tag1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custDataLst>
              <p:tags r:id="rId2"/>
            </p:custDataLst>
          </p:nvPr>
        </p:nvSpPr>
        <p:spPr/>
        <p:txBody>
          <a:bodyPr>
            <a:normAutofit fontScale="90000"/>
          </a:bodyPr>
          <a:lstStyle/>
          <a:p>
            <a:r>
              <a:rPr lang="en-US" dirty="0" smtClean="0"/>
              <a:t>DM-to-QAD: Building </a:t>
            </a:r>
            <a:r>
              <a:rPr lang="en-US" dirty="0" smtClean="0"/>
              <a:t>the DM Export Procedure</a:t>
            </a:r>
          </a:p>
        </p:txBody>
      </p:sp>
      <p:sp>
        <p:nvSpPr>
          <p:cNvPr id="2052" name="Rectangle 3"/>
          <p:cNvSpPr>
            <a:spLocks noGrp="1" noChangeArrowheads="1"/>
          </p:cNvSpPr>
          <p:nvPr>
            <p:ph type="body" sz="quarter" idx="10"/>
            <p:custDataLst>
              <p:tags r:id="rId3"/>
            </p:custDataLst>
          </p:nvPr>
        </p:nvSpPr>
        <p:spPr/>
        <p:txBody>
          <a:bodyPr/>
          <a:lstStyle/>
          <a:p>
            <a:r>
              <a:rPr lang="en-US" dirty="0" smtClean="0"/>
              <a:t>Mark K. Williams, CFPIM, CSCP					</a:t>
            </a:r>
          </a:p>
          <a:p>
            <a:r>
              <a:rPr lang="en-US" dirty="0" smtClean="0"/>
              <a:t>QAD Supply Chain Solutions Center</a:t>
            </a:r>
          </a:p>
        </p:txBody>
      </p:sp>
      <p:sp>
        <p:nvSpPr>
          <p:cNvPr id="6" name="Text Placeholder 5"/>
          <p:cNvSpPr>
            <a:spLocks noGrp="1"/>
          </p:cNvSpPr>
          <p:nvPr>
            <p:ph type="body" sz="quarter" idx="11"/>
            <p:custDataLst>
              <p:tags r:id="rId4"/>
            </p:custDataLst>
          </p:nvPr>
        </p:nvSpPr>
        <p:spPr/>
        <p:txBody>
          <a:bodyPr/>
          <a:lstStyle/>
          <a:p>
            <a:r>
              <a:rPr lang="en-US" dirty="0" smtClean="0"/>
              <a:t>Demand Management Certification Program</a:t>
            </a: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At this point, DM has been configured to allow for the creation of a forecast export </a:t>
            </a:r>
            <a:r>
              <a:rPr lang="en-US" dirty="0" smtClean="0"/>
              <a:t>file</a:t>
            </a:r>
            <a:endParaRPr lang="en-US" dirty="0" smtClean="0"/>
          </a:p>
          <a:p>
            <a:r>
              <a:rPr lang="en-US" dirty="0" smtClean="0"/>
              <a:t>As part of your DM implementation, you may explore these next </a:t>
            </a:r>
            <a:r>
              <a:rPr lang="en-US" dirty="0" smtClean="0"/>
              <a:t>steps</a:t>
            </a:r>
            <a:endParaRPr lang="en-US" dirty="0" smtClean="0"/>
          </a:p>
          <a:p>
            <a:pPr lvl="1"/>
            <a:r>
              <a:rPr lang="en-US" dirty="0" smtClean="0"/>
              <a:t>Setup of the Batch Scheduler to execute a forecast export custom task</a:t>
            </a:r>
          </a:p>
          <a:p>
            <a:pPr lvl="1"/>
            <a:r>
              <a:rPr lang="en-US" dirty="0" smtClean="0"/>
              <a:t>Setup of the QAD Demand Planning import functions (36.5.9)</a:t>
            </a:r>
          </a:p>
          <a:p>
            <a:pPr lvl="1"/>
            <a:endParaRPr lang="en-US" dirty="0" smtClean="0"/>
          </a:p>
        </p:txBody>
      </p:sp>
      <p:sp>
        <p:nvSpPr>
          <p:cNvPr id="4" name="Title 3"/>
          <p:cNvSpPr>
            <a:spLocks noGrp="1"/>
          </p:cNvSpPr>
          <p:nvPr>
            <p:ph type="title"/>
          </p:nvPr>
        </p:nvSpPr>
        <p:spPr/>
        <p:txBody>
          <a:bodyPr>
            <a:normAutofit/>
          </a:bodyPr>
          <a:lstStyle/>
          <a:p>
            <a:r>
              <a:rPr lang="en-US" dirty="0" smtClean="0"/>
              <a:t>Next Steps</a:t>
            </a:r>
            <a:endParaRPr lang="en-US" dirty="0"/>
          </a:p>
        </p:txBody>
      </p:sp>
      <p:sp>
        <p:nvSpPr>
          <p:cNvPr id="5" name="Footer Placeholder 4"/>
          <p:cNvSpPr>
            <a:spLocks noGrp="1"/>
          </p:cNvSpPr>
          <p:nvPr>
            <p:ph type="ftr" sz="quarter" idx="10"/>
          </p:nvPr>
        </p:nvSpPr>
        <p:spPr/>
        <p:txBody>
          <a:bodyPr/>
          <a:lstStyle/>
          <a:p>
            <a:r>
              <a:rPr lang="en-US" smtClean="0"/>
              <a:t>DM-to-QAD-Build-DM-Export-100</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Building the DM forecast export procedure involves several key </a:t>
            </a:r>
            <a:r>
              <a:rPr lang="en-US" dirty="0" smtClean="0"/>
              <a:t>steps</a:t>
            </a:r>
            <a:endParaRPr lang="en-US" dirty="0" smtClean="0"/>
          </a:p>
          <a:p>
            <a:pPr lvl="1"/>
            <a:r>
              <a:rPr lang="en-US" b="1" dirty="0" smtClean="0"/>
              <a:t>Export Parameters</a:t>
            </a:r>
            <a:r>
              <a:rPr lang="en-US" dirty="0" smtClean="0"/>
              <a:t> – defines variables that drive the contents of the forecast export file</a:t>
            </a:r>
          </a:p>
          <a:p>
            <a:pPr lvl="1"/>
            <a:r>
              <a:rPr lang="en-US" b="1" dirty="0" smtClean="0"/>
              <a:t>Export Stored Procedure</a:t>
            </a:r>
            <a:r>
              <a:rPr lang="en-US" dirty="0" smtClean="0"/>
              <a:t> – this procedure summarizes the forecast data and creates the output file</a:t>
            </a:r>
          </a:p>
          <a:p>
            <a:pPr lvl="1"/>
            <a:r>
              <a:rPr lang="en-US" b="1" dirty="0" smtClean="0"/>
              <a:t>Custom Task Creation  </a:t>
            </a:r>
            <a:r>
              <a:rPr lang="en-US" dirty="0" smtClean="0"/>
              <a:t>- the stored procedure must be installed as a custom task inside of DM to be utilized by the Batch Scheduler</a:t>
            </a:r>
            <a:endParaRPr lang="en-US" b="1" dirty="0" smtClean="0"/>
          </a:p>
          <a:p>
            <a:endParaRPr lang="en-US" dirty="0"/>
          </a:p>
        </p:txBody>
      </p:sp>
      <p:sp>
        <p:nvSpPr>
          <p:cNvPr id="6" name="Title 5"/>
          <p:cNvSpPr>
            <a:spLocks noGrp="1"/>
          </p:cNvSpPr>
          <p:nvPr>
            <p:ph type="title"/>
          </p:nvPr>
        </p:nvSpPr>
        <p:spPr/>
        <p:txBody>
          <a:bodyPr/>
          <a:lstStyle/>
          <a:p>
            <a:r>
              <a:rPr lang="en-US" dirty="0" smtClean="0"/>
              <a:t>DM Export Procedure</a:t>
            </a:r>
            <a:endParaRPr lang="en-US" dirty="0"/>
          </a:p>
        </p:txBody>
      </p:sp>
      <p:sp>
        <p:nvSpPr>
          <p:cNvPr id="5" name="Footer Placeholder 4"/>
          <p:cNvSpPr>
            <a:spLocks noGrp="1"/>
          </p:cNvSpPr>
          <p:nvPr>
            <p:ph type="ftr" sz="quarter" idx="10"/>
          </p:nvPr>
        </p:nvSpPr>
        <p:spPr/>
        <p:txBody>
          <a:bodyPr/>
          <a:lstStyle/>
          <a:p>
            <a:r>
              <a:rPr lang="en-US" smtClean="0"/>
              <a:t>DM-to-QAD-Build-DM-Export-020</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The QAD_ExportParameters table houses variables used in the export </a:t>
            </a:r>
            <a:r>
              <a:rPr lang="en-US" dirty="0" smtClean="0"/>
              <a:t>process</a:t>
            </a:r>
            <a:endParaRPr lang="en-US" dirty="0" smtClean="0"/>
          </a:p>
        </p:txBody>
      </p:sp>
      <p:sp>
        <p:nvSpPr>
          <p:cNvPr id="4" name="Title 3"/>
          <p:cNvSpPr>
            <a:spLocks noGrp="1"/>
          </p:cNvSpPr>
          <p:nvPr>
            <p:ph type="title"/>
          </p:nvPr>
        </p:nvSpPr>
        <p:spPr/>
        <p:txBody>
          <a:bodyPr/>
          <a:lstStyle/>
          <a:p>
            <a:r>
              <a:rPr lang="en-US" dirty="0" smtClean="0"/>
              <a:t>Defining the Export Parameters</a:t>
            </a:r>
            <a:endParaRPr lang="en-US" dirty="0"/>
          </a:p>
        </p:txBody>
      </p:sp>
      <p:graphicFrame>
        <p:nvGraphicFramePr>
          <p:cNvPr id="14" name="Table 13"/>
          <p:cNvGraphicFramePr>
            <a:graphicFrameLocks noGrp="1"/>
          </p:cNvGraphicFramePr>
          <p:nvPr/>
        </p:nvGraphicFramePr>
        <p:xfrm>
          <a:off x="826640" y="2006930"/>
          <a:ext cx="7509837" cy="411988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536550"/>
                <a:gridCol w="4667002"/>
                <a:gridCol w="1306285"/>
              </a:tblGrid>
              <a:tr h="370840">
                <a:tc>
                  <a:txBody>
                    <a:bodyPr/>
                    <a:lstStyle/>
                    <a:p>
                      <a:r>
                        <a:rPr lang="en-US" dirty="0" smtClean="0"/>
                        <a:t>Field Name</a:t>
                      </a:r>
                      <a:endParaRPr lang="en-US" dirty="0"/>
                    </a:p>
                  </a:txBody>
                  <a:tcPr/>
                </a:tc>
                <a:tc>
                  <a:txBody>
                    <a:bodyPr/>
                    <a:lstStyle/>
                    <a:p>
                      <a:r>
                        <a:rPr lang="en-US" dirty="0" smtClean="0"/>
                        <a:t>Purpose</a:t>
                      </a:r>
                      <a:endParaRPr lang="en-US" dirty="0"/>
                    </a:p>
                  </a:txBody>
                  <a:tcPr/>
                </a:tc>
                <a:tc>
                  <a:txBody>
                    <a:bodyPr/>
                    <a:lstStyle/>
                    <a:p>
                      <a:r>
                        <a:rPr lang="en-US" dirty="0" smtClean="0"/>
                        <a:t>Required?</a:t>
                      </a:r>
                      <a:endParaRPr lang="en-US" dirty="0"/>
                    </a:p>
                  </a:txBody>
                  <a:tcPr/>
                </a:tc>
              </a:tr>
              <a:tr h="246677">
                <a:tc>
                  <a:txBody>
                    <a:bodyPr/>
                    <a:lstStyle/>
                    <a:p>
                      <a:r>
                        <a:rPr lang="en-US" sz="1200" dirty="0" smtClean="0"/>
                        <a:t>WorkDir</a:t>
                      </a:r>
                      <a:endParaRPr lang="en-US" sz="1200" dirty="0"/>
                    </a:p>
                  </a:txBody>
                  <a:tcPr/>
                </a:tc>
                <a:tc>
                  <a:txBody>
                    <a:bodyPr/>
                    <a:lstStyle/>
                    <a:p>
                      <a:r>
                        <a:rPr lang="en-US" sz="1200" dirty="0" smtClean="0"/>
                        <a:t>Defines the file directory on the DM server for the output file</a:t>
                      </a:r>
                      <a:endParaRPr lang="en-US" sz="1200" dirty="0"/>
                    </a:p>
                  </a:txBody>
                  <a:tcPr/>
                </a:tc>
                <a:tc>
                  <a:txBody>
                    <a:bodyPr/>
                    <a:lstStyle/>
                    <a:p>
                      <a:r>
                        <a:rPr lang="en-US" sz="1200" dirty="0" smtClean="0"/>
                        <a:t>No</a:t>
                      </a:r>
                      <a:endParaRPr lang="en-US" sz="1200" dirty="0"/>
                    </a:p>
                  </a:txBody>
                  <a:tcPr/>
                </a:tc>
              </a:tr>
              <a:tr h="245490">
                <a:tc>
                  <a:txBody>
                    <a:bodyPr/>
                    <a:lstStyle/>
                    <a:p>
                      <a:r>
                        <a:rPr lang="en-US" sz="1200" dirty="0" smtClean="0"/>
                        <a:t>FileName</a:t>
                      </a:r>
                      <a:endParaRPr lang="en-US" sz="1200" dirty="0"/>
                    </a:p>
                  </a:txBody>
                  <a:tcPr/>
                </a:tc>
                <a:tc>
                  <a:txBody>
                    <a:bodyPr/>
                    <a:lstStyle/>
                    <a:p>
                      <a:r>
                        <a:rPr lang="en-US" sz="1200" dirty="0" smtClean="0"/>
                        <a:t>The</a:t>
                      </a:r>
                      <a:r>
                        <a:rPr lang="en-US" sz="1200" baseline="0" dirty="0" smtClean="0"/>
                        <a:t> desired file name for the output file</a:t>
                      </a:r>
                      <a:endParaRPr lang="en-US" sz="1200" dirty="0"/>
                    </a:p>
                  </a:txBody>
                  <a:tcPr/>
                </a:tc>
                <a:tc>
                  <a:txBody>
                    <a:bodyPr/>
                    <a:lstStyle/>
                    <a:p>
                      <a:r>
                        <a:rPr lang="en-US" sz="1200" dirty="0" smtClean="0"/>
                        <a:t>No</a:t>
                      </a:r>
                      <a:endParaRPr lang="en-US" sz="1200" dirty="0"/>
                    </a:p>
                  </a:txBody>
                  <a:tcPr/>
                </a:tc>
              </a:tr>
              <a:tr h="0">
                <a:tc>
                  <a:txBody>
                    <a:bodyPr/>
                    <a:lstStyle/>
                    <a:p>
                      <a:r>
                        <a:rPr lang="en-US" sz="1200" dirty="0" smtClean="0"/>
                        <a:t>HostServer</a:t>
                      </a:r>
                      <a:endParaRPr lang="en-US" sz="1200" dirty="0"/>
                    </a:p>
                  </a:txBody>
                  <a:tcPr/>
                </a:tc>
                <a:tc>
                  <a:txBody>
                    <a:bodyPr/>
                    <a:lstStyle/>
                    <a:p>
                      <a:r>
                        <a:rPr lang="en-US" sz="1200" dirty="0" smtClean="0"/>
                        <a:t>The QAD</a:t>
                      </a:r>
                      <a:r>
                        <a:rPr lang="en-US" sz="1200" baseline="0" dirty="0" smtClean="0"/>
                        <a:t> server name/address</a:t>
                      </a:r>
                      <a:endParaRPr lang="en-US" sz="1200" dirty="0"/>
                    </a:p>
                  </a:txBody>
                  <a:tcPr/>
                </a:tc>
                <a:tc>
                  <a:txBody>
                    <a:bodyPr/>
                    <a:lstStyle/>
                    <a:p>
                      <a:r>
                        <a:rPr lang="en-US" sz="1200" dirty="0" smtClean="0"/>
                        <a:t>No</a:t>
                      </a:r>
                      <a:endParaRPr lang="en-US" sz="1200" dirty="0"/>
                    </a:p>
                  </a:txBody>
                  <a:tcPr/>
                </a:tc>
              </a:tr>
              <a:tr h="195613">
                <a:tc>
                  <a:txBody>
                    <a:bodyPr/>
                    <a:lstStyle/>
                    <a:p>
                      <a:r>
                        <a:rPr lang="en-US" sz="1200" dirty="0" smtClean="0"/>
                        <a:t>HostDir</a:t>
                      </a:r>
                      <a:endParaRPr lang="en-US" sz="1200" dirty="0"/>
                    </a:p>
                  </a:txBody>
                  <a:tcPr/>
                </a:tc>
                <a:tc>
                  <a:txBody>
                    <a:bodyPr/>
                    <a:lstStyle/>
                    <a:p>
                      <a:r>
                        <a:rPr lang="en-US" sz="1200" dirty="0" smtClean="0"/>
                        <a:t>The directory on the QAD server for the output file</a:t>
                      </a:r>
                      <a:endParaRPr lang="en-US" sz="1200" dirty="0"/>
                    </a:p>
                  </a:txBody>
                  <a:tcPr/>
                </a:tc>
                <a:tc>
                  <a:txBody>
                    <a:bodyPr/>
                    <a:lstStyle/>
                    <a:p>
                      <a:r>
                        <a:rPr lang="en-US" sz="1200" dirty="0" smtClean="0"/>
                        <a:t>No</a:t>
                      </a:r>
                      <a:endParaRPr lang="en-US" sz="1200" dirty="0"/>
                    </a:p>
                  </a:txBody>
                  <a:tcPr/>
                </a:tc>
              </a:tr>
              <a:tr h="0">
                <a:tc>
                  <a:txBody>
                    <a:bodyPr/>
                    <a:lstStyle/>
                    <a:p>
                      <a:r>
                        <a:rPr lang="en-US" sz="1200" dirty="0" smtClean="0"/>
                        <a:t>HostUserName</a:t>
                      </a:r>
                      <a:endParaRPr lang="en-US" sz="1200" dirty="0"/>
                    </a:p>
                  </a:txBody>
                  <a:tcPr/>
                </a:tc>
                <a:tc>
                  <a:txBody>
                    <a:bodyPr/>
                    <a:lstStyle/>
                    <a:p>
                      <a:r>
                        <a:rPr lang="en-US" sz="1200" dirty="0" smtClean="0"/>
                        <a:t>The user name to connect</a:t>
                      </a:r>
                      <a:r>
                        <a:rPr lang="en-US" sz="1200" baseline="0" dirty="0" smtClean="0"/>
                        <a:t> to the QAD server</a:t>
                      </a:r>
                      <a:endParaRPr lang="en-US" sz="1200" dirty="0"/>
                    </a:p>
                  </a:txBody>
                  <a:tcPr/>
                </a:tc>
                <a:tc>
                  <a:txBody>
                    <a:bodyPr/>
                    <a:lstStyle/>
                    <a:p>
                      <a:r>
                        <a:rPr lang="en-US" sz="1200" dirty="0" smtClean="0"/>
                        <a:t>No</a:t>
                      </a:r>
                      <a:endParaRPr lang="en-US" sz="1200" dirty="0"/>
                    </a:p>
                  </a:txBody>
                  <a:tcPr/>
                </a:tc>
              </a:tr>
              <a:tr h="169488">
                <a:tc>
                  <a:txBody>
                    <a:bodyPr/>
                    <a:lstStyle/>
                    <a:p>
                      <a:r>
                        <a:rPr lang="en-US" sz="1200" dirty="0" smtClean="0"/>
                        <a:t>HostPassword</a:t>
                      </a:r>
                      <a:endParaRPr lang="en-US" sz="1200" dirty="0"/>
                    </a:p>
                  </a:txBody>
                  <a:tcPr/>
                </a:tc>
                <a:tc>
                  <a:txBody>
                    <a:bodyPr/>
                    <a:lstStyle/>
                    <a:p>
                      <a:r>
                        <a:rPr lang="en-US" sz="1200" dirty="0" smtClean="0"/>
                        <a:t>The password to connect to the QAD server</a:t>
                      </a:r>
                      <a:endParaRPr lang="en-US" sz="1200" dirty="0"/>
                    </a:p>
                  </a:txBody>
                  <a:tcPr/>
                </a:tc>
                <a:tc>
                  <a:txBody>
                    <a:bodyPr/>
                    <a:lstStyle/>
                    <a:p>
                      <a:r>
                        <a:rPr lang="en-US" sz="1200" dirty="0" smtClean="0"/>
                        <a:t>No</a:t>
                      </a:r>
                      <a:endParaRPr lang="en-US" sz="1200" dirty="0"/>
                    </a:p>
                  </a:txBody>
                  <a:tcPr/>
                </a:tc>
              </a:tr>
              <a:tr h="239552">
                <a:tc>
                  <a:txBody>
                    <a:bodyPr/>
                    <a:lstStyle/>
                    <a:p>
                      <a:r>
                        <a:rPr lang="en-US" sz="1200" dirty="0" smtClean="0"/>
                        <a:t>FTPScript</a:t>
                      </a:r>
                      <a:endParaRPr lang="en-US" sz="1200" dirty="0"/>
                    </a:p>
                  </a:txBody>
                  <a:tcPr/>
                </a:tc>
                <a:tc>
                  <a:txBody>
                    <a:bodyPr/>
                    <a:lstStyle/>
                    <a:p>
                      <a:r>
                        <a:rPr lang="en-US" sz="1200" dirty="0" smtClean="0"/>
                        <a:t>A file name representing an</a:t>
                      </a:r>
                      <a:r>
                        <a:rPr lang="en-US" sz="1200" baseline="0" dirty="0" smtClean="0"/>
                        <a:t> FTP script to be used in the export process</a:t>
                      </a:r>
                      <a:endParaRPr lang="en-US" sz="1200" dirty="0"/>
                    </a:p>
                  </a:txBody>
                  <a:tcPr/>
                </a:tc>
                <a:tc>
                  <a:txBody>
                    <a:bodyPr/>
                    <a:lstStyle/>
                    <a:p>
                      <a:r>
                        <a:rPr lang="en-US" sz="1200" dirty="0" smtClean="0"/>
                        <a:t>No</a:t>
                      </a:r>
                      <a:endParaRPr lang="en-US" sz="1200" dirty="0"/>
                    </a:p>
                  </a:txBody>
                  <a:tcPr/>
                </a:tc>
              </a:tr>
              <a:tr h="162362">
                <a:tc>
                  <a:txBody>
                    <a:bodyPr/>
                    <a:lstStyle/>
                    <a:p>
                      <a:r>
                        <a:rPr lang="en-US" sz="1200" dirty="0" smtClean="0"/>
                        <a:t>FTPLog</a:t>
                      </a:r>
                      <a:endParaRPr lang="en-US" sz="1200" dirty="0"/>
                    </a:p>
                  </a:txBody>
                  <a:tcPr/>
                </a:tc>
                <a:tc>
                  <a:txBody>
                    <a:bodyPr/>
                    <a:lstStyle/>
                    <a:p>
                      <a:r>
                        <a:rPr lang="en-US" sz="1200" dirty="0" smtClean="0"/>
                        <a:t>A location</a:t>
                      </a:r>
                      <a:r>
                        <a:rPr lang="en-US" sz="1200" baseline="0" dirty="0" smtClean="0"/>
                        <a:t> for the FTP log file</a:t>
                      </a:r>
                      <a:endParaRPr lang="en-US" sz="1200" dirty="0"/>
                    </a:p>
                  </a:txBody>
                  <a:tcPr/>
                </a:tc>
                <a:tc>
                  <a:txBody>
                    <a:bodyPr/>
                    <a:lstStyle/>
                    <a:p>
                      <a:r>
                        <a:rPr lang="en-US" sz="1200" dirty="0" smtClean="0"/>
                        <a:t>No</a:t>
                      </a:r>
                      <a:endParaRPr lang="en-US" sz="1200" dirty="0"/>
                    </a:p>
                  </a:txBody>
                  <a:tcPr/>
                </a:tc>
              </a:tr>
              <a:tr h="161175">
                <a:tc>
                  <a:txBody>
                    <a:bodyPr/>
                    <a:lstStyle/>
                    <a:p>
                      <a:r>
                        <a:rPr lang="en-US" sz="1200" dirty="0" smtClean="0"/>
                        <a:t>WholeMonth</a:t>
                      </a:r>
                      <a:endParaRPr lang="en-US" sz="1200" dirty="0"/>
                    </a:p>
                  </a:txBody>
                  <a:tcPr/>
                </a:tc>
                <a:tc>
                  <a:txBody>
                    <a:bodyPr/>
                    <a:lstStyle/>
                    <a:p>
                      <a:r>
                        <a:rPr lang="en-US" sz="1200" dirty="0" smtClean="0"/>
                        <a:t>0 = start export from current week</a:t>
                      </a:r>
                      <a:br>
                        <a:rPr lang="en-US" sz="1200" dirty="0" smtClean="0"/>
                      </a:br>
                      <a:r>
                        <a:rPr lang="en-US" sz="1200" dirty="0" smtClean="0"/>
                        <a:t>1 = start export from beginning of month</a:t>
                      </a:r>
                      <a:endParaRPr lang="en-US" sz="1200" dirty="0"/>
                    </a:p>
                  </a:txBody>
                  <a:tcPr/>
                </a:tc>
                <a:tc>
                  <a:txBody>
                    <a:bodyPr/>
                    <a:lstStyle/>
                    <a:p>
                      <a:r>
                        <a:rPr lang="en-US" sz="1200" dirty="0" smtClean="0"/>
                        <a:t>Yes</a:t>
                      </a:r>
                      <a:endParaRPr lang="en-US" sz="1200" dirty="0"/>
                    </a:p>
                  </a:txBody>
                  <a:tcPr/>
                </a:tc>
              </a:tr>
              <a:tr h="370840">
                <a:tc>
                  <a:txBody>
                    <a:bodyPr/>
                    <a:lstStyle/>
                    <a:p>
                      <a:r>
                        <a:rPr lang="en-US" sz="1200" dirty="0" smtClean="0"/>
                        <a:t>TimeFence</a:t>
                      </a:r>
                      <a:endParaRPr lang="en-US" sz="1200" dirty="0"/>
                    </a:p>
                  </a:txBody>
                  <a:tcPr/>
                </a:tc>
                <a:tc>
                  <a:txBody>
                    <a:bodyPr/>
                    <a:lstStyle/>
                    <a:p>
                      <a:r>
                        <a:rPr lang="en-US" sz="1200" dirty="0" smtClean="0"/>
                        <a:t>Number of weeks from current week to skip in the forecast export file</a:t>
                      </a:r>
                      <a:endParaRPr lang="en-US" sz="1200" dirty="0"/>
                    </a:p>
                  </a:txBody>
                  <a:tcPr/>
                </a:tc>
                <a:tc>
                  <a:txBody>
                    <a:bodyPr/>
                    <a:lstStyle/>
                    <a:p>
                      <a:r>
                        <a:rPr lang="en-US" sz="1200" dirty="0" smtClean="0"/>
                        <a:t>Yes</a:t>
                      </a:r>
                      <a:endParaRPr lang="en-US" sz="1200" dirty="0"/>
                    </a:p>
                  </a:txBody>
                  <a:tcPr/>
                </a:tc>
              </a:tr>
              <a:tr h="370840">
                <a:tc>
                  <a:txBody>
                    <a:bodyPr/>
                    <a:lstStyle/>
                    <a:p>
                      <a:r>
                        <a:rPr lang="en-US" sz="1200" dirty="0" smtClean="0"/>
                        <a:t>Nperiods</a:t>
                      </a:r>
                      <a:endParaRPr lang="en-US" sz="1200" dirty="0"/>
                    </a:p>
                  </a:txBody>
                  <a:tcPr/>
                </a:tc>
                <a:tc>
                  <a:txBody>
                    <a:bodyPr/>
                    <a:lstStyle/>
                    <a:p>
                      <a:r>
                        <a:rPr lang="en-US" sz="1200" dirty="0" smtClean="0"/>
                        <a:t>Number of weeks that should be included in the forecast export file</a:t>
                      </a:r>
                      <a:endParaRPr lang="en-US" sz="1200" dirty="0"/>
                    </a:p>
                  </a:txBody>
                  <a:tcPr/>
                </a:tc>
                <a:tc>
                  <a:txBody>
                    <a:bodyPr/>
                    <a:lstStyle/>
                    <a:p>
                      <a:r>
                        <a:rPr lang="en-US" sz="1200" dirty="0" smtClean="0"/>
                        <a:t>Yes</a:t>
                      </a:r>
                      <a:endParaRPr lang="en-US" sz="1200" dirty="0"/>
                    </a:p>
                  </a:txBody>
                  <a:tcPr/>
                </a:tc>
              </a:tr>
            </a:tbl>
          </a:graphicData>
        </a:graphic>
      </p:graphicFrame>
      <p:sp>
        <p:nvSpPr>
          <p:cNvPr id="6" name="Footer Placeholder 5"/>
          <p:cNvSpPr>
            <a:spLocks noGrp="1"/>
          </p:cNvSpPr>
          <p:nvPr>
            <p:ph type="ftr" sz="quarter" idx="10"/>
          </p:nvPr>
        </p:nvSpPr>
        <p:spPr/>
        <p:txBody>
          <a:bodyPr/>
          <a:lstStyle/>
          <a:p>
            <a:r>
              <a:rPr lang="en-US" smtClean="0"/>
              <a:t>DM-to-QAD-Build-DM-Export-030</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4"/>
          <a:srcRect/>
          <a:stretch>
            <a:fillRect/>
          </a:stretch>
        </p:blipFill>
        <p:spPr bwMode="auto">
          <a:xfrm>
            <a:off x="2191283" y="2105587"/>
            <a:ext cx="4907934" cy="350476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3" name="Content Placeholder 2"/>
          <p:cNvSpPr>
            <a:spLocks noGrp="1"/>
          </p:cNvSpPr>
          <p:nvPr>
            <p:ph idx="1"/>
          </p:nvPr>
        </p:nvSpPr>
        <p:spPr/>
        <p:txBody>
          <a:bodyPr/>
          <a:lstStyle/>
          <a:p>
            <a:r>
              <a:rPr lang="en-US" dirty="0" smtClean="0"/>
              <a:t>Use the “Forecast Export Stored Procedure.sql” script as a starting point</a:t>
            </a:r>
          </a:p>
        </p:txBody>
      </p:sp>
      <p:sp>
        <p:nvSpPr>
          <p:cNvPr id="4" name="Title 3"/>
          <p:cNvSpPr>
            <a:spLocks noGrp="1"/>
          </p:cNvSpPr>
          <p:nvPr>
            <p:ph type="title"/>
          </p:nvPr>
        </p:nvSpPr>
        <p:spPr/>
        <p:txBody>
          <a:bodyPr/>
          <a:lstStyle/>
          <a:p>
            <a:r>
              <a:rPr lang="en-US" dirty="0" smtClean="0"/>
              <a:t>Creating the Forecast Export Procedure</a:t>
            </a:r>
            <a:endParaRPr lang="en-US" dirty="0"/>
          </a:p>
        </p:txBody>
      </p:sp>
      <p:cxnSp>
        <p:nvCxnSpPr>
          <p:cNvPr id="8" name="Straight Arrow Connector 7"/>
          <p:cNvCxnSpPr/>
          <p:nvPr>
            <p:custDataLst>
              <p:tags r:id="rId1"/>
            </p:custDataLst>
          </p:nvPr>
        </p:nvCxnSpPr>
        <p:spPr>
          <a:xfrm flipV="1">
            <a:off x="1472540" y="4001984"/>
            <a:ext cx="2529445" cy="510639"/>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4" name="Rectangle 13"/>
          <p:cNvSpPr/>
          <p:nvPr/>
        </p:nvSpPr>
        <p:spPr>
          <a:xfrm>
            <a:off x="4001985" y="2790701"/>
            <a:ext cx="3097232" cy="2398816"/>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Footer Placeholder 8"/>
          <p:cNvSpPr>
            <a:spLocks noGrp="1"/>
          </p:cNvSpPr>
          <p:nvPr>
            <p:ph type="ftr" sz="quarter" idx="10"/>
          </p:nvPr>
        </p:nvSpPr>
        <p:spPr/>
        <p:txBody>
          <a:bodyPr/>
          <a:lstStyle/>
          <a:p>
            <a:r>
              <a:rPr lang="en-US" smtClean="0"/>
              <a:t>DM-to-QAD-Build-DM-Export-040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6"/>
          <a:srcRect/>
          <a:stretch>
            <a:fillRect/>
          </a:stretch>
        </p:blipFill>
        <p:spPr bwMode="auto">
          <a:xfrm>
            <a:off x="2489063" y="3914276"/>
            <a:ext cx="5495925" cy="1943100"/>
          </a:xfrm>
          <a:prstGeom prst="rect">
            <a:avLst/>
          </a:prstGeom>
          <a:noFill/>
          <a:ln w="317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3" name="Content Placeholder 2"/>
          <p:cNvSpPr>
            <a:spLocks noGrp="1"/>
          </p:cNvSpPr>
          <p:nvPr>
            <p:ph idx="1"/>
          </p:nvPr>
        </p:nvSpPr>
        <p:spPr/>
        <p:txBody>
          <a:bodyPr/>
          <a:lstStyle/>
          <a:p>
            <a:r>
              <a:rPr lang="en-US" dirty="0" smtClean="0"/>
              <a:t>Review the section of the script with the “Calculation of Export Data” </a:t>
            </a:r>
            <a:r>
              <a:rPr lang="en-US" dirty="0" smtClean="0"/>
              <a:t>heading</a:t>
            </a:r>
            <a:endParaRPr lang="en-US" dirty="0" smtClean="0"/>
          </a:p>
          <a:p>
            <a:r>
              <a:rPr lang="en-US" dirty="0" smtClean="0"/>
              <a:t>Determine if the first two fields in the SELECT statement reflect the “item” and “site” fields from the DM Series table (if not, modify the statement to match your configuration</a:t>
            </a:r>
            <a:r>
              <a:rPr lang="en-US" dirty="0" smtClean="0"/>
              <a:t>)</a:t>
            </a:r>
            <a:endParaRPr lang="en-US" dirty="0" smtClean="0"/>
          </a:p>
        </p:txBody>
      </p:sp>
      <p:sp>
        <p:nvSpPr>
          <p:cNvPr id="4" name="Title 3"/>
          <p:cNvSpPr>
            <a:spLocks noGrp="1"/>
          </p:cNvSpPr>
          <p:nvPr>
            <p:ph type="title"/>
          </p:nvPr>
        </p:nvSpPr>
        <p:spPr/>
        <p:txBody>
          <a:bodyPr/>
          <a:lstStyle/>
          <a:p>
            <a:r>
              <a:rPr lang="en-US" dirty="0" smtClean="0"/>
              <a:t>Creating the Forecast Export Procedure</a:t>
            </a:r>
            <a:endParaRPr lang="en-US" dirty="0"/>
          </a:p>
        </p:txBody>
      </p:sp>
      <p:sp>
        <p:nvSpPr>
          <p:cNvPr id="14" name="Rectangle 13"/>
          <p:cNvSpPr/>
          <p:nvPr/>
        </p:nvSpPr>
        <p:spPr>
          <a:xfrm>
            <a:off x="2548438" y="4299483"/>
            <a:ext cx="1584182" cy="296889"/>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0" name="Straight Arrow Connector 9"/>
          <p:cNvCxnSpPr>
            <a:stCxn id="11" idx="3"/>
            <a:endCxn id="14" idx="1"/>
          </p:cNvCxnSpPr>
          <p:nvPr>
            <p:custDataLst>
              <p:tags r:id="rId1"/>
            </p:custDataLst>
          </p:nvPr>
        </p:nvCxnSpPr>
        <p:spPr>
          <a:xfrm flipV="1">
            <a:off x="1276605" y="4447928"/>
            <a:ext cx="1271833" cy="148444"/>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custDataLst>
              <p:tags r:id="rId2"/>
            </p:custDataLst>
          </p:nvPr>
        </p:nvSpPr>
        <p:spPr>
          <a:xfrm>
            <a:off x="819405" y="4365539"/>
            <a:ext cx="457200" cy="461665"/>
          </a:xfrm>
          <a:prstGeom prst="rect">
            <a:avLst/>
          </a:prstGeom>
          <a:noFill/>
        </p:spPr>
        <p:txBody>
          <a:bodyPr wrap="square" rtlCol="0">
            <a:spAutoFit/>
          </a:bodyPr>
          <a:lstStyle/>
          <a:p>
            <a:r>
              <a:rPr lang="en-US" sz="2400" b="1" dirty="0" smtClean="0"/>
              <a:t>1</a:t>
            </a:r>
            <a:endParaRPr lang="en-US" sz="2400" b="1" dirty="0"/>
          </a:p>
        </p:txBody>
      </p:sp>
      <p:sp>
        <p:nvSpPr>
          <p:cNvPr id="17" name="Rectangle 16"/>
          <p:cNvSpPr/>
          <p:nvPr/>
        </p:nvSpPr>
        <p:spPr>
          <a:xfrm>
            <a:off x="2548437" y="5446186"/>
            <a:ext cx="2071071" cy="296889"/>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8" name="Straight Arrow Connector 17"/>
          <p:cNvCxnSpPr>
            <a:stCxn id="11" idx="3"/>
            <a:endCxn id="17" idx="1"/>
          </p:cNvCxnSpPr>
          <p:nvPr>
            <p:custDataLst>
              <p:tags r:id="rId3"/>
            </p:custDataLst>
          </p:nvPr>
        </p:nvCxnSpPr>
        <p:spPr>
          <a:xfrm>
            <a:off x="1276605" y="4596372"/>
            <a:ext cx="1271832" cy="998259"/>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Footer Placeholder 11"/>
          <p:cNvSpPr>
            <a:spLocks noGrp="1"/>
          </p:cNvSpPr>
          <p:nvPr>
            <p:ph type="ftr" sz="quarter" idx="10"/>
          </p:nvPr>
        </p:nvSpPr>
        <p:spPr/>
        <p:txBody>
          <a:bodyPr/>
          <a:lstStyle/>
          <a:p>
            <a:r>
              <a:rPr lang="en-US" smtClean="0"/>
              <a:t>DM-to-QAD-Build-DM-Export-050</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5"/>
          <a:srcRect/>
          <a:stretch>
            <a:fillRect/>
          </a:stretch>
        </p:blipFill>
        <p:spPr bwMode="auto">
          <a:xfrm>
            <a:off x="2785938" y="3854901"/>
            <a:ext cx="5495925" cy="1943100"/>
          </a:xfrm>
          <a:prstGeom prst="rect">
            <a:avLst/>
          </a:prstGeom>
          <a:noFill/>
          <a:ln w="317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3" name="Content Placeholder 2"/>
          <p:cNvSpPr>
            <a:spLocks noGrp="1"/>
          </p:cNvSpPr>
          <p:nvPr>
            <p:ph idx="1"/>
          </p:nvPr>
        </p:nvSpPr>
        <p:spPr/>
        <p:txBody>
          <a:bodyPr/>
          <a:lstStyle/>
          <a:p>
            <a:r>
              <a:rPr lang="en-US" dirty="0" smtClean="0"/>
              <a:t>Review the formula that begins with “</a:t>
            </a:r>
            <a:r>
              <a:rPr lang="en-US" dirty="0" smtClean="0"/>
              <a:t>Round”</a:t>
            </a:r>
          </a:p>
          <a:p>
            <a:pPr lvl="1"/>
            <a:r>
              <a:rPr lang="en-US" dirty="0" smtClean="0"/>
              <a:t>Determine </a:t>
            </a:r>
            <a:r>
              <a:rPr lang="en-US" dirty="0" smtClean="0"/>
              <a:t>what observations field (opinion line) you require as part of the forecast </a:t>
            </a:r>
            <a:r>
              <a:rPr lang="en-US" dirty="0" smtClean="0"/>
              <a:t>export</a:t>
            </a:r>
            <a:endParaRPr lang="en-US" dirty="0" smtClean="0"/>
          </a:p>
          <a:p>
            <a:r>
              <a:rPr lang="en-US" dirty="0" smtClean="0"/>
              <a:t>The example below shows the use of the “UserValue04” field as the “forecast value</a:t>
            </a:r>
            <a:r>
              <a:rPr lang="en-US" dirty="0" smtClean="0"/>
              <a:t>”</a:t>
            </a:r>
            <a:endParaRPr lang="en-US" dirty="0" smtClean="0"/>
          </a:p>
        </p:txBody>
      </p:sp>
      <p:sp>
        <p:nvSpPr>
          <p:cNvPr id="4" name="Title 3"/>
          <p:cNvSpPr>
            <a:spLocks noGrp="1"/>
          </p:cNvSpPr>
          <p:nvPr>
            <p:ph type="title"/>
          </p:nvPr>
        </p:nvSpPr>
        <p:spPr/>
        <p:txBody>
          <a:bodyPr/>
          <a:lstStyle/>
          <a:p>
            <a:r>
              <a:rPr lang="en-US" dirty="0" smtClean="0"/>
              <a:t>Creating the Forecast Export Procedure</a:t>
            </a:r>
            <a:endParaRPr lang="en-US" dirty="0"/>
          </a:p>
        </p:txBody>
      </p:sp>
      <p:sp>
        <p:nvSpPr>
          <p:cNvPr id="14" name="Rectangle 13"/>
          <p:cNvSpPr/>
          <p:nvPr/>
        </p:nvSpPr>
        <p:spPr>
          <a:xfrm flipV="1">
            <a:off x="4690753" y="4643252"/>
            <a:ext cx="1318161" cy="188851"/>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custDataLst>
              <p:tags r:id="rId1"/>
            </p:custDataLst>
          </p:nvPr>
        </p:nvSpPr>
        <p:spPr>
          <a:xfrm>
            <a:off x="996538" y="4958684"/>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12" name="Straight Arrow Connector 11"/>
          <p:cNvCxnSpPr>
            <a:stCxn id="9" idx="3"/>
          </p:cNvCxnSpPr>
          <p:nvPr>
            <p:custDataLst>
              <p:tags r:id="rId2"/>
            </p:custDataLst>
          </p:nvPr>
        </p:nvCxnSpPr>
        <p:spPr>
          <a:xfrm flipV="1">
            <a:off x="1377538" y="4832103"/>
            <a:ext cx="3146961" cy="357414"/>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Footer Placeholder 9"/>
          <p:cNvSpPr>
            <a:spLocks noGrp="1"/>
          </p:cNvSpPr>
          <p:nvPr>
            <p:ph type="ftr" sz="quarter" idx="10"/>
          </p:nvPr>
        </p:nvSpPr>
        <p:spPr/>
        <p:txBody>
          <a:bodyPr/>
          <a:lstStyle/>
          <a:p>
            <a:r>
              <a:rPr lang="en-US" smtClean="0"/>
              <a:t>DM-to-QAD-Build-DM-Export-060</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8"/>
          <a:srcRect/>
          <a:stretch>
            <a:fillRect/>
          </a:stretch>
        </p:blipFill>
        <p:spPr bwMode="auto">
          <a:xfrm>
            <a:off x="2082315" y="4391954"/>
            <a:ext cx="5953125" cy="1476375"/>
          </a:xfrm>
          <a:prstGeom prst="rect">
            <a:avLst/>
          </a:prstGeom>
          <a:noFill/>
          <a:ln w="317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3" name="Content Placeholder 2"/>
          <p:cNvSpPr>
            <a:spLocks noGrp="1"/>
          </p:cNvSpPr>
          <p:nvPr>
            <p:ph idx="1"/>
          </p:nvPr>
        </p:nvSpPr>
        <p:spPr/>
        <p:txBody>
          <a:bodyPr/>
          <a:lstStyle/>
          <a:p>
            <a:r>
              <a:rPr lang="en-US" dirty="0" smtClean="0"/>
              <a:t>Review the section of the script with the “Creation of .csv file” </a:t>
            </a:r>
            <a:r>
              <a:rPr lang="en-US" dirty="0" smtClean="0"/>
              <a:t>heading</a:t>
            </a:r>
            <a:endParaRPr lang="en-US" dirty="0" smtClean="0"/>
          </a:p>
          <a:p>
            <a:r>
              <a:rPr lang="en-US" dirty="0" smtClean="0"/>
              <a:t>The creation of the forecast export file can be done in a variety of </a:t>
            </a:r>
            <a:r>
              <a:rPr lang="en-US" dirty="0" smtClean="0"/>
              <a:t>ways</a:t>
            </a:r>
            <a:endParaRPr lang="en-US" dirty="0" smtClean="0"/>
          </a:p>
          <a:p>
            <a:pPr lvl="1"/>
            <a:r>
              <a:rPr lang="en-US" b="1" dirty="0" smtClean="0"/>
              <a:t>BCP function</a:t>
            </a:r>
            <a:r>
              <a:rPr lang="en-US" dirty="0" smtClean="0"/>
              <a:t> – dumps the contents of a table into a text file</a:t>
            </a:r>
          </a:p>
          <a:p>
            <a:pPr lvl="1"/>
            <a:r>
              <a:rPr lang="en-US" b="1" dirty="0" smtClean="0"/>
              <a:t>SSIS package</a:t>
            </a:r>
            <a:r>
              <a:rPr lang="en-US" dirty="0" smtClean="0"/>
              <a:t> – performs an export into a text file</a:t>
            </a:r>
            <a:endParaRPr lang="en-US" b="1" dirty="0" smtClean="0"/>
          </a:p>
        </p:txBody>
      </p:sp>
      <p:sp>
        <p:nvSpPr>
          <p:cNvPr id="4" name="Title 3"/>
          <p:cNvSpPr>
            <a:spLocks noGrp="1"/>
          </p:cNvSpPr>
          <p:nvPr>
            <p:ph type="title"/>
          </p:nvPr>
        </p:nvSpPr>
        <p:spPr/>
        <p:txBody>
          <a:bodyPr/>
          <a:lstStyle/>
          <a:p>
            <a:r>
              <a:rPr lang="en-US" dirty="0" smtClean="0"/>
              <a:t>Creating the Forecast Export Procedure</a:t>
            </a:r>
            <a:endParaRPr lang="en-US" dirty="0"/>
          </a:p>
        </p:txBody>
      </p:sp>
      <p:sp>
        <p:nvSpPr>
          <p:cNvPr id="14" name="Rectangle 13"/>
          <p:cNvSpPr/>
          <p:nvPr/>
        </p:nvSpPr>
        <p:spPr>
          <a:xfrm flipV="1">
            <a:off x="2303803" y="5543069"/>
            <a:ext cx="4524499" cy="188851"/>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custDataLst>
              <p:tags r:id="rId1"/>
            </p:custDataLst>
          </p:nvPr>
        </p:nvSpPr>
        <p:spPr>
          <a:xfrm>
            <a:off x="825325" y="5637496"/>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12" name="Straight Arrow Connector 11"/>
          <p:cNvCxnSpPr>
            <a:stCxn id="9" idx="3"/>
          </p:cNvCxnSpPr>
          <p:nvPr>
            <p:custDataLst>
              <p:tags r:id="rId2"/>
            </p:custDataLst>
          </p:nvPr>
        </p:nvCxnSpPr>
        <p:spPr>
          <a:xfrm flipV="1">
            <a:off x="1206325" y="5637496"/>
            <a:ext cx="875990" cy="230833"/>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4637303" y="5118266"/>
            <a:ext cx="2202874" cy="14844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5" name="Straight Arrow Connector 14"/>
          <p:cNvCxnSpPr>
            <a:stCxn id="16" idx="3"/>
            <a:endCxn id="13" idx="0"/>
          </p:cNvCxnSpPr>
          <p:nvPr>
            <p:custDataLst>
              <p:tags r:id="rId3"/>
            </p:custDataLst>
          </p:nvPr>
        </p:nvCxnSpPr>
        <p:spPr>
          <a:xfrm>
            <a:off x="1282525" y="4688843"/>
            <a:ext cx="4456215" cy="429423"/>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custDataLst>
              <p:tags r:id="rId4"/>
            </p:custDataLst>
          </p:nvPr>
        </p:nvSpPr>
        <p:spPr>
          <a:xfrm>
            <a:off x="825325" y="4458010"/>
            <a:ext cx="457200" cy="461665"/>
          </a:xfrm>
          <a:prstGeom prst="rect">
            <a:avLst/>
          </a:prstGeom>
          <a:noFill/>
        </p:spPr>
        <p:txBody>
          <a:bodyPr wrap="square" rtlCol="0">
            <a:spAutoFit/>
          </a:bodyPr>
          <a:lstStyle/>
          <a:p>
            <a:r>
              <a:rPr lang="en-US" sz="2400" b="1" dirty="0" smtClean="0"/>
              <a:t>1</a:t>
            </a:r>
            <a:endParaRPr lang="en-US" sz="2400" b="1" dirty="0"/>
          </a:p>
        </p:txBody>
      </p:sp>
      <p:sp>
        <p:nvSpPr>
          <p:cNvPr id="17" name="Rectangle 16"/>
          <p:cNvSpPr/>
          <p:nvPr/>
        </p:nvSpPr>
        <p:spPr>
          <a:xfrm>
            <a:off x="2082315" y="5246180"/>
            <a:ext cx="3656425" cy="14844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8" name="Straight Arrow Connector 17"/>
          <p:cNvCxnSpPr>
            <a:stCxn id="16" idx="3"/>
            <a:endCxn id="17" idx="1"/>
          </p:cNvCxnSpPr>
          <p:nvPr>
            <p:custDataLst>
              <p:tags r:id="rId5"/>
            </p:custDataLst>
          </p:nvPr>
        </p:nvCxnSpPr>
        <p:spPr>
          <a:xfrm>
            <a:off x="1282525" y="4688843"/>
            <a:ext cx="799790" cy="631560"/>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9" name="Footer Placeholder 18"/>
          <p:cNvSpPr>
            <a:spLocks noGrp="1"/>
          </p:cNvSpPr>
          <p:nvPr>
            <p:ph type="ftr" sz="quarter" idx="10"/>
          </p:nvPr>
        </p:nvSpPr>
        <p:spPr/>
        <p:txBody>
          <a:bodyPr/>
          <a:lstStyle/>
          <a:p>
            <a:r>
              <a:rPr lang="en-US" smtClean="0"/>
              <a:t>DM-to-QAD-Build-DM-Export-070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9" grpId="0"/>
      <p:bldP spid="13" grpId="0" animBg="1"/>
      <p:bldP spid="16" grpId="0"/>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When completed with changes to the stored procedure, use the </a:t>
            </a:r>
            <a:r>
              <a:rPr lang="en-US" b="1" dirty="0" smtClean="0"/>
              <a:t>! Execute</a:t>
            </a:r>
            <a:r>
              <a:rPr lang="en-US" dirty="0" smtClean="0"/>
              <a:t> button to “install” </a:t>
            </a:r>
            <a:r>
              <a:rPr lang="en-US" dirty="0" smtClean="0"/>
              <a:t>it</a:t>
            </a:r>
            <a:r>
              <a:rPr lang="en-US" dirty="0" smtClean="0"/>
              <a:t/>
            </a:r>
            <a:br>
              <a:rPr lang="en-US" dirty="0" smtClean="0"/>
            </a:br>
            <a:endParaRPr lang="en-US" dirty="0" smtClean="0"/>
          </a:p>
          <a:p>
            <a:endParaRPr lang="en-US" dirty="0" smtClean="0"/>
          </a:p>
          <a:p>
            <a:r>
              <a:rPr lang="en-US" dirty="0" smtClean="0"/>
              <a:t>Launch </a:t>
            </a:r>
            <a:r>
              <a:rPr lang="en-US" dirty="0" smtClean="0"/>
              <a:t>the DM Viewer or Admin Tool and create a Custom Task based upon the stored </a:t>
            </a:r>
            <a:r>
              <a:rPr lang="en-US" dirty="0" smtClean="0"/>
              <a:t>procedure</a:t>
            </a:r>
            <a:endParaRPr lang="en-US" dirty="0"/>
          </a:p>
        </p:txBody>
      </p:sp>
      <p:sp>
        <p:nvSpPr>
          <p:cNvPr id="4" name="Title 3"/>
          <p:cNvSpPr>
            <a:spLocks noGrp="1"/>
          </p:cNvSpPr>
          <p:nvPr>
            <p:ph type="title"/>
          </p:nvPr>
        </p:nvSpPr>
        <p:spPr/>
        <p:txBody>
          <a:bodyPr/>
          <a:lstStyle/>
          <a:p>
            <a:r>
              <a:rPr lang="en-US" dirty="0" smtClean="0"/>
              <a:t>Creating the Forecast Export Procedure</a:t>
            </a:r>
            <a:endParaRPr lang="en-US" dirty="0"/>
          </a:p>
        </p:txBody>
      </p:sp>
      <p:pic>
        <p:nvPicPr>
          <p:cNvPr id="7170" name="Picture 2"/>
          <p:cNvPicPr>
            <a:picLocks noChangeAspect="1" noChangeArrowheads="1"/>
          </p:cNvPicPr>
          <p:nvPr/>
        </p:nvPicPr>
        <p:blipFill>
          <a:blip r:embed="rId3"/>
          <a:srcRect/>
          <a:stretch>
            <a:fillRect/>
          </a:stretch>
        </p:blipFill>
        <p:spPr bwMode="auto">
          <a:xfrm>
            <a:off x="3183394" y="1995048"/>
            <a:ext cx="3706940" cy="99936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6" name="Picture 5"/>
          <p:cNvPicPr/>
          <p:nvPr/>
        </p:nvPicPr>
        <p:blipFill>
          <a:blip r:embed="rId4"/>
          <a:srcRect/>
          <a:stretch>
            <a:fillRect/>
          </a:stretch>
        </p:blipFill>
        <p:spPr bwMode="auto">
          <a:xfrm>
            <a:off x="4201583" y="4191986"/>
            <a:ext cx="4420590" cy="2064767"/>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smtClean="0"/>
              <a:t>DM-to-QAD-Build-DM-Export-080</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Depending on the method used to transfer the forecast export file to the QAD server, you may add that functionality to the forecast export stored </a:t>
            </a:r>
            <a:r>
              <a:rPr lang="en-US" dirty="0" smtClean="0"/>
              <a:t>procedure</a:t>
            </a:r>
            <a:endParaRPr lang="en-US" dirty="0" smtClean="0"/>
          </a:p>
          <a:p>
            <a:r>
              <a:rPr lang="en-US" dirty="0" smtClean="0"/>
              <a:t>The forecast export file should be named “dmtrfcst.csv” – this is a requirement of </a:t>
            </a:r>
            <a:r>
              <a:rPr lang="en-US" dirty="0" smtClean="0"/>
              <a:t>QAD</a:t>
            </a:r>
            <a:endParaRPr lang="en-US" dirty="0" smtClean="0"/>
          </a:p>
          <a:p>
            <a:r>
              <a:rPr lang="en-US" dirty="0" smtClean="0"/>
              <a:t>You may add additional functionality to the forecast export process depending on your customer’s business </a:t>
            </a:r>
            <a:r>
              <a:rPr lang="en-US" dirty="0" smtClean="0"/>
              <a:t>requirements</a:t>
            </a:r>
            <a:endParaRPr lang="en-US" dirty="0"/>
          </a:p>
        </p:txBody>
      </p:sp>
      <p:sp>
        <p:nvSpPr>
          <p:cNvPr id="4" name="Title 3"/>
          <p:cNvSpPr>
            <a:spLocks noGrp="1"/>
          </p:cNvSpPr>
          <p:nvPr>
            <p:ph type="title"/>
          </p:nvPr>
        </p:nvSpPr>
        <p:spPr/>
        <p:txBody>
          <a:bodyPr/>
          <a:lstStyle/>
          <a:p>
            <a:r>
              <a:rPr lang="en-US" dirty="0" smtClean="0"/>
              <a:t>Additional Considerations</a:t>
            </a:r>
            <a:endParaRPr lang="en-US" dirty="0"/>
          </a:p>
        </p:txBody>
      </p:sp>
      <p:sp>
        <p:nvSpPr>
          <p:cNvPr id="5" name="Footer Placeholder 4"/>
          <p:cNvSpPr>
            <a:spLocks noGrp="1"/>
          </p:cNvSpPr>
          <p:nvPr>
            <p:ph type="ftr" sz="quarter" idx="10"/>
          </p:nvPr>
        </p:nvSpPr>
        <p:spPr/>
        <p:txBody>
          <a:bodyPr/>
          <a:lstStyle/>
          <a:p>
            <a:r>
              <a:rPr lang="en-US" smtClean="0"/>
              <a:t>DM-to-QAD-Build-DM-Export-090</a:t>
            </a:r>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MkciVvDlPvAMnM5LQAiS43"/>
</p:tagLst>
</file>

<file path=ppt/tags/tag10.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1.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12.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3.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4.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ags/tag15.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2.xml><?xml version="1.0" encoding="utf-8"?>
<p:tagLst xmlns:a="http://schemas.openxmlformats.org/drawingml/2006/main" xmlns:r="http://schemas.openxmlformats.org/officeDocument/2006/relationships" xmlns:p="http://schemas.openxmlformats.org/presentationml/2006/main">
  <p:tag name="DVSHAPEID" val="qjoHPr2RcpyAwZrZlO5VnX"/>
</p:tagLst>
</file>

<file path=ppt/tags/tag3.xml><?xml version="1.0" encoding="utf-8"?>
<p:tagLst xmlns:a="http://schemas.openxmlformats.org/drawingml/2006/main" xmlns:r="http://schemas.openxmlformats.org/officeDocument/2006/relationships" xmlns:p="http://schemas.openxmlformats.org/presentationml/2006/main">
  <p:tag name="DVSHAPEID" val="UdZgzve87nh5dkfE8Nij8r"/>
</p:tagLst>
</file>

<file path=ppt/tags/tag4.xml><?xml version="1.0" encoding="utf-8"?>
<p:tagLst xmlns:a="http://schemas.openxmlformats.org/drawingml/2006/main" xmlns:r="http://schemas.openxmlformats.org/officeDocument/2006/relationships" xmlns:p="http://schemas.openxmlformats.org/presentationml/2006/main">
  <p:tag name="DVSHAPEID" val="eG8eKmldXFptpaHySxC4hb"/>
</p:tagLst>
</file>

<file path=ppt/tags/tag5.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6.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7.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ags/tag8.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9.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5587</TotalTime>
  <Words>997</Words>
  <Application>Microsoft Office PowerPoint</Application>
  <PresentationFormat>On-screen Show (4:3)</PresentationFormat>
  <Paragraphs>113</Paragraphs>
  <Slides>10</Slides>
  <Notes>10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QAD 2010 Template</vt:lpstr>
      <vt:lpstr>DM-to-QAD: Building the DM Export Procedure</vt:lpstr>
      <vt:lpstr>DM Export Procedure</vt:lpstr>
      <vt:lpstr>Defining the Export Parameters</vt:lpstr>
      <vt:lpstr>Creating the Forecast Export Procedure</vt:lpstr>
      <vt:lpstr>Creating the Forecast Export Procedure</vt:lpstr>
      <vt:lpstr>Creating the Forecast Export Procedure</vt:lpstr>
      <vt:lpstr>Creating the Forecast Export Procedure</vt:lpstr>
      <vt:lpstr>Creating the Forecast Export Procedure</vt:lpstr>
      <vt:lpstr>Additional Considerations</vt:lpstr>
      <vt:lpstr>Next Steps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Demand Management Engine</dc:title>
  <dc:creator>Mark K Williams</dc:creator>
  <cp:lastModifiedBy>mdf</cp:lastModifiedBy>
  <cp:revision>289</cp:revision>
  <dcterms:created xsi:type="dcterms:W3CDTF">2011-07-14T16:40:17Z</dcterms:created>
  <dcterms:modified xsi:type="dcterms:W3CDTF">2012-02-09T23:20:52Z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1OWxEuAm7ZO7v6XhctTbRlh1TcN9OrkQkLfVdZRdXXqg</vt:lpwstr>
  </property>
  <property fmtid="{D5CDD505-2E9C-101B-9397-08002B2CF9AE}" pid="4" name="Google.Documents.RevisionId">
    <vt:lpwstr>01691721286944466086</vt:lpwstr>
  </property>
  <property fmtid="{D5CDD505-2E9C-101B-9397-08002B2CF9AE}" pid="5" name="Google.Documents.PreviousRevisionId">
    <vt:lpwstr>18171498585324589574</vt:lpwstr>
  </property>
  <property fmtid="{D5CDD505-2E9C-101B-9397-08002B2CF9AE}" pid="6" name="Google.Documents.PluginVersion">
    <vt:lpwstr>2.0.2424.7283</vt:lpwstr>
  </property>
  <property fmtid="{D5CDD505-2E9C-101B-9397-08002B2CF9AE}" pid="7" name="Google.Documents.MergeIncapabilityFlags">
    <vt:i4>0</vt:i4>
  </property>
</Properties>
</file>