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emf" ContentType="image/x-emf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Default Extension="vml" ContentType="application/vnd.openxmlformats-officedocument.vmlDrawing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tags/tag2.xml" ContentType="application/vnd.openxmlformats-officedocument.presentationml.tags+xml"/>
  <Default Extension="wmf" ContentType="image/x-wmf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xls" ContentType="application/vnd.ms-exce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57" r:id="rId2"/>
    <p:sldId id="306" r:id="rId3"/>
    <p:sldId id="305" r:id="rId4"/>
    <p:sldId id="304" r:id="rId5"/>
    <p:sldId id="259" r:id="rId6"/>
    <p:sldId id="261" r:id="rId7"/>
    <p:sldId id="296" r:id="rId8"/>
    <p:sldId id="298" r:id="rId9"/>
    <p:sldId id="299" r:id="rId10"/>
    <p:sldId id="300" r:id="rId11"/>
    <p:sldId id="301" r:id="rId12"/>
    <p:sldId id="302" r:id="rId13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7445" autoAdjust="0"/>
  </p:normalViewPr>
  <p:slideViewPr>
    <p:cSldViewPr>
      <p:cViewPr>
        <p:scale>
          <a:sx n="100" d="100"/>
          <a:sy n="100" d="100"/>
        </p:scale>
        <p:origin x="-28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3" d="100"/>
          <a:sy n="83" d="100"/>
        </p:scale>
        <p:origin x="-3744" y="-90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985AF4F3-502A-4EC3-8343-490F4944C21C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BA778F87-351C-4F81-B382-0F927A4EC60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Hierarchy Overview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096125-9644-4809-977C-FB886D4FA3BB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Forecast at item level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Aggregate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Determine corporate sales forecast percentage difference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Push down percentage difference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78F87-351C-4F81-B382-0F927A4EC603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78F87-351C-4F81-B382-0F927A4EC603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78F87-351C-4F81-B382-0F927A4EC60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DACC03-2379-4506-B559-0471D09ECC61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DACC03-2379-4506-B559-0471D09ECC61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5F40EC-4A45-4BA0-88E8-AEAD7F90807E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43EB94E-C0EF-4B38-BD03-B92B445706C9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B0FCB7-0076-4D59-9187-1013E0B0BE4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00150" y="701675"/>
            <a:ext cx="4681538" cy="3509963"/>
          </a:xfrm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0" hangingPunct="0">
              <a:defRPr/>
            </a:pPr>
            <a:endParaRPr lang="en-US" b="1" i="1" u="sng" dirty="0">
              <a:solidFill>
                <a:srgbClr val="FF0000"/>
              </a:solidFill>
              <a:cs typeface="Times New Roman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72240-C3F6-43D7-ABAE-5A133528BA4D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78F87-351C-4F81-B382-0F927A4EC603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778F87-351C-4F81-B382-0F927A4EC603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9.xml"/><Relationship Id="rId1" Type="http://schemas.openxmlformats.org/officeDocument/2006/relationships/tags" Target="../tags/tag8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8.xml"/><Relationship Id="rId4" Type="http://schemas.openxmlformats.org/officeDocument/2006/relationships/tags" Target="../tags/tag17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3.xml"/><Relationship Id="rId4" Type="http://schemas.openxmlformats.org/officeDocument/2006/relationships/tags" Target="../tags/tag2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457200" y="6248400"/>
            <a:ext cx="2133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DM-Hier-Over-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C628BB83-B436-48AD-908B-02E7A580B19F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63500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  <p:custDataLst>
              <p:tags r:id="rId2"/>
            </p:custDataLst>
          </p:nvPr>
        </p:nvSpPr>
        <p:spPr>
          <a:xfrm>
            <a:off x="1295400" y="6553200"/>
            <a:ext cx="6477000" cy="3048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DM-Hier-Over-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B681D823-0AC1-411F-BE22-7DB947D3C0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 + 2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B681D823-0AC1-411F-BE22-7DB947D3C05D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90600"/>
            <a:ext cx="4038600" cy="532553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990601"/>
            <a:ext cx="4038600" cy="25908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3"/>
            <p:custDataLst>
              <p:tags r:id="rId5"/>
            </p:custDataLst>
          </p:nvPr>
        </p:nvSpPr>
        <p:spPr>
          <a:xfrm>
            <a:off x="4648200" y="3657600"/>
            <a:ext cx="4038600" cy="2667000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D295FD85-0E9A-9A4B-AEA4-CF6493BFD0E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14401"/>
            <a:ext cx="8229600" cy="5393106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467600" y="6638544"/>
            <a:ext cx="1676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DM-Hier-Over-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664" r:id="rId12"/>
    <p:sldLayoutId id="2147483693" r:id="rId13"/>
    <p:sldLayoutId id="2147483695" r:id="rId14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Microsoft_Office_Excel_97-2003_Worksheet1.xls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Microsoft_Office_Excel_97-2003_Worksheet2.xls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tags" Target="../tags/tag74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image" Target="../media/image3.wmf"/><Relationship Id="rId2" Type="http://schemas.openxmlformats.org/officeDocument/2006/relationships/tags" Target="../tags/tag34.xml"/><Relationship Id="rId1" Type="http://schemas.openxmlformats.org/officeDocument/2006/relationships/vmlDrawing" Target="../drawings/vmlDrawing1.vml"/><Relationship Id="rId6" Type="http://schemas.openxmlformats.org/officeDocument/2006/relationships/tags" Target="../tags/tag38.xml"/><Relationship Id="rId11" Type="http://schemas.openxmlformats.org/officeDocument/2006/relationships/notesSlide" Target="../notesSlides/notesSlide4.xml"/><Relationship Id="rId5" Type="http://schemas.openxmlformats.org/officeDocument/2006/relationships/tags" Target="../tags/tag37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vmlDrawing" Target="../drawings/vmlDrawing2.v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51.xml"/><Relationship Id="rId9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image" Target="../media/image4.wmf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60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59.xml"/><Relationship Id="rId9" Type="http://schemas.openxmlformats.org/officeDocument/2006/relationships/tags" Target="../tags/tag6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Hierarchy Overview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Mark K. Williams, CFPIM, CSCP					</a:t>
            </a:r>
          </a:p>
          <a:p>
            <a:r>
              <a:rPr lang="en-US" smtClean="0"/>
              <a:t>QAD Supply Chain Solutions Center</a:t>
            </a:r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Typical Hierarchy Forecasting Example</a:t>
            </a:r>
            <a:endParaRPr lang="en-US" dirty="0"/>
          </a:p>
        </p:txBody>
      </p:sp>
      <p:graphicFrame>
        <p:nvGraphicFramePr>
          <p:cNvPr id="50179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1120775" y="914400"/>
          <a:ext cx="6908800" cy="5391150"/>
        </p:xfrm>
        <a:graphic>
          <a:graphicData uri="http://schemas.openxmlformats.org/presentationml/2006/ole">
            <p:oleObj spid="_x0000_s48130" name="Worksheet" r:id="rId6" imgW="7742028" imgH="6042585" progId="Excel.Sheet.8">
              <p:embed/>
            </p:oleObj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DM-Hier-Over-100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/>
              <a:t>Revised Forecast</a:t>
            </a:r>
          </a:p>
        </p:txBody>
      </p:sp>
      <p:graphicFrame>
        <p:nvGraphicFramePr>
          <p:cNvPr id="51203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930275" y="857250"/>
          <a:ext cx="7280275" cy="5392738"/>
        </p:xfrm>
        <a:graphic>
          <a:graphicData uri="http://schemas.openxmlformats.org/presentationml/2006/ole">
            <p:oleObj spid="_x0000_s49154" name="Worksheet" r:id="rId6" imgW="7896256" imgH="5848470" progId="Excel.Sheet.8">
              <p:embed/>
            </p:oleObj>
          </a:graphicData>
        </a:graphic>
      </p:graphicFrame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DM-Hier-Over-110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Hierarchy Forecasting - Recap</a:t>
            </a:r>
            <a:endParaRPr lang="en-US" dirty="0"/>
          </a:p>
        </p:txBody>
      </p:sp>
      <p:pic>
        <p:nvPicPr>
          <p:cNvPr id="48131" name="Picture 3" descr="BD18241_"/>
          <p:cNvPicPr>
            <a:picLocks noGrp="1" noChangeAspect="1" noChangeArrowheads="1"/>
          </p:cNvPicPr>
          <p:nvPr>
            <p:ph idx="4294967295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341122" y="1689100"/>
            <a:ext cx="5795963" cy="4330700"/>
          </a:xfrm>
        </p:spPr>
      </p:pic>
      <p:grpSp>
        <p:nvGrpSpPr>
          <p:cNvPr id="2" name="Group 13"/>
          <p:cNvGrpSpPr/>
          <p:nvPr>
            <p:custDataLst>
              <p:tags r:id="rId4"/>
            </p:custDataLst>
          </p:nvPr>
        </p:nvGrpSpPr>
        <p:grpSpPr>
          <a:xfrm>
            <a:off x="645922" y="1993899"/>
            <a:ext cx="7888478" cy="3940553"/>
            <a:chOff x="304800" y="2570850"/>
            <a:chExt cx="7888478" cy="3940553"/>
          </a:xfrm>
        </p:grpSpPr>
        <p:sp>
          <p:nvSpPr>
            <p:cNvPr id="48139" name="Text Box 11"/>
            <p:cNvSpPr txBox="1">
              <a:spLocks noChangeArrowheads="1"/>
            </p:cNvSpPr>
            <p:nvPr/>
          </p:nvSpPr>
          <p:spPr bwMode="auto">
            <a:xfrm>
              <a:off x="6400800" y="3256651"/>
              <a:ext cx="1792478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Top Down</a:t>
              </a:r>
              <a:endParaRPr lang="en-US" sz="2400" dirty="0"/>
            </a:p>
            <a:p>
              <a:r>
                <a:rPr lang="en-US" sz="2400" dirty="0"/>
                <a:t> </a:t>
              </a:r>
              <a:r>
                <a:rPr lang="en-US" sz="2400" dirty="0" smtClean="0"/>
                <a:t>Allocation</a:t>
              </a:r>
              <a:endParaRPr lang="en-US" sz="2400" dirty="0"/>
            </a:p>
          </p:txBody>
        </p:sp>
        <p:sp>
          <p:nvSpPr>
            <p:cNvPr id="48132" name="Text Box 4"/>
            <p:cNvSpPr txBox="1">
              <a:spLocks noChangeArrowheads="1"/>
            </p:cNvSpPr>
            <p:nvPr/>
          </p:nvSpPr>
          <p:spPr bwMode="auto">
            <a:xfrm>
              <a:off x="3581400" y="5618851"/>
              <a:ext cx="1927225" cy="892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Individual</a:t>
              </a:r>
            </a:p>
            <a:p>
              <a:pPr algn="ctr"/>
              <a:r>
                <a:rPr lang="en-US" sz="1600" b="1" dirty="0"/>
                <a:t>Items</a:t>
              </a:r>
            </a:p>
            <a:p>
              <a:pPr algn="ctr"/>
              <a:r>
                <a:rPr lang="en-US" sz="1600" b="1" dirty="0"/>
                <a:t>(Units</a:t>
              </a:r>
              <a:r>
                <a:rPr lang="en-US" sz="2000" b="1" dirty="0"/>
                <a:t>)</a:t>
              </a:r>
            </a:p>
          </p:txBody>
        </p:sp>
        <p:sp>
          <p:nvSpPr>
            <p:cNvPr id="48133" name="Text Box 5"/>
            <p:cNvSpPr txBox="1">
              <a:spLocks noChangeArrowheads="1"/>
            </p:cNvSpPr>
            <p:nvPr/>
          </p:nvSpPr>
          <p:spPr bwMode="auto">
            <a:xfrm>
              <a:off x="3733800" y="4475851"/>
              <a:ext cx="155844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Product</a:t>
              </a:r>
            </a:p>
            <a:p>
              <a:pPr algn="ctr"/>
              <a:r>
                <a:rPr lang="en-US" sz="1600" b="1" dirty="0"/>
                <a:t>Group</a:t>
              </a:r>
            </a:p>
            <a:p>
              <a:pPr algn="ctr"/>
              <a:r>
                <a:rPr lang="en-US" sz="1600" b="1" dirty="0"/>
                <a:t>(Units/Dollars)</a:t>
              </a:r>
            </a:p>
          </p:txBody>
        </p:sp>
        <p:sp>
          <p:nvSpPr>
            <p:cNvPr id="48134" name="Text Box 6"/>
            <p:cNvSpPr txBox="1">
              <a:spLocks noChangeArrowheads="1"/>
            </p:cNvSpPr>
            <p:nvPr/>
          </p:nvSpPr>
          <p:spPr bwMode="auto">
            <a:xfrm>
              <a:off x="4038600" y="3485251"/>
              <a:ext cx="100860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Business</a:t>
              </a:r>
            </a:p>
            <a:p>
              <a:pPr algn="ctr"/>
              <a:r>
                <a:rPr lang="en-US" sz="1600" b="1" dirty="0"/>
                <a:t>Unit</a:t>
              </a:r>
            </a:p>
            <a:p>
              <a:pPr algn="ctr"/>
              <a:r>
                <a:rPr lang="en-US" sz="1600" b="1" dirty="0"/>
                <a:t>(Dollars)</a:t>
              </a:r>
            </a:p>
          </p:txBody>
        </p:sp>
        <p:sp>
          <p:nvSpPr>
            <p:cNvPr id="48135" name="Text Box 7"/>
            <p:cNvSpPr txBox="1">
              <a:spLocks noChangeArrowheads="1"/>
            </p:cNvSpPr>
            <p:nvPr/>
          </p:nvSpPr>
          <p:spPr bwMode="auto">
            <a:xfrm>
              <a:off x="3962400" y="2875651"/>
              <a:ext cx="1183336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 b="1" dirty="0" smtClean="0"/>
                <a:t>Company</a:t>
              </a:r>
              <a:endParaRPr lang="en-US" sz="1600" b="1" dirty="0"/>
            </a:p>
          </p:txBody>
        </p:sp>
        <p:sp>
          <p:nvSpPr>
            <p:cNvPr id="48136" name="Line 8"/>
            <p:cNvSpPr>
              <a:spLocks noChangeShapeType="1"/>
            </p:cNvSpPr>
            <p:nvPr/>
          </p:nvSpPr>
          <p:spPr bwMode="auto">
            <a:xfrm flipV="1">
              <a:off x="1100328" y="2647050"/>
              <a:ext cx="2633472" cy="3753749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137" name="Line 9"/>
            <p:cNvSpPr>
              <a:spLocks noChangeShapeType="1"/>
            </p:cNvSpPr>
            <p:nvPr/>
          </p:nvSpPr>
          <p:spPr bwMode="auto">
            <a:xfrm>
              <a:off x="5257799" y="2570850"/>
              <a:ext cx="2537913" cy="3829949"/>
            </a:xfrm>
            <a:prstGeom prst="line">
              <a:avLst/>
            </a:prstGeom>
            <a:noFill/>
            <a:ln w="50800">
              <a:solidFill>
                <a:srgbClr val="0070C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138" name="Text Box 10"/>
            <p:cNvSpPr txBox="1">
              <a:spLocks noChangeArrowheads="1"/>
            </p:cNvSpPr>
            <p:nvPr/>
          </p:nvSpPr>
          <p:spPr bwMode="auto">
            <a:xfrm>
              <a:off x="304800" y="3256651"/>
              <a:ext cx="2090637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2400" dirty="0" smtClean="0"/>
                <a:t>Bottom Up</a:t>
              </a:r>
              <a:endParaRPr lang="en-US" sz="2400" dirty="0"/>
            </a:p>
            <a:p>
              <a:r>
                <a:rPr lang="en-US" sz="2400" dirty="0" smtClean="0"/>
                <a:t>Aggregation</a:t>
              </a:r>
              <a:endParaRPr lang="en-US" sz="2400" dirty="0"/>
            </a:p>
          </p:txBody>
        </p:sp>
      </p:grpSp>
      <p:sp>
        <p:nvSpPr>
          <p:cNvPr id="14" name="Rectangle 13"/>
          <p:cNvSpPr/>
          <p:nvPr>
            <p:custDataLst>
              <p:tags r:id="rId5"/>
            </p:custDataLst>
          </p:nvPr>
        </p:nvSpPr>
        <p:spPr>
          <a:xfrm>
            <a:off x="457200" y="762000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Hierarchies allow users to manipulate and/or view data in a way most useful to them</a:t>
            </a: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 smtClean="0"/>
              <a:t>Hierarchies</a:t>
            </a:r>
            <a:r>
              <a:rPr lang="en-US" dirty="0" smtClean="0"/>
              <a:t> are used to allow users to interact with historical data and forecasts in a way that is most useful to them</a:t>
            </a:r>
          </a:p>
          <a:p>
            <a:pPr lvl="1"/>
            <a:r>
              <a:rPr lang="en-US" dirty="0" smtClean="0"/>
              <a:t>Marketing can view and adjust a forecast for their brands only</a:t>
            </a:r>
          </a:p>
          <a:p>
            <a:pPr lvl="1"/>
            <a:r>
              <a:rPr lang="en-US" dirty="0" smtClean="0"/>
              <a:t>Sales can view and adjust a forecast for their customers only </a:t>
            </a:r>
          </a:p>
          <a:p>
            <a:r>
              <a:rPr lang="en-US" dirty="0" smtClean="0"/>
              <a:t>When combined with </a:t>
            </a:r>
            <a:r>
              <a:rPr lang="en-US" b="1" dirty="0" smtClean="0"/>
              <a:t>Permissions</a:t>
            </a:r>
            <a:r>
              <a:rPr lang="en-US" dirty="0" smtClean="0"/>
              <a:t>, hierarchies can restrict what a user can see by job title</a:t>
            </a:r>
          </a:p>
          <a:p>
            <a:pPr lvl="1"/>
            <a:r>
              <a:rPr lang="en-US" dirty="0" smtClean="0"/>
              <a:t>A sales person may not have access to the standard cost of an item, but the Sales Manager could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Overview – Hierarchies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 smtClean="0"/>
              <a:t>Hierarchies</a:t>
            </a:r>
            <a:r>
              <a:rPr lang="en-US" dirty="0" smtClean="0"/>
              <a:t> allow users to forecast at an aggregate level</a:t>
            </a:r>
          </a:p>
          <a:p>
            <a:pPr lvl="1"/>
            <a:r>
              <a:rPr lang="en-US" dirty="0" smtClean="0"/>
              <a:t>When forecasting for thousands of products, forecasting at an aggregate product group level will often produce a more accurate forecast</a:t>
            </a:r>
          </a:p>
          <a:p>
            <a:pPr lvl="1"/>
            <a:r>
              <a:rPr lang="en-US" dirty="0" smtClean="0"/>
              <a:t>DM 6.1 will analyze history and create statistical forecasts at various aggregate levels</a:t>
            </a:r>
          </a:p>
          <a:p>
            <a:pPr lvl="1"/>
            <a:r>
              <a:rPr lang="en-US" dirty="0" smtClean="0"/>
              <a:t>DM 6.1 can take an aggregate (i.e. product group or customer) forecast and push it down to the item level, using statistical algorithms to allocate forecast changes 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Overview – Hierarchies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8" name="Rectangle 4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z="2800" dirty="0"/>
              <a:t>Forecasts Are More Accurate When Aggregated</a:t>
            </a:r>
          </a:p>
        </p:txBody>
      </p:sp>
      <p:pic>
        <p:nvPicPr>
          <p:cNvPr id="154631" name="Picture 7" descr="MCBS01705_0000[1]"/>
          <p:cNvPicPr>
            <a:picLocks noGrp="1" noChangeAspect="1" noChangeArrowheads="1"/>
          </p:cNvPicPr>
          <p:nvPr>
            <p:ph idx="4294967295"/>
            <p:custDataLst>
              <p:tags r:id="rId4"/>
            </p:custDataLst>
          </p:nvPr>
        </p:nvPicPr>
        <p:blipFill>
          <a:blip r:embed="rId12" cstate="print"/>
          <a:stretch>
            <a:fillRect/>
          </a:stretch>
        </p:blipFill>
        <p:spPr>
          <a:xfrm>
            <a:off x="304800" y="1398588"/>
            <a:ext cx="3810000" cy="3841750"/>
          </a:xfrm>
        </p:spPr>
      </p:pic>
      <p:sp>
        <p:nvSpPr>
          <p:cNvPr id="154632" name="Text Box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81200" y="1781175"/>
            <a:ext cx="20447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b="1" dirty="0"/>
              <a:t>How Many Brown,</a:t>
            </a:r>
          </a:p>
          <a:p>
            <a:pPr algn="ctr"/>
            <a:r>
              <a:rPr lang="en-US" b="1" dirty="0"/>
              <a:t>Size 10 Shoes </a:t>
            </a:r>
          </a:p>
          <a:p>
            <a:pPr algn="ctr"/>
            <a:r>
              <a:rPr lang="en-US" b="1" dirty="0"/>
              <a:t>Will We </a:t>
            </a:r>
            <a:r>
              <a:rPr lang="en-US" b="1" dirty="0" smtClean="0"/>
              <a:t>Sell Next </a:t>
            </a:r>
            <a:endParaRPr lang="en-US" b="1" dirty="0"/>
          </a:p>
          <a:p>
            <a:pPr algn="ctr"/>
            <a:r>
              <a:rPr lang="en-US" b="1" dirty="0"/>
              <a:t>Thursday?</a:t>
            </a:r>
          </a:p>
        </p:txBody>
      </p:sp>
      <p:pic>
        <p:nvPicPr>
          <p:cNvPr id="154633" name="Picture 9" descr="MCBS01705_0000[1]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30725" y="1308792"/>
            <a:ext cx="4156075" cy="39585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4634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33400" y="5242617"/>
            <a:ext cx="28384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chemeClr val="folHlink"/>
                </a:solidFill>
              </a:rPr>
              <a:t>Not Very Accurate – </a:t>
            </a:r>
          </a:p>
          <a:p>
            <a:r>
              <a:rPr lang="en-US" b="1" dirty="0">
                <a:solidFill>
                  <a:schemeClr val="folHlink"/>
                </a:solidFill>
              </a:rPr>
              <a:t>Just a Wild Guess</a:t>
            </a:r>
          </a:p>
        </p:txBody>
      </p:sp>
      <p:sp>
        <p:nvSpPr>
          <p:cNvPr id="154635" name="Text Box 11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638970" y="2057400"/>
            <a:ext cx="176362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b="1" dirty="0"/>
              <a:t>How Many </a:t>
            </a:r>
          </a:p>
          <a:p>
            <a:pPr algn="ctr"/>
            <a:r>
              <a:rPr lang="en-US" b="1" dirty="0"/>
              <a:t>Shoes Will We </a:t>
            </a:r>
          </a:p>
          <a:p>
            <a:pPr algn="ctr"/>
            <a:r>
              <a:rPr lang="en-US" b="1" dirty="0"/>
              <a:t>Sell This </a:t>
            </a:r>
          </a:p>
          <a:p>
            <a:pPr algn="ctr"/>
            <a:r>
              <a:rPr lang="en-US" b="1" dirty="0" smtClean="0"/>
              <a:t>Month?</a:t>
            </a:r>
            <a:endParaRPr lang="en-US" b="1" dirty="0"/>
          </a:p>
        </p:txBody>
      </p:sp>
      <p:sp>
        <p:nvSpPr>
          <p:cNvPr id="154636" name="Text Box 12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953000" y="5258395"/>
            <a:ext cx="3733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folHlink"/>
                </a:solidFill>
              </a:rPr>
              <a:t>Accuracy will be much higher, can use data to develop &amp;  support conclusion</a:t>
            </a:r>
            <a:endParaRPr lang="en-US" b="1" dirty="0">
              <a:solidFill>
                <a:schemeClr val="folHlink"/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DM-Hier-Over-040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creating a </a:t>
            </a:r>
            <a:r>
              <a:rPr lang="en-US" b="1" dirty="0" smtClean="0"/>
              <a:t>Hierarchy</a:t>
            </a:r>
            <a:r>
              <a:rPr lang="en-US" dirty="0" smtClean="0"/>
              <a:t>, there are a number of areas for consideration:</a:t>
            </a:r>
          </a:p>
          <a:p>
            <a:pPr lvl="1"/>
            <a:r>
              <a:rPr lang="en-US" b="1" dirty="0" smtClean="0"/>
              <a:t>Groupings</a:t>
            </a:r>
            <a:r>
              <a:rPr lang="en-US" dirty="0" smtClean="0"/>
              <a:t> – that are relevant for various stakeholders</a:t>
            </a:r>
          </a:p>
          <a:p>
            <a:pPr lvl="1"/>
            <a:r>
              <a:rPr lang="en-US" b="1" dirty="0" smtClean="0"/>
              <a:t>Re-balance</a:t>
            </a:r>
            <a:r>
              <a:rPr lang="en-US" dirty="0" smtClean="0"/>
              <a:t> configuration – how to allocate forecasts at a product group level to the item level</a:t>
            </a:r>
          </a:p>
          <a:p>
            <a:pPr lvl="1"/>
            <a:r>
              <a:rPr lang="en-US" b="1" dirty="0" smtClean="0"/>
              <a:t>Permissions</a:t>
            </a:r>
            <a:r>
              <a:rPr lang="en-US" dirty="0" smtClean="0"/>
              <a:t> – sharing </a:t>
            </a:r>
            <a:r>
              <a:rPr lang="en-US" b="1" dirty="0" smtClean="0"/>
              <a:t>hierarchies</a:t>
            </a:r>
            <a:r>
              <a:rPr lang="en-US" dirty="0" smtClean="0"/>
              <a:t> with other users</a:t>
            </a:r>
          </a:p>
          <a:p>
            <a:pPr lvl="2"/>
            <a:r>
              <a:rPr lang="en-US" dirty="0" smtClean="0"/>
              <a:t>Sales can be granted permission to view and update the forecast for only their customers</a:t>
            </a:r>
          </a:p>
          <a:p>
            <a:pPr lvl="2"/>
            <a:r>
              <a:rPr lang="en-US" dirty="0" smtClean="0"/>
              <a:t>Marketing can be granted permission to view and update the forecast for only their brands</a:t>
            </a:r>
          </a:p>
          <a:p>
            <a:endParaRPr lang="en-US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Overview – Creating a Hierarchy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When creating </a:t>
            </a:r>
            <a:r>
              <a:rPr lang="en-US" b="1" dirty="0" smtClean="0"/>
              <a:t>Hierarchy Groupings</a:t>
            </a:r>
            <a:r>
              <a:rPr lang="en-US" dirty="0" smtClean="0"/>
              <a:t>, the key is to understand the levels needed for adjustments to the forecast or other opinion lines</a:t>
            </a:r>
          </a:p>
          <a:p>
            <a:r>
              <a:rPr lang="en-US" b="1" dirty="0" smtClean="0"/>
              <a:t>Multiple Hierarchies</a:t>
            </a:r>
            <a:r>
              <a:rPr lang="en-US" dirty="0" smtClean="0"/>
              <a:t> can be created based on available series attributes to accommodate the needs of various </a:t>
            </a:r>
            <a:r>
              <a:rPr lang="en-US" dirty="0" smtClean="0"/>
              <a:t>Users</a:t>
            </a:r>
            <a:endParaRPr lang="en-US" dirty="0" smtClean="0"/>
          </a:p>
          <a:p>
            <a:pPr lvl="1"/>
            <a:r>
              <a:rPr lang="en-US" dirty="0" smtClean="0"/>
              <a:t>Sales may make adjustments at the customer level</a:t>
            </a:r>
          </a:p>
          <a:p>
            <a:pPr lvl="1"/>
            <a:r>
              <a:rPr lang="en-US" dirty="0" smtClean="0"/>
              <a:t>Marketing may make adjustments at the Brand level</a:t>
            </a:r>
          </a:p>
          <a:p>
            <a:pPr lvl="1"/>
            <a:r>
              <a:rPr lang="en-US" dirty="0" smtClean="0"/>
              <a:t>Planners may make adjustments at the SKU level</a:t>
            </a:r>
          </a:p>
          <a:p>
            <a:r>
              <a:rPr lang="en-US" b="1" dirty="0" smtClean="0"/>
              <a:t>Hierarchies</a:t>
            </a:r>
            <a:r>
              <a:rPr lang="en-US" dirty="0" smtClean="0"/>
              <a:t> created in DME can also be shared with </a:t>
            </a:r>
            <a:r>
              <a:rPr lang="en-US" b="1" dirty="0" smtClean="0"/>
              <a:t>Planning Portal </a:t>
            </a:r>
            <a:r>
              <a:rPr lang="en-US" dirty="0" smtClean="0"/>
              <a:t>users</a:t>
            </a:r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Groupings</a:t>
            </a:r>
            <a:endParaRPr lang="en-US" dirty="0"/>
          </a:p>
        </p:txBody>
      </p:sp>
      <p:sp>
        <p:nvSpPr>
          <p:cNvPr id="6148" name="Text Box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1938" y="1657350"/>
            <a:ext cx="868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endParaRPr lang="en-US" sz="3200" b="1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eaLnBrk="0" hangingPunct="0">
              <a:defRPr/>
            </a:pPr>
            <a:r>
              <a:rPr lang="en-US" sz="2600" dirty="0" smtClean="0">
                <a:solidFill>
                  <a:srgbClr val="000000"/>
                </a:solidFill>
                <a:cs typeface="Times New Roman" pitchFamily="18" charset="0"/>
              </a:rPr>
              <a:t>These are examples of hierarchies, covering Demand views for Sales and Marketing, Supply views for Logistics and Manufacturing and Financial views for </a:t>
            </a:r>
            <a:r>
              <a:rPr lang="en-US" sz="2600" dirty="0" smtClean="0">
                <a:solidFill>
                  <a:srgbClr val="000000"/>
                </a:solidFill>
                <a:cs typeface="Times New Roman" pitchFamily="18" charset="0"/>
              </a:rPr>
              <a:t>Budgets </a:t>
            </a:r>
          </a:p>
          <a:p>
            <a:pPr lvl="1" eaLnBrk="0" hangingPunct="0">
              <a:defRPr/>
            </a:pPr>
            <a:r>
              <a:rPr lang="en-US" sz="2200" dirty="0" smtClean="0">
                <a:solidFill>
                  <a:srgbClr val="000000"/>
                </a:solidFill>
                <a:cs typeface="Times New Roman" pitchFamily="18" charset="0"/>
              </a:rPr>
              <a:t>All </a:t>
            </a:r>
            <a:r>
              <a:rPr lang="en-US" sz="2200" dirty="0" smtClean="0">
                <a:solidFill>
                  <a:srgbClr val="000000"/>
                </a:solidFill>
                <a:cs typeface="Times New Roman" pitchFamily="18" charset="0"/>
              </a:rPr>
              <a:t>are potential </a:t>
            </a:r>
            <a:r>
              <a:rPr lang="en-US" sz="2200" b="1" dirty="0" smtClean="0">
                <a:solidFill>
                  <a:srgbClr val="000000"/>
                </a:solidFill>
                <a:cs typeface="Times New Roman" pitchFamily="18" charset="0"/>
              </a:rPr>
              <a:t>groupings</a:t>
            </a:r>
            <a:endParaRPr lang="en-US" sz="2200" dirty="0" smtClean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Hierarchy Examples</a:t>
            </a:r>
            <a:endParaRPr lang="en-US" dirty="0"/>
          </a:p>
        </p:txBody>
      </p:sp>
      <p:grpSp>
        <p:nvGrpSpPr>
          <p:cNvPr id="90" name="Group 89"/>
          <p:cNvGrpSpPr/>
          <p:nvPr>
            <p:custDataLst>
              <p:tags r:id="rId5"/>
            </p:custDataLst>
          </p:nvPr>
        </p:nvGrpSpPr>
        <p:grpSpPr>
          <a:xfrm>
            <a:off x="498475" y="2998520"/>
            <a:ext cx="2474970" cy="3143291"/>
            <a:chOff x="546100" y="2665142"/>
            <a:chExt cx="2474970" cy="349254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546100" y="3101180"/>
              <a:ext cx="1309688" cy="2865397"/>
            </a:xfrm>
            <a:custGeom>
              <a:avLst/>
              <a:gdLst/>
              <a:ahLst/>
              <a:cxnLst>
                <a:cxn ang="0">
                  <a:pos x="0" y="1936"/>
                </a:cxn>
                <a:cxn ang="0">
                  <a:pos x="1651" y="2667"/>
                </a:cxn>
                <a:cxn ang="0">
                  <a:pos x="1651" y="0"/>
                </a:cxn>
                <a:cxn ang="0">
                  <a:pos x="0" y="1936"/>
                </a:cxn>
              </a:cxnLst>
              <a:rect l="0" t="0" r="r" b="b"/>
              <a:pathLst>
                <a:path w="1651" h="2667">
                  <a:moveTo>
                    <a:pt x="0" y="1936"/>
                  </a:moveTo>
                  <a:lnTo>
                    <a:pt x="1651" y="2667"/>
                  </a:lnTo>
                  <a:lnTo>
                    <a:pt x="1651" y="0"/>
                  </a:lnTo>
                  <a:lnTo>
                    <a:pt x="0" y="1936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546100" y="3101180"/>
              <a:ext cx="1309688" cy="2865397"/>
            </a:xfrm>
            <a:custGeom>
              <a:avLst/>
              <a:gdLst/>
              <a:ahLst/>
              <a:cxnLst>
                <a:cxn ang="0">
                  <a:pos x="0" y="1936"/>
                </a:cxn>
                <a:cxn ang="0">
                  <a:pos x="1651" y="2667"/>
                </a:cxn>
                <a:cxn ang="0">
                  <a:pos x="1651" y="0"/>
                </a:cxn>
                <a:cxn ang="0">
                  <a:pos x="0" y="1936"/>
                </a:cxn>
              </a:cxnLst>
              <a:rect l="0" t="0" r="r" b="b"/>
              <a:pathLst>
                <a:path w="1651" h="2667">
                  <a:moveTo>
                    <a:pt x="0" y="1936"/>
                  </a:moveTo>
                  <a:lnTo>
                    <a:pt x="1651" y="2667"/>
                  </a:lnTo>
                  <a:lnTo>
                    <a:pt x="1651" y="0"/>
                  </a:lnTo>
                  <a:lnTo>
                    <a:pt x="0" y="1936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860550" y="3118364"/>
              <a:ext cx="1138238" cy="2848213"/>
            </a:xfrm>
            <a:custGeom>
              <a:avLst/>
              <a:gdLst/>
              <a:ahLst/>
              <a:cxnLst>
                <a:cxn ang="0">
                  <a:pos x="1432" y="1925"/>
                </a:cxn>
                <a:cxn ang="0">
                  <a:pos x="0" y="2652"/>
                </a:cxn>
                <a:cxn ang="0">
                  <a:pos x="0" y="0"/>
                </a:cxn>
                <a:cxn ang="0">
                  <a:pos x="1432" y="1925"/>
                </a:cxn>
              </a:cxnLst>
              <a:rect l="0" t="0" r="r" b="b"/>
              <a:pathLst>
                <a:path w="1432" h="2652">
                  <a:moveTo>
                    <a:pt x="1432" y="1925"/>
                  </a:moveTo>
                  <a:lnTo>
                    <a:pt x="0" y="2652"/>
                  </a:lnTo>
                  <a:lnTo>
                    <a:pt x="0" y="0"/>
                  </a:lnTo>
                  <a:lnTo>
                    <a:pt x="1432" y="1925"/>
                  </a:lnTo>
                  <a:close/>
                </a:path>
              </a:pathLst>
            </a:custGeom>
            <a:solidFill>
              <a:srgbClr val="FFFF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1860550" y="3118364"/>
              <a:ext cx="1138238" cy="2848213"/>
            </a:xfrm>
            <a:custGeom>
              <a:avLst/>
              <a:gdLst/>
              <a:ahLst/>
              <a:cxnLst>
                <a:cxn ang="0">
                  <a:pos x="1432" y="1925"/>
                </a:cxn>
                <a:cxn ang="0">
                  <a:pos x="0" y="2652"/>
                </a:cxn>
                <a:cxn ang="0">
                  <a:pos x="0" y="0"/>
                </a:cxn>
                <a:cxn ang="0">
                  <a:pos x="1432" y="1925"/>
                </a:cxn>
              </a:cxnLst>
              <a:rect l="0" t="0" r="r" b="b"/>
              <a:pathLst>
                <a:path w="1432" h="2652">
                  <a:moveTo>
                    <a:pt x="1432" y="1925"/>
                  </a:moveTo>
                  <a:lnTo>
                    <a:pt x="0" y="2652"/>
                  </a:lnTo>
                  <a:lnTo>
                    <a:pt x="0" y="0"/>
                  </a:lnTo>
                  <a:lnTo>
                    <a:pt x="1432" y="1925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V="1">
              <a:off x="1882775" y="4007624"/>
              <a:ext cx="506413" cy="358713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1882775" y="4609057"/>
              <a:ext cx="796925" cy="5284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H="1" flipV="1">
              <a:off x="935038" y="4609057"/>
              <a:ext cx="947738" cy="528401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H="1" flipV="1">
              <a:off x="1214438" y="4082805"/>
              <a:ext cx="612775" cy="30071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 rot="1440000">
              <a:off x="746849" y="5612221"/>
              <a:ext cx="835165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Sales View 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 rot="1440000">
              <a:off x="970574" y="5784059"/>
              <a:ext cx="201978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($)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 rot="1320000">
              <a:off x="970512" y="5118188"/>
              <a:ext cx="706925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Accounts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 rot="1260000">
              <a:off x="1162404" y="4424391"/>
              <a:ext cx="583493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Regions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 rot="1200000">
              <a:off x="1390322" y="3851700"/>
              <a:ext cx="426399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Com-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 rot="1200000">
              <a:off x="1315380" y="4003687"/>
              <a:ext cx="384721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pany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 rot="19860000">
              <a:off x="2134510" y="5580001"/>
              <a:ext cx="796693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Marketing 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" name="Rectangle 20"/>
            <p:cNvSpPr>
              <a:spLocks noChangeArrowheads="1"/>
            </p:cNvSpPr>
            <p:nvPr/>
          </p:nvSpPr>
          <p:spPr bwMode="auto">
            <a:xfrm rot="19860000">
              <a:off x="2352617" y="5708879"/>
              <a:ext cx="668453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View       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" name="Rectangle 21"/>
            <p:cNvSpPr>
              <a:spLocks noChangeArrowheads="1"/>
            </p:cNvSpPr>
            <p:nvPr/>
          </p:nvSpPr>
          <p:spPr bwMode="auto">
            <a:xfrm rot="19860000">
              <a:off x="2348041" y="5964489"/>
              <a:ext cx="629981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($, Units)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 rot="19920000">
              <a:off x="2120061" y="5090263"/>
              <a:ext cx="501740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Brands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 rot="19805589">
              <a:off x="1910052" y="4407245"/>
              <a:ext cx="615553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Product 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 rot="19780399">
              <a:off x="1838686" y="4637492"/>
              <a:ext cx="877235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Categories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5" name="Rectangle 25"/>
            <p:cNvSpPr>
              <a:spLocks noChangeArrowheads="1"/>
            </p:cNvSpPr>
            <p:nvPr/>
          </p:nvSpPr>
          <p:spPr bwMode="auto">
            <a:xfrm rot="19740000">
              <a:off x="1845903" y="3802598"/>
              <a:ext cx="426399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Com-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6" name="Rectangle 26"/>
            <p:cNvSpPr>
              <a:spLocks noChangeArrowheads="1"/>
            </p:cNvSpPr>
            <p:nvPr/>
          </p:nvSpPr>
          <p:spPr bwMode="auto">
            <a:xfrm rot="19740000">
              <a:off x="1848879" y="4030533"/>
              <a:ext cx="384721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pany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7" name="Rectangle 54"/>
            <p:cNvSpPr>
              <a:spLocks noChangeArrowheads="1"/>
            </p:cNvSpPr>
            <p:nvPr/>
          </p:nvSpPr>
          <p:spPr bwMode="auto">
            <a:xfrm>
              <a:off x="823913" y="2665142"/>
              <a:ext cx="2062163" cy="365155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588">
              <a:solidFill>
                <a:schemeClr val="accent1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8" name="Rectangle 55"/>
            <p:cNvSpPr>
              <a:spLocks noChangeArrowheads="1"/>
            </p:cNvSpPr>
            <p:nvPr/>
          </p:nvSpPr>
          <p:spPr bwMode="auto">
            <a:xfrm>
              <a:off x="1152525" y="2723136"/>
              <a:ext cx="644407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Demand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9" name="Rectangle 56"/>
            <p:cNvSpPr>
              <a:spLocks noChangeArrowheads="1"/>
            </p:cNvSpPr>
            <p:nvPr/>
          </p:nvSpPr>
          <p:spPr bwMode="auto">
            <a:xfrm>
              <a:off x="1755775" y="2723136"/>
              <a:ext cx="64120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-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30" name="Rectangle 57"/>
            <p:cNvSpPr>
              <a:spLocks noChangeArrowheads="1"/>
            </p:cNvSpPr>
            <p:nvPr/>
          </p:nvSpPr>
          <p:spPr bwMode="auto">
            <a:xfrm>
              <a:off x="1811338" y="2723136"/>
              <a:ext cx="822341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side Views 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</p:grpSp>
      <p:grpSp>
        <p:nvGrpSpPr>
          <p:cNvPr id="93" name="Group 92"/>
          <p:cNvGrpSpPr/>
          <p:nvPr>
            <p:custDataLst>
              <p:tags r:id="rId6"/>
            </p:custDataLst>
          </p:nvPr>
        </p:nvGrpSpPr>
        <p:grpSpPr>
          <a:xfrm>
            <a:off x="3346450" y="3011622"/>
            <a:ext cx="2733628" cy="3105439"/>
            <a:chOff x="3394075" y="2743200"/>
            <a:chExt cx="2733628" cy="3450488"/>
          </a:xfrm>
        </p:grpSpPr>
        <p:sp>
          <p:nvSpPr>
            <p:cNvPr id="51" name="Rectangle 46"/>
            <p:cNvSpPr>
              <a:spLocks noChangeArrowheads="1"/>
            </p:cNvSpPr>
            <p:nvPr/>
          </p:nvSpPr>
          <p:spPr bwMode="auto">
            <a:xfrm rot="19860000">
              <a:off x="4824461" y="5464726"/>
              <a:ext cx="1303242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Manufacturing     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52" name="Rectangle 47"/>
            <p:cNvSpPr>
              <a:spLocks noChangeArrowheads="1"/>
            </p:cNvSpPr>
            <p:nvPr/>
          </p:nvSpPr>
          <p:spPr bwMode="auto">
            <a:xfrm rot="19860000">
              <a:off x="5221021" y="5632446"/>
              <a:ext cx="711733" cy="1931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View        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grpSp>
          <p:nvGrpSpPr>
            <p:cNvPr id="91" name="Group 90"/>
            <p:cNvGrpSpPr/>
            <p:nvPr/>
          </p:nvGrpSpPr>
          <p:grpSpPr>
            <a:xfrm>
              <a:off x="3394075" y="2743200"/>
              <a:ext cx="2452688" cy="3450488"/>
              <a:chOff x="3394075" y="2743200"/>
              <a:chExt cx="2452688" cy="3450488"/>
            </a:xfrm>
          </p:grpSpPr>
          <p:sp>
            <p:nvSpPr>
              <p:cNvPr id="32" name="Freeform 27"/>
              <p:cNvSpPr>
                <a:spLocks/>
              </p:cNvSpPr>
              <p:nvPr/>
            </p:nvSpPr>
            <p:spPr bwMode="auto">
              <a:xfrm>
                <a:off x="3394075" y="3163537"/>
                <a:ext cx="1309688" cy="2762219"/>
              </a:xfrm>
              <a:custGeom>
                <a:avLst/>
                <a:gdLst/>
                <a:ahLst/>
                <a:cxnLst>
                  <a:cxn ang="0">
                    <a:pos x="0" y="1936"/>
                  </a:cxn>
                  <a:cxn ang="0">
                    <a:pos x="1650" y="2667"/>
                  </a:cxn>
                  <a:cxn ang="0">
                    <a:pos x="1650" y="0"/>
                  </a:cxn>
                  <a:cxn ang="0">
                    <a:pos x="0" y="1936"/>
                  </a:cxn>
                </a:cxnLst>
                <a:rect l="0" t="0" r="r" b="b"/>
                <a:pathLst>
                  <a:path w="1650" h="2667">
                    <a:moveTo>
                      <a:pt x="0" y="1936"/>
                    </a:moveTo>
                    <a:lnTo>
                      <a:pt x="1650" y="2667"/>
                    </a:lnTo>
                    <a:lnTo>
                      <a:pt x="1650" y="0"/>
                    </a:lnTo>
                    <a:lnTo>
                      <a:pt x="0" y="1936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b="1"/>
              </a:p>
            </p:txBody>
          </p:sp>
          <p:sp>
            <p:nvSpPr>
              <p:cNvPr id="33" name="Freeform 28"/>
              <p:cNvSpPr>
                <a:spLocks/>
              </p:cNvSpPr>
              <p:nvPr/>
            </p:nvSpPr>
            <p:spPr bwMode="auto">
              <a:xfrm>
                <a:off x="3394075" y="3163537"/>
                <a:ext cx="1309688" cy="2762219"/>
              </a:xfrm>
              <a:custGeom>
                <a:avLst/>
                <a:gdLst/>
                <a:ahLst/>
                <a:cxnLst>
                  <a:cxn ang="0">
                    <a:pos x="0" y="1936"/>
                  </a:cxn>
                  <a:cxn ang="0">
                    <a:pos x="1650" y="2667"/>
                  </a:cxn>
                  <a:cxn ang="0">
                    <a:pos x="1650" y="0"/>
                  </a:cxn>
                  <a:cxn ang="0">
                    <a:pos x="0" y="1936"/>
                  </a:cxn>
                </a:cxnLst>
                <a:rect l="0" t="0" r="r" b="b"/>
                <a:pathLst>
                  <a:path w="1650" h="2667">
                    <a:moveTo>
                      <a:pt x="0" y="1936"/>
                    </a:moveTo>
                    <a:lnTo>
                      <a:pt x="1650" y="2667"/>
                    </a:lnTo>
                    <a:lnTo>
                      <a:pt x="1650" y="0"/>
                    </a:lnTo>
                    <a:lnTo>
                      <a:pt x="0" y="1936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b="1"/>
              </a:p>
            </p:txBody>
          </p:sp>
          <p:sp>
            <p:nvSpPr>
              <p:cNvPr id="34" name="Freeform 29"/>
              <p:cNvSpPr>
                <a:spLocks/>
              </p:cNvSpPr>
              <p:nvPr/>
            </p:nvSpPr>
            <p:spPr bwMode="auto">
              <a:xfrm>
                <a:off x="4708525" y="3180102"/>
                <a:ext cx="1138238" cy="2745654"/>
              </a:xfrm>
              <a:custGeom>
                <a:avLst/>
                <a:gdLst/>
                <a:ahLst/>
                <a:cxnLst>
                  <a:cxn ang="0">
                    <a:pos x="1432" y="1925"/>
                  </a:cxn>
                  <a:cxn ang="0">
                    <a:pos x="0" y="2652"/>
                  </a:cxn>
                  <a:cxn ang="0">
                    <a:pos x="0" y="0"/>
                  </a:cxn>
                  <a:cxn ang="0">
                    <a:pos x="1432" y="1925"/>
                  </a:cxn>
                </a:cxnLst>
                <a:rect l="0" t="0" r="r" b="b"/>
                <a:pathLst>
                  <a:path w="1432" h="2652">
                    <a:moveTo>
                      <a:pt x="1432" y="1925"/>
                    </a:moveTo>
                    <a:lnTo>
                      <a:pt x="0" y="2652"/>
                    </a:lnTo>
                    <a:lnTo>
                      <a:pt x="0" y="0"/>
                    </a:lnTo>
                    <a:lnTo>
                      <a:pt x="1432" y="1925"/>
                    </a:lnTo>
                    <a:close/>
                  </a:path>
                </a:pathLst>
              </a:custGeom>
              <a:solidFill>
                <a:schemeClr val="accent6">
                  <a:lumMod val="20000"/>
                  <a:lumOff val="8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b="1"/>
              </a:p>
            </p:txBody>
          </p:sp>
          <p:sp>
            <p:nvSpPr>
              <p:cNvPr id="35" name="Freeform 30"/>
              <p:cNvSpPr>
                <a:spLocks/>
              </p:cNvSpPr>
              <p:nvPr/>
            </p:nvSpPr>
            <p:spPr bwMode="auto">
              <a:xfrm>
                <a:off x="4708525" y="3180102"/>
                <a:ext cx="1138238" cy="2745654"/>
              </a:xfrm>
              <a:custGeom>
                <a:avLst/>
                <a:gdLst/>
                <a:ahLst/>
                <a:cxnLst>
                  <a:cxn ang="0">
                    <a:pos x="1432" y="1925"/>
                  </a:cxn>
                  <a:cxn ang="0">
                    <a:pos x="0" y="2652"/>
                  </a:cxn>
                  <a:cxn ang="0">
                    <a:pos x="0" y="0"/>
                  </a:cxn>
                  <a:cxn ang="0">
                    <a:pos x="1432" y="1925"/>
                  </a:cxn>
                </a:cxnLst>
                <a:rect l="0" t="0" r="r" b="b"/>
                <a:pathLst>
                  <a:path w="1432" h="2652">
                    <a:moveTo>
                      <a:pt x="1432" y="1925"/>
                    </a:moveTo>
                    <a:lnTo>
                      <a:pt x="0" y="2652"/>
                    </a:lnTo>
                    <a:lnTo>
                      <a:pt x="0" y="0"/>
                    </a:lnTo>
                    <a:lnTo>
                      <a:pt x="1432" y="1925"/>
                    </a:lnTo>
                    <a:close/>
                  </a:path>
                </a:pathLst>
              </a:cu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b="1"/>
              </a:p>
            </p:txBody>
          </p:sp>
          <p:sp>
            <p:nvSpPr>
              <p:cNvPr id="36" name="Line 31"/>
              <p:cNvSpPr>
                <a:spLocks noChangeShapeType="1"/>
              </p:cNvSpPr>
              <p:nvPr/>
            </p:nvSpPr>
            <p:spPr bwMode="auto">
              <a:xfrm flipV="1">
                <a:off x="4732338" y="4037342"/>
                <a:ext cx="504825" cy="345796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b="1"/>
              </a:p>
            </p:txBody>
          </p:sp>
          <p:sp>
            <p:nvSpPr>
              <p:cNvPr id="37" name="Line 32"/>
              <p:cNvSpPr>
                <a:spLocks noChangeShapeType="1"/>
              </p:cNvSpPr>
              <p:nvPr/>
            </p:nvSpPr>
            <p:spPr bwMode="auto">
              <a:xfrm flipV="1">
                <a:off x="4732338" y="4617119"/>
                <a:ext cx="796925" cy="5093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b="1"/>
              </a:p>
            </p:txBody>
          </p:sp>
          <p:sp>
            <p:nvSpPr>
              <p:cNvPr id="38" name="Line 33"/>
              <p:cNvSpPr>
                <a:spLocks noChangeShapeType="1"/>
              </p:cNvSpPr>
              <p:nvPr/>
            </p:nvSpPr>
            <p:spPr bwMode="auto">
              <a:xfrm flipH="1" flipV="1">
                <a:off x="3784600" y="4617119"/>
                <a:ext cx="947738" cy="509375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b="1"/>
              </a:p>
            </p:txBody>
          </p:sp>
          <p:sp>
            <p:nvSpPr>
              <p:cNvPr id="39" name="Line 34"/>
              <p:cNvSpPr>
                <a:spLocks noChangeShapeType="1"/>
              </p:cNvSpPr>
              <p:nvPr/>
            </p:nvSpPr>
            <p:spPr bwMode="auto">
              <a:xfrm flipH="1" flipV="1">
                <a:off x="4062413" y="4109815"/>
                <a:ext cx="612775" cy="289888"/>
              </a:xfrm>
              <a:prstGeom prst="line">
                <a:avLst/>
              </a:prstGeom>
              <a:noFill/>
              <a:ln w="9525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b="1"/>
              </a:p>
            </p:txBody>
          </p:sp>
          <p:sp>
            <p:nvSpPr>
              <p:cNvPr id="40" name="Rectangle 35"/>
              <p:cNvSpPr>
                <a:spLocks noChangeArrowheads="1"/>
              </p:cNvSpPr>
              <p:nvPr/>
            </p:nvSpPr>
            <p:spPr bwMode="auto">
              <a:xfrm rot="1440000">
                <a:off x="3742504" y="5615882"/>
                <a:ext cx="662041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Logistics </a:t>
                </a:r>
                <a:endPara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41" name="Rectangle 36"/>
              <p:cNvSpPr>
                <a:spLocks noChangeArrowheads="1"/>
              </p:cNvSpPr>
              <p:nvPr/>
            </p:nvSpPr>
            <p:spPr bwMode="auto">
              <a:xfrm rot="1440000">
                <a:off x="3787762" y="5814662"/>
                <a:ext cx="495328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View   </a:t>
                </a:r>
                <a:endPara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42" name="Rectangle 37"/>
              <p:cNvSpPr>
                <a:spLocks noChangeArrowheads="1"/>
              </p:cNvSpPr>
              <p:nvPr/>
            </p:nvSpPr>
            <p:spPr bwMode="auto">
              <a:xfrm rot="1440000">
                <a:off x="3481823" y="6000489"/>
                <a:ext cx="990311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(Units, Cases) 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44" name="Rectangle 39"/>
              <p:cNvSpPr>
                <a:spLocks noChangeArrowheads="1"/>
              </p:cNvSpPr>
              <p:nvPr/>
            </p:nvSpPr>
            <p:spPr bwMode="auto">
              <a:xfrm rot="1380000">
                <a:off x="3846384" y="4965704"/>
                <a:ext cx="519373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Ship-to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47" name="Rectangle 42"/>
              <p:cNvSpPr>
                <a:spLocks noChangeArrowheads="1"/>
              </p:cNvSpPr>
              <p:nvPr/>
            </p:nvSpPr>
            <p:spPr bwMode="auto">
              <a:xfrm rot="1380000">
                <a:off x="3707579" y="5182724"/>
                <a:ext cx="750376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Locations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48" name="Rectangle 43"/>
              <p:cNvSpPr>
                <a:spLocks noChangeArrowheads="1"/>
              </p:cNvSpPr>
              <p:nvPr/>
            </p:nvSpPr>
            <p:spPr bwMode="auto">
              <a:xfrm rot="1260000">
                <a:off x="4199682" y="4462541"/>
                <a:ext cx="338234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DC’s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49" name="Rectangle 44"/>
              <p:cNvSpPr>
                <a:spLocks noChangeArrowheads="1"/>
              </p:cNvSpPr>
              <p:nvPr/>
            </p:nvSpPr>
            <p:spPr bwMode="auto">
              <a:xfrm rot="1200000">
                <a:off x="4255794" y="3838567"/>
                <a:ext cx="426399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Com-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50" name="Rectangle 45"/>
              <p:cNvSpPr>
                <a:spLocks noChangeArrowheads="1"/>
              </p:cNvSpPr>
              <p:nvPr/>
            </p:nvSpPr>
            <p:spPr bwMode="auto">
              <a:xfrm rot="1200000">
                <a:off x="4210978" y="4002023"/>
                <a:ext cx="384721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pany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53" name="Rectangle 48"/>
              <p:cNvSpPr>
                <a:spLocks noChangeArrowheads="1"/>
              </p:cNvSpPr>
              <p:nvPr/>
            </p:nvSpPr>
            <p:spPr bwMode="auto">
              <a:xfrm rot="19860000">
                <a:off x="5306391" y="5895417"/>
                <a:ext cx="456856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(Units)</a:t>
                </a:r>
                <a:endPara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54" name="Rectangle 49"/>
              <p:cNvSpPr>
                <a:spLocks noChangeArrowheads="1"/>
              </p:cNvSpPr>
              <p:nvPr/>
            </p:nvSpPr>
            <p:spPr bwMode="auto">
              <a:xfrm rot="19920000">
                <a:off x="4746144" y="4979447"/>
                <a:ext cx="851675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Production   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55" name="Rectangle 50"/>
              <p:cNvSpPr>
                <a:spLocks noChangeArrowheads="1"/>
              </p:cNvSpPr>
              <p:nvPr/>
            </p:nvSpPr>
            <p:spPr bwMode="auto">
              <a:xfrm rot="19920000">
                <a:off x="5138573" y="5129285"/>
                <a:ext cx="362279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Lines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56" name="Rectangle 51"/>
              <p:cNvSpPr>
                <a:spLocks noChangeArrowheads="1"/>
              </p:cNvSpPr>
              <p:nvPr/>
            </p:nvSpPr>
            <p:spPr bwMode="auto">
              <a:xfrm rot="19920000">
                <a:off x="4880271" y="4425270"/>
                <a:ext cx="431208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Plants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57" name="Rectangle 52"/>
              <p:cNvSpPr>
                <a:spLocks noChangeArrowheads="1"/>
              </p:cNvSpPr>
              <p:nvPr/>
            </p:nvSpPr>
            <p:spPr bwMode="auto">
              <a:xfrm rot="19740000">
                <a:off x="4689546" y="3879783"/>
                <a:ext cx="423163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Com-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58" name="Rectangle 53"/>
              <p:cNvSpPr>
                <a:spLocks noChangeArrowheads="1"/>
              </p:cNvSpPr>
              <p:nvPr/>
            </p:nvSpPr>
            <p:spPr bwMode="auto">
              <a:xfrm rot="19740000">
                <a:off x="4744480" y="4028870"/>
                <a:ext cx="384721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err="1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pany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59" name="Rounded Rectangle 58"/>
              <p:cNvSpPr>
                <a:spLocks noChangeArrowheads="1"/>
              </p:cNvSpPr>
              <p:nvPr/>
            </p:nvSpPr>
            <p:spPr bwMode="auto">
              <a:xfrm>
                <a:off x="3722688" y="2743200"/>
                <a:ext cx="1951038" cy="352007"/>
              </a:xfrm>
              <a:prstGeom prst="roundRect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  <a:ln w="1588">
                <a:solidFill>
                  <a:schemeClr val="accent2">
                    <a:lumMod val="20000"/>
                    <a:lumOff val="80000"/>
                  </a:schemeClr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1200" b="1"/>
              </a:p>
            </p:txBody>
          </p:sp>
          <p:sp>
            <p:nvSpPr>
              <p:cNvPr id="60" name="Rectangle 59"/>
              <p:cNvSpPr>
                <a:spLocks noChangeArrowheads="1"/>
              </p:cNvSpPr>
              <p:nvPr/>
            </p:nvSpPr>
            <p:spPr bwMode="auto">
              <a:xfrm>
                <a:off x="4044950" y="2799106"/>
                <a:ext cx="501740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Supply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61" name="Rectangle 60"/>
              <p:cNvSpPr>
                <a:spLocks noChangeArrowheads="1"/>
              </p:cNvSpPr>
              <p:nvPr/>
            </p:nvSpPr>
            <p:spPr bwMode="auto">
              <a:xfrm>
                <a:off x="4546600" y="2799106"/>
                <a:ext cx="64120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-</a:t>
                </a:r>
                <a:endParaRPr kumimoji="0" lang="en-US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  <p:sp>
            <p:nvSpPr>
              <p:cNvPr id="62" name="Rectangle 61"/>
              <p:cNvSpPr>
                <a:spLocks noChangeArrowheads="1"/>
              </p:cNvSpPr>
              <p:nvPr/>
            </p:nvSpPr>
            <p:spPr bwMode="auto">
              <a:xfrm>
                <a:off x="4602163" y="2799106"/>
                <a:ext cx="779059" cy="1931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sz="1200" b="1" i="0" u="none" strike="noStrike" cap="none" normalizeH="0" baseline="0" dirty="0" smtClean="0">
                    <a:ln>
                      <a:noFill/>
                    </a:ln>
                    <a:solidFill>
                      <a:srgbClr val="000000"/>
                    </a:solidFill>
                    <a:effectLst/>
                    <a:cs typeface="Arial" pitchFamily="34" charset="0"/>
                  </a:rPr>
                  <a:t>side Views</a:t>
                </a:r>
                <a:endPara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cs typeface="Arial" pitchFamily="34" charset="0"/>
                </a:endParaRPr>
              </a:p>
            </p:txBody>
          </p:sp>
        </p:grpSp>
      </p:grpSp>
      <p:sp>
        <p:nvSpPr>
          <p:cNvPr id="2081" name="AutoShape 33"/>
          <p:cNvSpPr>
            <a:spLocks noChangeAspect="1" noChangeArrowheads="1" noTextEdit="1"/>
          </p:cNvSpPr>
          <p:nvPr>
            <p:custDataLst>
              <p:tags r:id="rId7"/>
            </p:custDataLst>
          </p:nvPr>
        </p:nvSpPr>
        <p:spPr bwMode="auto">
          <a:xfrm>
            <a:off x="5902325" y="2999840"/>
            <a:ext cx="2736850" cy="33722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200" b="1"/>
          </a:p>
        </p:txBody>
      </p:sp>
      <p:grpSp>
        <p:nvGrpSpPr>
          <p:cNvPr id="92" name="Group 91"/>
          <p:cNvGrpSpPr/>
          <p:nvPr>
            <p:custDataLst>
              <p:tags r:id="rId8"/>
            </p:custDataLst>
          </p:nvPr>
        </p:nvGrpSpPr>
        <p:grpSpPr>
          <a:xfrm>
            <a:off x="6022975" y="3001335"/>
            <a:ext cx="2517776" cy="3177881"/>
            <a:chOff x="6070600" y="2731770"/>
            <a:chExt cx="2517776" cy="3530979"/>
          </a:xfrm>
        </p:grpSpPr>
        <p:sp>
          <p:nvSpPr>
            <p:cNvPr id="2083" name="Freeform 35"/>
            <p:cNvSpPr>
              <a:spLocks/>
            </p:cNvSpPr>
            <p:nvPr/>
          </p:nvSpPr>
          <p:spPr bwMode="auto">
            <a:xfrm>
              <a:off x="6070600" y="3151966"/>
              <a:ext cx="1344613" cy="2757021"/>
            </a:xfrm>
            <a:custGeom>
              <a:avLst/>
              <a:gdLst/>
              <a:ahLst/>
              <a:cxnLst>
                <a:cxn ang="0">
                  <a:pos x="0" y="2409"/>
                </a:cxn>
                <a:cxn ang="0">
                  <a:pos x="1695" y="3320"/>
                </a:cxn>
                <a:cxn ang="0">
                  <a:pos x="1695" y="0"/>
                </a:cxn>
                <a:cxn ang="0">
                  <a:pos x="0" y="2409"/>
                </a:cxn>
              </a:cxnLst>
              <a:rect l="0" t="0" r="r" b="b"/>
              <a:pathLst>
                <a:path w="1695" h="3320">
                  <a:moveTo>
                    <a:pt x="0" y="2409"/>
                  </a:moveTo>
                  <a:lnTo>
                    <a:pt x="1695" y="3320"/>
                  </a:lnTo>
                  <a:lnTo>
                    <a:pt x="1695" y="0"/>
                  </a:lnTo>
                  <a:lnTo>
                    <a:pt x="0" y="2409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084" name="Freeform 36"/>
            <p:cNvSpPr>
              <a:spLocks/>
            </p:cNvSpPr>
            <p:nvPr/>
          </p:nvSpPr>
          <p:spPr bwMode="auto">
            <a:xfrm>
              <a:off x="6070600" y="3151966"/>
              <a:ext cx="1344613" cy="2757021"/>
            </a:xfrm>
            <a:custGeom>
              <a:avLst/>
              <a:gdLst/>
              <a:ahLst/>
              <a:cxnLst>
                <a:cxn ang="0">
                  <a:pos x="0" y="2409"/>
                </a:cxn>
                <a:cxn ang="0">
                  <a:pos x="1695" y="3320"/>
                </a:cxn>
                <a:cxn ang="0">
                  <a:pos x="1695" y="0"/>
                </a:cxn>
                <a:cxn ang="0">
                  <a:pos x="0" y="2409"/>
                </a:cxn>
              </a:cxnLst>
              <a:rect l="0" t="0" r="r" b="b"/>
              <a:pathLst>
                <a:path w="1695" h="3320">
                  <a:moveTo>
                    <a:pt x="0" y="2409"/>
                  </a:moveTo>
                  <a:lnTo>
                    <a:pt x="1695" y="3320"/>
                  </a:lnTo>
                  <a:lnTo>
                    <a:pt x="1695" y="0"/>
                  </a:lnTo>
                  <a:lnTo>
                    <a:pt x="0" y="2409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085" name="Freeform 37"/>
            <p:cNvSpPr>
              <a:spLocks/>
            </p:cNvSpPr>
            <p:nvPr/>
          </p:nvSpPr>
          <p:spPr bwMode="auto">
            <a:xfrm>
              <a:off x="7421563" y="3168575"/>
              <a:ext cx="1166813" cy="2740412"/>
            </a:xfrm>
            <a:custGeom>
              <a:avLst/>
              <a:gdLst/>
              <a:ahLst/>
              <a:cxnLst>
                <a:cxn ang="0">
                  <a:pos x="1471" y="2396"/>
                </a:cxn>
                <a:cxn ang="0">
                  <a:pos x="0" y="3301"/>
                </a:cxn>
                <a:cxn ang="0">
                  <a:pos x="0" y="0"/>
                </a:cxn>
                <a:cxn ang="0">
                  <a:pos x="1471" y="2396"/>
                </a:cxn>
              </a:cxnLst>
              <a:rect l="0" t="0" r="r" b="b"/>
              <a:pathLst>
                <a:path w="1471" h="3301">
                  <a:moveTo>
                    <a:pt x="1471" y="2396"/>
                  </a:moveTo>
                  <a:lnTo>
                    <a:pt x="0" y="3301"/>
                  </a:lnTo>
                  <a:lnTo>
                    <a:pt x="0" y="0"/>
                  </a:lnTo>
                  <a:lnTo>
                    <a:pt x="1471" y="2396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086" name="Freeform 38"/>
            <p:cNvSpPr>
              <a:spLocks/>
            </p:cNvSpPr>
            <p:nvPr/>
          </p:nvSpPr>
          <p:spPr bwMode="auto">
            <a:xfrm>
              <a:off x="7421563" y="3168575"/>
              <a:ext cx="1166813" cy="2740412"/>
            </a:xfrm>
            <a:custGeom>
              <a:avLst/>
              <a:gdLst/>
              <a:ahLst/>
              <a:cxnLst>
                <a:cxn ang="0">
                  <a:pos x="1471" y="2396"/>
                </a:cxn>
                <a:cxn ang="0">
                  <a:pos x="0" y="3301"/>
                </a:cxn>
                <a:cxn ang="0">
                  <a:pos x="0" y="0"/>
                </a:cxn>
                <a:cxn ang="0">
                  <a:pos x="1471" y="2396"/>
                </a:cxn>
              </a:cxnLst>
              <a:rect l="0" t="0" r="r" b="b"/>
              <a:pathLst>
                <a:path w="1471" h="3301">
                  <a:moveTo>
                    <a:pt x="1471" y="2396"/>
                  </a:moveTo>
                  <a:lnTo>
                    <a:pt x="0" y="3301"/>
                  </a:lnTo>
                  <a:lnTo>
                    <a:pt x="0" y="0"/>
                  </a:lnTo>
                  <a:lnTo>
                    <a:pt x="1471" y="2396"/>
                  </a:lnTo>
                  <a:close/>
                </a:path>
              </a:pathLst>
            </a:cu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087" name="Line 39"/>
            <p:cNvSpPr>
              <a:spLocks noChangeShapeType="1"/>
            </p:cNvSpPr>
            <p:nvPr/>
          </p:nvSpPr>
          <p:spPr bwMode="auto">
            <a:xfrm flipV="1">
              <a:off x="7443788" y="4023916"/>
              <a:ext cx="519113" cy="34545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088" name="Line 40"/>
            <p:cNvSpPr>
              <a:spLocks noChangeShapeType="1"/>
            </p:cNvSpPr>
            <p:nvPr/>
          </p:nvSpPr>
          <p:spPr bwMode="auto">
            <a:xfrm flipV="1">
              <a:off x="7443788" y="4603555"/>
              <a:ext cx="817563" cy="5082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089" name="Line 41"/>
            <p:cNvSpPr>
              <a:spLocks noChangeShapeType="1"/>
            </p:cNvSpPr>
            <p:nvPr/>
          </p:nvSpPr>
          <p:spPr bwMode="auto">
            <a:xfrm flipH="1" flipV="1">
              <a:off x="6470650" y="4603555"/>
              <a:ext cx="973138" cy="50822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090" name="Line 42"/>
            <p:cNvSpPr>
              <a:spLocks noChangeShapeType="1"/>
            </p:cNvSpPr>
            <p:nvPr/>
          </p:nvSpPr>
          <p:spPr bwMode="auto">
            <a:xfrm flipH="1" flipV="1">
              <a:off x="6756400" y="4095333"/>
              <a:ext cx="630238" cy="2906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091" name="Rectangle 43"/>
            <p:cNvSpPr>
              <a:spLocks noChangeArrowheads="1"/>
            </p:cNvSpPr>
            <p:nvPr/>
          </p:nvSpPr>
          <p:spPr bwMode="auto">
            <a:xfrm rot="1604747">
              <a:off x="6311900" y="5570173"/>
              <a:ext cx="812800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Budgetary 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92" name="Rectangle 44"/>
            <p:cNvSpPr>
              <a:spLocks noChangeArrowheads="1"/>
            </p:cNvSpPr>
            <p:nvPr/>
          </p:nvSpPr>
          <p:spPr bwMode="auto">
            <a:xfrm rot="1440000">
              <a:off x="6464300" y="5713006"/>
              <a:ext cx="384175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Units 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93" name="Rectangle 45"/>
            <p:cNvSpPr>
              <a:spLocks noChangeArrowheads="1"/>
            </p:cNvSpPr>
            <p:nvPr/>
          </p:nvSpPr>
          <p:spPr bwMode="auto">
            <a:xfrm rot="1440000">
              <a:off x="6118225" y="5860822"/>
              <a:ext cx="971550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(Revenues &amp; 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94" name="Rectangle 46"/>
            <p:cNvSpPr>
              <a:spLocks noChangeArrowheads="1"/>
            </p:cNvSpPr>
            <p:nvPr/>
          </p:nvSpPr>
          <p:spPr bwMode="auto">
            <a:xfrm rot="1440000">
              <a:off x="6132513" y="6050160"/>
              <a:ext cx="774700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Margins $)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95" name="Rectangle 47"/>
            <p:cNvSpPr>
              <a:spLocks noChangeArrowheads="1"/>
            </p:cNvSpPr>
            <p:nvPr/>
          </p:nvSpPr>
          <p:spPr bwMode="auto">
            <a:xfrm rot="1320000">
              <a:off x="6502400" y="5071916"/>
              <a:ext cx="800100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Operating 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96" name="Rectangle 48"/>
            <p:cNvSpPr>
              <a:spLocks noChangeArrowheads="1"/>
            </p:cNvSpPr>
            <p:nvPr/>
          </p:nvSpPr>
          <p:spPr bwMode="auto">
            <a:xfrm rot="1320000">
              <a:off x="6519863" y="5196480"/>
              <a:ext cx="341313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Units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97" name="Rectangle 49"/>
            <p:cNvSpPr>
              <a:spLocks noChangeArrowheads="1"/>
            </p:cNvSpPr>
            <p:nvPr/>
          </p:nvSpPr>
          <p:spPr bwMode="auto">
            <a:xfrm rot="1260000">
              <a:off x="6691313" y="4409234"/>
              <a:ext cx="700088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Divisions/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98" name="Rectangle 50"/>
            <p:cNvSpPr>
              <a:spLocks noChangeArrowheads="1"/>
            </p:cNvSpPr>
            <p:nvPr/>
          </p:nvSpPr>
          <p:spPr bwMode="auto">
            <a:xfrm rot="1260000">
              <a:off x="6705600" y="4537120"/>
              <a:ext cx="255588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BUs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099" name="Rectangle 51"/>
            <p:cNvSpPr>
              <a:spLocks noChangeArrowheads="1"/>
            </p:cNvSpPr>
            <p:nvPr/>
          </p:nvSpPr>
          <p:spPr bwMode="auto">
            <a:xfrm rot="1200000">
              <a:off x="6953250" y="3836239"/>
              <a:ext cx="427038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Com-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00" name="Rectangle 52"/>
            <p:cNvSpPr>
              <a:spLocks noChangeArrowheads="1"/>
            </p:cNvSpPr>
            <p:nvPr/>
          </p:nvSpPr>
          <p:spPr bwMode="auto">
            <a:xfrm rot="1200000">
              <a:off x="6878638" y="3989038"/>
              <a:ext cx="384175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err="1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pany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01" name="Rectangle 53"/>
            <p:cNvSpPr>
              <a:spLocks noChangeArrowheads="1"/>
            </p:cNvSpPr>
            <p:nvPr/>
          </p:nvSpPr>
          <p:spPr bwMode="auto">
            <a:xfrm rot="19860000">
              <a:off x="7851775" y="5513704"/>
              <a:ext cx="646113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Time       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02" name="Rectangle 54"/>
            <p:cNvSpPr>
              <a:spLocks noChangeArrowheads="1"/>
            </p:cNvSpPr>
            <p:nvPr/>
          </p:nvSpPr>
          <p:spPr bwMode="auto">
            <a:xfrm rot="19860000">
              <a:off x="7750175" y="5756189"/>
              <a:ext cx="823913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(Revenues 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03" name="Rectangle 55"/>
            <p:cNvSpPr>
              <a:spLocks noChangeArrowheads="1"/>
            </p:cNvSpPr>
            <p:nvPr/>
          </p:nvSpPr>
          <p:spPr bwMode="auto">
            <a:xfrm rot="19860000">
              <a:off x="8162925" y="5917292"/>
              <a:ext cx="147638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&amp; </a:t>
              </a:r>
              <a:endParaRPr kumimoji="0" lang="en-US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04" name="Rectangle 56"/>
            <p:cNvSpPr>
              <a:spLocks noChangeArrowheads="1"/>
            </p:cNvSpPr>
            <p:nvPr/>
          </p:nvSpPr>
          <p:spPr bwMode="auto">
            <a:xfrm rot="19860000">
              <a:off x="7929563" y="6070090"/>
              <a:ext cx="644525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Margins)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05" name="Rectangle 57"/>
            <p:cNvSpPr>
              <a:spLocks noChangeArrowheads="1"/>
            </p:cNvSpPr>
            <p:nvPr/>
          </p:nvSpPr>
          <p:spPr bwMode="auto">
            <a:xfrm rot="19920000">
              <a:off x="7680325" y="5088524"/>
              <a:ext cx="490538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Weeks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06" name="Rectangle 58"/>
            <p:cNvSpPr>
              <a:spLocks noChangeArrowheads="1"/>
            </p:cNvSpPr>
            <p:nvPr/>
          </p:nvSpPr>
          <p:spPr bwMode="auto">
            <a:xfrm rot="19997109">
              <a:off x="7477125" y="4455738"/>
              <a:ext cx="635000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Quarters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07" name="Rectangle 59"/>
            <p:cNvSpPr>
              <a:spLocks noChangeArrowheads="1"/>
            </p:cNvSpPr>
            <p:nvPr/>
          </p:nvSpPr>
          <p:spPr bwMode="auto">
            <a:xfrm rot="19740000">
              <a:off x="7489825" y="3925925"/>
              <a:ext cx="344488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Year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  <p:sp>
          <p:nvSpPr>
            <p:cNvPr id="2108" name="Rectangle 60"/>
            <p:cNvSpPr>
              <a:spLocks noChangeArrowheads="1"/>
            </p:cNvSpPr>
            <p:nvPr/>
          </p:nvSpPr>
          <p:spPr bwMode="auto">
            <a:xfrm>
              <a:off x="6356350" y="2731770"/>
              <a:ext cx="2117725" cy="350441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588">
              <a:solidFill>
                <a:schemeClr val="accent3">
                  <a:lumMod val="20000"/>
                  <a:lumOff val="80000"/>
                </a:schemeClr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sz="1200" b="1"/>
            </a:p>
          </p:txBody>
        </p:sp>
        <p:sp>
          <p:nvSpPr>
            <p:cNvPr id="2109" name="Rectangle 61"/>
            <p:cNvSpPr>
              <a:spLocks noChangeArrowheads="1"/>
            </p:cNvSpPr>
            <p:nvPr/>
          </p:nvSpPr>
          <p:spPr bwMode="auto">
            <a:xfrm>
              <a:off x="6829425" y="2788239"/>
              <a:ext cx="1189038" cy="1926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1" i="0" u="none" strike="noStrike" cap="none" normalizeH="0" baseline="0" dirty="0" smtClean="0">
                  <a:ln>
                    <a:noFill/>
                  </a:ln>
                  <a:solidFill>
                    <a:srgbClr val="000000"/>
                  </a:solidFill>
                  <a:effectLst/>
                  <a:cs typeface="Arial" pitchFamily="34" charset="0"/>
                </a:rPr>
                <a:t>Financial Views </a:t>
              </a:r>
              <a:endParaRPr kumimoji="0" lang="en-US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endParaRPr>
            </a:p>
          </p:txBody>
        </p:sp>
      </p:grpSp>
      <p:sp>
        <p:nvSpPr>
          <p:cNvPr id="95" name="Footer Placeholder 9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DM-Hier-Over-070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Hierarchy Forecasting</a:t>
            </a:r>
            <a:endParaRPr lang="en-US" dirty="0"/>
          </a:p>
        </p:txBody>
      </p:sp>
      <p:pic>
        <p:nvPicPr>
          <p:cNvPr id="48131" name="Picture 3" descr="BD18241_"/>
          <p:cNvPicPr>
            <a:picLocks noGrp="1" noChangeAspect="1" noChangeArrowheads="1"/>
          </p:cNvPicPr>
          <p:nvPr>
            <p:ph idx="4294967295"/>
            <p:custDataLst>
              <p:tags r:id="rId3"/>
            </p:custDataLst>
          </p:nvPr>
        </p:nvPicPr>
        <p:blipFill>
          <a:blip r:embed="rId12" cstate="print"/>
          <a:srcRect/>
          <a:stretch>
            <a:fillRect/>
          </a:stretch>
        </p:blipFill>
        <p:spPr>
          <a:xfrm>
            <a:off x="0" y="989013"/>
            <a:ext cx="5795963" cy="5056187"/>
          </a:xfrm>
        </p:spPr>
      </p:pic>
      <p:grpSp>
        <p:nvGrpSpPr>
          <p:cNvPr id="2" name="Group 13"/>
          <p:cNvGrpSpPr/>
          <p:nvPr>
            <p:custDataLst>
              <p:tags r:id="rId4"/>
            </p:custDataLst>
          </p:nvPr>
        </p:nvGrpSpPr>
        <p:grpSpPr>
          <a:xfrm>
            <a:off x="1100328" y="1124849"/>
            <a:ext cx="6695385" cy="4724400"/>
            <a:chOff x="1100328" y="1676400"/>
            <a:chExt cx="6695385" cy="4724400"/>
          </a:xfrm>
        </p:grpSpPr>
        <p:sp>
          <p:nvSpPr>
            <p:cNvPr id="48139" name="Text Box 11"/>
            <p:cNvSpPr txBox="1">
              <a:spLocks noChangeArrowheads="1"/>
            </p:cNvSpPr>
            <p:nvPr/>
          </p:nvSpPr>
          <p:spPr bwMode="auto">
            <a:xfrm>
              <a:off x="5867400" y="1808851"/>
              <a:ext cx="1645002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 smtClean="0"/>
                <a:t>Top Down</a:t>
              </a:r>
            </a:p>
            <a:p>
              <a:pPr algn="ctr"/>
              <a:r>
                <a:rPr lang="en-US" sz="2400" b="1" dirty="0" smtClean="0"/>
                <a:t>Forecast</a:t>
              </a:r>
              <a:endParaRPr lang="en-US" sz="2400" b="1" dirty="0"/>
            </a:p>
          </p:txBody>
        </p:sp>
        <p:sp>
          <p:nvSpPr>
            <p:cNvPr id="48132" name="Text Box 4"/>
            <p:cNvSpPr txBox="1">
              <a:spLocks noChangeArrowheads="1"/>
            </p:cNvSpPr>
            <p:nvPr/>
          </p:nvSpPr>
          <p:spPr bwMode="auto">
            <a:xfrm>
              <a:off x="2971800" y="5466451"/>
              <a:ext cx="3124200" cy="707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2000" b="1" dirty="0" smtClean="0"/>
                <a:t>Individual Items</a:t>
              </a:r>
              <a:endParaRPr lang="en-US" sz="2000" b="1" dirty="0"/>
            </a:p>
            <a:p>
              <a:pPr algn="ctr"/>
              <a:r>
                <a:rPr lang="en-US" sz="2000" b="1" dirty="0"/>
                <a:t>(Units)</a:t>
              </a:r>
            </a:p>
          </p:txBody>
        </p:sp>
        <p:sp>
          <p:nvSpPr>
            <p:cNvPr id="48133" name="Text Box 5"/>
            <p:cNvSpPr txBox="1">
              <a:spLocks noChangeArrowheads="1"/>
            </p:cNvSpPr>
            <p:nvPr/>
          </p:nvSpPr>
          <p:spPr bwMode="auto">
            <a:xfrm>
              <a:off x="3352800" y="4171051"/>
              <a:ext cx="236334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 smtClean="0"/>
                <a:t>Product Group, Brand</a:t>
              </a:r>
              <a:endParaRPr lang="en-US" sz="1600" b="1" dirty="0"/>
            </a:p>
            <a:p>
              <a:pPr algn="ctr"/>
              <a:r>
                <a:rPr lang="en-US" sz="1600" b="1" dirty="0"/>
                <a:t>(Units/Dollars)</a:t>
              </a:r>
            </a:p>
          </p:txBody>
        </p:sp>
        <p:sp>
          <p:nvSpPr>
            <p:cNvPr id="48134" name="Text Box 6"/>
            <p:cNvSpPr txBox="1">
              <a:spLocks noChangeArrowheads="1"/>
            </p:cNvSpPr>
            <p:nvPr/>
          </p:nvSpPr>
          <p:spPr bwMode="auto">
            <a:xfrm>
              <a:off x="4019916" y="2752725"/>
              <a:ext cx="1008609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1600" b="1" dirty="0"/>
                <a:t>Business</a:t>
              </a:r>
            </a:p>
            <a:p>
              <a:pPr algn="ctr"/>
              <a:r>
                <a:rPr lang="en-US" sz="1600" b="1" dirty="0"/>
                <a:t>Unit</a:t>
              </a:r>
            </a:p>
            <a:p>
              <a:pPr algn="ctr"/>
              <a:r>
                <a:rPr lang="en-US" sz="1600" b="1" dirty="0"/>
                <a:t>(Dollars)</a:t>
              </a:r>
            </a:p>
          </p:txBody>
        </p:sp>
        <p:sp>
          <p:nvSpPr>
            <p:cNvPr id="48135" name="Text Box 7"/>
            <p:cNvSpPr txBox="1">
              <a:spLocks noChangeArrowheads="1"/>
            </p:cNvSpPr>
            <p:nvPr/>
          </p:nvSpPr>
          <p:spPr bwMode="auto">
            <a:xfrm>
              <a:off x="3962400" y="2266051"/>
              <a:ext cx="10567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dirty="0" smtClean="0"/>
                <a:t>Company</a:t>
              </a:r>
              <a:endParaRPr lang="en-US" sz="1400" b="1" dirty="0"/>
            </a:p>
          </p:txBody>
        </p:sp>
        <p:sp>
          <p:nvSpPr>
            <p:cNvPr id="48136" name="Line 8"/>
            <p:cNvSpPr>
              <a:spLocks noChangeShapeType="1"/>
            </p:cNvSpPr>
            <p:nvPr/>
          </p:nvSpPr>
          <p:spPr bwMode="auto">
            <a:xfrm flipV="1">
              <a:off x="1100328" y="1676400"/>
              <a:ext cx="2819400" cy="4724400"/>
            </a:xfrm>
            <a:prstGeom prst="line">
              <a:avLst/>
            </a:prstGeom>
            <a:noFill/>
            <a:ln w="50800">
              <a:solidFill>
                <a:srgbClr val="FF000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137" name="Line 9"/>
            <p:cNvSpPr>
              <a:spLocks noChangeShapeType="1"/>
            </p:cNvSpPr>
            <p:nvPr/>
          </p:nvSpPr>
          <p:spPr bwMode="auto">
            <a:xfrm>
              <a:off x="5128713" y="1752600"/>
              <a:ext cx="2667000" cy="4648200"/>
            </a:xfrm>
            <a:prstGeom prst="line">
              <a:avLst/>
            </a:prstGeom>
            <a:noFill/>
            <a:ln w="50800">
              <a:solidFill>
                <a:srgbClr val="0070C0"/>
              </a:solidFill>
              <a:round/>
              <a:headEnd/>
              <a:tailEnd type="triangle" w="lg" len="lg"/>
            </a:ln>
            <a:effectLst/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48138" name="Text Box 10"/>
            <p:cNvSpPr txBox="1">
              <a:spLocks noChangeArrowheads="1"/>
            </p:cNvSpPr>
            <p:nvPr/>
          </p:nvSpPr>
          <p:spPr bwMode="auto">
            <a:xfrm>
              <a:off x="1676400" y="1885051"/>
              <a:ext cx="1718740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400" b="1" dirty="0" smtClean="0"/>
                <a:t>Bottom Up</a:t>
              </a:r>
              <a:endParaRPr lang="en-US" sz="2400" b="1" dirty="0"/>
            </a:p>
            <a:p>
              <a:pPr algn="ctr"/>
              <a:r>
                <a:rPr lang="en-US" sz="2400" b="1" dirty="0"/>
                <a:t>Forecast</a:t>
              </a:r>
            </a:p>
          </p:txBody>
        </p:sp>
      </p:grpSp>
      <p:sp>
        <p:nvSpPr>
          <p:cNvPr id="14" name="TextBox 13"/>
          <p:cNvSpPr txBox="1"/>
          <p:nvPr>
            <p:custDataLst>
              <p:tags r:id="rId5"/>
            </p:custDataLst>
          </p:nvPr>
        </p:nvSpPr>
        <p:spPr>
          <a:xfrm>
            <a:off x="6705600" y="3238500"/>
            <a:ext cx="2438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DM 6.1 allows users to forecast at any level</a:t>
            </a:r>
            <a:endParaRPr lang="en-US" b="1" dirty="0"/>
          </a:p>
        </p:txBody>
      </p:sp>
      <p:cxnSp>
        <p:nvCxnSpPr>
          <p:cNvPr id="17" name="Straight Arrow Connector 16"/>
          <p:cNvCxnSpPr>
            <a:stCxn id="14" idx="1"/>
          </p:cNvCxnSpPr>
          <p:nvPr>
            <p:custDataLst>
              <p:tags r:id="rId6"/>
            </p:custDataLst>
          </p:nvPr>
        </p:nvCxnSpPr>
        <p:spPr>
          <a:xfrm rot="10800000" flipV="1">
            <a:off x="6172200" y="3700164"/>
            <a:ext cx="533400" cy="136713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4" idx="1"/>
          </p:cNvCxnSpPr>
          <p:nvPr>
            <p:custDataLst>
              <p:tags r:id="rId7"/>
            </p:custDataLst>
          </p:nvPr>
        </p:nvCxnSpPr>
        <p:spPr>
          <a:xfrm rot="10800000" flipV="1">
            <a:off x="5943600" y="3700164"/>
            <a:ext cx="762000" cy="30033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stCxn id="14" idx="1"/>
          </p:cNvCxnSpPr>
          <p:nvPr>
            <p:custDataLst>
              <p:tags r:id="rId8"/>
            </p:custDataLst>
          </p:nvPr>
        </p:nvCxnSpPr>
        <p:spPr>
          <a:xfrm rot="10800000">
            <a:off x="5486400" y="3086101"/>
            <a:ext cx="1219200" cy="614065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>
            <p:custDataLst>
              <p:tags r:id="rId9"/>
            </p:custDataLst>
          </p:nvPr>
        </p:nvSpPr>
        <p:spPr>
          <a:xfrm>
            <a:off x="228600" y="2476500"/>
            <a:ext cx="23622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Forecast at the PG level, individual item forecasts can be based on historical %</a:t>
            </a:r>
            <a:endParaRPr lang="en-US" b="1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Forecast at the item level in units</a:t>
            </a:r>
          </a:p>
          <a:p>
            <a:r>
              <a:rPr lang="en-US" dirty="0" smtClean="0"/>
              <a:t>Aggregate to product group/brand</a:t>
            </a:r>
          </a:p>
          <a:p>
            <a:r>
              <a:rPr lang="en-US" dirty="0" smtClean="0"/>
              <a:t>Convert to Dollars (or local currency) in necessary</a:t>
            </a:r>
          </a:p>
          <a:p>
            <a:r>
              <a:rPr lang="en-US" dirty="0" smtClean="0"/>
              <a:t>Determine totals for:</a:t>
            </a:r>
          </a:p>
          <a:p>
            <a:pPr lvl="1"/>
            <a:r>
              <a:rPr lang="en-US" dirty="0" smtClean="0"/>
              <a:t>Product Groups</a:t>
            </a:r>
          </a:p>
          <a:p>
            <a:pPr lvl="1"/>
            <a:r>
              <a:rPr lang="en-US" dirty="0" smtClean="0"/>
              <a:t>Brands</a:t>
            </a:r>
          </a:p>
          <a:p>
            <a:pPr lvl="1"/>
            <a:r>
              <a:rPr lang="en-US" dirty="0" smtClean="0"/>
              <a:t>Business Units </a:t>
            </a:r>
          </a:p>
          <a:p>
            <a:pPr lvl="1"/>
            <a:r>
              <a:rPr lang="en-US" dirty="0" smtClean="0"/>
              <a:t>Total Company</a:t>
            </a:r>
          </a:p>
          <a:p>
            <a:r>
              <a:rPr lang="en-US" dirty="0" smtClean="0"/>
              <a:t>Adjust the forecast at the appropriate level (Product Group, Brand, Business Unit, Total Company)</a:t>
            </a:r>
          </a:p>
          <a:p>
            <a:r>
              <a:rPr lang="en-US" dirty="0" smtClean="0"/>
              <a:t>Apply percentage difference</a:t>
            </a:r>
          </a:p>
          <a:p>
            <a:endParaRPr lang="en-US" dirty="0"/>
          </a:p>
        </p:txBody>
      </p:sp>
      <p:sp>
        <p:nvSpPr>
          <p:cNvPr id="4915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Typical Hierarchy Forecasting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DM-Hier-Over-090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8J2Yo9Wbhf9qP6MeyxyEo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x8guLSaOilsBjKMK93RwL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9YPN1OykHt9gyQ81mZKUI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oa9XJ8PC6TjZiFXRmfY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2cVB7HSLRuoLqDRQObR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neQQmo7oEK6eV7X1817Jk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PAwekZvqMM7pFY5KKjKnc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hwuvUPGaJ7Ilogk838SdY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7wsZWogOZXP5j0JP5GKB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HjzPqCfCuYLXoY2UShUU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YPekhC76z1SYl8FmZKhzJ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V04RzwFShsbDFRc81PkZu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OsMxWjjX2HQoumx1m3zao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rAF6wUtRupu1LyJFNMCY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8WEjPYoeZy5BAkXgcM3yP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ZZkLsCnLnLeHjE1NHV5Du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qHZuOa7Nbow6aXXYITwL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JE7ptyHcDFbfTha1tI5T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LdCmIll2Aq8Qvb8sZ82P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4Az8ADiaulEDcBEsiwx7M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WaE2gfQA6h9iJhc6rqtlN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tmjeFSiGYtoMDgDXfXbN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ira33vWAzbH5ztVndL08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63LYT1IXQLviFS1jpc4GF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nS1jfp57tbR9BVAfQYaod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tmjeFSiGYtoMDgDXfXbN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63LYT1IXQLviFS1jpc4GF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9hXicC33IWoQS9EPV3U9t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GDFeiABl81OAFkFkQvHpS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2IEVFA3Sqr5UcA5r9mv9J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394E5sVeDx7tAXAmU0if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L84epmlTJt7FuR1vAWcO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MJZ8QMruRukHEiw0dwRh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yHwi8Ig7TYcGS4eSo2TBq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Zth5vTvHioxXYo46yzTpR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XQyuunqkwUoJwQLgyYab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jF9IoMCsM9odCNF0CMXEM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UTeLFrW7vSWRKJZKMMJk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CzeU5wXDwo5ZAoFFlQE9M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inU02WjmTAXa9mmTfuql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dlvf38IAhkeVfuOiU9Bun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E4Gtjf6Y0esR5NybdbSI6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iOUrTQPDmsoGRlX4bYgqW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KNsnRd4mGgPDqP37fNQG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tjOoD2fC7i9qSsxKmdkr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xyDskQXDeXlabKSOsUlDm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D9y4nVhJ6CAV2GkCfRKEX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Sa8bwbT5tcTHmu2rC4lgQ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xjCl0kwZdmGIitU4JEG0O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o2UI40No0wmfDPzabyyuZ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0DcyxylGzQOAVzqigwbOm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uM2ZpPQgf9s2vSK6AZoJr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2AFygMjlqHNQN8emygs28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SJPwwk9XQjS9FJsnQbY2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cQw5H2s3p1SlIVIJgYcs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SSAQ8lnXf0s2dctK5dRg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gj1wE7VZQkWISSCc8gD8X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sEpIKPm5W4A6naumwil4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6N77OpYf8KUvRm7Vm6DKo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8LurILKlMTvUxCBD0X6HV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bSi7fAVfqvaeElCmGcuNY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PLUvlNRUJCNmMafccedrH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KiXf0DgUc8RaTlhKgc9LQ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ZXPukJ5FEGWizB9Bv9pws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oQDM4OsVLKm3Xh4Uu2olp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lL1d5GkorzYdwx4IspKt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xsbLlDGGhYeKqVNMTUe93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e95zRnMavZKzm4RyI2rOR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OWwVAJ2ewB30NNEyxIIFl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iHw0hkbLDCjUWCAprxud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keISm9M811BOuE7FCe7Nc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wZTwgQZQ7Jrpwvh9fPIbt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kzHCLVpj5JdXHJYQTW9aU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HgIZVJYY7yS9kYCUj1VOI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J1EqL9czYPRfTVF0hGAh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sbvoVryPcZHbonRypso8r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6950</TotalTime>
  <Words>706</Words>
  <Application>Microsoft Office PowerPoint</Application>
  <PresentationFormat>On-screen Show (4:3)</PresentationFormat>
  <Paragraphs>174</Paragraphs>
  <Slides>12</Slides>
  <Notes>12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QAD 2010 Template</vt:lpstr>
      <vt:lpstr>Worksheet</vt:lpstr>
      <vt:lpstr>Hierarchy Overview</vt:lpstr>
      <vt:lpstr>Overview – Hierarchies</vt:lpstr>
      <vt:lpstr>Overview – Hierarchies</vt:lpstr>
      <vt:lpstr>Forecasts Are More Accurate When Aggregated</vt:lpstr>
      <vt:lpstr>Overview – Creating a Hierarchy</vt:lpstr>
      <vt:lpstr>Groupings</vt:lpstr>
      <vt:lpstr>Hierarchy Examples</vt:lpstr>
      <vt:lpstr>Hierarchy Forecasting</vt:lpstr>
      <vt:lpstr>Typical Hierarchy Forecasting</vt:lpstr>
      <vt:lpstr>Typical Hierarchy Forecasting Example</vt:lpstr>
      <vt:lpstr>Revised Forecast</vt:lpstr>
      <vt:lpstr>Hierarchy Forecasting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625</cp:revision>
  <dcterms:created xsi:type="dcterms:W3CDTF">2011-07-26T22:23:44Z</dcterms:created>
  <dcterms:modified xsi:type="dcterms:W3CDTF">2012-01-31T22:16:27Z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1umJR9PvH2dcL9IiVEb6Q-l-7c0xBChzW8FrlvkPEve4</vt:lpwstr>
  </property>
  <property fmtid="{D5CDD505-2E9C-101B-9397-08002B2CF9AE}" pid="4" name="Google.Documents.RevisionId">
    <vt:lpwstr>06741965469845888687</vt:lpwstr>
  </property>
  <property fmtid="{D5CDD505-2E9C-101B-9397-08002B2CF9AE}" pid="5" name="Google.Documents.PreviousRevisionId">
    <vt:lpwstr>10739158412182183035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