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2.xml" ContentType="application/vnd.openxmlformats-officedocument.presentationml.tags+xml"/>
  <Override PartName="/ppt/tags/tag49.xml" ContentType="application/vnd.openxmlformats-officedocument.presentationml.tags+xml"/>
  <Override PartName="/ppt/tags/tag58.xml" ContentType="application/vnd.openxmlformats-officedocument.presentationml.tags+xml"/>
  <Default Extension="rels" ContentType="application/vnd.openxmlformats-package.relationships+xml"/>
  <Default Extension="xml" ContentType="application/xml"/>
  <Override PartName="/ppt/notesMasters/notesMaster1.xml" ContentType="application/vnd.openxmlformats-officedocument.presentationml.notesMaster+xml"/>
  <Override PartName="/ppt/tags/tag29.xml" ContentType="application/vnd.openxmlformats-officedocument.presentationml.tags+xml"/>
  <Override PartName="/ppt/tags/tag38.xml" ContentType="application/vnd.openxmlformats-officedocument.presentationml.tags+xml"/>
  <Override PartName="/ppt/tags/tag47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18.xml" ContentType="application/vnd.openxmlformats-officedocument.presentationml.tags+xml"/>
  <Override PartName="/ppt/tags/tag27.xml" ContentType="application/vnd.openxmlformats-officedocument.presentationml.tags+xml"/>
  <Override PartName="/ppt/tags/tag36.xml" ContentType="application/vnd.openxmlformats-officedocument.presentationml.tags+xml"/>
  <Override PartName="/ppt/tags/tag45.xml" ContentType="application/vnd.openxmlformats-officedocument.presentationml.tags+xml"/>
  <Override PartName="/ppt/tags/tag54.xml" ContentType="application/vnd.openxmlformats-officedocument.presentationml.tags+xml"/>
  <Override PartName="/ppt/tags/tag63.xml" ContentType="application/vnd.openxmlformats-officedocument.presentationml.tags+xml"/>
  <Override PartName="/ppt/tags/tag65.xml" ContentType="application/vnd.openxmlformats-officedocument.presentationml.tags+xml"/>
  <Override PartName="/docProps/custom.xml" ContentType="application/vnd.openxmlformats-officedocument.custom-propertie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34.xml" ContentType="application/vnd.openxmlformats-officedocument.presentationml.tags+xml"/>
  <Override PartName="/ppt/tags/tag43.xml" ContentType="application/vnd.openxmlformats-officedocument.presentationml.tags+xml"/>
  <Override PartName="/ppt/tags/tag52.xml" ContentType="application/vnd.openxmlformats-officedocument.presentationml.tags+xml"/>
  <Override PartName="/ppt/tags/tag6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32.xml" ContentType="application/vnd.openxmlformats-officedocument.presentationml.tags+xml"/>
  <Override PartName="/ppt/tags/tag41.xml" ContentType="application/vnd.openxmlformats-officedocument.presentationml.tags+xml"/>
  <Override PartName="/ppt/tags/tag50.xml" ContentType="application/vnd.openxmlformats-officedocument.presentationml.tags+xml"/>
  <Override PartName="/ppt/notesSlides/notesSlide7.xml" ContentType="application/vnd.openxmlformats-officedocument.presentationml.notesSlide+xml"/>
  <Override PartName="/ppt/slides/slide7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tags/tag30.xml" ContentType="application/vnd.openxmlformats-officedocument.presentationml.tags+xml"/>
  <Override PartName="/ppt/notesSlides/notesSlide5.xml" ContentType="application/vnd.openxmlformats-officedocument.presentationml.notesSlide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notesSlides/notesSlide8.xml" ContentType="application/vnd.openxmlformats-officedocument.presentationml.notesSlide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notesSlides/notesSlide6.xml" ContentType="application/vnd.openxmlformats-officedocument.presentationml.notesSlide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2" r:id="rId1"/>
  </p:sldMasterIdLst>
  <p:notesMasterIdLst>
    <p:notesMasterId r:id="rId10"/>
  </p:notesMasterIdLst>
  <p:sldIdLst>
    <p:sldId id="284" r:id="rId2"/>
    <p:sldId id="286" r:id="rId3"/>
    <p:sldId id="267" r:id="rId4"/>
    <p:sldId id="268" r:id="rId5"/>
    <p:sldId id="269" r:id="rId6"/>
    <p:sldId id="282" r:id="rId7"/>
    <p:sldId id="270" r:id="rId8"/>
    <p:sldId id="285" r:id="rId9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74321" autoAdjust="0"/>
  </p:normalViewPr>
  <p:slideViewPr>
    <p:cSldViewPr>
      <p:cViewPr>
        <p:scale>
          <a:sx n="70" d="100"/>
          <a:sy n="70" d="100"/>
        </p:scale>
        <p:origin x="-115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1092" y="-78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2B5FD315-1E11-4797-8D3C-F47F6C2F4C1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09DF9F0A-5C0F-4DD0-9238-381A84AA01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Customizing the Viewer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288AD7A-D6DC-469D-846A-1744891989E4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B8BFA80-F990-480A-88F7-197C21DAB179}" type="slidenum">
              <a:rPr lang="en-US" smtClean="0"/>
              <a:pPr defTabSz="920197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78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b="1" dirty="0" smtClean="0"/>
              <a:t>Graph Filter View </a:t>
            </a:r>
            <a:r>
              <a:rPr lang="en-US" dirty="0" smtClean="0"/>
              <a:t>functionality allows users to create graphical displays of series attribute data as histogram distributions, pie charts and others.</a:t>
            </a:r>
          </a:p>
          <a:p>
            <a:pPr defTabSz="939363">
              <a:defRPr/>
            </a:pPr>
            <a:endParaRPr lang="en-US" dirty="0" smtClean="0"/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In the </a:t>
            </a:r>
            <a:r>
              <a:rPr lang="en-US" b="1" kern="0" dirty="0" smtClean="0"/>
              <a:t>Series Information </a:t>
            </a:r>
            <a:r>
              <a:rPr lang="en-US" kern="0" dirty="0" smtClean="0"/>
              <a:t>window, right click on the desired attribute</a:t>
            </a:r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Select  </a:t>
            </a:r>
            <a:r>
              <a:rPr lang="en-US" b="1" kern="0" dirty="0" smtClean="0"/>
              <a:t>Add to Graph Filter</a:t>
            </a:r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Select the </a:t>
            </a:r>
            <a:r>
              <a:rPr lang="en-US" b="1" kern="0" dirty="0" smtClean="0"/>
              <a:t>Graph Filter View </a:t>
            </a:r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If the </a:t>
            </a:r>
            <a:r>
              <a:rPr lang="en-US" b="1" kern="0" dirty="0" smtClean="0"/>
              <a:t>Graph Filter View </a:t>
            </a:r>
            <a:r>
              <a:rPr lang="en-US" kern="0" dirty="0" smtClean="0"/>
              <a:t>is not visible, select it from the Ribbon Menu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78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B1EEBF2-E4DB-4634-A20F-0670B836C30E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915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Attribute (character) data will default to a Pie Chart</a:t>
            </a:r>
          </a:p>
          <a:p>
            <a:r>
              <a:rPr lang="en-US" dirty="0" smtClean="0"/>
              <a:t>Numerically formatted fields will default to a Histogram</a:t>
            </a:r>
          </a:p>
          <a:p>
            <a:endParaRPr lang="en-US" dirty="0" smtClean="0"/>
          </a:p>
          <a:p>
            <a:r>
              <a:rPr lang="en-US" dirty="0" smtClean="0"/>
              <a:t>To change graph type: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Left click on the  graph icon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Select the desired graph type from the drop down list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Click the spreadsheet symbol or the graph symbol to switch between a numerical  display and graph display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8916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6944194D-67FC-4E3A-87DF-F59FB0B74B25}" type="slidenum">
              <a:rPr lang="en-US" smtClean="0"/>
              <a:pPr/>
              <a:t>4</a:t>
            </a:fld>
            <a:endParaRPr lang="en-US" dirty="0" smtClean="0"/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830830" y="5149691"/>
            <a:ext cx="432488" cy="2730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Slide Image Placeholder 8"/>
          <p:cNvSpPr>
            <a:spLocks noGrp="1" noRot="1" noChangeAspect="1"/>
          </p:cNvSpPr>
          <p:nvPr>
            <p:ph type="sldImg"/>
          </p:nvPr>
        </p:nvSpPr>
        <p:spPr/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 </a:t>
            </a:r>
            <a:r>
              <a:rPr lang="en-US" b="1" kern="0" dirty="0" smtClean="0"/>
              <a:t>Right Click</a:t>
            </a:r>
            <a:r>
              <a:rPr lang="en-US" kern="0" dirty="0" smtClean="0"/>
              <a:t> on the </a:t>
            </a:r>
            <a:r>
              <a:rPr lang="en-US" b="1" kern="0" dirty="0" smtClean="0"/>
              <a:t>Graph icon </a:t>
            </a:r>
            <a:r>
              <a:rPr lang="en-US" kern="0" dirty="0" smtClean="0"/>
              <a:t>and Select </a:t>
            </a:r>
            <a:r>
              <a:rPr lang="en-US" b="1" kern="0" dirty="0" smtClean="0"/>
              <a:t>Export Graph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 Save the file</a:t>
            </a:r>
          </a:p>
          <a:p>
            <a:pPr eaLnBrk="1" hangingPunct="1"/>
            <a:endParaRPr lang="en-US" i="0" dirty="0" smtClean="0"/>
          </a:p>
          <a:p>
            <a:pPr defTabSz="939363">
              <a:defRPr/>
            </a:pPr>
            <a:r>
              <a:rPr lang="en-US" sz="1400" b="1" kern="0" dirty="0" smtClean="0"/>
              <a:t>Note</a:t>
            </a:r>
            <a:r>
              <a:rPr lang="en-US" sz="1400" kern="0" dirty="0" smtClean="0"/>
              <a:t>: </a:t>
            </a:r>
            <a:r>
              <a:rPr lang="en-US" kern="0" dirty="0" smtClean="0"/>
              <a:t>The </a:t>
            </a:r>
            <a:r>
              <a:rPr lang="en-US" b="1" kern="0" dirty="0" smtClean="0"/>
              <a:t>Graph Filter View </a:t>
            </a:r>
            <a:r>
              <a:rPr lang="en-US" kern="0" dirty="0" smtClean="0"/>
              <a:t>window</a:t>
            </a:r>
            <a:r>
              <a:rPr lang="en-US" b="1" kern="0" dirty="0" smtClean="0"/>
              <a:t> </a:t>
            </a:r>
            <a:r>
              <a:rPr lang="en-US" kern="0" dirty="0" smtClean="0"/>
              <a:t>configuration is saved per user and is always available for selection.</a:t>
            </a:r>
            <a:endParaRPr lang="en-US" sz="1400" kern="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8635983E-BF57-40A5-8675-824041703465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993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993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3994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8635983E-BF57-40A5-8675-824041703465}" type="slidenum">
              <a:rPr lang="en-US" smtClean="0"/>
              <a:pPr defTabSz="920197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6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4096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spcBef>
                <a:spcPts val="1233"/>
              </a:spcBef>
              <a:defRPr/>
            </a:pPr>
            <a:r>
              <a:rPr lang="en-US" dirty="0" smtClean="0"/>
              <a:t>The chart within the </a:t>
            </a:r>
            <a:r>
              <a:rPr lang="en-US" b="1" dirty="0" smtClean="0"/>
              <a:t>Graph Filter View </a:t>
            </a:r>
            <a:r>
              <a:rPr lang="en-US" dirty="0" smtClean="0"/>
              <a:t>can be used as a filter for both the Single and Multi Series Views by double clicking the graphical portion desired in the </a:t>
            </a:r>
            <a:r>
              <a:rPr lang="en-US" b="1" dirty="0" smtClean="0"/>
              <a:t>Graph Filter View </a:t>
            </a:r>
            <a:r>
              <a:rPr lang="en-US" dirty="0" smtClean="0"/>
              <a:t>window.</a:t>
            </a:r>
          </a:p>
          <a:p>
            <a:pPr>
              <a:defRPr/>
            </a:pPr>
            <a:endParaRPr lang="en-US" dirty="0" smtClean="0"/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Double click on the portion of the graph desired for display</a:t>
            </a:r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Notice the dataset is now filtered for the Family “Boots”</a:t>
            </a:r>
          </a:p>
          <a:p>
            <a:pPr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r>
              <a:rPr lang="en-US" kern="0" dirty="0" smtClean="0"/>
              <a:t>Select </a:t>
            </a:r>
            <a:r>
              <a:rPr lang="en-US" b="1" kern="0" dirty="0" smtClean="0"/>
              <a:t>Clear Filter </a:t>
            </a:r>
            <a:r>
              <a:rPr lang="en-US" kern="0" dirty="0" smtClean="0"/>
              <a:t>to remove the filter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kern="0" dirty="0" smtClean="0"/>
          </a:p>
          <a:p>
            <a:pPr>
              <a:spcBef>
                <a:spcPts val="1233"/>
              </a:spcBef>
              <a:defRPr/>
            </a:pPr>
            <a:endParaRPr lang="en-US" dirty="0" smtClean="0"/>
          </a:p>
        </p:txBody>
      </p:sp>
      <p:sp>
        <p:nvSpPr>
          <p:cNvPr id="4096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00142E8-A370-498B-8201-594D78F3C106}" type="slidenum">
              <a:rPr lang="en-US" smtClean="0"/>
              <a:pPr defTabSz="920197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B8BFA80-F990-480A-88F7-197C21DAB179}" type="slidenum">
              <a:rPr lang="en-US" smtClean="0"/>
              <a:pPr defTabSz="920197"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10" Type="http://schemas.openxmlformats.org/officeDocument/2006/relationships/image" Target="../media/image1.png"/><Relationship Id="rId4" Type="http://schemas.openxmlformats.org/officeDocument/2006/relationships/slideLayout" Target="../slideLayouts/slideLayout4.xml"/><Relationship Id="rId9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629400" y="6638544"/>
            <a:ext cx="25146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DM-Gr-Fl-View-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3" r:id="rId1"/>
    <p:sldLayoutId id="2147483694" r:id="rId2"/>
    <p:sldLayoutId id="2147483695" r:id="rId3"/>
    <p:sldLayoutId id="2147483696" r:id="rId4"/>
    <p:sldLayoutId id="2147483697" r:id="rId5"/>
    <p:sldLayoutId id="2147483698" r:id="rId6"/>
    <p:sldLayoutId id="2147483699" r:id="rId7"/>
    <p:sldLayoutId id="2147483700" r:id="rId8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tags" Target="../tags/tag16.xml"/><Relationship Id="rId13" Type="http://schemas.openxmlformats.org/officeDocument/2006/relationships/notesSlide" Target="../notesSlides/notesSlide3.xml"/><Relationship Id="rId3" Type="http://schemas.openxmlformats.org/officeDocument/2006/relationships/tags" Target="../tags/tag11.xml"/><Relationship Id="rId7" Type="http://schemas.openxmlformats.org/officeDocument/2006/relationships/tags" Target="../tags/tag15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tags" Target="../tags/tag14.xml"/><Relationship Id="rId11" Type="http://schemas.openxmlformats.org/officeDocument/2006/relationships/tags" Target="../tags/tag19.xml"/><Relationship Id="rId5" Type="http://schemas.openxmlformats.org/officeDocument/2006/relationships/tags" Target="../tags/tag13.xml"/><Relationship Id="rId15" Type="http://schemas.openxmlformats.org/officeDocument/2006/relationships/image" Target="../media/image4.png"/><Relationship Id="rId10" Type="http://schemas.openxmlformats.org/officeDocument/2006/relationships/tags" Target="../tags/tag18.xml"/><Relationship Id="rId4" Type="http://schemas.openxmlformats.org/officeDocument/2006/relationships/tags" Target="../tags/tag12.xml"/><Relationship Id="rId9" Type="http://schemas.openxmlformats.org/officeDocument/2006/relationships/tags" Target="../tags/tag17.xml"/><Relationship Id="rId14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7.xml"/><Relationship Id="rId13" Type="http://schemas.openxmlformats.org/officeDocument/2006/relationships/tags" Target="../tags/tag32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22.xml"/><Relationship Id="rId21" Type="http://schemas.openxmlformats.org/officeDocument/2006/relationships/image" Target="../media/image7.png"/><Relationship Id="rId7" Type="http://schemas.openxmlformats.org/officeDocument/2006/relationships/tags" Target="../tags/tag26.xml"/><Relationship Id="rId12" Type="http://schemas.openxmlformats.org/officeDocument/2006/relationships/tags" Target="../tags/tag31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1.xml"/><Relationship Id="rId16" Type="http://schemas.openxmlformats.org/officeDocument/2006/relationships/tags" Target="../tags/tag35.xml"/><Relationship Id="rId20" Type="http://schemas.openxmlformats.org/officeDocument/2006/relationships/image" Target="../media/image6.png"/><Relationship Id="rId1" Type="http://schemas.openxmlformats.org/officeDocument/2006/relationships/tags" Target="../tags/tag20.xml"/><Relationship Id="rId6" Type="http://schemas.openxmlformats.org/officeDocument/2006/relationships/tags" Target="../tags/tag25.xml"/><Relationship Id="rId11" Type="http://schemas.openxmlformats.org/officeDocument/2006/relationships/tags" Target="../tags/tag30.xml"/><Relationship Id="rId5" Type="http://schemas.openxmlformats.org/officeDocument/2006/relationships/tags" Target="../tags/tag24.xml"/><Relationship Id="rId15" Type="http://schemas.openxmlformats.org/officeDocument/2006/relationships/tags" Target="../tags/tag34.xml"/><Relationship Id="rId10" Type="http://schemas.openxmlformats.org/officeDocument/2006/relationships/tags" Target="../tags/tag29.xml"/><Relationship Id="rId19" Type="http://schemas.openxmlformats.org/officeDocument/2006/relationships/image" Target="../media/image5.png"/><Relationship Id="rId4" Type="http://schemas.openxmlformats.org/officeDocument/2006/relationships/tags" Target="../tags/tag23.xml"/><Relationship Id="rId9" Type="http://schemas.openxmlformats.org/officeDocument/2006/relationships/tags" Target="../tags/tag28.xml"/><Relationship Id="rId14" Type="http://schemas.openxmlformats.org/officeDocument/2006/relationships/tags" Target="../tags/tag33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tags" Target="../tags/tag43.xml"/><Relationship Id="rId13" Type="http://schemas.openxmlformats.org/officeDocument/2006/relationships/tags" Target="../tags/tag48.xml"/><Relationship Id="rId18" Type="http://schemas.openxmlformats.org/officeDocument/2006/relationships/notesSlide" Target="../notesSlides/notesSlide5.xml"/><Relationship Id="rId3" Type="http://schemas.openxmlformats.org/officeDocument/2006/relationships/tags" Target="../tags/tag38.xml"/><Relationship Id="rId21" Type="http://schemas.openxmlformats.org/officeDocument/2006/relationships/image" Target="../media/image10.png"/><Relationship Id="rId7" Type="http://schemas.openxmlformats.org/officeDocument/2006/relationships/tags" Target="../tags/tag42.xml"/><Relationship Id="rId12" Type="http://schemas.openxmlformats.org/officeDocument/2006/relationships/tags" Target="../tags/tag47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37.xml"/><Relationship Id="rId16" Type="http://schemas.openxmlformats.org/officeDocument/2006/relationships/tags" Target="../tags/tag51.xml"/><Relationship Id="rId20" Type="http://schemas.openxmlformats.org/officeDocument/2006/relationships/image" Target="../media/image9.png"/><Relationship Id="rId1" Type="http://schemas.openxmlformats.org/officeDocument/2006/relationships/tags" Target="../tags/tag36.xml"/><Relationship Id="rId6" Type="http://schemas.openxmlformats.org/officeDocument/2006/relationships/tags" Target="../tags/tag41.xml"/><Relationship Id="rId11" Type="http://schemas.openxmlformats.org/officeDocument/2006/relationships/tags" Target="../tags/tag46.xml"/><Relationship Id="rId5" Type="http://schemas.openxmlformats.org/officeDocument/2006/relationships/tags" Target="../tags/tag40.xml"/><Relationship Id="rId15" Type="http://schemas.openxmlformats.org/officeDocument/2006/relationships/tags" Target="../tags/tag50.xml"/><Relationship Id="rId10" Type="http://schemas.openxmlformats.org/officeDocument/2006/relationships/tags" Target="../tags/tag45.xml"/><Relationship Id="rId19" Type="http://schemas.openxmlformats.org/officeDocument/2006/relationships/image" Target="../media/image8.png"/><Relationship Id="rId4" Type="http://schemas.openxmlformats.org/officeDocument/2006/relationships/tags" Target="../tags/tag39.xml"/><Relationship Id="rId9" Type="http://schemas.openxmlformats.org/officeDocument/2006/relationships/tags" Target="../tags/tag44.xml"/><Relationship Id="rId14" Type="http://schemas.openxmlformats.org/officeDocument/2006/relationships/tags" Target="../tags/tag49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9.xml"/><Relationship Id="rId3" Type="http://schemas.openxmlformats.org/officeDocument/2006/relationships/tags" Target="../tags/tag54.xml"/><Relationship Id="rId7" Type="http://schemas.openxmlformats.org/officeDocument/2006/relationships/tags" Target="../tags/tag58.xml"/><Relationship Id="rId12" Type="http://schemas.openxmlformats.org/officeDocument/2006/relationships/image" Target="../media/image8.png"/><Relationship Id="rId2" Type="http://schemas.openxmlformats.org/officeDocument/2006/relationships/tags" Target="../tags/tag53.xml"/><Relationship Id="rId1" Type="http://schemas.openxmlformats.org/officeDocument/2006/relationships/tags" Target="../tags/tag52.xml"/><Relationship Id="rId6" Type="http://schemas.openxmlformats.org/officeDocument/2006/relationships/tags" Target="../tags/tag57.xml"/><Relationship Id="rId11" Type="http://schemas.openxmlformats.org/officeDocument/2006/relationships/notesSlide" Target="../notesSlides/notesSlide6.xml"/><Relationship Id="rId5" Type="http://schemas.openxmlformats.org/officeDocument/2006/relationships/tags" Target="../tags/tag56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55.xml"/><Relationship Id="rId9" Type="http://schemas.openxmlformats.org/officeDocument/2006/relationships/tags" Target="../tags/tag60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tags" Target="../tags/tag63.xml"/><Relationship Id="rId7" Type="http://schemas.openxmlformats.org/officeDocument/2006/relationships/image" Target="../media/image11.png"/><Relationship Id="rId2" Type="http://schemas.openxmlformats.org/officeDocument/2006/relationships/tags" Target="../tags/tag62.xml"/><Relationship Id="rId1" Type="http://schemas.openxmlformats.org/officeDocument/2006/relationships/tags" Target="../tags/tag61.xml"/><Relationship Id="rId6" Type="http://schemas.openxmlformats.org/officeDocument/2006/relationships/notesSlide" Target="../notesSlides/notesSlide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4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7.xml"/><Relationship Id="rId2" Type="http://schemas.openxmlformats.org/officeDocument/2006/relationships/tags" Target="../tags/tag66.xml"/><Relationship Id="rId1" Type="http://schemas.openxmlformats.org/officeDocument/2006/relationships/tags" Target="../tags/tag65.xml"/><Relationship Id="rId5" Type="http://schemas.openxmlformats.org/officeDocument/2006/relationships/notesSlide" Target="../notesSlides/notesSlide8.xml"/><Relationship Id="rId4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Graph Filter View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Mark K. Williams, CFPIM, CSCP					</a:t>
            </a:r>
          </a:p>
          <a:p>
            <a:r>
              <a:rPr lang="en-US" smtClean="0"/>
              <a:t>QAD Supply Chain Solutions Center</a:t>
            </a:r>
            <a:endParaRPr lang="en-US" dirty="0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Demand Management Certification Program</a:t>
            </a:r>
            <a:endParaRPr lang="en-US" dirty="0" smtClean="0"/>
          </a:p>
        </p:txBody>
      </p:sp>
      <p:sp>
        <p:nvSpPr>
          <p:cNvPr id="14" name="Rectangle 13"/>
          <p:cNvSpPr/>
          <p:nvPr>
            <p:custDataLst>
              <p:tags r:id="rId5"/>
            </p:custDataLst>
          </p:nvPr>
        </p:nvSpPr>
        <p:spPr>
          <a:xfrm>
            <a:off x="457200" y="9144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Graph Filter View </a:t>
            </a:r>
            <a:r>
              <a:rPr lang="en-US" dirty="0" smtClean="0"/>
              <a:t>functionality allows users to create graphical displays of series attribute data as histogram distributions, pie charts and others</a:t>
            </a:r>
          </a:p>
          <a:p>
            <a:r>
              <a:rPr lang="en-US" dirty="0" smtClean="0"/>
              <a:t>Graph Filters can be used as filters by double clicking the graphical portion desired in the Graph Filter View window</a:t>
            </a:r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Graph Filter View – Overview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229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Graph Filter View</a:t>
            </a:r>
          </a:p>
        </p:txBody>
      </p:sp>
      <p:sp>
        <p:nvSpPr>
          <p:cNvPr id="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2362200"/>
            <a:ext cx="3429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04800" y="5867400"/>
            <a:ext cx="84582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</p:txBody>
      </p:sp>
      <p:pic>
        <p:nvPicPr>
          <p:cNvPr id="1229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609600" y="1143000"/>
            <a:ext cx="3657600" cy="498676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2297" name="Rounded Rectangle 11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09600" y="3591744"/>
            <a:ext cx="3148580" cy="61218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298" name="Rounded 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85801" y="5757497"/>
            <a:ext cx="1371601" cy="490904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grpSp>
        <p:nvGrpSpPr>
          <p:cNvPr id="12" name="Group 11"/>
          <p:cNvGrpSpPr/>
          <p:nvPr>
            <p:custDataLst>
              <p:tags r:id="rId9"/>
            </p:custDataLst>
          </p:nvPr>
        </p:nvGrpSpPr>
        <p:grpSpPr>
          <a:xfrm>
            <a:off x="4876800" y="1143000"/>
            <a:ext cx="4038600" cy="5105400"/>
            <a:chOff x="6629400" y="1981200"/>
            <a:chExt cx="2181225" cy="38862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2296" name="Picture 3"/>
            <p:cNvPicPr>
              <a:picLocks noChangeAspect="1" noChangeArrowheads="1"/>
            </p:cNvPicPr>
            <p:nvPr>
              <p:custDataLst>
                <p:tags r:id="rId10"/>
              </p:custDataLst>
            </p:nvPr>
          </p:nvPicPr>
          <p:blipFill>
            <a:blip r:embed="rId15" cstate="print"/>
            <a:srcRect/>
            <a:stretch>
              <a:fillRect/>
            </a:stretch>
          </p:blipFill>
          <p:spPr bwMode="auto">
            <a:xfrm>
              <a:off x="6629400" y="1981200"/>
              <a:ext cx="2181225" cy="3757613"/>
            </a:xfrm>
            <a:prstGeom prst="rect">
              <a:avLst/>
            </a:pr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12299" name="Rounded Rectangle 13"/>
            <p:cNvSpPr>
              <a:spLocks noChangeArrowheads="1"/>
            </p:cNvSpPr>
            <p:nvPr>
              <p:custDataLst>
                <p:tags r:id="rId11"/>
              </p:custDataLst>
            </p:nvPr>
          </p:nvSpPr>
          <p:spPr bwMode="auto">
            <a:xfrm>
              <a:off x="7467600" y="5410200"/>
              <a:ext cx="990600" cy="4572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1331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Change the Graph type In Graph Filter View</a:t>
            </a:r>
            <a:endParaRPr lang="en-US" dirty="0"/>
          </a:p>
        </p:txBody>
      </p:sp>
      <p:sp>
        <p:nvSpPr>
          <p:cNvPr id="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1066800" y="1905000"/>
            <a:ext cx="2667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9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334000" y="6172200"/>
            <a:ext cx="27432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2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pic>
        <p:nvPicPr>
          <p:cNvPr id="13319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4267201" y="1066800"/>
            <a:ext cx="4681910" cy="50292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13320" name="Picture 8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27444" y="1068922"/>
            <a:ext cx="3534956" cy="5055654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3321" name="Rounded Rectangle 10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371600" y="3733800"/>
            <a:ext cx="685800" cy="5334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322" name="Rounded Rectangle 11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648200" y="4800600"/>
            <a:ext cx="762000" cy="4572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2" name="TextBox 11"/>
          <p:cNvSpPr txBox="1"/>
          <p:nvPr>
            <p:custDataLst>
              <p:tags r:id="rId10"/>
            </p:custDataLst>
          </p:nvPr>
        </p:nvSpPr>
        <p:spPr>
          <a:xfrm>
            <a:off x="457200" y="5029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cxnSp>
        <p:nvCxnSpPr>
          <p:cNvPr id="14" name="Straight Arrow Connector 13"/>
          <p:cNvCxnSpPr/>
          <p:nvPr>
            <p:custDataLst>
              <p:tags r:id="rId11"/>
            </p:custDataLst>
          </p:nvPr>
        </p:nvCxnSpPr>
        <p:spPr>
          <a:xfrm rot="5400000" flipH="1" flipV="1">
            <a:off x="647700" y="4457700"/>
            <a:ext cx="762000" cy="533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pic>
        <p:nvPicPr>
          <p:cNvPr id="2050" name="Picture 2"/>
          <p:cNvPicPr>
            <a:picLocks noChangeAspect="1" noChangeArrowheads="1"/>
          </p:cNvPicPr>
          <p:nvPr>
            <p:custDataLst>
              <p:tags r:id="rId12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362450" y="3295650"/>
            <a:ext cx="419100" cy="266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" name="TextBox 16"/>
          <p:cNvSpPr txBox="1"/>
          <p:nvPr>
            <p:custDataLst>
              <p:tags r:id="rId13"/>
            </p:custDataLst>
          </p:nvPr>
        </p:nvSpPr>
        <p:spPr>
          <a:xfrm>
            <a:off x="3200400" y="5105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8" name="TextBox 17"/>
          <p:cNvSpPr txBox="1"/>
          <p:nvPr>
            <p:custDataLst>
              <p:tags r:id="rId14"/>
            </p:custDataLst>
          </p:nvPr>
        </p:nvSpPr>
        <p:spPr>
          <a:xfrm>
            <a:off x="6248400" y="55626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21" name="Straight Arrow Connector 20"/>
          <p:cNvCxnSpPr>
            <a:stCxn id="17" idx="1"/>
          </p:cNvCxnSpPr>
          <p:nvPr>
            <p:custDataLst>
              <p:tags r:id="rId15"/>
            </p:custDataLst>
          </p:nvPr>
        </p:nvCxnSpPr>
        <p:spPr>
          <a:xfrm rot="10800000">
            <a:off x="2362200" y="5105401"/>
            <a:ext cx="838200" cy="2308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4" name="Straight Arrow Connector 23"/>
          <p:cNvCxnSpPr>
            <a:stCxn id="18" idx="1"/>
          </p:cNvCxnSpPr>
          <p:nvPr>
            <p:custDataLst>
              <p:tags r:id="rId16"/>
            </p:custDataLst>
          </p:nvPr>
        </p:nvCxnSpPr>
        <p:spPr>
          <a:xfrm rot="10800000">
            <a:off x="5486400" y="5334001"/>
            <a:ext cx="762000" cy="4594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9" name="Footer Placeholder 1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7" grpId="0"/>
      <p:bldP spid="1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spcBef>
                <a:spcPts val="1200"/>
              </a:spcBef>
            </a:pPr>
            <a:endParaRPr lang="en-US" sz="2000" i="1" smtClean="0"/>
          </a:p>
          <a:p>
            <a:pPr eaLnBrk="1" hangingPunct="1">
              <a:spcBef>
                <a:spcPts val="1200"/>
              </a:spcBef>
              <a:buFontTx/>
              <a:buNone/>
            </a:pPr>
            <a:endParaRPr lang="en-US" sz="2000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pPr marL="342900" indent="-342900">
              <a:lnSpc>
                <a:spcPct val="90000"/>
              </a:lnSpc>
              <a:spcAft>
                <a:spcPct val="30000"/>
              </a:spcAft>
              <a:defRPr/>
            </a:pPr>
            <a:r>
              <a:rPr lang="en-US" kern="0" dirty="0" smtClean="0"/>
              <a:t>Export the Chart</a:t>
            </a:r>
            <a:endParaRPr lang="en-US" kern="0" dirty="0"/>
          </a:p>
        </p:txBody>
      </p:sp>
      <p:sp>
        <p:nvSpPr>
          <p:cNvPr id="6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219200"/>
            <a:ext cx="3276600" cy="2971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12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1752600" y="5715000"/>
            <a:ext cx="72390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ts val="1200"/>
              </a:spcBef>
              <a:defRPr/>
            </a:pPr>
            <a:endParaRPr lang="en-US" sz="2000" kern="0" dirty="0">
              <a:latin typeface="+mn-lt"/>
            </a:endParaRPr>
          </a:p>
        </p:txBody>
      </p:sp>
      <p:pic>
        <p:nvPicPr>
          <p:cNvPr id="14344" name="Picture 2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9" cstate="print"/>
          <a:srcRect/>
          <a:stretch>
            <a:fillRect/>
          </a:stretch>
        </p:blipFill>
        <p:spPr bwMode="auto">
          <a:xfrm>
            <a:off x="1066800" y="5181600"/>
            <a:ext cx="2438400" cy="523875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pic>
        <p:nvPicPr>
          <p:cNvPr id="14345" name="Picture 3"/>
          <p:cNvPicPr>
            <a:picLocks noChangeAspect="1" noChangeArrowheads="1"/>
          </p:cNvPicPr>
          <p:nvPr>
            <p:custDataLst>
              <p:tags r:id="rId7"/>
            </p:custDataLst>
          </p:nvPr>
        </p:nvPicPr>
        <p:blipFill>
          <a:blip r:embed="rId20" cstate="print"/>
          <a:srcRect/>
          <a:stretch>
            <a:fillRect/>
          </a:stretch>
        </p:blipFill>
        <p:spPr bwMode="auto">
          <a:xfrm>
            <a:off x="457200" y="838200"/>
            <a:ext cx="3613150" cy="4406858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7" name="Rounded Rectangle 13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524000" y="3962400"/>
            <a:ext cx="1143000" cy="228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14346" name="Picture 4"/>
          <p:cNvPicPr>
            <a:picLocks noChangeAspect="1" noChangeArrowheads="1"/>
          </p:cNvPicPr>
          <p:nvPr>
            <p:custDataLst>
              <p:tags r:id="rId9"/>
            </p:custDataLst>
          </p:nvPr>
        </p:nvPicPr>
        <p:blipFill>
          <a:blip r:embed="rId21" cstate="print"/>
          <a:srcRect/>
          <a:stretch>
            <a:fillRect/>
          </a:stretch>
        </p:blipFill>
        <p:spPr bwMode="auto">
          <a:xfrm>
            <a:off x="4267200" y="838200"/>
            <a:ext cx="4435475" cy="44196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8" name="Rounded Rectangle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4624819" y="4152900"/>
            <a:ext cx="3337782" cy="11049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349" name="Rounded Rectangl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600200" y="5257800"/>
            <a:ext cx="381000" cy="4572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4" name="TextBox 13"/>
          <p:cNvSpPr txBox="1"/>
          <p:nvPr>
            <p:custDataLst>
              <p:tags r:id="rId12"/>
            </p:custDataLst>
          </p:nvPr>
        </p:nvSpPr>
        <p:spPr>
          <a:xfrm>
            <a:off x="228600" y="563880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5" name="TextBox 14"/>
          <p:cNvSpPr txBox="1"/>
          <p:nvPr>
            <p:custDataLst>
              <p:tags r:id="rId13"/>
            </p:custDataLst>
          </p:nvPr>
        </p:nvSpPr>
        <p:spPr>
          <a:xfrm>
            <a:off x="8305800" y="53340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7" name="Straight Arrow Connector 16"/>
          <p:cNvCxnSpPr>
            <a:stCxn id="14" idx="3"/>
          </p:cNvCxnSpPr>
          <p:nvPr>
            <p:custDataLst>
              <p:tags r:id="rId14"/>
            </p:custDataLst>
          </p:nvPr>
        </p:nvCxnSpPr>
        <p:spPr>
          <a:xfrm flipV="1">
            <a:off x="586390" y="5715000"/>
            <a:ext cx="937610" cy="1546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4" idx="3"/>
          </p:cNvCxnSpPr>
          <p:nvPr>
            <p:custDataLst>
              <p:tags r:id="rId15"/>
            </p:custDataLst>
          </p:nvPr>
        </p:nvCxnSpPr>
        <p:spPr>
          <a:xfrm flipV="1">
            <a:off x="586390" y="4267200"/>
            <a:ext cx="1394810" cy="16024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3" name="Straight Arrow Connector 22"/>
          <p:cNvCxnSpPr>
            <a:stCxn id="15" idx="1"/>
          </p:cNvCxnSpPr>
          <p:nvPr>
            <p:custDataLst>
              <p:tags r:id="rId16"/>
            </p:custDataLst>
          </p:nvPr>
        </p:nvCxnSpPr>
        <p:spPr>
          <a:xfrm rot="10800000">
            <a:off x="6096000" y="4572001"/>
            <a:ext cx="2209800" cy="9928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8" name="Footer Placeholder 1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/>
      <p:bldP spid="15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4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endParaRPr lang="en-US" smtClean="0"/>
          </a:p>
          <a:p>
            <a:endParaRPr lang="en-US" smtClean="0"/>
          </a:p>
        </p:txBody>
      </p:sp>
      <p:sp>
        <p:nvSpPr>
          <p:cNvPr id="1433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Remove The Chart From The Window</a:t>
            </a:r>
            <a:endParaRPr lang="en-US" dirty="0"/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600" y="5105400"/>
            <a:ext cx="8686800" cy="762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ts val="1200"/>
              </a:spcBef>
              <a:defRPr/>
            </a:pPr>
            <a:r>
              <a:rPr lang="en-US" sz="2000" b="1" kern="0" dirty="0">
                <a:latin typeface="+mn-lt"/>
              </a:rPr>
              <a:t>Note</a:t>
            </a:r>
            <a:r>
              <a:rPr lang="en-US" sz="2000" kern="0" dirty="0">
                <a:latin typeface="+mn-lt"/>
              </a:rPr>
              <a:t>:  </a:t>
            </a:r>
            <a:r>
              <a:rPr lang="en-US" sz="1800" kern="0" dirty="0">
                <a:latin typeface="+mn-lt"/>
              </a:rPr>
              <a:t>The </a:t>
            </a:r>
            <a:r>
              <a:rPr lang="en-US" sz="1800" b="1" i="1" kern="0" dirty="0">
                <a:latin typeface="+mn-lt"/>
              </a:rPr>
              <a:t>Graph Filter View </a:t>
            </a:r>
            <a:r>
              <a:rPr lang="en-US" sz="1800" kern="0" dirty="0">
                <a:latin typeface="+mn-lt"/>
              </a:rPr>
              <a:t>window</a:t>
            </a:r>
            <a:r>
              <a:rPr lang="en-US" sz="1800" b="1" i="1" kern="0" dirty="0">
                <a:latin typeface="+mn-lt"/>
              </a:rPr>
              <a:t> </a:t>
            </a:r>
            <a:r>
              <a:rPr lang="en-US" sz="1800" kern="0" dirty="0">
                <a:latin typeface="+mn-lt"/>
              </a:rPr>
              <a:t>configuration is saved per user and is always available for selection.</a:t>
            </a:r>
            <a:endParaRPr lang="en-US" sz="2000" kern="0" dirty="0">
              <a:latin typeface="+mn-lt"/>
            </a:endParaRPr>
          </a:p>
        </p:txBody>
      </p:sp>
      <p:pic>
        <p:nvPicPr>
          <p:cNvPr id="14344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2" cstate="print"/>
          <a:srcRect/>
          <a:stretch>
            <a:fillRect/>
          </a:stretch>
        </p:blipFill>
        <p:spPr bwMode="auto">
          <a:xfrm>
            <a:off x="1066800" y="1676400"/>
            <a:ext cx="7093527" cy="1524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4349" name="Rounded Rectangle 15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962400" y="2286000"/>
            <a:ext cx="685800" cy="609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Rectangle 3"/>
          <p:cNvSpPr txBox="1"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3657600" y="5334000"/>
            <a:ext cx="54864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30" name="Rectangle 29"/>
          <p:cNvSpPr/>
          <p:nvPr>
            <p:custDataLst>
              <p:tags r:id="rId8"/>
            </p:custDataLst>
          </p:nvPr>
        </p:nvSpPr>
        <p:spPr>
          <a:xfrm>
            <a:off x="2971800" y="3505200"/>
            <a:ext cx="3283271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sz="2400" dirty="0" smtClean="0"/>
              <a:t>Click the Delete icon</a:t>
            </a:r>
          </a:p>
        </p:txBody>
      </p:sp>
      <p:cxnSp>
        <p:nvCxnSpPr>
          <p:cNvPr id="31" name="Straight Arrow Connector 30"/>
          <p:cNvCxnSpPr/>
          <p:nvPr>
            <p:custDataLst>
              <p:tags r:id="rId9"/>
            </p:custDataLst>
          </p:nvPr>
        </p:nvCxnSpPr>
        <p:spPr>
          <a:xfrm rot="10800000">
            <a:off x="4724400" y="2819400"/>
            <a:ext cx="1219200" cy="60960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1" name="Footer Placeholder 1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Graph Filter View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52400" y="6047096"/>
            <a:ext cx="8839200" cy="609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ctr">
              <a:spcBef>
                <a:spcPts val="1200"/>
              </a:spcBef>
              <a:defRPr/>
            </a:pPr>
            <a:r>
              <a:rPr lang="en-US" sz="2000" b="1" kern="0" dirty="0">
                <a:latin typeface="+mn-lt"/>
              </a:rPr>
              <a:t>Note</a:t>
            </a:r>
            <a:r>
              <a:rPr lang="en-US" sz="2000" kern="0" dirty="0">
                <a:latin typeface="+mn-lt"/>
              </a:rPr>
              <a:t>:  </a:t>
            </a:r>
            <a:r>
              <a:rPr lang="en-US" sz="1800" kern="0" dirty="0">
                <a:latin typeface="+mn-lt"/>
              </a:rPr>
              <a:t>The Price graph also reflects the filtered dataset</a:t>
            </a:r>
            <a:r>
              <a:rPr lang="en-US" sz="1800" kern="0" dirty="0" smtClean="0">
                <a:latin typeface="+mn-lt"/>
              </a:rPr>
              <a:t>.</a:t>
            </a:r>
            <a:endParaRPr lang="en-US" sz="2000" kern="0" dirty="0">
              <a:latin typeface="+mn-lt"/>
            </a:endParaRPr>
          </a:p>
        </p:txBody>
      </p:sp>
      <p:sp>
        <p:nvSpPr>
          <p:cNvPr id="11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81000" y="2590800"/>
            <a:ext cx="2514600" cy="3200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DM-Gr-Fl-View-070</a:t>
            </a:r>
            <a:endParaRPr lang="en-US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47675" y="762000"/>
            <a:ext cx="8248650" cy="533400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5" name="Rounded Rectangle 14"/>
          <p:cNvSpPr/>
          <p:nvPr/>
        </p:nvSpPr>
        <p:spPr>
          <a:xfrm>
            <a:off x="381000" y="3200400"/>
            <a:ext cx="2133600" cy="5334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ounded Rectangle 15"/>
          <p:cNvSpPr/>
          <p:nvPr/>
        </p:nvSpPr>
        <p:spPr>
          <a:xfrm>
            <a:off x="6400800" y="914400"/>
            <a:ext cx="2286000" cy="3810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Rounded Rectangle 22"/>
          <p:cNvSpPr/>
          <p:nvPr/>
        </p:nvSpPr>
        <p:spPr>
          <a:xfrm>
            <a:off x="7010400" y="1905000"/>
            <a:ext cx="1295400" cy="1447800"/>
          </a:xfrm>
          <a:prstGeom prst="round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b="1" dirty="0" smtClean="0"/>
              <a:t>Graph Filter View </a:t>
            </a:r>
            <a:r>
              <a:rPr lang="en-US" dirty="0" smtClean="0"/>
              <a:t>functionality allows users to create graphical displays of series attribute data as histogram distributions, pie charts and others</a:t>
            </a:r>
          </a:p>
          <a:p>
            <a:r>
              <a:rPr lang="en-US" dirty="0" smtClean="0"/>
              <a:t>Graph Filters can be used as filters by double clicking the graphical portion desired in the Graph Filter View window</a:t>
            </a:r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Graph Filter View – Recap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DM-Gr-Fl-View-080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jXMVMVTEJDLDQD7JJ83rJ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aDLoqykd9ENrduPNRxVYz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jdvirExcQqSFG7EgzZ7GE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OuZb4B4iIICF3Sx3dYSCh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SfT9rM8zKF4oOgoeuI9QW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ZfkMaOMFGS9ioE8D0LdHK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YP9EjkQfKNeGTbVTDNgjs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3f6kTmoDlKLLPQbcXlhMf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BF3gFYu9tqhOqlIuxkfNz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OGlQhG810wgnZMyziBKq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1H5ADGENu6cFLUxYqtQ7s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qpY8HmHc1FKQUiajPAhB8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IvSWumaZYoYVvRRXi9qIu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jNjWcGKPTaovMQC22UABJ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TdEDWzyRGN6QVLTY8ltXu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IAqWAycTkCCOUQjZmS6RU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sqZ3m6jymSlP5Jwf5cCZP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SXVLI2yHuRzM7ZXwb6AMf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t4LAt7NUfU6Gx17AngZEo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gjBwhy0vo3w9uR08zrUAC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FrrWpAJkMBlZNsYWPeTJw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9owgAfHyJNRBD95l9pM4h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534X4ujAay7nAPewnOpIR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Nv3x9CBGGS8Di3p80tCdR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8bOORt4uWrLdA1c255W27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tZR2W0pjr34gmRJlK8CcV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S4snWXnxgOq9IOXPw34DZ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9kEkjKkOqU2M7Nzz4sVUM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Pd9UnUBz7iHaU7ICDDcsn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Kj2yc5CjiBR5cyWFfSQ9V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4XSrRrOiHkRj6cddEEAuz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6WHagXYCI5UTvrbompcRN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f0CgregNgwHmRJhO5xOqo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SoEmBFij9Q3mkV4JhcSqv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2blYb8KxgjbtHRPA0z1T3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BKltVQz3G9cEYqVt372If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an2qYvweouwHABCHdUYdD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g2SoFxwURk5dzXrvR3wrK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e8CmUn38qNaxEQXD3iJrt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zlVCUJIO6tDnnIdL5mUsx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Bm1EfH2UHbiyUBylGaZJA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sqQsXhexKf5WFtib6c5Qk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Qz4W1uixvTByUAONJKG9r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sYV43u3MDKISAhn1fJecK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IxIk5jcsbpcHaGjISEhQp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k7yHnitl9a8N651WrNtIg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P20xpIuWVeihENwl7LjhA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zF3FNyqZHOSRLzTW95nE5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vPreq5GIoYhhjen7IbEuv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JMaiZjiqI1VtiwGPTKQdf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mau0EiSyrmiPhlQLScK0D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2rhm9tNTmMqoF1IKyAKmT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XXFGKZHWziJTkMeFMugqX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ZtW1hWjrJvDpZtNcQ6wMN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r2Sz2sLn9Nph1Jvqu6l7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4tUDjQJuDAeW3Jdm7sGovQ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B3hfDexJjK7s2U8HTRFml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m3pEi1DTxSlVgJnuxi3SjU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0Hr3GpCpqFuyrPiNOxQpt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azHBhMcusFwL2zNzy77Uk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Xttjo628wVmmxSm48PdWd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vb8LXAdXKGPGAP2aTzZz0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csCRehzWk5V09qzCUc86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lBCf1KbAk9HLlQbjiz0B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csCRehzWk5V09qzCUc86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lBCf1KbAk9HLlQbjiz0BS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sV4OCKe09TSxAywEwJ87x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3631</TotalTime>
  <Words>433</Words>
  <Application>Microsoft Office PowerPoint</Application>
  <PresentationFormat>On-screen Show (4:3)</PresentationFormat>
  <Paragraphs>83</Paragraphs>
  <Slides>8</Slides>
  <Notes>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QAD 2010 Template</vt:lpstr>
      <vt:lpstr>Graph Filter View</vt:lpstr>
      <vt:lpstr>Graph Filter View – Overview</vt:lpstr>
      <vt:lpstr>Graph Filter View</vt:lpstr>
      <vt:lpstr>Change the Graph type In Graph Filter View</vt:lpstr>
      <vt:lpstr>Export the Chart</vt:lpstr>
      <vt:lpstr>Remove The Chart From The Window</vt:lpstr>
      <vt:lpstr>Graph Filter View</vt:lpstr>
      <vt:lpstr>Graph Filter View – Recap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Customizing the Viewer</dc:title>
  <dc:creator>Mark K Williams</dc:creator>
  <cp:lastModifiedBy>mdf</cp:lastModifiedBy>
  <cp:revision>439</cp:revision>
  <dcterms:created xsi:type="dcterms:W3CDTF">2011-07-26T19:25:35Z</dcterms:created>
  <dcterms:modified xsi:type="dcterms:W3CDTF">2012-01-30T21:44:05Z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1It8nkJKGEmRdvJ6TOoOiRhv6i13rNYnRxsav6Q6MosE</vt:lpwstr>
  </property>
  <property fmtid="{D5CDD505-2E9C-101B-9397-08002B2CF9AE}" pid="4" name="Google.Documents.RevisionId">
    <vt:lpwstr>08791966126993152350</vt:lpwstr>
  </property>
  <property fmtid="{D5CDD505-2E9C-101B-9397-08002B2CF9AE}" pid="5" name="Google.Documents.PreviousRevisionId">
    <vt:lpwstr>10727280125247605564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