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tags/tag104.xml" ContentType="application/vnd.openxmlformats-officedocument.presentationml.tags+xml"/>
  <Override PartName="/ppt/tags/tag140.xml" ContentType="application/vnd.openxmlformats-officedocument.presentationml.tags+xml"/>
  <Override PartName="/ppt/tags/tag151.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145.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tags/tag112.xml" ContentType="application/vnd.openxmlformats-officedocument.presentationml.tags+xml"/>
  <Override PartName="/ppt/tags/tag123.xml" ContentType="application/vnd.openxmlformats-officedocument.presentationml.tags+xml"/>
  <Override PartName="/ppt/tags/tag141.xml" ContentType="application/vnd.openxmlformats-officedocument.presentationml.tags+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notesSlides/notesSlide17.xml" ContentType="application/vnd.openxmlformats-officedocument.presentationml.notesSlide+xml"/>
  <Override PartName="/ppt/tags/tag97.xml" ContentType="application/vnd.openxmlformats-officedocument.presentationml.tags+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notesSlides/notesSlide13.xml" ContentType="application/vnd.openxmlformats-officedocument.presentationml.notesSlide+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24.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71.xml" ContentType="application/vnd.openxmlformats-officedocument.presentationml.tags+xml"/>
  <Override PartName="/ppt/notesSlides/notesSlide20.xml" ContentType="application/vnd.openxmlformats-officedocument.presentationml.notesSlide+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14.xml" ContentType="application/vnd.openxmlformats-officedocument.presentationml.notesSlide+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notesSlides/notesSlide9.xml" ContentType="application/vnd.openxmlformats-officedocument.presentationml.notesSlide+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notesSlides/notesSlide21.xml" ContentType="application/vnd.openxmlformats-officedocument.presentationml.notesSlide+xml"/>
  <Override PartName="/ppt/tags/tag118.xml" ContentType="application/vnd.openxmlformats-officedocument.presentationml.tags+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slides/slide7.xml" ContentType="application/vnd.openxmlformats-officedocument.presentationml.slide+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slides/slide28.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tags/tag103.xml" ContentType="application/vnd.openxmlformats-officedocument.presentationml.tags+xml"/>
  <Override PartName="/ppt/tags/tag132.xml" ContentType="application/vnd.openxmlformats-officedocument.presentationml.tags+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notesSlides/notesSlide19.xml" ContentType="application/vnd.openxmlformats-officedocument.presentationml.notesSlide+xml"/>
  <Override PartName="/ppt/tags/tag110.xml" ContentType="application/vnd.openxmlformats-officedocument.presentationml.tags+xml"/>
  <Override PartName="/ppt/tags/tag121.xml" ContentType="application/vnd.openxmlformats-officedocument.presentationml.tags+xml"/>
  <Override PartName="/ppt/slides/slide24.xml" ContentType="application/vnd.openxmlformats-officedocument.presentationml.slide+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notesSlides/notesSlide15.xml" ContentType="application/vnd.openxmlformats-officedocument.presentationml.notesSlide+xml"/>
  <Override PartName="/ppt/tags/tag84.xml" ContentType="application/vnd.openxmlformats-officedocument.presentationml.tags+xml"/>
  <Override PartName="/ppt/tags/tag95.xml" ContentType="application/vnd.openxmlformats-officedocument.presentationml.tags+xml"/>
  <Override PartName="/ppt/notesSlides/notesSlide26.xml" ContentType="application/vnd.openxmlformats-officedocument.presentationml.notesSlide+xml"/>
  <Override PartName="/ppt/slides/slide20.xml" ContentType="application/vnd.openxmlformats-officedocument.presentationml.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notesSlides/notesSlide11.xml" ContentType="application/vnd.openxmlformats-officedocument.presentationml.notesSlide+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tags/tag155.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notesSlides/notesSlide23.xml" ContentType="application/vnd.openxmlformats-officedocument.presentationml.notesSlide+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38.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5" r:id="rId1"/>
  </p:sldMasterIdLst>
  <p:notesMasterIdLst>
    <p:notesMasterId r:id="rId31"/>
  </p:notesMasterIdLst>
  <p:handoutMasterIdLst>
    <p:handoutMasterId r:id="rId32"/>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84" r:id="rId19"/>
    <p:sldId id="273" r:id="rId20"/>
    <p:sldId id="274" r:id="rId21"/>
    <p:sldId id="275" r:id="rId22"/>
    <p:sldId id="276" r:id="rId23"/>
    <p:sldId id="277" r:id="rId24"/>
    <p:sldId id="278" r:id="rId25"/>
    <p:sldId id="279" r:id="rId26"/>
    <p:sldId id="280" r:id="rId27"/>
    <p:sldId id="281" r:id="rId28"/>
    <p:sldId id="283" r:id="rId29"/>
    <p:sldId id="282" r:id="rId30"/>
  </p:sldIdLst>
  <p:sldSz cx="9144000" cy="6858000" type="screen4x3"/>
  <p:notesSz cx="7077075" cy="936307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78" autoAdjust="0"/>
    <p:restoredTop sz="83963" autoAdjust="0"/>
  </p:normalViewPr>
  <p:slideViewPr>
    <p:cSldViewPr snapToGrid="0" snapToObjects="1">
      <p:cViewPr>
        <p:scale>
          <a:sx n="110" d="100"/>
          <a:sy n="110" d="100"/>
        </p:scale>
        <p:origin x="-1200" y="480"/>
      </p:cViewPr>
      <p:guideLst>
        <p:guide orient="horz" pos="827"/>
        <p:guide pos="361"/>
      </p:guideLst>
    </p:cSldViewPr>
  </p:slideViewPr>
  <p:notesTextViewPr>
    <p:cViewPr>
      <p:scale>
        <a:sx n="100" d="100"/>
        <a:sy n="100" d="100"/>
      </p:scale>
      <p:origin x="0" y="0"/>
    </p:cViewPr>
  </p:notesTextViewPr>
  <p:sorterViewPr>
    <p:cViewPr>
      <p:scale>
        <a:sx n="100" d="100"/>
        <a:sy n="100" d="100"/>
      </p:scale>
      <p:origin x="0" y="348"/>
    </p:cViewPr>
  </p:sorterViewPr>
  <p:notesViewPr>
    <p:cSldViewPr snapToGrid="0" snapToObjects="1">
      <p:cViewPr>
        <p:scale>
          <a:sx n="130" d="100"/>
          <a:sy n="130" d="100"/>
        </p:scale>
        <p:origin x="-2700" y="-78"/>
      </p:cViewPr>
      <p:guideLst>
        <p:guide orient="horz" pos="2949"/>
        <p:guide pos="2229"/>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66733" cy="468154"/>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sz="quarter" idx="1"/>
          </p:nvPr>
        </p:nvSpPr>
        <p:spPr>
          <a:xfrm>
            <a:off x="4008706" y="0"/>
            <a:ext cx="3066733" cy="468154"/>
          </a:xfrm>
          <a:prstGeom prst="rect">
            <a:avLst/>
          </a:prstGeom>
        </p:spPr>
        <p:txBody>
          <a:bodyPr vert="horz" lIns="93936" tIns="46968" rIns="93936" bIns="46968" rtlCol="0"/>
          <a:lstStyle>
            <a:lvl1pPr algn="r">
              <a:defRPr sz="1200"/>
            </a:lvl1pPr>
          </a:lstStyle>
          <a:p>
            <a:fld id="{C48665D8-C10E-9C46-8783-A12B3CD6100C}" type="datetimeFigureOut">
              <a:rPr lang="en-US" smtClean="0"/>
              <a:pPr/>
              <a:t>3/8/2012</a:t>
            </a:fld>
            <a:endParaRPr lang="en-US"/>
          </a:p>
        </p:txBody>
      </p:sp>
      <p:sp>
        <p:nvSpPr>
          <p:cNvPr id="4" name="Footer Placeholder 3"/>
          <p:cNvSpPr>
            <a:spLocks noGrp="1"/>
          </p:cNvSpPr>
          <p:nvPr>
            <p:ph type="ftr" sz="quarter" idx="2"/>
          </p:nvPr>
        </p:nvSpPr>
        <p:spPr>
          <a:xfrm>
            <a:off x="1" y="8893296"/>
            <a:ext cx="3066733" cy="468154"/>
          </a:xfrm>
          <a:prstGeom prst="rect">
            <a:avLst/>
          </a:prstGeom>
        </p:spPr>
        <p:txBody>
          <a:bodyPr vert="horz" lIns="93936" tIns="46968" rIns="93936" bIns="46968" rtlCol="0" anchor="b"/>
          <a:lstStyle>
            <a:lvl1pPr algn="l">
              <a:defRPr sz="1200"/>
            </a:lvl1pPr>
          </a:lstStyle>
          <a:p>
            <a:endParaRPr lang="en-US"/>
          </a:p>
        </p:txBody>
      </p:sp>
      <p:sp>
        <p:nvSpPr>
          <p:cNvPr id="5" name="Slide Number Placeholder 4"/>
          <p:cNvSpPr>
            <a:spLocks noGrp="1"/>
          </p:cNvSpPr>
          <p:nvPr>
            <p:ph type="sldNum" sz="quarter" idx="3"/>
          </p:nvPr>
        </p:nvSpPr>
        <p:spPr>
          <a:xfrm>
            <a:off x="4008706" y="8893296"/>
            <a:ext cx="3066733" cy="468154"/>
          </a:xfrm>
          <a:prstGeom prst="rect">
            <a:avLst/>
          </a:prstGeom>
        </p:spPr>
        <p:txBody>
          <a:bodyPr vert="horz" lIns="93936" tIns="46968" rIns="93936" bIns="46968" rtlCol="0" anchor="b"/>
          <a:lstStyle>
            <a:lvl1pPr algn="r">
              <a:defRPr sz="1200"/>
            </a:lvl1pPr>
          </a:lstStyle>
          <a:p>
            <a:fld id="{D0FA14F0-1295-094D-9000-E461C7564EC6}" type="slidenum">
              <a:rPr lang="en-US" smtClean="0"/>
              <a:pPr/>
              <a:t>‹#›</a:t>
            </a:fld>
            <a:endParaRPr lang="en-US"/>
          </a:p>
        </p:txBody>
      </p:sp>
    </p:spTree>
    <p:extLst>
      <p:ext uri="{BB962C8B-B14F-4D97-AF65-F5344CB8AC3E}">
        <p14:creationId xmlns:p14="http://schemas.microsoft.com/office/powerpoint/2010/main" xmlns="" val="1390949783"/>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3066733" cy="468154"/>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idx="1"/>
          </p:nvPr>
        </p:nvSpPr>
        <p:spPr>
          <a:xfrm>
            <a:off x="4008706" y="0"/>
            <a:ext cx="3066733" cy="468154"/>
          </a:xfrm>
          <a:prstGeom prst="rect">
            <a:avLst/>
          </a:prstGeom>
        </p:spPr>
        <p:txBody>
          <a:bodyPr vert="horz" lIns="93936" tIns="46968" rIns="93936" bIns="46968" rtlCol="0"/>
          <a:lstStyle>
            <a:lvl1pPr algn="r">
              <a:defRPr sz="1200"/>
            </a:lvl1pPr>
          </a:lstStyle>
          <a:p>
            <a:fld id="{EA4BC101-12CB-45ED-A75F-B426B780A662}" type="datetimeFigureOut">
              <a:rPr lang="en-US" smtClean="0"/>
              <a:pPr/>
              <a:t>3/8/2012</a:t>
            </a:fld>
            <a:endParaRPr lang="en-US"/>
          </a:p>
        </p:txBody>
      </p:sp>
      <p:sp>
        <p:nvSpPr>
          <p:cNvPr id="4" name="Slide Image Placeholder 3"/>
          <p:cNvSpPr>
            <a:spLocks noGrp="1" noRot="1" noChangeAspect="1"/>
          </p:cNvSpPr>
          <p:nvPr>
            <p:ph type="sldImg" idx="2"/>
          </p:nvPr>
        </p:nvSpPr>
        <p:spPr>
          <a:xfrm>
            <a:off x="1198563" y="701675"/>
            <a:ext cx="4679950" cy="3511550"/>
          </a:xfrm>
          <a:prstGeom prst="rect">
            <a:avLst/>
          </a:prstGeom>
          <a:noFill/>
          <a:ln w="12700">
            <a:solidFill>
              <a:prstClr val="black"/>
            </a:solidFill>
          </a:ln>
        </p:spPr>
        <p:txBody>
          <a:bodyPr vert="horz" lIns="93936" tIns="46968" rIns="93936" bIns="46968" rtlCol="0" anchor="ctr"/>
          <a:lstStyle/>
          <a:p>
            <a:endParaRPr lang="en-US"/>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93296"/>
            <a:ext cx="3066733" cy="468154"/>
          </a:xfrm>
          <a:prstGeom prst="rect">
            <a:avLst/>
          </a:prstGeom>
        </p:spPr>
        <p:txBody>
          <a:bodyPr vert="horz" lIns="93936" tIns="46968" rIns="93936" bIns="46968" rtlCol="0" anchor="b"/>
          <a:lstStyle>
            <a:lvl1pPr algn="l">
              <a:defRPr sz="1200"/>
            </a:lvl1pPr>
          </a:lstStyle>
          <a:p>
            <a:endParaRPr lang="en-US"/>
          </a:p>
        </p:txBody>
      </p:sp>
      <p:sp>
        <p:nvSpPr>
          <p:cNvPr id="7" name="Slide Number Placeholder 6"/>
          <p:cNvSpPr>
            <a:spLocks noGrp="1"/>
          </p:cNvSpPr>
          <p:nvPr>
            <p:ph type="sldNum" sz="quarter" idx="5"/>
          </p:nvPr>
        </p:nvSpPr>
        <p:spPr>
          <a:xfrm>
            <a:off x="4008706" y="8893296"/>
            <a:ext cx="3066733" cy="468154"/>
          </a:xfrm>
          <a:prstGeom prst="rect">
            <a:avLst/>
          </a:prstGeom>
        </p:spPr>
        <p:txBody>
          <a:bodyPr vert="horz" lIns="93936" tIns="46968" rIns="93936" bIns="46968" rtlCol="0" anchor="b"/>
          <a:lstStyle>
            <a:lvl1pPr algn="r">
              <a:defRPr sz="1200"/>
            </a:lvl1pPr>
          </a:lstStyle>
          <a:p>
            <a:fld id="{955F40EC-4A45-4BA0-88E8-AEAD7F90807E}" type="slidenum">
              <a:rPr lang="en-US" smtClean="0"/>
              <a:pPr/>
              <a:t>‹#›</a:t>
            </a:fld>
            <a:endParaRPr lang="en-US"/>
          </a:p>
        </p:txBody>
      </p:sp>
    </p:spTree>
    <p:extLst>
      <p:ext uri="{BB962C8B-B14F-4D97-AF65-F5344CB8AC3E}">
        <p14:creationId xmlns:p14="http://schemas.microsoft.com/office/powerpoint/2010/main" xmlns="" val="1926032487"/>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r>
              <a:rPr lang="en-US" dirty="0" smtClean="0"/>
              <a:t>Hello, this</a:t>
            </a:r>
            <a:r>
              <a:rPr lang="en-US" baseline="0" dirty="0" smtClean="0"/>
              <a:t> is Mark Williams of the QAD Supply Chain Solutions Center</a:t>
            </a:r>
          </a:p>
          <a:p>
            <a:r>
              <a:rPr lang="en-US" baseline="0" dirty="0" smtClean="0"/>
              <a:t>This session is part of the QAD Demand Management Certification Program.</a:t>
            </a:r>
          </a:p>
          <a:p>
            <a:r>
              <a:rPr lang="en-US" baseline="0" dirty="0" smtClean="0"/>
              <a:t>Today’s topic</a:t>
            </a:r>
            <a:r>
              <a:rPr lang="en-US" baseline="0" smtClean="0"/>
              <a:t>, </a:t>
            </a:r>
            <a:r>
              <a:rPr lang="en-US" sz="1200" smtClean="0"/>
              <a:t>Comparing Two Opinion Lines – History to Forecast</a:t>
            </a:r>
            <a:endParaRPr lang="en-US" dirty="0" smtClean="0"/>
          </a:p>
          <a:p>
            <a:pPr eaLnBrk="1" hangingPunct="1"/>
            <a:endParaRPr lang="en-US" dirty="0" smtClean="0"/>
          </a:p>
        </p:txBody>
      </p:sp>
      <p:sp>
        <p:nvSpPr>
          <p:cNvPr id="30724" name="Slide Number Placeholder 3"/>
          <p:cNvSpPr>
            <a:spLocks noGrp="1"/>
          </p:cNvSpPr>
          <p:nvPr>
            <p:ph type="sldNum" sz="quarter" idx="5"/>
          </p:nvPr>
        </p:nvSpPr>
        <p:spPr/>
        <p:txBody>
          <a:bodyPr/>
          <a:lstStyle/>
          <a:p>
            <a:pPr>
              <a:defRPr/>
            </a:pPr>
            <a:fld id="{5B6E76E9-633B-4AFB-8942-2DF0293CE15A}" type="slidenum">
              <a:rPr lang="en-US" smtClean="0"/>
              <a:pPr>
                <a:defRPr/>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pPr eaLnBrk="1" hangingPunct="1"/>
            <a:endParaRPr lang="en-US" dirty="0" smtClean="0"/>
          </a:p>
        </p:txBody>
      </p:sp>
      <p:sp>
        <p:nvSpPr>
          <p:cNvPr id="35844" name="Slide Number Placeholder 3"/>
          <p:cNvSpPr>
            <a:spLocks noGrp="1"/>
          </p:cNvSpPr>
          <p:nvPr>
            <p:ph type="sldNum" sz="quarter" idx="5"/>
          </p:nvPr>
        </p:nvSpPr>
        <p:spPr/>
        <p:txBody>
          <a:bodyPr/>
          <a:lstStyle/>
          <a:p>
            <a:pPr>
              <a:defRPr/>
            </a:pPr>
            <a:fld id="{F2045DF9-FA3C-4896-839E-305B1E5EC36D}" type="slidenum">
              <a:rPr lang="en-US" smtClean="0"/>
              <a:pPr>
                <a:defRPr/>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eaLnBrk="1" hangingPunct="1"/>
            <a:endParaRPr lang="en-US" smtClean="0"/>
          </a:p>
        </p:txBody>
      </p:sp>
      <p:sp>
        <p:nvSpPr>
          <p:cNvPr id="46084" name="Slide Number Placeholder 3"/>
          <p:cNvSpPr>
            <a:spLocks noGrp="1"/>
          </p:cNvSpPr>
          <p:nvPr>
            <p:ph type="sldNum" sz="quarter" idx="5"/>
          </p:nvPr>
        </p:nvSpPr>
        <p:spPr/>
        <p:txBody>
          <a:bodyPr/>
          <a:lstStyle/>
          <a:p>
            <a:pPr>
              <a:defRPr/>
            </a:pPr>
            <a:fld id="{13F3EFB6-29E2-4CA8-B9A0-DEC6F55279A4}" type="slidenum">
              <a:rPr lang="en-US" smtClean="0"/>
              <a:pPr>
                <a:defRPr/>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pPr eaLnBrk="1" hangingPunct="1"/>
            <a:endParaRPr lang="en-US" smtClean="0"/>
          </a:p>
        </p:txBody>
      </p:sp>
      <p:sp>
        <p:nvSpPr>
          <p:cNvPr id="36868" name="Slide Number Placeholder 3"/>
          <p:cNvSpPr>
            <a:spLocks noGrp="1"/>
          </p:cNvSpPr>
          <p:nvPr>
            <p:ph type="sldNum" sz="quarter" idx="5"/>
          </p:nvPr>
        </p:nvSpPr>
        <p:spPr/>
        <p:txBody>
          <a:bodyPr/>
          <a:lstStyle/>
          <a:p>
            <a:pPr>
              <a:defRPr/>
            </a:pPr>
            <a:fld id="{3E2F9F4D-6DE9-4E3B-9827-B10BEC36B16B}" type="slidenum">
              <a:rPr lang="en-US" smtClean="0"/>
              <a:pPr>
                <a:defRPr/>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pPr eaLnBrk="1" hangingPunct="1"/>
            <a:endParaRPr lang="en-US" smtClean="0"/>
          </a:p>
        </p:txBody>
      </p:sp>
      <p:sp>
        <p:nvSpPr>
          <p:cNvPr id="47108" name="Slide Number Placeholder 3"/>
          <p:cNvSpPr>
            <a:spLocks noGrp="1"/>
          </p:cNvSpPr>
          <p:nvPr>
            <p:ph type="sldNum" sz="quarter" idx="5"/>
          </p:nvPr>
        </p:nvSpPr>
        <p:spPr/>
        <p:txBody>
          <a:bodyPr/>
          <a:lstStyle/>
          <a:p>
            <a:pPr>
              <a:defRPr/>
            </a:pPr>
            <a:fld id="{2BBD7F5B-8503-43E6-9263-7C5CED52F226}" type="slidenum">
              <a:rPr lang="en-US" smtClean="0"/>
              <a:pPr>
                <a:defRPr/>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Offset Periods in the</a:t>
            </a:r>
            <a:r>
              <a:rPr lang="en-US" baseline="0" dirty="0" smtClean="0"/>
              <a:t> comparison section are measured against the beginning of the historical period</a:t>
            </a:r>
          </a:p>
          <a:p>
            <a:pPr>
              <a:buFont typeface="Arial" pitchFamily="34" charset="0"/>
              <a:buChar char="•"/>
            </a:pPr>
            <a:r>
              <a:rPr lang="en-US" baseline="0" dirty="0" smtClean="0"/>
              <a:t>If we had used Forecast as our Baseline Opinion Line and used History as our Comparison Opinion Line, to obtain the same result as our example we would have had to make our comparison a negative (-12) twelve periods</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normAutofit/>
          </a:bodyPr>
          <a:lstStyle/>
          <a:p>
            <a:pPr marL="58738" indent="-58738">
              <a:buFont typeface="Arial" pitchFamily="34" charset="0"/>
              <a:buChar char="•"/>
            </a:pPr>
            <a:r>
              <a:rPr lang="en-US" sz="1200" b="1" kern="1200" baseline="0" dirty="0" smtClean="0">
                <a:solidFill>
                  <a:schemeClr val="tx1"/>
                </a:solidFill>
                <a:latin typeface="+mn-lt"/>
                <a:ea typeface="+mn-ea"/>
                <a:cs typeface="+mn-cs"/>
              </a:rPr>
              <a:t>Periods in Bucket </a:t>
            </a:r>
            <a:r>
              <a:rPr lang="en-US" sz="1200" kern="1200" baseline="0" dirty="0" smtClean="0">
                <a:solidFill>
                  <a:schemeClr val="tx1"/>
                </a:solidFill>
                <a:latin typeface="+mn-lt"/>
                <a:ea typeface="+mn-ea"/>
                <a:cs typeface="+mn-cs"/>
              </a:rPr>
              <a:t>– The number of periods in this bucket. A bucket is a logical unit which groups periods together. For example, if the data is monthly, and you specify the number of Periods in the Bucket as “3”, you are grouping your data into 3 month buckets and doing a quarter by quarter comparison.</a:t>
            </a:r>
          </a:p>
          <a:p>
            <a:pPr marL="58738" indent="-58738">
              <a:buFont typeface="Arial" pitchFamily="34" charset="0"/>
              <a:buChar char="•"/>
            </a:pPr>
            <a:r>
              <a:rPr lang="en-US" sz="1200" b="1" kern="1200" baseline="0" dirty="0" smtClean="0">
                <a:solidFill>
                  <a:schemeClr val="tx1"/>
                </a:solidFill>
                <a:latin typeface="+mn-lt"/>
                <a:ea typeface="+mn-ea"/>
                <a:cs typeface="+mn-cs"/>
              </a:rPr>
              <a:t>Method inside Buckets </a:t>
            </a:r>
            <a:r>
              <a:rPr lang="en-US" sz="1200" kern="1200" baseline="0" dirty="0" smtClean="0">
                <a:solidFill>
                  <a:schemeClr val="tx1"/>
                </a:solidFill>
                <a:latin typeface="+mn-lt"/>
                <a:ea typeface="+mn-ea"/>
                <a:cs typeface="+mn-cs"/>
              </a:rPr>
              <a:t>– Select the aggregate methods for grouping the data within a bucket. Possible values are:</a:t>
            </a:r>
          </a:p>
          <a:p>
            <a:pPr marL="227013" lvl="2" indent="-109538">
              <a:buFont typeface="Arial" pitchFamily="34" charset="0"/>
              <a:buChar char="•"/>
            </a:pPr>
            <a:r>
              <a:rPr lang="en-US" b="1" kern="1200" baseline="0" dirty="0" smtClean="0">
                <a:solidFill>
                  <a:schemeClr val="tx1"/>
                </a:solidFill>
                <a:latin typeface="+mn-lt"/>
                <a:ea typeface="+mn-ea"/>
                <a:cs typeface="+mn-cs"/>
              </a:rPr>
              <a:t>Sum</a:t>
            </a:r>
            <a:r>
              <a:rPr lang="en-US" kern="1200" baseline="0" dirty="0" smtClean="0">
                <a:solidFill>
                  <a:schemeClr val="tx1"/>
                </a:solidFill>
                <a:latin typeface="+mn-lt"/>
                <a:ea typeface="+mn-ea"/>
                <a:cs typeface="+mn-cs"/>
              </a:rPr>
              <a:t> - Add all values</a:t>
            </a:r>
            <a:r>
              <a:rPr lang="en-US" kern="1200" dirty="0" smtClean="0">
                <a:solidFill>
                  <a:schemeClr val="tx1"/>
                </a:solidFill>
                <a:latin typeface="+mn-lt"/>
                <a:ea typeface="+mn-ea"/>
                <a:cs typeface="+mn-cs"/>
              </a:rPr>
              <a:t> and compare the totals</a:t>
            </a:r>
            <a:endParaRPr lang="en-US" kern="1200" baseline="0" dirty="0" smtClean="0">
              <a:solidFill>
                <a:schemeClr val="tx1"/>
              </a:solidFill>
              <a:latin typeface="+mn-lt"/>
              <a:ea typeface="+mn-ea"/>
              <a:cs typeface="+mn-cs"/>
            </a:endParaRPr>
          </a:p>
          <a:p>
            <a:pPr marL="227013" lvl="2" indent="-109538">
              <a:buFont typeface="Arial" pitchFamily="34" charset="0"/>
              <a:buChar char="•"/>
            </a:pPr>
            <a:r>
              <a:rPr lang="en-US" kern="1200" baseline="0" dirty="0" smtClean="0">
                <a:solidFill>
                  <a:schemeClr val="tx1"/>
                </a:solidFill>
                <a:latin typeface="+mn-lt"/>
                <a:ea typeface="+mn-ea"/>
                <a:cs typeface="+mn-cs"/>
              </a:rPr>
              <a:t> </a:t>
            </a:r>
            <a:r>
              <a:rPr lang="en-US" b="1" kern="1200" baseline="0" dirty="0" smtClean="0">
                <a:solidFill>
                  <a:schemeClr val="tx1"/>
                </a:solidFill>
                <a:latin typeface="+mn-lt"/>
                <a:ea typeface="+mn-ea"/>
                <a:cs typeface="+mn-cs"/>
              </a:rPr>
              <a:t>Average</a:t>
            </a:r>
            <a:r>
              <a:rPr lang="en-US" kern="1200" baseline="0" dirty="0" smtClean="0">
                <a:solidFill>
                  <a:schemeClr val="tx1"/>
                </a:solidFill>
                <a:latin typeface="+mn-lt"/>
                <a:ea typeface="+mn-ea"/>
                <a:cs typeface="+mn-cs"/>
              </a:rPr>
              <a:t> – Compare the average of all values.</a:t>
            </a:r>
          </a:p>
          <a:p>
            <a:pPr marL="227013" lvl="2" indent="-109538">
              <a:buFont typeface="Arial" pitchFamily="34" charset="0"/>
              <a:buChar char="•"/>
            </a:pPr>
            <a:r>
              <a:rPr lang="en-US" kern="1200" baseline="0" dirty="0" smtClean="0">
                <a:solidFill>
                  <a:schemeClr val="tx1"/>
                </a:solidFill>
                <a:latin typeface="+mn-lt"/>
                <a:ea typeface="+mn-ea"/>
                <a:cs typeface="+mn-cs"/>
              </a:rPr>
              <a:t> </a:t>
            </a:r>
            <a:r>
              <a:rPr lang="en-US" b="1" kern="1200" baseline="0" dirty="0" smtClean="0">
                <a:solidFill>
                  <a:schemeClr val="tx1"/>
                </a:solidFill>
                <a:latin typeface="+mn-lt"/>
                <a:ea typeface="+mn-ea"/>
                <a:cs typeface="+mn-cs"/>
              </a:rPr>
              <a:t>Min</a:t>
            </a:r>
            <a:r>
              <a:rPr lang="en-US" kern="1200" baseline="0" dirty="0" smtClean="0">
                <a:solidFill>
                  <a:schemeClr val="tx1"/>
                </a:solidFill>
                <a:latin typeface="+mn-lt"/>
                <a:ea typeface="+mn-ea"/>
                <a:cs typeface="+mn-cs"/>
              </a:rPr>
              <a:t> - Select the lowest value, returns an</a:t>
            </a:r>
            <a:r>
              <a:rPr lang="en-US" kern="1200" dirty="0" smtClean="0">
                <a:solidFill>
                  <a:schemeClr val="tx1"/>
                </a:solidFill>
                <a:latin typeface="+mn-lt"/>
                <a:ea typeface="+mn-ea"/>
                <a:cs typeface="+mn-cs"/>
              </a:rPr>
              <a:t> exception if </a:t>
            </a:r>
            <a:r>
              <a:rPr lang="en-US" b="1" kern="1200" dirty="0" smtClean="0">
                <a:solidFill>
                  <a:schemeClr val="tx1"/>
                </a:solidFill>
                <a:latin typeface="+mn-lt"/>
                <a:ea typeface="+mn-ea"/>
                <a:cs typeface="+mn-cs"/>
              </a:rPr>
              <a:t>all</a:t>
            </a:r>
            <a:r>
              <a:rPr lang="en-US" kern="1200" dirty="0" smtClean="0">
                <a:solidFill>
                  <a:schemeClr val="tx1"/>
                </a:solidFill>
                <a:latin typeface="+mn-lt"/>
                <a:ea typeface="+mn-ea"/>
                <a:cs typeface="+mn-cs"/>
              </a:rPr>
              <a:t> instances fit the criteria</a:t>
            </a:r>
            <a:r>
              <a:rPr lang="en-US" kern="1200" baseline="0" dirty="0" smtClean="0">
                <a:solidFill>
                  <a:schemeClr val="tx1"/>
                </a:solidFill>
                <a:latin typeface="+mn-lt"/>
                <a:ea typeface="+mn-ea"/>
                <a:cs typeface="+mn-cs"/>
              </a:rPr>
              <a:t>.</a:t>
            </a:r>
          </a:p>
          <a:p>
            <a:pPr marL="227013" lvl="2" indent="-109538">
              <a:buFont typeface="Arial" pitchFamily="34" charset="0"/>
              <a:buChar char="•"/>
            </a:pPr>
            <a:r>
              <a:rPr lang="en-US" kern="1200" baseline="0" dirty="0" smtClean="0">
                <a:solidFill>
                  <a:schemeClr val="tx1"/>
                </a:solidFill>
                <a:latin typeface="+mn-lt"/>
                <a:ea typeface="+mn-ea"/>
                <a:cs typeface="+mn-cs"/>
              </a:rPr>
              <a:t> </a:t>
            </a:r>
            <a:r>
              <a:rPr lang="en-US" b="1" kern="1200" baseline="0" dirty="0" smtClean="0">
                <a:solidFill>
                  <a:schemeClr val="tx1"/>
                </a:solidFill>
                <a:latin typeface="+mn-lt"/>
                <a:ea typeface="+mn-ea"/>
                <a:cs typeface="+mn-cs"/>
              </a:rPr>
              <a:t>Max</a:t>
            </a:r>
            <a:r>
              <a:rPr lang="en-US" kern="1200" baseline="0" dirty="0" smtClean="0">
                <a:solidFill>
                  <a:schemeClr val="tx1"/>
                </a:solidFill>
                <a:latin typeface="+mn-lt"/>
                <a:ea typeface="+mn-ea"/>
                <a:cs typeface="+mn-cs"/>
              </a:rPr>
              <a:t> - Select the highest value</a:t>
            </a:r>
            <a:r>
              <a:rPr lang="en-US" dirty="0" smtClean="0"/>
              <a:t>, returns an exception if </a:t>
            </a:r>
            <a:r>
              <a:rPr lang="en-US" b="1" dirty="0" smtClean="0"/>
              <a:t>one or more </a:t>
            </a:r>
            <a:r>
              <a:rPr lang="en-US" dirty="0" smtClean="0"/>
              <a:t>instances fit the criteria</a:t>
            </a:r>
            <a:r>
              <a:rPr lang="en-US" kern="1200" baseline="0" dirty="0" smtClean="0">
                <a:solidFill>
                  <a:schemeClr val="tx1"/>
                </a:solidFill>
                <a:latin typeface="+mn-lt"/>
                <a:ea typeface="+mn-ea"/>
                <a:cs typeface="+mn-cs"/>
              </a:rPr>
              <a:t>.</a:t>
            </a:r>
          </a:p>
        </p:txBody>
      </p:sp>
      <p:sp>
        <p:nvSpPr>
          <p:cNvPr id="37892" name="Slide Number Placeholder 3"/>
          <p:cNvSpPr>
            <a:spLocks noGrp="1"/>
          </p:cNvSpPr>
          <p:nvPr>
            <p:ph type="sldNum" sz="quarter" idx="5"/>
          </p:nvPr>
        </p:nvSpPr>
        <p:spPr/>
        <p:txBody>
          <a:bodyPr/>
          <a:lstStyle/>
          <a:p>
            <a:pPr>
              <a:defRPr/>
            </a:pPr>
            <a:fld id="{EA533A51-5B87-4334-98C3-6FFA005AC669}" type="slidenum">
              <a:rPr lang="en-US" smtClean="0"/>
              <a:pPr>
                <a:defRPr/>
              </a:pPr>
              <a:t>19</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marL="58738" indent="-58738">
              <a:buFont typeface="Arial" pitchFamily="34" charset="0"/>
              <a:buNone/>
            </a:pPr>
            <a:r>
              <a:rPr lang="en-US" sz="1200" b="1" kern="1200" baseline="0" dirty="0" smtClean="0">
                <a:solidFill>
                  <a:schemeClr val="tx1"/>
                </a:solidFill>
                <a:latin typeface="+mn-lt"/>
                <a:ea typeface="+mn-ea"/>
                <a:cs typeface="+mn-cs"/>
              </a:rPr>
              <a:t>Method inside Buckets </a:t>
            </a:r>
            <a:r>
              <a:rPr lang="en-US" sz="1200" kern="1200" baseline="0" dirty="0" smtClean="0">
                <a:solidFill>
                  <a:schemeClr val="tx1"/>
                </a:solidFill>
                <a:latin typeface="+mn-lt"/>
                <a:ea typeface="+mn-ea"/>
                <a:cs typeface="+mn-cs"/>
              </a:rPr>
              <a:t>– Select the aggregate methods for grouping the data within a bucket. Possible values </a:t>
            </a:r>
            <a:r>
              <a:rPr lang="en-US" sz="1200" kern="1200" baseline="0" dirty="0" err="1" smtClean="0">
                <a:solidFill>
                  <a:schemeClr val="tx1"/>
                </a:solidFill>
                <a:latin typeface="+mn-lt"/>
                <a:ea typeface="+mn-ea"/>
                <a:cs typeface="+mn-cs"/>
              </a:rPr>
              <a:t>are:</a:t>
            </a:r>
            <a:r>
              <a:rPr lang="en-US" b="1" kern="1200" baseline="0" dirty="0" err="1" smtClean="0">
                <a:solidFill>
                  <a:schemeClr val="tx1"/>
                </a:solidFill>
                <a:latin typeface="+mn-lt"/>
                <a:ea typeface="+mn-ea"/>
                <a:cs typeface="+mn-cs"/>
              </a:rPr>
              <a:t>Sum</a:t>
            </a:r>
            <a:r>
              <a:rPr lang="en-US" kern="1200" baseline="0" dirty="0" smtClean="0">
                <a:solidFill>
                  <a:schemeClr val="tx1"/>
                </a:solidFill>
                <a:latin typeface="+mn-lt"/>
                <a:ea typeface="+mn-ea"/>
                <a:cs typeface="+mn-cs"/>
              </a:rPr>
              <a:t> - Add all values</a:t>
            </a:r>
            <a:r>
              <a:rPr lang="en-US" kern="1200" dirty="0" smtClean="0">
                <a:solidFill>
                  <a:schemeClr val="tx1"/>
                </a:solidFill>
                <a:latin typeface="+mn-lt"/>
                <a:ea typeface="+mn-ea"/>
                <a:cs typeface="+mn-cs"/>
              </a:rPr>
              <a:t> and compare the totals</a:t>
            </a:r>
            <a:endParaRPr lang="en-US" kern="1200" baseline="0" dirty="0" smtClean="0">
              <a:solidFill>
                <a:schemeClr val="tx1"/>
              </a:solidFill>
              <a:latin typeface="+mn-lt"/>
              <a:ea typeface="+mn-ea"/>
              <a:cs typeface="+mn-cs"/>
            </a:endParaRPr>
          </a:p>
          <a:p>
            <a:pPr marL="227013" lvl="2" indent="-109538">
              <a:buFont typeface="Arial" pitchFamily="34" charset="0"/>
              <a:buChar char="•"/>
            </a:pPr>
            <a:r>
              <a:rPr lang="en-US" kern="1200" baseline="0" dirty="0" smtClean="0">
                <a:solidFill>
                  <a:schemeClr val="tx1"/>
                </a:solidFill>
                <a:latin typeface="+mn-lt"/>
                <a:ea typeface="+mn-ea"/>
                <a:cs typeface="+mn-cs"/>
              </a:rPr>
              <a:t> </a:t>
            </a:r>
            <a:r>
              <a:rPr lang="en-US" b="1" kern="1200" baseline="0" dirty="0" smtClean="0">
                <a:solidFill>
                  <a:schemeClr val="tx1"/>
                </a:solidFill>
                <a:latin typeface="+mn-lt"/>
                <a:ea typeface="+mn-ea"/>
                <a:cs typeface="+mn-cs"/>
              </a:rPr>
              <a:t>Average</a:t>
            </a:r>
            <a:r>
              <a:rPr lang="en-US" kern="1200" baseline="0" dirty="0" smtClean="0">
                <a:solidFill>
                  <a:schemeClr val="tx1"/>
                </a:solidFill>
                <a:latin typeface="+mn-lt"/>
                <a:ea typeface="+mn-ea"/>
                <a:cs typeface="+mn-cs"/>
              </a:rPr>
              <a:t> – Compare the average of all values.</a:t>
            </a:r>
          </a:p>
          <a:p>
            <a:pPr marL="227013" lvl="2" indent="-109538">
              <a:buFont typeface="Arial" pitchFamily="34" charset="0"/>
              <a:buChar char="•"/>
            </a:pPr>
            <a:r>
              <a:rPr lang="en-US" kern="1200" baseline="0" dirty="0" smtClean="0">
                <a:solidFill>
                  <a:schemeClr val="tx1"/>
                </a:solidFill>
                <a:latin typeface="+mn-lt"/>
                <a:ea typeface="+mn-ea"/>
                <a:cs typeface="+mn-cs"/>
              </a:rPr>
              <a:t> </a:t>
            </a:r>
            <a:r>
              <a:rPr lang="en-US" b="1" kern="1200" baseline="0" dirty="0" smtClean="0">
                <a:solidFill>
                  <a:schemeClr val="tx1"/>
                </a:solidFill>
                <a:latin typeface="+mn-lt"/>
                <a:ea typeface="+mn-ea"/>
                <a:cs typeface="+mn-cs"/>
              </a:rPr>
              <a:t>Min</a:t>
            </a:r>
            <a:r>
              <a:rPr lang="en-US" kern="1200" baseline="0" dirty="0" smtClean="0">
                <a:solidFill>
                  <a:schemeClr val="tx1"/>
                </a:solidFill>
                <a:latin typeface="+mn-lt"/>
                <a:ea typeface="+mn-ea"/>
                <a:cs typeface="+mn-cs"/>
              </a:rPr>
              <a:t> - Select the lowest value, returns an</a:t>
            </a:r>
            <a:r>
              <a:rPr lang="en-US" kern="1200" dirty="0" smtClean="0">
                <a:solidFill>
                  <a:schemeClr val="tx1"/>
                </a:solidFill>
                <a:latin typeface="+mn-lt"/>
                <a:ea typeface="+mn-ea"/>
                <a:cs typeface="+mn-cs"/>
              </a:rPr>
              <a:t> exception of </a:t>
            </a:r>
            <a:r>
              <a:rPr lang="en-US" b="1" kern="1200" dirty="0" smtClean="0">
                <a:solidFill>
                  <a:schemeClr val="tx1"/>
                </a:solidFill>
                <a:latin typeface="+mn-lt"/>
                <a:ea typeface="+mn-ea"/>
                <a:cs typeface="+mn-cs"/>
              </a:rPr>
              <a:t>all</a:t>
            </a:r>
            <a:r>
              <a:rPr lang="en-US" kern="1200" dirty="0" smtClean="0">
                <a:solidFill>
                  <a:schemeClr val="tx1"/>
                </a:solidFill>
                <a:latin typeface="+mn-lt"/>
                <a:ea typeface="+mn-ea"/>
                <a:cs typeface="+mn-cs"/>
              </a:rPr>
              <a:t> instances fit the criteria</a:t>
            </a:r>
            <a:r>
              <a:rPr lang="en-US" kern="1200" baseline="0" dirty="0" smtClean="0">
                <a:solidFill>
                  <a:schemeClr val="tx1"/>
                </a:solidFill>
                <a:latin typeface="+mn-lt"/>
                <a:ea typeface="+mn-ea"/>
                <a:cs typeface="+mn-cs"/>
              </a:rPr>
              <a:t>.</a:t>
            </a:r>
          </a:p>
          <a:p>
            <a:pPr marL="227013" lvl="2" indent="-109538">
              <a:buFont typeface="Arial" pitchFamily="34" charset="0"/>
              <a:buChar char="•"/>
            </a:pPr>
            <a:r>
              <a:rPr lang="en-US" kern="1200" baseline="0" dirty="0" smtClean="0">
                <a:solidFill>
                  <a:schemeClr val="tx1"/>
                </a:solidFill>
                <a:latin typeface="+mn-lt"/>
                <a:ea typeface="+mn-ea"/>
                <a:cs typeface="+mn-cs"/>
              </a:rPr>
              <a:t> </a:t>
            </a:r>
            <a:r>
              <a:rPr lang="en-US" b="1" kern="1200" baseline="0" dirty="0" smtClean="0">
                <a:solidFill>
                  <a:schemeClr val="tx1"/>
                </a:solidFill>
                <a:latin typeface="+mn-lt"/>
                <a:ea typeface="+mn-ea"/>
                <a:cs typeface="+mn-cs"/>
              </a:rPr>
              <a:t>Max</a:t>
            </a:r>
            <a:r>
              <a:rPr lang="en-US" kern="1200" baseline="0" dirty="0" smtClean="0">
                <a:solidFill>
                  <a:schemeClr val="tx1"/>
                </a:solidFill>
                <a:latin typeface="+mn-lt"/>
                <a:ea typeface="+mn-ea"/>
                <a:cs typeface="+mn-cs"/>
              </a:rPr>
              <a:t> - Select the highest value</a:t>
            </a:r>
            <a:r>
              <a:rPr lang="en-US" dirty="0" smtClean="0"/>
              <a:t>, returns an exception of </a:t>
            </a:r>
            <a:r>
              <a:rPr lang="en-US" b="1" dirty="0" smtClean="0"/>
              <a:t>one or more </a:t>
            </a:r>
            <a:r>
              <a:rPr lang="en-US" dirty="0" smtClean="0"/>
              <a:t>instances fit the criteria</a:t>
            </a:r>
            <a:r>
              <a:rPr lang="en-US" kern="1200" baseline="0" dirty="0" smtClean="0">
                <a:solidFill>
                  <a:schemeClr val="tx1"/>
                </a:solidFill>
                <a:latin typeface="+mn-lt"/>
                <a:ea typeface="+mn-ea"/>
                <a:cs typeface="+mn-cs"/>
              </a:rPr>
              <a:t>.</a:t>
            </a:r>
          </a:p>
          <a:p>
            <a:pPr eaLnBrk="1" hangingPunct="1"/>
            <a:endParaRPr lang="en-US" dirty="0" smtClean="0"/>
          </a:p>
        </p:txBody>
      </p:sp>
      <p:sp>
        <p:nvSpPr>
          <p:cNvPr id="38916" name="Slide Number Placeholder 3"/>
          <p:cNvSpPr>
            <a:spLocks noGrp="1"/>
          </p:cNvSpPr>
          <p:nvPr>
            <p:ph type="sldNum" sz="quarter" idx="5"/>
          </p:nvPr>
        </p:nvSpPr>
        <p:spPr/>
        <p:txBody>
          <a:bodyPr/>
          <a:lstStyle/>
          <a:p>
            <a:pPr>
              <a:defRPr/>
            </a:pPr>
            <a:fld id="{54F2637A-3974-4A1B-899D-1626AEAA509C}" type="slidenum">
              <a:rPr lang="en-US" smtClean="0"/>
              <a:pPr>
                <a:defRPr/>
              </a:pPr>
              <a:t>20</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Exceptions are applied to either a static or floating time period</a:t>
            </a:r>
          </a:p>
          <a:p>
            <a:pPr>
              <a:buFont typeface="Arial" pitchFamily="34" charset="0"/>
              <a:buChar char="•"/>
            </a:pPr>
            <a:r>
              <a:rPr lang="en-US" dirty="0" smtClean="0"/>
              <a:t>The result of the calculation is either:</a:t>
            </a:r>
          </a:p>
          <a:p>
            <a:pPr lvl="1">
              <a:buFont typeface="Arial" pitchFamily="34" charset="0"/>
              <a:buChar char="•"/>
            </a:pPr>
            <a:r>
              <a:rPr lang="en-US" dirty="0" smtClean="0"/>
              <a:t>A numeric result, or</a:t>
            </a:r>
          </a:p>
          <a:p>
            <a:pPr lvl="1">
              <a:buFont typeface="Arial" pitchFamily="34" charset="0"/>
              <a:buChar char="•"/>
            </a:pPr>
            <a:r>
              <a:rPr lang="en-US" dirty="0" smtClean="0"/>
              <a:t>The name of the exception (used for a true/false exception) </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pPr eaLnBrk="1" hangingPunct="1"/>
            <a:endParaRPr lang="en-US" smtClean="0"/>
          </a:p>
        </p:txBody>
      </p:sp>
      <p:sp>
        <p:nvSpPr>
          <p:cNvPr id="40964" name="Slide Number Placeholder 3"/>
          <p:cNvSpPr>
            <a:spLocks noGrp="1"/>
          </p:cNvSpPr>
          <p:nvPr>
            <p:ph type="sldNum" sz="quarter" idx="5"/>
          </p:nvPr>
        </p:nvSpPr>
        <p:spPr/>
        <p:txBody>
          <a:bodyPr/>
          <a:lstStyle/>
          <a:p>
            <a:pPr>
              <a:defRPr/>
            </a:pPr>
            <a:fld id="{8A3A25B3-5FA9-4CD0-9242-7336C7B5C721}" type="slidenum">
              <a:rPr lang="en-US" smtClean="0"/>
              <a:pPr>
                <a:defRPr/>
              </a:pPr>
              <a:t>21</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pPr eaLnBrk="1" hangingPunct="1"/>
            <a:endParaRPr lang="en-US" smtClean="0"/>
          </a:p>
        </p:txBody>
      </p:sp>
      <p:sp>
        <p:nvSpPr>
          <p:cNvPr id="39940" name="Slide Number Placeholder 3"/>
          <p:cNvSpPr>
            <a:spLocks noGrp="1"/>
          </p:cNvSpPr>
          <p:nvPr>
            <p:ph type="sldNum" sz="quarter" idx="5"/>
          </p:nvPr>
        </p:nvSpPr>
        <p:spPr/>
        <p:txBody>
          <a:bodyPr/>
          <a:lstStyle/>
          <a:p>
            <a:pPr>
              <a:defRPr/>
            </a:pPr>
            <a:fld id="{91582E48-4016-47F7-93EF-ED222CC0DBE5}" type="slidenum">
              <a:rPr lang="en-US" smtClean="0"/>
              <a:pPr>
                <a:defRPr/>
              </a:pPr>
              <a:t>22</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pPr defTabSz="939363">
              <a:defRPr/>
            </a:pPr>
            <a:r>
              <a:rPr lang="en-US" dirty="0" smtClean="0"/>
              <a:t>For example, an </a:t>
            </a:r>
            <a:r>
              <a:rPr lang="en-US" b="1" dirty="0" smtClean="0"/>
              <a:t>Exception</a:t>
            </a:r>
            <a:r>
              <a:rPr lang="en-US" dirty="0" smtClean="0"/>
              <a:t> that identifies the quarter with the highest sales in the last 12 months, would compare the “</a:t>
            </a:r>
            <a:r>
              <a:rPr lang="en-US" b="1" dirty="0" smtClean="0"/>
              <a:t>Max</a:t>
            </a:r>
            <a:r>
              <a:rPr lang="en-US" dirty="0" smtClean="0"/>
              <a:t>” value among the buckets</a:t>
            </a:r>
          </a:p>
          <a:p>
            <a:pPr eaLnBrk="1" hangingPunct="1"/>
            <a:endParaRPr lang="en-US" dirty="0" smtClean="0"/>
          </a:p>
          <a:p>
            <a:r>
              <a:rPr lang="en-US" sz="1200" b="1" kern="1200" baseline="0" dirty="0" smtClean="0">
                <a:solidFill>
                  <a:schemeClr val="tx1"/>
                </a:solidFill>
                <a:latin typeface="+mn-lt"/>
                <a:ea typeface="+mn-ea"/>
                <a:cs typeface="+mn-cs"/>
              </a:rPr>
              <a:t>Method outside Buckets </a:t>
            </a:r>
            <a:r>
              <a:rPr lang="en-US" sz="1200" kern="1200" baseline="0" dirty="0" smtClean="0">
                <a:solidFill>
                  <a:schemeClr val="tx1"/>
                </a:solidFill>
                <a:latin typeface="+mn-lt"/>
                <a:ea typeface="+mn-ea"/>
                <a:cs typeface="+mn-cs"/>
              </a:rPr>
              <a:t>-  Select the aggregate method to use for data that is not included in a bucket. Possible values are:</a:t>
            </a:r>
            <a:endParaRPr lang="en-US" b="1" dirty="0" smtClean="0"/>
          </a:p>
          <a:p>
            <a:pPr>
              <a:buFont typeface="Arial" pitchFamily="34" charset="0"/>
              <a:buChar char="•"/>
            </a:pPr>
            <a:r>
              <a:rPr lang="en-US" sz="1200" b="1" kern="1200" baseline="0" dirty="0" smtClean="0">
                <a:solidFill>
                  <a:schemeClr val="tx1"/>
                </a:solidFill>
                <a:latin typeface="+mn-lt"/>
                <a:ea typeface="+mn-ea"/>
                <a:cs typeface="+mn-cs"/>
              </a:rPr>
              <a:t>Sum - </a:t>
            </a:r>
            <a:r>
              <a:rPr lang="en-US" sz="1200" b="0" kern="1200" baseline="0" dirty="0" smtClean="0">
                <a:solidFill>
                  <a:schemeClr val="tx1"/>
                </a:solidFill>
                <a:latin typeface="+mn-lt"/>
                <a:ea typeface="+mn-ea"/>
                <a:cs typeface="+mn-cs"/>
              </a:rPr>
              <a:t>Add all values</a:t>
            </a:r>
          </a:p>
          <a:p>
            <a:pPr>
              <a:buFont typeface="Arial" pitchFamily="34" charset="0"/>
              <a:buChar char="•"/>
            </a:pPr>
            <a:r>
              <a:rPr lang="en-US" sz="1200" b="1" kern="1200" baseline="0" dirty="0" smtClean="0">
                <a:solidFill>
                  <a:schemeClr val="tx1"/>
                </a:solidFill>
                <a:latin typeface="+mn-lt"/>
                <a:ea typeface="+mn-ea"/>
                <a:cs typeface="+mn-cs"/>
              </a:rPr>
              <a:t>Average - </a:t>
            </a:r>
            <a:r>
              <a:rPr lang="en-US" sz="1200" b="0" kern="1200" baseline="0" dirty="0" smtClean="0">
                <a:solidFill>
                  <a:schemeClr val="tx1"/>
                </a:solidFill>
                <a:latin typeface="+mn-lt"/>
                <a:ea typeface="+mn-ea"/>
                <a:cs typeface="+mn-cs"/>
              </a:rPr>
              <a:t>The average of all values</a:t>
            </a:r>
          </a:p>
          <a:p>
            <a:pPr>
              <a:buFont typeface="Arial" pitchFamily="34" charset="0"/>
              <a:buChar char="•"/>
            </a:pPr>
            <a:r>
              <a:rPr lang="en-US" sz="1200" b="1" kern="1200" baseline="0" dirty="0" smtClean="0">
                <a:solidFill>
                  <a:schemeClr val="tx1"/>
                </a:solidFill>
                <a:latin typeface="+mn-lt"/>
                <a:ea typeface="+mn-ea"/>
                <a:cs typeface="+mn-cs"/>
              </a:rPr>
              <a:t>Min - </a:t>
            </a:r>
            <a:r>
              <a:rPr lang="en-US" sz="1200" b="0" kern="1200" baseline="0" dirty="0" smtClean="0">
                <a:solidFill>
                  <a:schemeClr val="tx1"/>
                </a:solidFill>
                <a:latin typeface="+mn-lt"/>
                <a:ea typeface="+mn-ea"/>
                <a:cs typeface="+mn-cs"/>
              </a:rPr>
              <a:t>Select the lowest value</a:t>
            </a:r>
          </a:p>
          <a:p>
            <a:pPr>
              <a:buFont typeface="Arial" pitchFamily="34" charset="0"/>
              <a:buChar char="•"/>
            </a:pPr>
            <a:r>
              <a:rPr lang="en-US" sz="1200" b="1" kern="1200" baseline="0" dirty="0" smtClean="0">
                <a:solidFill>
                  <a:schemeClr val="tx1"/>
                </a:solidFill>
                <a:latin typeface="+mn-lt"/>
                <a:ea typeface="+mn-ea"/>
                <a:cs typeface="+mn-cs"/>
              </a:rPr>
              <a:t>Max - </a:t>
            </a:r>
            <a:r>
              <a:rPr lang="en-US" sz="1200" b="0" kern="1200" baseline="0" dirty="0" smtClean="0">
                <a:solidFill>
                  <a:schemeClr val="tx1"/>
                </a:solidFill>
                <a:latin typeface="+mn-lt"/>
                <a:ea typeface="+mn-ea"/>
                <a:cs typeface="+mn-cs"/>
              </a:rPr>
              <a:t>Select the highest value</a:t>
            </a:r>
            <a:endParaRPr lang="en-US" b="0" dirty="0" smtClean="0"/>
          </a:p>
        </p:txBody>
      </p:sp>
      <p:sp>
        <p:nvSpPr>
          <p:cNvPr id="41988" name="Slide Number Placeholder 3"/>
          <p:cNvSpPr>
            <a:spLocks noGrp="1"/>
          </p:cNvSpPr>
          <p:nvPr>
            <p:ph type="sldNum" sz="quarter" idx="5"/>
          </p:nvPr>
        </p:nvSpPr>
        <p:spPr/>
        <p:txBody>
          <a:bodyPr/>
          <a:lstStyle/>
          <a:p>
            <a:pPr>
              <a:defRPr/>
            </a:pPr>
            <a:fld id="{85F6AADB-625C-4FAA-B0AE-61316DAA893C}" type="slidenum">
              <a:rPr lang="en-US" smtClean="0"/>
              <a:pPr>
                <a:defRPr/>
              </a:pPr>
              <a:t>23</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24</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eaLnBrk="1" hangingPunct="1"/>
            <a:endParaRPr lang="en-US" smtClean="0"/>
          </a:p>
        </p:txBody>
      </p:sp>
      <p:sp>
        <p:nvSpPr>
          <p:cNvPr id="43012" name="Slide Number Placeholder 3"/>
          <p:cNvSpPr>
            <a:spLocks noGrp="1"/>
          </p:cNvSpPr>
          <p:nvPr>
            <p:ph type="sldNum" sz="quarter" idx="5"/>
          </p:nvPr>
        </p:nvSpPr>
        <p:spPr/>
        <p:txBody>
          <a:bodyPr/>
          <a:lstStyle/>
          <a:p>
            <a:pPr>
              <a:defRPr/>
            </a:pPr>
            <a:fld id="{939A72C8-7A2D-4731-887A-A4A039F8BED1}" type="slidenum">
              <a:rPr lang="en-US" smtClean="0"/>
              <a:pPr>
                <a:defRPr/>
              </a:pPr>
              <a:t>25</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pPr marL="241364" lvl="1" indent="-241364">
              <a:buFont typeface="Arial" pitchFamily="34" charset="0"/>
              <a:buChar char="•"/>
            </a:pPr>
            <a:r>
              <a:rPr lang="en-US" dirty="0" smtClean="0"/>
              <a:t>Select the created </a:t>
            </a:r>
            <a:r>
              <a:rPr lang="en-US" b="1" dirty="0" smtClean="0"/>
              <a:t>Exception</a:t>
            </a:r>
            <a:r>
              <a:rPr lang="en-US" dirty="0" smtClean="0"/>
              <a:t> in the </a:t>
            </a:r>
            <a:r>
              <a:rPr lang="en-US" b="1" dirty="0" smtClean="0"/>
              <a:t>Exception List</a:t>
            </a:r>
          </a:p>
          <a:p>
            <a:pPr marL="241364" lvl="1" indent="-241364">
              <a:buFont typeface="Arial" pitchFamily="34" charset="0"/>
              <a:buChar char="•"/>
            </a:pPr>
            <a:r>
              <a:rPr lang="en-US" dirty="0" smtClean="0"/>
              <a:t>Click the </a:t>
            </a:r>
            <a:r>
              <a:rPr lang="en-US" b="1" dirty="0" smtClean="0"/>
              <a:t>Permissions button</a:t>
            </a:r>
            <a:endParaRPr lang="en-US" dirty="0" smtClean="0"/>
          </a:p>
          <a:p>
            <a:pPr marL="241364" lvl="1" indent="-241364">
              <a:buFont typeface="Arial" pitchFamily="34" charset="0"/>
              <a:buChar char="•"/>
            </a:pPr>
            <a:r>
              <a:rPr lang="en-US" dirty="0" smtClean="0"/>
              <a:t>In the </a:t>
            </a:r>
            <a:r>
              <a:rPr lang="en-US" b="1" dirty="0" smtClean="0"/>
              <a:t>Exception Permissions window</a:t>
            </a:r>
            <a:r>
              <a:rPr lang="en-US" dirty="0" smtClean="0"/>
              <a:t>, use the </a:t>
            </a:r>
            <a:r>
              <a:rPr lang="en-US" b="1" dirty="0" smtClean="0"/>
              <a:t>check boxes in the Assigned column </a:t>
            </a:r>
            <a:r>
              <a:rPr lang="en-US" dirty="0" smtClean="0"/>
              <a:t>to indicate which </a:t>
            </a:r>
            <a:r>
              <a:rPr lang="en-US" b="1" dirty="0" smtClean="0"/>
              <a:t>Users</a:t>
            </a:r>
            <a:r>
              <a:rPr lang="en-US" dirty="0" smtClean="0"/>
              <a:t> will have access to the </a:t>
            </a:r>
            <a:r>
              <a:rPr lang="en-US" b="1" dirty="0" smtClean="0"/>
              <a:t>Exception</a:t>
            </a:r>
            <a:endParaRPr lang="en-US" dirty="0" smtClean="0"/>
          </a:p>
          <a:p>
            <a:pPr marL="241364" lvl="1" indent="-241364">
              <a:buFont typeface="Arial" pitchFamily="34" charset="0"/>
              <a:buChar char="•"/>
            </a:pPr>
            <a:r>
              <a:rPr lang="en-US" dirty="0" smtClean="0"/>
              <a:t>Click </a:t>
            </a:r>
            <a:r>
              <a:rPr lang="en-US" b="1" dirty="0" smtClean="0"/>
              <a:t>Save</a:t>
            </a:r>
            <a:endParaRPr lang="en-US" dirty="0" smtClean="0"/>
          </a:p>
          <a:p>
            <a:pPr marL="241364" lvl="1" indent="-241364">
              <a:buFont typeface="Arial" pitchFamily="34" charset="0"/>
              <a:buChar char="•"/>
            </a:pPr>
            <a:r>
              <a:rPr lang="en-US" dirty="0" smtClean="0"/>
              <a:t>The Exception is now available for use by the selected Users</a:t>
            </a:r>
          </a:p>
        </p:txBody>
      </p:sp>
      <p:sp>
        <p:nvSpPr>
          <p:cNvPr id="53252" name="Slide Number Placeholder 3"/>
          <p:cNvSpPr>
            <a:spLocks noGrp="1"/>
          </p:cNvSpPr>
          <p:nvPr>
            <p:ph type="sldNum" sz="quarter" idx="5"/>
          </p:nvPr>
        </p:nvSpPr>
        <p:spPr/>
        <p:txBody>
          <a:bodyPr/>
          <a:lstStyle/>
          <a:p>
            <a:pPr>
              <a:defRPr/>
            </a:pPr>
            <a:fld id="{0236E484-3FA1-4B91-B7F6-804086E07EBE}" type="slidenum">
              <a:rPr lang="en-US" smtClean="0"/>
              <a:pPr>
                <a:defRPr/>
              </a:pPr>
              <a:t>26</a:t>
            </a:fld>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55F40EC-4A45-4BA0-88E8-AEAD7F90807E}" type="slidenum">
              <a:rPr lang="en-US" smtClean="0"/>
              <a:pPr/>
              <a:t>27</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mn-lt"/>
                <a:ea typeface="+mn-ea"/>
                <a:cs typeface="+mn-cs"/>
              </a:rPr>
              <a:t>The </a:t>
            </a:r>
            <a:r>
              <a:rPr lang="en-US" sz="1200" b="1" kern="1200" baseline="0" dirty="0" smtClean="0">
                <a:solidFill>
                  <a:schemeClr val="tx1"/>
                </a:solidFill>
                <a:latin typeface="+mn-lt"/>
                <a:ea typeface="+mn-ea"/>
                <a:cs typeface="+mn-cs"/>
              </a:rPr>
              <a:t>Preview Options </a:t>
            </a:r>
            <a:r>
              <a:rPr lang="en-US" sz="1200" kern="1200" baseline="0" dirty="0" smtClean="0">
                <a:solidFill>
                  <a:schemeClr val="tx1"/>
                </a:solidFill>
                <a:latin typeface="+mn-lt"/>
                <a:ea typeface="+mn-ea"/>
                <a:cs typeface="+mn-cs"/>
              </a:rPr>
              <a:t>tab in the </a:t>
            </a:r>
            <a:r>
              <a:rPr lang="en-US" sz="1200" b="1" kern="1200" baseline="0" dirty="0" smtClean="0">
                <a:solidFill>
                  <a:schemeClr val="tx1"/>
                </a:solidFill>
                <a:latin typeface="+mn-lt"/>
                <a:ea typeface="+mn-ea"/>
                <a:cs typeface="+mn-cs"/>
              </a:rPr>
              <a:t>Exceptions Editor </a:t>
            </a:r>
            <a:r>
              <a:rPr lang="en-US" sz="1200" kern="1200" baseline="0" dirty="0" smtClean="0">
                <a:solidFill>
                  <a:schemeClr val="tx1"/>
                </a:solidFill>
                <a:latin typeface="+mn-lt"/>
                <a:ea typeface="+mn-ea"/>
                <a:cs typeface="+mn-cs"/>
              </a:rPr>
              <a:t>permits you to determine how </a:t>
            </a:r>
            <a:r>
              <a:rPr lang="en-US" sz="1200" b="1" kern="1200" baseline="0" dirty="0" smtClean="0">
                <a:solidFill>
                  <a:schemeClr val="tx1"/>
                </a:solidFill>
                <a:latin typeface="+mn-lt"/>
                <a:ea typeface="+mn-ea"/>
                <a:cs typeface="+mn-cs"/>
              </a:rPr>
              <a:t>Exceptions</a:t>
            </a:r>
            <a:r>
              <a:rPr lang="en-US" sz="1200" kern="1200" baseline="0" dirty="0" smtClean="0">
                <a:solidFill>
                  <a:schemeClr val="tx1"/>
                </a:solidFill>
                <a:latin typeface="+mn-lt"/>
                <a:ea typeface="+mn-ea"/>
                <a:cs typeface="+mn-cs"/>
              </a:rPr>
              <a:t> are displayed and whether anyone will be automatically notified when an </a:t>
            </a:r>
            <a:r>
              <a:rPr lang="en-US" sz="1200" b="1" kern="1200" baseline="0" dirty="0" smtClean="0">
                <a:solidFill>
                  <a:schemeClr val="tx1"/>
                </a:solidFill>
                <a:latin typeface="+mn-lt"/>
                <a:ea typeface="+mn-ea"/>
                <a:cs typeface="+mn-cs"/>
              </a:rPr>
              <a:t>Exception</a:t>
            </a:r>
            <a:r>
              <a:rPr lang="en-US" sz="1200" kern="1200" baseline="0" dirty="0" smtClean="0">
                <a:solidFill>
                  <a:schemeClr val="tx1"/>
                </a:solidFill>
                <a:latin typeface="+mn-lt"/>
                <a:ea typeface="+mn-ea"/>
                <a:cs typeface="+mn-cs"/>
              </a:rPr>
              <a:t> occurs.</a:t>
            </a:r>
          </a:p>
          <a:p>
            <a:endParaRPr lang="en-US" sz="1200" kern="1200" baseline="0" dirty="0" smtClean="0">
              <a:solidFill>
                <a:schemeClr val="tx1"/>
              </a:solidFill>
              <a:latin typeface="+mn-lt"/>
              <a:ea typeface="+mn-ea"/>
              <a:cs typeface="+mn-cs"/>
            </a:endParaRPr>
          </a:p>
          <a:p>
            <a:pPr marL="228600" indent="-228600">
              <a:buFont typeface="+mj-lt"/>
              <a:buAutoNum type="arabicPeriod"/>
            </a:pPr>
            <a:r>
              <a:rPr lang="en-US" sz="1200" b="1" kern="1200" baseline="0" dirty="0" smtClean="0">
                <a:solidFill>
                  <a:schemeClr val="tx1"/>
                </a:solidFill>
                <a:latin typeface="+mn-lt"/>
                <a:ea typeface="+mn-ea"/>
                <a:cs typeface="+mn-cs"/>
              </a:rPr>
              <a:t>Limit List </a:t>
            </a:r>
            <a:r>
              <a:rPr lang="en-US" sz="1200" kern="1200" baseline="0" dirty="0" smtClean="0">
                <a:solidFill>
                  <a:schemeClr val="tx1"/>
                </a:solidFill>
                <a:latin typeface="+mn-lt"/>
                <a:ea typeface="+mn-ea"/>
                <a:cs typeface="+mn-cs"/>
              </a:rPr>
              <a:t>– Selecting this option instructs the Viewer to display only items meeting the Exception criteria.	</a:t>
            </a:r>
          </a:p>
          <a:p>
            <a:pPr marL="228600" indent="-228600">
              <a:buFont typeface="+mj-lt"/>
              <a:buAutoNum type="arabicPeriod"/>
            </a:pPr>
            <a:r>
              <a:rPr lang="en-US" sz="1200" b="1" kern="1200" baseline="0" dirty="0" smtClean="0">
                <a:solidFill>
                  <a:schemeClr val="tx1"/>
                </a:solidFill>
                <a:latin typeface="+mn-lt"/>
                <a:ea typeface="+mn-ea"/>
                <a:cs typeface="+mn-cs"/>
              </a:rPr>
              <a:t>Flag Exception</a:t>
            </a:r>
            <a:r>
              <a:rPr lang="en-US" sz="1200" kern="1200" baseline="0" dirty="0" smtClean="0">
                <a:solidFill>
                  <a:schemeClr val="tx1"/>
                </a:solidFill>
                <a:latin typeface="+mn-lt"/>
                <a:ea typeface="+mn-ea"/>
                <a:cs typeface="+mn-cs"/>
              </a:rPr>
              <a:t> – Selecting this option instructs the Viewer to display all items, but to flag any items meeting the Exception criteria.	</a:t>
            </a:r>
          </a:p>
          <a:p>
            <a:pPr marL="228600" indent="-228600">
              <a:buFont typeface="+mj-lt"/>
              <a:buAutoNum type="arabicPeriod"/>
            </a:pPr>
            <a:r>
              <a:rPr lang="en-US" sz="1200" b="1" kern="1200" baseline="0" dirty="0" smtClean="0">
                <a:solidFill>
                  <a:schemeClr val="tx1"/>
                </a:solidFill>
                <a:latin typeface="+mn-lt"/>
                <a:ea typeface="+mn-ea"/>
                <a:cs typeface="+mn-cs"/>
              </a:rPr>
              <a:t>Color</a:t>
            </a:r>
            <a:r>
              <a:rPr lang="en-US" sz="1200" kern="1200" baseline="0" dirty="0" smtClean="0">
                <a:solidFill>
                  <a:schemeClr val="tx1"/>
                </a:solidFill>
                <a:latin typeface="+mn-lt"/>
                <a:ea typeface="+mn-ea"/>
                <a:cs typeface="+mn-cs"/>
              </a:rPr>
              <a:t> – Select this option to highlight Exceptions in the Viewer and make them easier to locate.</a:t>
            </a:r>
          </a:p>
          <a:p>
            <a:r>
              <a:rPr lang="en-US" sz="1200" kern="1200" baseline="0" dirty="0" smtClean="0">
                <a:solidFill>
                  <a:schemeClr val="tx1"/>
                </a:solidFill>
                <a:latin typeface="+mn-lt"/>
                <a:ea typeface="+mn-ea"/>
                <a:cs typeface="+mn-cs"/>
              </a:rPr>
              <a:t>Selecting this option will activate the </a:t>
            </a:r>
            <a:r>
              <a:rPr lang="en-US" sz="1200" b="1" kern="1200" baseline="0" dirty="0" smtClean="0">
                <a:solidFill>
                  <a:schemeClr val="tx1"/>
                </a:solidFill>
                <a:latin typeface="+mn-lt"/>
                <a:ea typeface="+mn-ea"/>
                <a:cs typeface="+mn-cs"/>
              </a:rPr>
              <a:t>Color section below and allow you to choose the color used to highlight the Exception.	</a:t>
            </a:r>
          </a:p>
          <a:p>
            <a:pPr marL="228600" indent="-228600">
              <a:buFont typeface="+mj-lt"/>
              <a:buAutoNum type="arabicPeriod" startAt="4"/>
            </a:pPr>
            <a:r>
              <a:rPr lang="en-US" sz="1200" b="1" kern="1200" baseline="0" dirty="0" smtClean="0">
                <a:solidFill>
                  <a:schemeClr val="tx1"/>
                </a:solidFill>
                <a:latin typeface="+mn-lt"/>
                <a:ea typeface="+mn-ea"/>
                <a:cs typeface="+mn-cs"/>
              </a:rPr>
              <a:t>Email</a:t>
            </a:r>
            <a:r>
              <a:rPr lang="en-US" sz="1200" kern="1200" baseline="0" dirty="0" smtClean="0">
                <a:solidFill>
                  <a:schemeClr val="tx1"/>
                </a:solidFill>
                <a:latin typeface="+mn-lt"/>
                <a:ea typeface="+mn-ea"/>
                <a:cs typeface="+mn-cs"/>
              </a:rPr>
              <a:t> – Select this option to send an email to a specified account whenever an Exception occurs.</a:t>
            </a:r>
          </a:p>
          <a:p>
            <a:pPr marL="228600" indent="-228600">
              <a:buFont typeface="+mj-lt"/>
              <a:buNone/>
            </a:pPr>
            <a:r>
              <a:rPr lang="en-US" sz="1200" kern="1200" baseline="0" dirty="0" smtClean="0">
                <a:solidFill>
                  <a:schemeClr val="tx1"/>
                </a:solidFill>
                <a:latin typeface="+mn-lt"/>
                <a:ea typeface="+mn-ea"/>
                <a:cs typeface="+mn-cs"/>
              </a:rPr>
              <a:t>Selecting this option will activate the </a:t>
            </a:r>
            <a:r>
              <a:rPr lang="en-US" sz="1200" b="1" kern="1200" baseline="0" dirty="0" smtClean="0">
                <a:solidFill>
                  <a:schemeClr val="tx1"/>
                </a:solidFill>
                <a:latin typeface="+mn-lt"/>
                <a:ea typeface="+mn-ea"/>
                <a:cs typeface="+mn-cs"/>
              </a:rPr>
              <a:t>Email section below and allow you to set your email preferences. 	</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28</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Exceptions are applied to either a static or floating time period</a:t>
            </a:r>
          </a:p>
          <a:p>
            <a:pPr>
              <a:buFont typeface="Arial" pitchFamily="34" charset="0"/>
              <a:buChar char="•"/>
            </a:pPr>
            <a:r>
              <a:rPr lang="en-US" dirty="0" smtClean="0"/>
              <a:t>The result of the calculation is either:</a:t>
            </a:r>
          </a:p>
          <a:p>
            <a:pPr lvl="1">
              <a:buFont typeface="Arial" pitchFamily="34" charset="0"/>
              <a:buChar char="•"/>
            </a:pPr>
            <a:r>
              <a:rPr lang="en-US" dirty="0" smtClean="0"/>
              <a:t>A numeric result, or</a:t>
            </a:r>
          </a:p>
          <a:p>
            <a:pPr lvl="1">
              <a:buFont typeface="Arial" pitchFamily="34" charset="0"/>
              <a:buChar char="•"/>
            </a:pPr>
            <a:r>
              <a:rPr lang="en-US" dirty="0" smtClean="0"/>
              <a:t>The name of the exception (used for a true/false exception) </a:t>
            </a:r>
          </a:p>
          <a:p>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eaLnBrk="1" hangingPunct="1"/>
            <a:endParaRPr lang="en-US" smtClean="0"/>
          </a:p>
        </p:txBody>
      </p:sp>
      <p:sp>
        <p:nvSpPr>
          <p:cNvPr id="44036" name="Slide Number Placeholder 3"/>
          <p:cNvSpPr>
            <a:spLocks noGrp="1"/>
          </p:cNvSpPr>
          <p:nvPr>
            <p:ph type="sldNum" sz="quarter" idx="5"/>
          </p:nvPr>
        </p:nvSpPr>
        <p:spPr/>
        <p:txBody>
          <a:bodyPr/>
          <a:lstStyle/>
          <a:p>
            <a:pPr>
              <a:defRPr/>
            </a:pPr>
            <a:fld id="{9FE45460-9372-47E4-B7EB-0BE6CAF512B9}" type="slidenum">
              <a:rPr lang="en-US" smtClean="0"/>
              <a:pPr>
                <a:defRPr/>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pPr eaLnBrk="1" hangingPunct="1"/>
            <a:endParaRPr lang="en-US" smtClean="0"/>
          </a:p>
        </p:txBody>
      </p:sp>
      <p:sp>
        <p:nvSpPr>
          <p:cNvPr id="31748" name="Slide Number Placeholder 3"/>
          <p:cNvSpPr>
            <a:spLocks noGrp="1"/>
          </p:cNvSpPr>
          <p:nvPr>
            <p:ph type="sldNum" sz="quarter" idx="5"/>
          </p:nvPr>
        </p:nvSpPr>
        <p:spPr/>
        <p:txBody>
          <a:bodyPr/>
          <a:lstStyle/>
          <a:p>
            <a:pPr>
              <a:defRPr/>
            </a:pPr>
            <a:fld id="{DC9EDF32-28CD-4ACB-AA6F-11B6E509F300}" type="slidenum">
              <a:rPr lang="en-US" smtClean="0"/>
              <a:pPr>
                <a:defRPr/>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pPr defTabSz="939363">
              <a:defRPr/>
            </a:pPr>
            <a:r>
              <a:rPr lang="en-US" dirty="0" smtClean="0">
                <a:latin typeface="Arial" charset="0"/>
              </a:rPr>
              <a:t>In this example, we will create an Exception to compare the last 12 months of History to the next 12 months of forecast values, and identify all series where the forecast differs by 25%.</a:t>
            </a:r>
          </a:p>
        </p:txBody>
      </p:sp>
      <p:sp>
        <p:nvSpPr>
          <p:cNvPr id="32772" name="Slide Number Placeholder 3"/>
          <p:cNvSpPr>
            <a:spLocks noGrp="1"/>
          </p:cNvSpPr>
          <p:nvPr>
            <p:ph type="sldNum" sz="quarter" idx="5"/>
          </p:nvPr>
        </p:nvSpPr>
        <p:spPr/>
        <p:txBody>
          <a:bodyPr/>
          <a:lstStyle/>
          <a:p>
            <a:pPr>
              <a:defRPr/>
            </a:pPr>
            <a:fld id="{012C9EA2-C371-4B76-8473-9FE0CE19FFD0}" type="slidenum">
              <a:rPr lang="en-US" smtClean="0"/>
              <a:pPr>
                <a:defRPr/>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pPr defTabSz="939363">
              <a:defRPr/>
            </a:pPr>
            <a:endParaRPr lang="en-US" dirty="0" smtClean="0"/>
          </a:p>
        </p:txBody>
      </p:sp>
      <p:sp>
        <p:nvSpPr>
          <p:cNvPr id="32772" name="Slide Number Placeholder 3"/>
          <p:cNvSpPr>
            <a:spLocks noGrp="1"/>
          </p:cNvSpPr>
          <p:nvPr>
            <p:ph type="sldNum" sz="quarter" idx="5"/>
          </p:nvPr>
        </p:nvSpPr>
        <p:spPr/>
        <p:txBody>
          <a:bodyPr/>
          <a:lstStyle/>
          <a:p>
            <a:pPr>
              <a:defRPr/>
            </a:pPr>
            <a:fld id="{012C9EA2-C371-4B76-8473-9FE0CE19FFD0}" type="slidenum">
              <a:rPr lang="en-US" smtClean="0"/>
              <a:pPr>
                <a:defRPr/>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defTabSz="939363">
              <a:buFont typeface="Arial" pitchFamily="34" charset="0"/>
              <a:buChar char="•"/>
              <a:defRPr/>
            </a:pPr>
            <a:endParaRPr lang="en-US" dirty="0" smtClean="0">
              <a:latin typeface="Arial" charset="0"/>
            </a:endParaRPr>
          </a:p>
          <a:p>
            <a:pPr marL="58738" indent="-58738">
              <a:buFont typeface="Arial" pitchFamily="34" charset="0"/>
              <a:buChar char="•"/>
            </a:pPr>
            <a:r>
              <a:rPr lang="en-US" sz="1200" kern="1200" baseline="0" dirty="0" smtClean="0">
                <a:solidFill>
                  <a:schemeClr val="tx1"/>
                </a:solidFill>
                <a:ea typeface="+mn-ea"/>
                <a:cs typeface="+mn-cs"/>
              </a:rPr>
              <a:t>Output Field is used to select the field where the resulting “Compute Value” or “Exception Name” is stored. This information can be viewed in the Series Information panel in the Viewer.</a:t>
            </a:r>
          </a:p>
          <a:p>
            <a:pPr marL="58738" indent="-58738">
              <a:buFont typeface="Arial" pitchFamily="34" charset="0"/>
              <a:buChar char="•"/>
            </a:pPr>
            <a:r>
              <a:rPr lang="en-US" sz="1200" kern="1200" baseline="0" dirty="0" smtClean="0">
                <a:solidFill>
                  <a:schemeClr val="tx1"/>
                </a:solidFill>
                <a:ea typeface="+mn-ea"/>
                <a:cs typeface="+mn-cs"/>
              </a:rPr>
              <a:t>The options available in this drop-down list will vary based on the selected Exception Result.</a:t>
            </a:r>
          </a:p>
          <a:p>
            <a:pPr marL="58738" marR="0" indent="-58738"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If you plan to run multiple exceptions, the results must be stored in unique Output Fields, or they will override each other</a:t>
            </a:r>
          </a:p>
          <a:p>
            <a:pPr marL="58738" indent="-58738">
              <a:buFont typeface="Arial" pitchFamily="34" charset="0"/>
              <a:buChar char="•"/>
            </a:pPr>
            <a:endParaRPr lang="en-US" sz="1200" kern="1200" baseline="0" dirty="0" smtClean="0">
              <a:solidFill>
                <a:schemeClr val="tx1"/>
              </a:solidFill>
              <a:ea typeface="+mn-ea"/>
              <a:cs typeface="+mn-cs"/>
            </a:endParaRPr>
          </a:p>
          <a:p>
            <a:pPr marL="58738" marR="0" indent="-58738" algn="l" defTabSz="914400" rtl="0" eaLnBrk="1" fontAlgn="auto" latinLnBrk="0" hangingPunct="1">
              <a:lnSpc>
                <a:spcPct val="100000"/>
              </a:lnSpc>
              <a:spcBef>
                <a:spcPts val="0"/>
              </a:spcBef>
              <a:spcAft>
                <a:spcPts val="0"/>
              </a:spcAft>
              <a:buClrTx/>
              <a:buSzTx/>
              <a:buFont typeface="Arial" pitchFamily="34" charset="0"/>
              <a:buChar char="•"/>
              <a:tabLst/>
              <a:defRPr/>
            </a:pPr>
            <a:r>
              <a:rPr lang="en-US" b="1" dirty="0" smtClean="0"/>
              <a:t>Note:</a:t>
            </a:r>
            <a:r>
              <a:rPr lang="en-US" dirty="0" smtClean="0"/>
              <a:t> The values in the </a:t>
            </a:r>
            <a:r>
              <a:rPr lang="en-US" b="1" dirty="0" smtClean="0"/>
              <a:t>Output Field </a:t>
            </a:r>
            <a:r>
              <a:rPr lang="en-US" dirty="0" smtClean="0"/>
              <a:t>will only show numeric fields if Compute Value is selected, and only a text field</a:t>
            </a:r>
            <a:r>
              <a:rPr lang="en-US" baseline="0" dirty="0" smtClean="0"/>
              <a:t> – the name that you enter into the Name field – </a:t>
            </a:r>
            <a:r>
              <a:rPr lang="en-US" dirty="0" smtClean="0"/>
              <a:t>if Exception Name is selected.</a:t>
            </a:r>
          </a:p>
          <a:p>
            <a:pPr eaLnBrk="1" hangingPunct="1"/>
            <a:endParaRPr lang="en-US" dirty="0" smtClean="0"/>
          </a:p>
        </p:txBody>
      </p:sp>
      <p:sp>
        <p:nvSpPr>
          <p:cNvPr id="45060" name="Slide Number Placeholder 3"/>
          <p:cNvSpPr>
            <a:spLocks noGrp="1"/>
          </p:cNvSpPr>
          <p:nvPr>
            <p:ph type="sldNum" sz="quarter" idx="5"/>
          </p:nvPr>
        </p:nvSpPr>
        <p:spPr/>
        <p:txBody>
          <a:bodyPr/>
          <a:lstStyle/>
          <a:p>
            <a:pPr>
              <a:defRPr/>
            </a:pPr>
            <a:fld id="{C54AC773-1634-4C92-A6C2-C6A00C0080F6}" type="slidenum">
              <a:rPr lang="en-US" smtClean="0"/>
              <a:pPr>
                <a:defRPr/>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a:t>
            </a:r>
            <a:r>
              <a:rPr lang="en-US" b="1" dirty="0" smtClean="0"/>
              <a:t>Base Opinion Line section allows you to indicate which existing </a:t>
            </a:r>
            <a:r>
              <a:rPr lang="en-US" dirty="0" smtClean="0"/>
              <a:t>Opinion Line to use as a base for this exception. Only one base Opinion Line can be selected and this data is compared to the criteria by the Exception calculation.</a:t>
            </a:r>
          </a:p>
          <a:p>
            <a:pPr eaLnBrk="1" hangingPunct="1"/>
            <a:endParaRPr lang="en-US" dirty="0" smtClean="0"/>
          </a:p>
        </p:txBody>
      </p:sp>
      <p:sp>
        <p:nvSpPr>
          <p:cNvPr id="34820" name="Slide Number Placeholder 3"/>
          <p:cNvSpPr>
            <a:spLocks noGrp="1"/>
          </p:cNvSpPr>
          <p:nvPr>
            <p:ph type="sldNum" sz="quarter" idx="5"/>
          </p:nvPr>
        </p:nvSpPr>
        <p:spPr/>
        <p:txBody>
          <a:bodyPr/>
          <a:lstStyle/>
          <a:p>
            <a:pPr>
              <a:defRPr/>
            </a:pPr>
            <a:fld id="{8AAEFB70-85CF-4C29-A0F0-4B0B217426DD}" type="slidenum">
              <a:rPr lang="en-US" smtClean="0"/>
              <a:pPr>
                <a:defRPr/>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pPr eaLnBrk="1" hangingPunct="1"/>
            <a:endParaRPr lang="en-US" smtClean="0"/>
          </a:p>
        </p:txBody>
      </p:sp>
      <p:sp>
        <p:nvSpPr>
          <p:cNvPr id="34820" name="Slide Number Placeholder 3"/>
          <p:cNvSpPr>
            <a:spLocks noGrp="1"/>
          </p:cNvSpPr>
          <p:nvPr>
            <p:ph type="sldNum" sz="quarter" idx="5"/>
          </p:nvPr>
        </p:nvSpPr>
        <p:spPr/>
        <p:txBody>
          <a:bodyPr/>
          <a:lstStyle/>
          <a:p>
            <a:pPr>
              <a:defRPr/>
            </a:pPr>
            <a:fld id="{8AAEFB70-85CF-4C29-A0F0-4B0B217426DD}" type="slidenum">
              <a:rPr lang="en-US" smtClean="0"/>
              <a:pPr>
                <a:defRPr/>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3"/>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pic>
        <p:nvPicPr>
          <p:cNvPr id="6" name="Picture 7"/>
          <p:cNvPicPr>
            <a:picLocks noChangeAspect="1" noChangeArrowheads="1"/>
          </p:cNvPicPr>
          <p:nvPr userDrawn="1">
            <p:custDataLst>
              <p:tags r:id="rId1"/>
            </p:custDataLst>
          </p:nvPr>
        </p:nvPicPr>
        <p:blipFill>
          <a:blip r:embed="rId3"/>
          <a:srcRect/>
          <a:stretch>
            <a:fillRect/>
          </a:stretch>
        </p:blipFill>
        <p:spPr bwMode="auto">
          <a:xfrm>
            <a:off x="0" y="3228076"/>
            <a:ext cx="9142413" cy="3657600"/>
          </a:xfrm>
          <a:prstGeom prst="rect">
            <a:avLst/>
          </a:prstGeom>
          <a:noFill/>
          <a:ln w="9525">
            <a:noFill/>
            <a:miter lim="800000"/>
            <a:headEnd/>
            <a:tailEnd/>
          </a:ln>
          <a:effectLst/>
        </p:spPr>
      </p:pic>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DM-Except-Comp-Lines-H-F-</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DM-Except-Comp-Lines-H-F-</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DM-Except-Comp-Lines-H-F-</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DM-Except-Comp-Lines-H-F-</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DM-Except-Comp-Lines-H-F-</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DM-Except-Comp-Lines-H-F-</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DM-Except-Comp-Lines-H-F-</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6875813" y="6638544"/>
            <a:ext cx="2268187" cy="221572"/>
          </a:xfrm>
          <a:prstGeom prst="rect">
            <a:avLst/>
          </a:prstGeom>
        </p:spPr>
        <p:txBody>
          <a:bodyPr vert="horz" lIns="91440" tIns="45720" rIns="91440" bIns="45720" rtlCol="0" anchor="b"/>
          <a:lstStyle>
            <a:lvl1pPr algn="r">
              <a:defRPr sz="800">
                <a:solidFill>
                  <a:schemeClr val="tx1"/>
                </a:solidFill>
              </a:defRPr>
            </a:lvl1pPr>
          </a:lstStyle>
          <a:p>
            <a:r>
              <a:rPr lang="en-US" smtClean="0"/>
              <a:t>DM-Except-Comp-Lines-H-F-</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5.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10.xml"/><Relationship Id="rId3" Type="http://schemas.openxmlformats.org/officeDocument/2006/relationships/tags" Target="../tags/tag47.xml"/><Relationship Id="rId7"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9"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tags" Target="../tags/tag58.xml"/><Relationship Id="rId3" Type="http://schemas.openxmlformats.org/officeDocument/2006/relationships/tags" Target="../tags/tag53.xml"/><Relationship Id="rId7" Type="http://schemas.openxmlformats.org/officeDocument/2006/relationships/tags" Target="../tags/tag57.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11" Type="http://schemas.openxmlformats.org/officeDocument/2006/relationships/image" Target="../media/image10.png"/><Relationship Id="rId5" Type="http://schemas.openxmlformats.org/officeDocument/2006/relationships/tags" Target="../tags/tag55.xml"/><Relationship Id="rId10" Type="http://schemas.openxmlformats.org/officeDocument/2006/relationships/notesSlide" Target="../notesSlides/notesSlide11.xml"/><Relationship Id="rId4" Type="http://schemas.openxmlformats.org/officeDocument/2006/relationships/tags" Target="../tags/tag54.xml"/><Relationship Id="rId9"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tags" Target="../tags/tag61.xml"/><Relationship Id="rId7" Type="http://schemas.openxmlformats.org/officeDocument/2006/relationships/image" Target="../media/image11.png"/><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62.xml"/></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65.xml"/><Relationship Id="rId7" Type="http://schemas.openxmlformats.org/officeDocument/2006/relationships/notesSlide" Target="../notesSlides/notesSlide13.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slideLayout" Target="../slideLayouts/slideLayout2.xml"/><Relationship Id="rId5" Type="http://schemas.openxmlformats.org/officeDocument/2006/relationships/tags" Target="../tags/tag67.xml"/><Relationship Id="rId4" Type="http://schemas.openxmlformats.org/officeDocument/2006/relationships/tags" Target="../tags/tag66.xml"/></Relationships>
</file>

<file path=ppt/slides/_rels/slide1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tags" Target="../tags/tag70.xml"/><Relationship Id="rId7" Type="http://schemas.openxmlformats.org/officeDocument/2006/relationships/notesSlide" Target="../notesSlides/notesSlide14.xml"/><Relationship Id="rId2" Type="http://schemas.openxmlformats.org/officeDocument/2006/relationships/tags" Target="../tags/tag69.xml"/><Relationship Id="rId1" Type="http://schemas.openxmlformats.org/officeDocument/2006/relationships/tags" Target="../tags/tag68.xml"/><Relationship Id="rId6" Type="http://schemas.openxmlformats.org/officeDocument/2006/relationships/slideLayout" Target="../slideLayouts/slideLayout2.xml"/><Relationship Id="rId5" Type="http://schemas.openxmlformats.org/officeDocument/2006/relationships/tags" Target="../tags/tag72.xml"/><Relationship Id="rId4" Type="http://schemas.openxmlformats.org/officeDocument/2006/relationships/tags" Target="../tags/tag71.xml"/><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tags" Target="../tags/tag75.xml"/><Relationship Id="rId7" Type="http://schemas.openxmlformats.org/officeDocument/2006/relationships/image" Target="../media/image15.png"/><Relationship Id="rId2" Type="http://schemas.openxmlformats.org/officeDocument/2006/relationships/tags" Target="../tags/tag74.xml"/><Relationship Id="rId1" Type="http://schemas.openxmlformats.org/officeDocument/2006/relationships/tags" Target="../tags/tag73.xml"/><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tags" Target="../tags/tag76.xml"/></Relationships>
</file>

<file path=ppt/slides/_rels/slide16.xml.rels><?xml version="1.0" encoding="UTF-8" standalone="yes"?>
<Relationships xmlns="http://schemas.openxmlformats.org/package/2006/relationships"><Relationship Id="rId8" Type="http://schemas.openxmlformats.org/officeDocument/2006/relationships/tags" Target="../tags/tag84.xml"/><Relationship Id="rId13" Type="http://schemas.openxmlformats.org/officeDocument/2006/relationships/notesSlide" Target="../notesSlides/notesSlide16.xml"/><Relationship Id="rId3" Type="http://schemas.openxmlformats.org/officeDocument/2006/relationships/tags" Target="../tags/tag79.xml"/><Relationship Id="rId7" Type="http://schemas.openxmlformats.org/officeDocument/2006/relationships/tags" Target="../tags/tag83.xml"/><Relationship Id="rId12" Type="http://schemas.openxmlformats.org/officeDocument/2006/relationships/slideLayout" Target="../slideLayouts/slideLayout4.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11" Type="http://schemas.openxmlformats.org/officeDocument/2006/relationships/tags" Target="../tags/tag87.xml"/><Relationship Id="rId5" Type="http://schemas.openxmlformats.org/officeDocument/2006/relationships/tags" Target="../tags/tag81.xml"/><Relationship Id="rId10" Type="http://schemas.openxmlformats.org/officeDocument/2006/relationships/tags" Target="../tags/tag86.xml"/><Relationship Id="rId4" Type="http://schemas.openxmlformats.org/officeDocument/2006/relationships/tags" Target="../tags/tag80.xml"/><Relationship Id="rId9" Type="http://schemas.openxmlformats.org/officeDocument/2006/relationships/tags" Target="../tags/tag85.xml"/><Relationship Id="rId1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93.xml"/><Relationship Id="rId7" Type="http://schemas.openxmlformats.org/officeDocument/2006/relationships/notesSlide" Target="../notesSlides/notesSlide18.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slideLayout" Target="../slideLayouts/slideLayout2.xml"/><Relationship Id="rId5" Type="http://schemas.openxmlformats.org/officeDocument/2006/relationships/tags" Target="../tags/tag95.xml"/><Relationship Id="rId4" Type="http://schemas.openxmlformats.org/officeDocument/2006/relationships/tags" Target="../tags/tag94.xml"/></Relationships>
</file>

<file path=ppt/slides/_rels/slide2.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9.xml"/><Relationship Id="rId3" Type="http://schemas.openxmlformats.org/officeDocument/2006/relationships/tags" Target="../tags/tag98.xml"/><Relationship Id="rId7" Type="http://schemas.openxmlformats.org/officeDocument/2006/relationships/slideLayout" Target="../slideLayouts/slideLayout2.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9"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tags" Target="../tags/tag104.xml"/><Relationship Id="rId7" Type="http://schemas.openxmlformats.org/officeDocument/2006/relationships/image" Target="../media/image18.png"/><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notesSlide" Target="../notesSlides/notesSlide20.xml"/><Relationship Id="rId5" Type="http://schemas.openxmlformats.org/officeDocument/2006/relationships/slideLayout" Target="../slideLayouts/slideLayout2.xml"/><Relationship Id="rId4" Type="http://schemas.openxmlformats.org/officeDocument/2006/relationships/tags" Target="../tags/tag105.xml"/></Relationships>
</file>

<file path=ppt/slides/_rels/slide22.xml.rels><?xml version="1.0" encoding="UTF-8" standalone="yes"?>
<Relationships xmlns="http://schemas.openxmlformats.org/package/2006/relationships"><Relationship Id="rId8" Type="http://schemas.openxmlformats.org/officeDocument/2006/relationships/tags" Target="../tags/tag113.xml"/><Relationship Id="rId3" Type="http://schemas.openxmlformats.org/officeDocument/2006/relationships/tags" Target="../tags/tag108.xml"/><Relationship Id="rId7" Type="http://schemas.openxmlformats.org/officeDocument/2006/relationships/tags" Target="../tags/tag11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10" Type="http://schemas.openxmlformats.org/officeDocument/2006/relationships/notesSlide" Target="../notesSlides/notesSlide21.xml"/><Relationship Id="rId4" Type="http://schemas.openxmlformats.org/officeDocument/2006/relationships/tags" Target="../tags/tag109.xml"/><Relationship Id="rId9"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116.xml"/><Relationship Id="rId7" Type="http://schemas.openxmlformats.org/officeDocument/2006/relationships/notesSlide" Target="../notesSlides/notesSlide22.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slideLayout" Target="../slideLayouts/slideLayout2.xml"/><Relationship Id="rId5" Type="http://schemas.openxmlformats.org/officeDocument/2006/relationships/tags" Target="../tags/tag118.xml"/><Relationship Id="rId4" Type="http://schemas.openxmlformats.org/officeDocument/2006/relationships/tags" Target="../tags/tag117.xml"/><Relationship Id="rId9" Type="http://schemas.openxmlformats.org/officeDocument/2006/relationships/image" Target="../media/image20.png"/></Relationships>
</file>

<file path=ppt/slides/_rels/slide24.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5" Type="http://schemas.openxmlformats.org/officeDocument/2006/relationships/notesSlide" Target="../notesSlides/notesSlide23.xml"/><Relationship Id="rId4"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tags" Target="../tags/tag124.xml"/><Relationship Id="rId7" Type="http://schemas.openxmlformats.org/officeDocument/2006/relationships/image" Target="../media/image21.png"/><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notesSlide" Target="../notesSlides/notesSlide24.xml"/><Relationship Id="rId5" Type="http://schemas.openxmlformats.org/officeDocument/2006/relationships/slideLayout" Target="../slideLayouts/slideLayout2.xml"/><Relationship Id="rId4" Type="http://schemas.openxmlformats.org/officeDocument/2006/relationships/tags" Target="../tags/tag125.xml"/></Relationships>
</file>

<file path=ppt/slides/_rels/slide26.xml.rels><?xml version="1.0" encoding="UTF-8" standalone="yes"?>
<Relationships xmlns="http://schemas.openxmlformats.org/package/2006/relationships"><Relationship Id="rId8" Type="http://schemas.openxmlformats.org/officeDocument/2006/relationships/tags" Target="../tags/tag133.xml"/><Relationship Id="rId3" Type="http://schemas.openxmlformats.org/officeDocument/2006/relationships/tags" Target="../tags/tag128.xml"/><Relationship Id="rId7" Type="http://schemas.openxmlformats.org/officeDocument/2006/relationships/tags" Target="../tags/tag132.xml"/><Relationship Id="rId12" Type="http://schemas.openxmlformats.org/officeDocument/2006/relationships/image" Target="../media/image22.png"/><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11" Type="http://schemas.openxmlformats.org/officeDocument/2006/relationships/notesSlide" Target="../notesSlides/notesSlide25.xml"/><Relationship Id="rId5" Type="http://schemas.openxmlformats.org/officeDocument/2006/relationships/tags" Target="../tags/tag130.xml"/><Relationship Id="rId10" Type="http://schemas.openxmlformats.org/officeDocument/2006/relationships/slideLayout" Target="../slideLayouts/slideLayout2.xml"/><Relationship Id="rId4" Type="http://schemas.openxmlformats.org/officeDocument/2006/relationships/tags" Target="../tags/tag129.xml"/><Relationship Id="rId9" Type="http://schemas.openxmlformats.org/officeDocument/2006/relationships/tags" Target="../tags/tag134.xml"/></Relationships>
</file>

<file path=ppt/slides/_rels/slide27.xml.rels><?xml version="1.0" encoding="UTF-8" standalone="yes"?>
<Relationships xmlns="http://schemas.openxmlformats.org/package/2006/relationships"><Relationship Id="rId8" Type="http://schemas.openxmlformats.org/officeDocument/2006/relationships/tags" Target="../tags/tag142.xml"/><Relationship Id="rId3" Type="http://schemas.openxmlformats.org/officeDocument/2006/relationships/tags" Target="../tags/tag137.xml"/><Relationship Id="rId7" Type="http://schemas.openxmlformats.org/officeDocument/2006/relationships/tags" Target="../tags/tag141.xml"/><Relationship Id="rId12" Type="http://schemas.openxmlformats.org/officeDocument/2006/relationships/image" Target="../media/image24.png"/><Relationship Id="rId2" Type="http://schemas.openxmlformats.org/officeDocument/2006/relationships/tags" Target="../tags/tag136.xml"/><Relationship Id="rId1" Type="http://schemas.openxmlformats.org/officeDocument/2006/relationships/tags" Target="../tags/tag135.xml"/><Relationship Id="rId6" Type="http://schemas.openxmlformats.org/officeDocument/2006/relationships/tags" Target="../tags/tag140.xml"/><Relationship Id="rId11" Type="http://schemas.openxmlformats.org/officeDocument/2006/relationships/image" Target="../media/image23.png"/><Relationship Id="rId5" Type="http://schemas.openxmlformats.org/officeDocument/2006/relationships/tags" Target="../tags/tag139.xml"/><Relationship Id="rId10" Type="http://schemas.openxmlformats.org/officeDocument/2006/relationships/notesSlide" Target="../notesSlides/notesSlide26.xml"/><Relationship Id="rId4" Type="http://schemas.openxmlformats.org/officeDocument/2006/relationships/tags" Target="../tags/tag138.xml"/><Relationship Id="rId9"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tags" Target="../tags/tag150.xml"/><Relationship Id="rId13" Type="http://schemas.openxmlformats.org/officeDocument/2006/relationships/notesSlide" Target="../notesSlides/notesSlide27.xml"/><Relationship Id="rId3" Type="http://schemas.openxmlformats.org/officeDocument/2006/relationships/tags" Target="../tags/tag145.xml"/><Relationship Id="rId7" Type="http://schemas.openxmlformats.org/officeDocument/2006/relationships/tags" Target="../tags/tag149.xml"/><Relationship Id="rId12" Type="http://schemas.openxmlformats.org/officeDocument/2006/relationships/slideLayout" Target="../slideLayouts/slideLayout2.xml"/><Relationship Id="rId2" Type="http://schemas.openxmlformats.org/officeDocument/2006/relationships/tags" Target="../tags/tag144.xml"/><Relationship Id="rId1" Type="http://schemas.openxmlformats.org/officeDocument/2006/relationships/tags" Target="../tags/tag143.xml"/><Relationship Id="rId6" Type="http://schemas.openxmlformats.org/officeDocument/2006/relationships/tags" Target="../tags/tag148.xml"/><Relationship Id="rId11" Type="http://schemas.openxmlformats.org/officeDocument/2006/relationships/tags" Target="../tags/tag153.xml"/><Relationship Id="rId5" Type="http://schemas.openxmlformats.org/officeDocument/2006/relationships/tags" Target="../tags/tag147.xml"/><Relationship Id="rId10" Type="http://schemas.openxmlformats.org/officeDocument/2006/relationships/tags" Target="../tags/tag152.xml"/><Relationship Id="rId4" Type="http://schemas.openxmlformats.org/officeDocument/2006/relationships/tags" Target="../tags/tag146.xml"/><Relationship Id="rId9" Type="http://schemas.openxmlformats.org/officeDocument/2006/relationships/tags" Target="../tags/tag151.xml"/><Relationship Id="rId14" Type="http://schemas.openxmlformats.org/officeDocument/2006/relationships/image" Target="../media/image25.png"/></Relationships>
</file>

<file path=ppt/slides/_rels/slide29.xml.rels><?xml version="1.0" encoding="UTF-8" standalone="yes"?>
<Relationships xmlns="http://schemas.openxmlformats.org/package/2006/relationships"><Relationship Id="rId3" Type="http://schemas.openxmlformats.org/officeDocument/2006/relationships/tags" Target="../tags/tag156.xml"/><Relationship Id="rId2" Type="http://schemas.openxmlformats.org/officeDocument/2006/relationships/tags" Target="../tags/tag155.xml"/><Relationship Id="rId1" Type="http://schemas.openxmlformats.org/officeDocument/2006/relationships/tags" Target="../tags/tag154.xml"/><Relationship Id="rId5" Type="http://schemas.openxmlformats.org/officeDocument/2006/relationships/notesSlide" Target="../notesSlides/notesSlide28.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14.xml"/><Relationship Id="rId7"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tags" Target="../tags/tag17.xml"/><Relationship Id="rId5" Type="http://schemas.openxmlformats.org/officeDocument/2006/relationships/tags" Target="../tags/tag16.xml"/><Relationship Id="rId10" Type="http://schemas.openxmlformats.org/officeDocument/2006/relationships/image" Target="../media/image4.png"/><Relationship Id="rId4" Type="http://schemas.openxmlformats.org/officeDocument/2006/relationships/tags" Target="../tags/tag15.xml"/><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0.xml"/><Relationship Id="rId7" Type="http://schemas.openxmlformats.org/officeDocument/2006/relationships/notesSlide" Target="../notesSlides/notesSlide5.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Layout" Target="../slideLayouts/slideLayout2.xml"/><Relationship Id="rId5" Type="http://schemas.openxmlformats.org/officeDocument/2006/relationships/tags" Target="../tags/tag22.xml"/><Relationship Id="rId4" Type="http://schemas.openxmlformats.org/officeDocument/2006/relationships/tags" Target="../tags/tag21.xml"/></Relationships>
</file>

<file path=ppt/slides/_rels/slide6.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25.xml"/><Relationship Id="rId7" Type="http://schemas.openxmlformats.org/officeDocument/2006/relationships/notesSlide" Target="../notesSlides/notesSlide6.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slideLayout" Target="../slideLayouts/slideLayout2.xml"/><Relationship Id="rId5" Type="http://schemas.openxmlformats.org/officeDocument/2006/relationships/tags" Target="../tags/tag27.xml"/><Relationship Id="rId4" Type="http://schemas.openxmlformats.org/officeDocument/2006/relationships/tags" Target="../tags/tag26.xml"/></Relationships>
</file>

<file path=ppt/slides/_rels/slide7.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30.xml"/><Relationship Id="rId7" Type="http://schemas.openxmlformats.org/officeDocument/2006/relationships/notesSlide" Target="../notesSlides/notesSlide7.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slideLayout" Target="../slideLayouts/slideLayout2.xml"/><Relationship Id="rId5" Type="http://schemas.openxmlformats.org/officeDocument/2006/relationships/tags" Target="../tags/tag32.xml"/><Relationship Id="rId4" Type="http://schemas.openxmlformats.org/officeDocument/2006/relationships/tags" Target="../tags/tag31.xml"/></Relationships>
</file>

<file path=ppt/slides/_rels/slide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35.xml"/><Relationship Id="rId7" Type="http://schemas.openxmlformats.org/officeDocument/2006/relationships/notesSlide" Target="../notesSlides/notesSlide8.xml"/><Relationship Id="rId2" Type="http://schemas.openxmlformats.org/officeDocument/2006/relationships/tags" Target="../tags/tag34.xml"/><Relationship Id="rId1" Type="http://schemas.openxmlformats.org/officeDocument/2006/relationships/tags" Target="../tags/tag33.xml"/><Relationship Id="rId6" Type="http://schemas.openxmlformats.org/officeDocument/2006/relationships/slideLayout" Target="../slideLayouts/slideLayout2.xml"/><Relationship Id="rId5" Type="http://schemas.openxmlformats.org/officeDocument/2006/relationships/tags" Target="../tags/tag37.xml"/><Relationship Id="rId4" Type="http://schemas.openxmlformats.org/officeDocument/2006/relationships/tags" Target="../tags/tag36.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40.xml"/><Relationship Id="rId7" Type="http://schemas.openxmlformats.org/officeDocument/2006/relationships/tags" Target="../tags/tag44.xml"/><Relationship Id="rId2" Type="http://schemas.openxmlformats.org/officeDocument/2006/relationships/tags" Target="../tags/tag39.xml"/><Relationship Id="rId1" Type="http://schemas.openxmlformats.org/officeDocument/2006/relationships/tags" Target="../tags/tag38.xml"/><Relationship Id="rId6" Type="http://schemas.openxmlformats.org/officeDocument/2006/relationships/tags" Target="../tags/tag43.xml"/><Relationship Id="rId11" Type="http://schemas.openxmlformats.org/officeDocument/2006/relationships/image" Target="../media/image8.png"/><Relationship Id="rId5" Type="http://schemas.openxmlformats.org/officeDocument/2006/relationships/tags" Target="../tags/tag42.xml"/><Relationship Id="rId10" Type="http://schemas.openxmlformats.org/officeDocument/2006/relationships/image" Target="../media/image7.png"/><Relationship Id="rId4" Type="http://schemas.openxmlformats.org/officeDocument/2006/relationships/tags" Target="../tags/tag41.xml"/><Relationship Id="rId9"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custDataLst>
              <p:tags r:id="rId2"/>
            </p:custDataLst>
          </p:nvPr>
        </p:nvSpPr>
        <p:spPr>
          <a:xfrm>
            <a:off x="457200" y="607452"/>
            <a:ext cx="8229600" cy="1221347"/>
          </a:xfrm>
        </p:spPr>
        <p:txBody>
          <a:bodyPr>
            <a:noAutofit/>
          </a:bodyPr>
          <a:lstStyle/>
          <a:p>
            <a:r>
              <a:rPr lang="en-US" dirty="0" smtClean="0"/>
              <a:t>Creating Exceptions By Comparing Two Opinion Lines – History to Forecast</a:t>
            </a:r>
          </a:p>
        </p:txBody>
      </p:sp>
      <p:sp>
        <p:nvSpPr>
          <p:cNvPr id="18436" name="Rectangle 3"/>
          <p:cNvSpPr>
            <a:spLocks noGrp="1" noChangeArrowheads="1"/>
          </p:cNvSpPr>
          <p:nvPr>
            <p:ph type="body" sz="quarter" idx="10"/>
            <p:custDataLst>
              <p:tags r:id="rId3"/>
            </p:custDataLst>
          </p:nvPr>
        </p:nvSpPr>
        <p:spPr>
          <a:xfrm>
            <a:off x="457200" y="1828799"/>
            <a:ext cx="8229600" cy="890650"/>
          </a:xfrm>
        </p:spPr>
        <p:txBody>
          <a:bodyPr/>
          <a:lstStyle/>
          <a:p>
            <a:r>
              <a:rPr lang="en-US" dirty="0" smtClean="0"/>
              <a:t>Mark K. Williams, CFPIM, CSCP					</a:t>
            </a:r>
          </a:p>
          <a:p>
            <a:r>
              <a:rPr lang="en-US" dirty="0" smtClean="0"/>
              <a:t>QAD Supply Chain Solutions Center</a:t>
            </a:r>
          </a:p>
          <a:p>
            <a:endParaRPr lang="en-US" dirty="0" smtClean="0"/>
          </a:p>
        </p:txBody>
      </p:sp>
      <p:sp>
        <p:nvSpPr>
          <p:cNvPr id="4" name="Text Placeholder 3"/>
          <p:cNvSpPr>
            <a:spLocks noGrp="1"/>
          </p:cNvSpPr>
          <p:nvPr>
            <p:ph type="body" sz="quarter" idx="11"/>
            <p:custDataLst>
              <p:tags r:id="rId4"/>
            </p:custDataLst>
          </p:nvPr>
        </p:nvSpPr>
        <p:spPr/>
        <p:txBody>
          <a:bodyPr/>
          <a:lstStyle/>
          <a:p>
            <a:r>
              <a:rPr lang="en-US" smtClean="0"/>
              <a:t>Demand Management Certification Program</a:t>
            </a:r>
            <a:endParaRPr lang="en-US" dirty="0" smtClean="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5"/>
          <p:cNvSpPr>
            <a:spLocks noGrp="1"/>
          </p:cNvSpPr>
          <p:nvPr>
            <p:ph idx="1"/>
            <p:custDataLst>
              <p:tags r:id="rId2"/>
            </p:custDataLst>
          </p:nvPr>
        </p:nvSpPr>
        <p:spPr/>
        <p:txBody>
          <a:bodyPr/>
          <a:lstStyle/>
          <a:p>
            <a:r>
              <a:rPr lang="en-US" dirty="0" smtClean="0"/>
              <a:t>Select the </a:t>
            </a:r>
            <a:r>
              <a:rPr lang="en-US" b="1" dirty="0" smtClean="0"/>
              <a:t>number of periods </a:t>
            </a:r>
            <a:r>
              <a:rPr lang="en-US" dirty="0" smtClean="0"/>
              <a:t>to use in the </a:t>
            </a:r>
            <a:r>
              <a:rPr lang="en-US" b="1" dirty="0" smtClean="0"/>
              <a:t>Exception</a:t>
            </a:r>
          </a:p>
          <a:p>
            <a:r>
              <a:rPr lang="en-US" dirty="0" smtClean="0"/>
              <a:t>For this example use </a:t>
            </a:r>
            <a:r>
              <a:rPr lang="en-US" b="1" dirty="0" smtClean="0"/>
              <a:t>Sliding</a:t>
            </a:r>
            <a:r>
              <a:rPr lang="en-US" dirty="0" smtClean="0"/>
              <a:t> with </a:t>
            </a:r>
            <a:r>
              <a:rPr lang="en-US" b="1" dirty="0" smtClean="0"/>
              <a:t>6 historical periods and 0 forecast</a:t>
            </a:r>
            <a:r>
              <a:rPr lang="en-US" dirty="0" smtClean="0"/>
              <a:t> </a:t>
            </a:r>
          </a:p>
          <a:p>
            <a:pPr lvl="1"/>
            <a:r>
              <a:rPr lang="en-US" dirty="0" smtClean="0"/>
              <a:t>This will use the last 6 historical periods</a:t>
            </a:r>
          </a:p>
          <a:p>
            <a:r>
              <a:rPr lang="en-US" dirty="0" smtClean="0"/>
              <a:t>This setting applies to the </a:t>
            </a:r>
            <a:r>
              <a:rPr lang="en-US" b="1" dirty="0" smtClean="0"/>
              <a:t>Base Opinion Line </a:t>
            </a:r>
            <a:r>
              <a:rPr lang="en-US" dirty="0" smtClean="0"/>
              <a:t>only</a:t>
            </a:r>
          </a:p>
          <a:p>
            <a:endParaRPr lang="en-US" dirty="0"/>
          </a:p>
        </p:txBody>
      </p:sp>
      <p:sp>
        <p:nvSpPr>
          <p:cNvPr id="25603" name="Rectangle 2"/>
          <p:cNvSpPr>
            <a:spLocks noGrp="1" noChangeArrowheads="1"/>
          </p:cNvSpPr>
          <p:nvPr>
            <p:ph type="title"/>
            <p:custDataLst>
              <p:tags r:id="rId3"/>
            </p:custDataLst>
          </p:nvPr>
        </p:nvSpPr>
        <p:spPr/>
        <p:txBody>
          <a:bodyPr/>
          <a:lstStyle/>
          <a:p>
            <a:r>
              <a:rPr lang="en-US" smtClean="0"/>
              <a:t>Number of periods</a:t>
            </a:r>
          </a:p>
        </p:txBody>
      </p:sp>
      <p:sp>
        <p:nvSpPr>
          <p:cNvPr id="972803" name="Rectangle 3"/>
          <p:cNvSpPr>
            <a:spLocks noChangeArrowheads="1"/>
          </p:cNvSpPr>
          <p:nvPr>
            <p:custDataLst>
              <p:tags r:id="rId4"/>
            </p:custDataLst>
          </p:nvPr>
        </p:nvSpPr>
        <p:spPr bwMode="auto">
          <a:xfrm>
            <a:off x="381000" y="1295400"/>
            <a:ext cx="8382000" cy="5181600"/>
          </a:xfrm>
          <a:prstGeom prst="rect">
            <a:avLst/>
          </a:prstGeom>
          <a:noFill/>
          <a:ln w="9525">
            <a:noFill/>
            <a:miter lim="800000"/>
            <a:headEnd/>
            <a:tailEnd/>
          </a:ln>
          <a:effectLst/>
        </p:spPr>
        <p:txBody>
          <a:bodyPr/>
          <a:lstStyle/>
          <a:p>
            <a:pPr marL="568325" indent="-457200">
              <a:spcBef>
                <a:spcPts val="1200"/>
              </a:spcBef>
              <a:defRPr/>
            </a:pPr>
            <a:endParaRPr lang="en-US" sz="2000" dirty="0">
              <a:latin typeface="Arial" charset="0"/>
              <a:cs typeface="+mn-cs"/>
            </a:endParaRPr>
          </a:p>
          <a:p>
            <a:pPr marL="692150" indent="-457200">
              <a:spcBef>
                <a:spcPct val="20000"/>
              </a:spcBef>
              <a:buFont typeface="+mj-lt"/>
              <a:buAutoNum type="arabicParenR" startAt="5"/>
              <a:defRPr/>
            </a:pPr>
            <a:endParaRPr lang="en-US" sz="2000" dirty="0">
              <a:latin typeface="Arial" charset="0"/>
              <a:cs typeface="+mn-cs"/>
            </a:endParaRPr>
          </a:p>
        </p:txBody>
      </p:sp>
      <p:pic>
        <p:nvPicPr>
          <p:cNvPr id="25605" name="Picture 2"/>
          <p:cNvPicPr>
            <a:picLocks noChangeAspect="1" noChangeArrowheads="1"/>
          </p:cNvPicPr>
          <p:nvPr>
            <p:custDataLst>
              <p:tags r:id="rId5"/>
            </p:custDataLst>
          </p:nvPr>
        </p:nvPicPr>
        <p:blipFill>
          <a:blip r:embed="rId9" cstate="print"/>
          <a:srcRect/>
          <a:stretch>
            <a:fillRect/>
          </a:stretch>
        </p:blipFill>
        <p:spPr bwMode="auto">
          <a:xfrm>
            <a:off x="1912088" y="4094282"/>
            <a:ext cx="5251450" cy="1839913"/>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9" name="Rectangle 8"/>
          <p:cNvSpPr/>
          <p:nvPr>
            <p:custDataLst>
              <p:tags r:id="rId6"/>
            </p:custDataLst>
          </p:nvPr>
        </p:nvSpPr>
        <p:spPr>
          <a:xfrm>
            <a:off x="1935838" y="4953673"/>
            <a:ext cx="1857376" cy="666750"/>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0"/>
          </p:nvPr>
        </p:nvSpPr>
        <p:spPr/>
        <p:txBody>
          <a:bodyPr/>
          <a:lstStyle/>
          <a:p>
            <a:r>
              <a:rPr lang="en-US" smtClean="0"/>
              <a:t>DM-Except-Comp-Lines-H-F-100</a:t>
            </a:r>
            <a:endParaRPr lang="en-US" dirty="0"/>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5"/>
          <p:cNvPicPr>
            <a:picLocks noGrp="1" noChangeAspect="1" noChangeArrowheads="1"/>
          </p:cNvPicPr>
          <p:nvPr>
            <p:ph sz="quarter" idx="4"/>
            <p:custDataLst>
              <p:tags r:id="rId2"/>
            </p:custDataLst>
          </p:nvPr>
        </p:nvPicPr>
        <p:blipFill>
          <a:blip r:embed="rId11"/>
          <a:stretch>
            <a:fillRect/>
          </a:stretch>
        </p:blipFill>
        <p:spPr>
          <a:xfrm>
            <a:off x="5300946" y="1666875"/>
            <a:ext cx="2729933" cy="4632325"/>
          </a:xfrm>
          <a:effectLst>
            <a:outerShdw blurRad="50800" dist="38100" dir="2700000" algn="tl" rotWithShape="0">
              <a:prstClr val="black">
                <a:alpha val="40000"/>
              </a:prstClr>
            </a:outerShdw>
          </a:effectLst>
        </p:spPr>
      </p:pic>
      <p:sp>
        <p:nvSpPr>
          <p:cNvPr id="16" name="Text Placeholder 15"/>
          <p:cNvSpPr>
            <a:spLocks noGrp="1"/>
          </p:cNvSpPr>
          <p:nvPr>
            <p:ph type="body" sz="quarter" idx="3"/>
            <p:custDataLst>
              <p:tags r:id="rId3"/>
            </p:custDataLst>
          </p:nvPr>
        </p:nvSpPr>
        <p:spPr/>
        <p:txBody>
          <a:bodyPr>
            <a:normAutofit fontScale="77500" lnSpcReduction="20000"/>
          </a:bodyPr>
          <a:lstStyle/>
          <a:p>
            <a:r>
              <a:rPr lang="en-US" dirty="0" smtClean="0"/>
              <a:t>6 Historical Periods &amp; </a:t>
            </a:r>
          </a:p>
          <a:p>
            <a:r>
              <a:rPr lang="en-US" dirty="0" smtClean="0"/>
              <a:t>6 Forecast Periods</a:t>
            </a:r>
            <a:endParaRPr lang="en-US" dirty="0"/>
          </a:p>
        </p:txBody>
      </p:sp>
      <p:pic>
        <p:nvPicPr>
          <p:cNvPr id="10" name="Picture 5"/>
          <p:cNvPicPr>
            <a:picLocks noGrp="1" noChangeAspect="1" noChangeArrowheads="1"/>
          </p:cNvPicPr>
          <p:nvPr>
            <p:ph sz="half" idx="2"/>
            <p:custDataLst>
              <p:tags r:id="rId4"/>
            </p:custDataLst>
          </p:nvPr>
        </p:nvPicPr>
        <p:blipFill>
          <a:blip r:embed="rId11"/>
          <a:stretch>
            <a:fillRect/>
          </a:stretch>
        </p:blipFill>
        <p:spPr>
          <a:xfrm>
            <a:off x="1112327" y="1666875"/>
            <a:ext cx="2729933" cy="4632325"/>
          </a:xfrm>
          <a:effectLst>
            <a:outerShdw blurRad="50800" dist="38100" dir="2700000" algn="tl" rotWithShape="0">
              <a:prstClr val="black">
                <a:alpha val="40000"/>
              </a:prstClr>
            </a:outerShdw>
          </a:effectLst>
        </p:spPr>
      </p:pic>
      <p:sp>
        <p:nvSpPr>
          <p:cNvPr id="15" name="Text Placeholder 14"/>
          <p:cNvSpPr>
            <a:spLocks noGrp="1"/>
          </p:cNvSpPr>
          <p:nvPr>
            <p:ph type="body" idx="1"/>
            <p:custDataLst>
              <p:tags r:id="rId5"/>
            </p:custDataLst>
          </p:nvPr>
        </p:nvSpPr>
        <p:spPr/>
        <p:txBody>
          <a:bodyPr>
            <a:normAutofit fontScale="77500" lnSpcReduction="20000"/>
          </a:bodyPr>
          <a:lstStyle/>
          <a:p>
            <a:r>
              <a:rPr lang="en-US" dirty="0" smtClean="0"/>
              <a:t>6 Historical Periods &amp; </a:t>
            </a:r>
          </a:p>
          <a:p>
            <a:r>
              <a:rPr lang="en-US" dirty="0" smtClean="0"/>
              <a:t>0 Forecast Periods</a:t>
            </a:r>
            <a:endParaRPr lang="en-US" dirty="0"/>
          </a:p>
        </p:txBody>
      </p:sp>
      <p:sp>
        <p:nvSpPr>
          <p:cNvPr id="14" name="Title 13"/>
          <p:cNvSpPr>
            <a:spLocks noGrp="1"/>
          </p:cNvSpPr>
          <p:nvPr>
            <p:ph type="title"/>
            <p:custDataLst>
              <p:tags r:id="rId6"/>
            </p:custDataLst>
          </p:nvPr>
        </p:nvSpPr>
        <p:spPr/>
        <p:txBody>
          <a:bodyPr/>
          <a:lstStyle/>
          <a:p>
            <a:r>
              <a:rPr lang="en-US" dirty="0" smtClean="0"/>
              <a:t>Impact of 2 Different Settings for History</a:t>
            </a:r>
            <a:endParaRPr lang="en-US" dirty="0"/>
          </a:p>
        </p:txBody>
      </p:sp>
      <p:sp>
        <p:nvSpPr>
          <p:cNvPr id="18" name="Rectangle 17"/>
          <p:cNvSpPr/>
          <p:nvPr>
            <p:custDataLst>
              <p:tags r:id="rId7"/>
            </p:custDataLst>
          </p:nvPr>
        </p:nvSpPr>
        <p:spPr>
          <a:xfrm>
            <a:off x="6560288" y="2853946"/>
            <a:ext cx="654124" cy="2623828"/>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0"/>
          </p:nvPr>
        </p:nvSpPr>
        <p:spPr/>
        <p:txBody>
          <a:bodyPr/>
          <a:lstStyle/>
          <a:p>
            <a:r>
              <a:rPr lang="en-US" smtClean="0"/>
              <a:t>DM-Except-Comp-Lines-H-F-110</a:t>
            </a:r>
            <a:endParaRPr lang="en-US" dirty="0"/>
          </a:p>
        </p:txBody>
      </p:sp>
      <p:sp>
        <p:nvSpPr>
          <p:cNvPr id="12" name="Rectangle 11"/>
          <p:cNvSpPr/>
          <p:nvPr>
            <p:custDataLst>
              <p:tags r:id="rId8"/>
            </p:custDataLst>
          </p:nvPr>
        </p:nvSpPr>
        <p:spPr>
          <a:xfrm>
            <a:off x="2413938" y="2851971"/>
            <a:ext cx="654124" cy="138554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p:txBody>
          <a:bodyPr/>
          <a:lstStyle/>
          <a:p>
            <a:r>
              <a:rPr lang="en-US" dirty="0" smtClean="0"/>
              <a:t>To set our Base Opinion Line for 12 Months History Vs. 12 Months Forecast</a:t>
            </a:r>
          </a:p>
          <a:p>
            <a:r>
              <a:rPr lang="en-US" dirty="0" smtClean="0"/>
              <a:t>Make the following selections in the </a:t>
            </a:r>
            <a:r>
              <a:rPr lang="en-US" b="1" dirty="0" smtClean="0"/>
              <a:t>Base Opinion Line section</a:t>
            </a:r>
            <a:endParaRPr lang="en-US" dirty="0" smtClean="0"/>
          </a:p>
          <a:p>
            <a:pPr lvl="1"/>
            <a:r>
              <a:rPr lang="en-US" dirty="0" smtClean="0"/>
              <a:t>Using “</a:t>
            </a:r>
            <a:r>
              <a:rPr lang="en-US" b="1" dirty="0" smtClean="0"/>
              <a:t>History</a:t>
            </a:r>
            <a:r>
              <a:rPr lang="en-US" dirty="0" smtClean="0"/>
              <a:t>” as the </a:t>
            </a:r>
            <a:r>
              <a:rPr lang="en-US" b="1" dirty="0" smtClean="0"/>
              <a:t>Base Opinion Line</a:t>
            </a:r>
          </a:p>
          <a:p>
            <a:pPr lvl="1"/>
            <a:r>
              <a:rPr lang="en-US" dirty="0" smtClean="0"/>
              <a:t>Select “</a:t>
            </a:r>
            <a:r>
              <a:rPr lang="en-US" b="1" dirty="0" smtClean="0"/>
              <a:t>12</a:t>
            </a:r>
            <a:r>
              <a:rPr lang="en-US" dirty="0" smtClean="0"/>
              <a:t>” </a:t>
            </a:r>
            <a:r>
              <a:rPr lang="en-US" b="1" dirty="0" smtClean="0"/>
              <a:t>Historical Periods</a:t>
            </a:r>
          </a:p>
          <a:p>
            <a:pPr lvl="1"/>
            <a:r>
              <a:rPr lang="en-US" dirty="0" smtClean="0"/>
              <a:t>Use “</a:t>
            </a:r>
            <a:r>
              <a:rPr lang="en-US" b="1" dirty="0" smtClean="0"/>
              <a:t>0</a:t>
            </a:r>
            <a:r>
              <a:rPr lang="en-US" dirty="0" smtClean="0"/>
              <a:t>” </a:t>
            </a:r>
            <a:r>
              <a:rPr lang="en-US" b="1" dirty="0" smtClean="0"/>
              <a:t>Forecast Periods</a:t>
            </a:r>
            <a:endParaRPr lang="en-US" b="1" dirty="0"/>
          </a:p>
        </p:txBody>
      </p:sp>
      <p:sp>
        <p:nvSpPr>
          <p:cNvPr id="37891" name="Rectangle 2"/>
          <p:cNvSpPr>
            <a:spLocks noGrp="1" noChangeArrowheads="1"/>
          </p:cNvSpPr>
          <p:nvPr>
            <p:ph type="title"/>
            <p:custDataLst>
              <p:tags r:id="rId3"/>
            </p:custDataLst>
          </p:nvPr>
        </p:nvSpPr>
        <p:spPr/>
        <p:txBody>
          <a:bodyPr/>
          <a:lstStyle/>
          <a:p>
            <a:r>
              <a:rPr lang="en-US" smtClean="0"/>
              <a:t>Base Opinion Line</a:t>
            </a:r>
            <a:endParaRPr lang="en-US" dirty="0"/>
          </a:p>
        </p:txBody>
      </p:sp>
      <p:pic>
        <p:nvPicPr>
          <p:cNvPr id="3074" name="Picture 2"/>
          <p:cNvPicPr>
            <a:picLocks noChangeAspect="1" noChangeArrowheads="1"/>
          </p:cNvPicPr>
          <p:nvPr>
            <p:custDataLst>
              <p:tags r:id="rId4"/>
            </p:custDataLst>
          </p:nvPr>
        </p:nvPicPr>
        <p:blipFill>
          <a:blip r:embed="rId7"/>
          <a:srcRect/>
          <a:stretch>
            <a:fillRect/>
          </a:stretch>
        </p:blipFill>
        <p:spPr bwMode="auto">
          <a:xfrm>
            <a:off x="1038275" y="4183303"/>
            <a:ext cx="7052958" cy="2022803"/>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smtClean="0"/>
              <a:t>DM-Except-Comp-Lines-H-F-120</a:t>
            </a:r>
            <a:endParaRPr lang="en-US" dirty="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custDataLst>
              <p:tags r:id="rId2"/>
            </p:custDataLst>
          </p:nvPr>
        </p:nvPicPr>
        <p:blipFill>
          <a:blip r:embed="rId8"/>
          <a:stretch>
            <a:fillRect/>
          </a:stretch>
        </p:blipFill>
        <p:spPr bwMode="auto">
          <a:xfrm>
            <a:off x="3356570" y="892175"/>
            <a:ext cx="2430859" cy="542448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4" name="Title 13"/>
          <p:cNvSpPr>
            <a:spLocks noGrp="1"/>
          </p:cNvSpPr>
          <p:nvPr>
            <p:ph type="title"/>
            <p:custDataLst>
              <p:tags r:id="rId3"/>
            </p:custDataLst>
          </p:nvPr>
        </p:nvSpPr>
        <p:spPr>
          <a:effectLst/>
        </p:spPr>
        <p:txBody>
          <a:bodyPr/>
          <a:lstStyle/>
          <a:p>
            <a:r>
              <a:rPr lang="en-US" dirty="0" smtClean="0"/>
              <a:t>12 Months History Vs 12 Month Forecast</a:t>
            </a:r>
            <a:endParaRPr lang="en-US" dirty="0"/>
          </a:p>
        </p:txBody>
      </p:sp>
      <p:sp>
        <p:nvSpPr>
          <p:cNvPr id="18" name="Rectangle 17"/>
          <p:cNvSpPr/>
          <p:nvPr>
            <p:custDataLst>
              <p:tags r:id="rId4"/>
            </p:custDataLst>
          </p:nvPr>
        </p:nvSpPr>
        <p:spPr>
          <a:xfrm>
            <a:off x="5059601" y="3824370"/>
            <a:ext cx="654124" cy="200978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custDataLst>
              <p:tags r:id="rId5"/>
            </p:custDataLst>
          </p:nvPr>
        </p:nvSpPr>
        <p:spPr>
          <a:xfrm>
            <a:off x="4437260" y="1739047"/>
            <a:ext cx="605113" cy="2061573"/>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0"/>
          </p:nvPr>
        </p:nvSpPr>
        <p:spPr/>
        <p:txBody>
          <a:bodyPr/>
          <a:lstStyle/>
          <a:p>
            <a:r>
              <a:rPr lang="en-US" smtClean="0"/>
              <a:t>DM-Except-Comp-Lines-H-F-130</a:t>
            </a:r>
            <a:endParaRPr lang="en-US" dirty="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a:bodyPr>
          <a:lstStyle/>
          <a:p>
            <a:r>
              <a:rPr lang="en-US" dirty="0" smtClean="0"/>
              <a:t>Select whether this </a:t>
            </a:r>
            <a:r>
              <a:rPr lang="en-US" b="1" dirty="0" smtClean="0"/>
              <a:t>Exception</a:t>
            </a:r>
            <a:r>
              <a:rPr lang="en-US" dirty="0" smtClean="0"/>
              <a:t> uses a comparison to a specific value or to another opinion line</a:t>
            </a:r>
          </a:p>
          <a:p>
            <a:r>
              <a:rPr lang="en-US" dirty="0" smtClean="0"/>
              <a:t>Constant:  Compares the values to a specific value</a:t>
            </a:r>
          </a:p>
          <a:p>
            <a:endParaRPr lang="en-US" dirty="0" smtClean="0"/>
          </a:p>
          <a:p>
            <a:endParaRPr lang="en-US" dirty="0" smtClean="0"/>
          </a:p>
          <a:p>
            <a:r>
              <a:rPr lang="en-US" dirty="0" smtClean="0"/>
              <a:t>Opinion Line:  Compares one opinion line against another</a:t>
            </a:r>
          </a:p>
          <a:p>
            <a:endParaRPr lang="en-US" dirty="0" smtClean="0"/>
          </a:p>
          <a:p>
            <a:endParaRPr lang="en-US" dirty="0" smtClean="0"/>
          </a:p>
          <a:p>
            <a:endParaRPr lang="en-US" dirty="0" smtClean="0"/>
          </a:p>
        </p:txBody>
      </p:sp>
      <p:sp>
        <p:nvSpPr>
          <p:cNvPr id="26627" name="Rectangle 2"/>
          <p:cNvSpPr>
            <a:spLocks noGrp="1" noChangeArrowheads="1"/>
          </p:cNvSpPr>
          <p:nvPr>
            <p:ph type="title"/>
            <p:custDataLst>
              <p:tags r:id="rId3"/>
            </p:custDataLst>
          </p:nvPr>
        </p:nvSpPr>
        <p:spPr/>
        <p:txBody>
          <a:bodyPr/>
          <a:lstStyle/>
          <a:p>
            <a:r>
              <a:rPr lang="en-US" smtClean="0"/>
              <a:t>Comparison</a:t>
            </a:r>
          </a:p>
        </p:txBody>
      </p:sp>
      <p:pic>
        <p:nvPicPr>
          <p:cNvPr id="26629" name="Picture 2"/>
          <p:cNvPicPr>
            <a:picLocks noChangeAspect="1" noChangeArrowheads="1"/>
          </p:cNvPicPr>
          <p:nvPr>
            <p:custDataLst>
              <p:tags r:id="rId4"/>
            </p:custDataLst>
          </p:nvPr>
        </p:nvPicPr>
        <p:blipFill>
          <a:blip r:embed="rId8" cstate="print"/>
          <a:srcRect/>
          <a:stretch>
            <a:fillRect/>
          </a:stretch>
        </p:blipFill>
        <p:spPr bwMode="auto">
          <a:xfrm>
            <a:off x="3797600" y="4839311"/>
            <a:ext cx="3752850" cy="1314450"/>
          </a:xfrm>
          <a:prstGeom prst="rect">
            <a:avLst/>
          </a:prstGeom>
          <a:noFill/>
          <a:ln w="19050">
            <a:noFill/>
            <a:miter lim="800000"/>
            <a:headEnd/>
            <a:tailEnd/>
          </a:ln>
          <a:effectLst>
            <a:outerShdw blurRad="50800" dist="38100" dir="2700000" algn="tl" rotWithShape="0">
              <a:prstClr val="black">
                <a:alpha val="40000"/>
              </a:prstClr>
            </a:outerShdw>
          </a:effectLst>
        </p:spPr>
      </p:pic>
      <p:pic>
        <p:nvPicPr>
          <p:cNvPr id="26630" name="Picture 3"/>
          <p:cNvPicPr>
            <a:picLocks noChangeAspect="1" noChangeArrowheads="1"/>
          </p:cNvPicPr>
          <p:nvPr>
            <p:custDataLst>
              <p:tags r:id="rId5"/>
            </p:custDataLst>
          </p:nvPr>
        </p:nvPicPr>
        <p:blipFill>
          <a:blip r:embed="rId9" cstate="print"/>
          <a:srcRect/>
          <a:stretch>
            <a:fillRect/>
          </a:stretch>
        </p:blipFill>
        <p:spPr bwMode="auto">
          <a:xfrm>
            <a:off x="3476975" y="2896325"/>
            <a:ext cx="3752850" cy="1171575"/>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DM-Except-Comp-Lines-H-F-140</a:t>
            </a:r>
            <a:endParaRPr lang="en-US" dirty="0"/>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p:txBody>
          <a:bodyPr>
            <a:normAutofit fontScale="92500" lnSpcReduction="20000"/>
          </a:bodyPr>
          <a:lstStyle/>
          <a:p>
            <a:r>
              <a:rPr lang="en-US" dirty="0" smtClean="0"/>
              <a:t>In the </a:t>
            </a:r>
            <a:r>
              <a:rPr lang="en-US" b="1" dirty="0" smtClean="0"/>
              <a:t>Comparison</a:t>
            </a:r>
            <a:r>
              <a:rPr lang="en-US" dirty="0" smtClean="0"/>
              <a:t> section, select “</a:t>
            </a:r>
            <a:r>
              <a:rPr lang="en-US" b="1" dirty="0" smtClean="0"/>
              <a:t>Opinion Line</a:t>
            </a:r>
            <a:r>
              <a:rPr lang="en-US" dirty="0" smtClean="0"/>
              <a:t>” as the “</a:t>
            </a:r>
            <a:r>
              <a:rPr lang="en-US" b="1" dirty="0" smtClean="0"/>
              <a:t>Compare Against</a:t>
            </a:r>
            <a:r>
              <a:rPr lang="en-US" dirty="0" smtClean="0"/>
              <a:t>” option.  For our example, select “</a:t>
            </a:r>
            <a:r>
              <a:rPr lang="en-US" b="1" dirty="0" smtClean="0"/>
              <a:t>Forecast</a:t>
            </a:r>
            <a:r>
              <a:rPr lang="en-US" dirty="0" smtClean="0"/>
              <a:t>”</a:t>
            </a:r>
          </a:p>
          <a:p>
            <a:r>
              <a:rPr lang="en-US" dirty="0" smtClean="0"/>
              <a:t>Set the Offset Periods field to “</a:t>
            </a:r>
            <a:r>
              <a:rPr lang="en-US" b="1" dirty="0" smtClean="0"/>
              <a:t>12</a:t>
            </a:r>
            <a:r>
              <a:rPr lang="en-US" dirty="0" smtClean="0"/>
              <a:t>”, </a:t>
            </a:r>
            <a:r>
              <a:rPr lang="en-US" b="1" dirty="0" smtClean="0"/>
              <a:t>to compare the next 12 months of forecast periods to the previously defined 12 months of historical periods</a:t>
            </a:r>
            <a:endParaRPr lang="en-US" dirty="0" smtClean="0"/>
          </a:p>
          <a:p>
            <a:endParaRPr lang="en-US" dirty="0" smtClean="0"/>
          </a:p>
          <a:p>
            <a:endParaRPr lang="en-US" dirty="0" smtClean="0"/>
          </a:p>
          <a:p>
            <a:endParaRPr lang="en-US" dirty="0" smtClean="0"/>
          </a:p>
          <a:p>
            <a:endParaRPr lang="en-US" dirty="0" smtClean="0"/>
          </a:p>
          <a:p>
            <a:r>
              <a:rPr lang="en-US" dirty="0" smtClean="0"/>
              <a:t>The beginning of the comparison </a:t>
            </a:r>
            <a:r>
              <a:rPr lang="en-US" b="1" dirty="0" smtClean="0"/>
              <a:t>Forecast </a:t>
            </a:r>
            <a:r>
              <a:rPr lang="en-US" dirty="0" smtClean="0"/>
              <a:t>is </a:t>
            </a:r>
            <a:r>
              <a:rPr lang="en-US" b="1" dirty="0" smtClean="0"/>
              <a:t>12 periods (months) </a:t>
            </a:r>
            <a:r>
              <a:rPr lang="en-US" dirty="0" smtClean="0"/>
              <a:t>further down the timeline than the beginning of the historical period selected for </a:t>
            </a:r>
            <a:r>
              <a:rPr lang="en-US" b="1" dirty="0" smtClean="0"/>
              <a:t>History </a:t>
            </a:r>
            <a:endParaRPr lang="en-US" dirty="0"/>
          </a:p>
        </p:txBody>
      </p:sp>
      <p:sp>
        <p:nvSpPr>
          <p:cNvPr id="38915" name="Rectangle 2"/>
          <p:cNvSpPr>
            <a:spLocks noGrp="1" noChangeArrowheads="1"/>
          </p:cNvSpPr>
          <p:nvPr>
            <p:ph type="title"/>
            <p:custDataLst>
              <p:tags r:id="rId3"/>
            </p:custDataLst>
          </p:nvPr>
        </p:nvSpPr>
        <p:spPr/>
        <p:txBody>
          <a:bodyPr/>
          <a:lstStyle/>
          <a:p>
            <a:r>
              <a:rPr lang="en-US" dirty="0" smtClean="0">
                <a:solidFill>
                  <a:srgbClr val="4F4F4F"/>
                </a:solidFill>
              </a:rPr>
              <a:t>Comparison</a:t>
            </a:r>
          </a:p>
        </p:txBody>
      </p:sp>
      <p:pic>
        <p:nvPicPr>
          <p:cNvPr id="4101" name="Picture 5"/>
          <p:cNvPicPr>
            <a:picLocks noChangeAspect="1" noChangeArrowheads="1"/>
          </p:cNvPicPr>
          <p:nvPr>
            <p:custDataLst>
              <p:tags r:id="rId4"/>
            </p:custDataLst>
          </p:nvPr>
        </p:nvPicPr>
        <p:blipFill>
          <a:blip r:embed="rId7"/>
          <a:srcRect/>
          <a:stretch>
            <a:fillRect/>
          </a:stretch>
        </p:blipFill>
        <p:spPr bwMode="auto">
          <a:xfrm>
            <a:off x="1593729" y="3306041"/>
            <a:ext cx="5897115" cy="1503466"/>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smtClean="0"/>
              <a:t>DM-Except-Comp-Lines-H-F-150</a:t>
            </a:r>
            <a:endParaRPr lang="en-US" dirty="0"/>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custDataLst>
              <p:tags r:id="rId2"/>
            </p:custDataLst>
          </p:nvPr>
        </p:nvPicPr>
        <p:blipFill>
          <a:blip r:embed="rId14"/>
          <a:stretch>
            <a:fillRect/>
          </a:stretch>
        </p:blipFill>
        <p:spPr bwMode="auto">
          <a:xfrm>
            <a:off x="804942" y="1128157"/>
            <a:ext cx="2915966" cy="505248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6" name="Text Placeholder 15"/>
          <p:cNvSpPr>
            <a:spLocks noGrp="1"/>
          </p:cNvSpPr>
          <p:nvPr>
            <p:ph type="body" sz="quarter" idx="3"/>
            <p:custDataLst>
              <p:tags r:id="rId3"/>
            </p:custDataLst>
          </p:nvPr>
        </p:nvSpPr>
        <p:spPr>
          <a:xfrm>
            <a:off x="4645025" y="784922"/>
            <a:ext cx="4041775" cy="343236"/>
          </a:xfrm>
        </p:spPr>
        <p:txBody>
          <a:bodyPr>
            <a:normAutofit fontScale="85000" lnSpcReduction="20000"/>
          </a:bodyPr>
          <a:lstStyle/>
          <a:p>
            <a:r>
              <a:rPr lang="en-US" dirty="0" smtClean="0"/>
              <a:t>6 Offset Periods</a:t>
            </a:r>
            <a:endParaRPr lang="en-US" dirty="0"/>
          </a:p>
        </p:txBody>
      </p:sp>
      <p:pic>
        <p:nvPicPr>
          <p:cNvPr id="19" name="Picture 2"/>
          <p:cNvPicPr>
            <a:picLocks noGrp="1" noChangeAspect="1" noChangeArrowheads="1"/>
          </p:cNvPicPr>
          <p:nvPr>
            <p:ph sz="half" idx="2"/>
            <p:custDataLst>
              <p:tags r:id="rId4"/>
            </p:custDataLst>
          </p:nvPr>
        </p:nvPicPr>
        <p:blipFill>
          <a:blip r:embed="rId14"/>
          <a:stretch>
            <a:fillRect/>
          </a:stretch>
        </p:blipFill>
        <p:spPr bwMode="auto">
          <a:xfrm>
            <a:off x="5792667" y="1365663"/>
            <a:ext cx="2075869" cy="46323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5" name="Text Placeholder 14"/>
          <p:cNvSpPr>
            <a:spLocks noGrp="1"/>
          </p:cNvSpPr>
          <p:nvPr>
            <p:ph type="body" idx="1"/>
            <p:custDataLst>
              <p:tags r:id="rId5"/>
            </p:custDataLst>
          </p:nvPr>
        </p:nvSpPr>
        <p:spPr>
          <a:xfrm>
            <a:off x="457200" y="784921"/>
            <a:ext cx="4040188" cy="343236"/>
          </a:xfrm>
        </p:spPr>
        <p:txBody>
          <a:bodyPr>
            <a:normAutofit fontScale="85000" lnSpcReduction="20000"/>
          </a:bodyPr>
          <a:lstStyle/>
          <a:p>
            <a:r>
              <a:rPr lang="en-US" dirty="0" smtClean="0"/>
              <a:t>12 Offset Periods</a:t>
            </a:r>
            <a:endParaRPr lang="en-US" dirty="0"/>
          </a:p>
        </p:txBody>
      </p:sp>
      <p:sp>
        <p:nvSpPr>
          <p:cNvPr id="14" name="Title 13"/>
          <p:cNvSpPr>
            <a:spLocks noGrp="1"/>
          </p:cNvSpPr>
          <p:nvPr>
            <p:ph type="title"/>
            <p:custDataLst>
              <p:tags r:id="rId6"/>
            </p:custDataLst>
          </p:nvPr>
        </p:nvSpPr>
        <p:spPr/>
        <p:txBody>
          <a:bodyPr>
            <a:normAutofit/>
          </a:bodyPr>
          <a:lstStyle/>
          <a:p>
            <a:r>
              <a:rPr lang="en-US" dirty="0" smtClean="0"/>
              <a:t>2 Different Settings for Offset Periods </a:t>
            </a:r>
            <a:endParaRPr lang="en-US" dirty="0"/>
          </a:p>
        </p:txBody>
      </p:sp>
      <p:sp>
        <p:nvSpPr>
          <p:cNvPr id="17" name="Rectangle 16"/>
          <p:cNvSpPr/>
          <p:nvPr>
            <p:custDataLst>
              <p:tags r:id="rId7"/>
            </p:custDataLst>
          </p:nvPr>
        </p:nvSpPr>
        <p:spPr>
          <a:xfrm>
            <a:off x="2972021" y="3887097"/>
            <a:ext cx="515901" cy="1824933"/>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custDataLst>
              <p:tags r:id="rId8"/>
            </p:custDataLst>
          </p:nvPr>
        </p:nvSpPr>
        <p:spPr>
          <a:xfrm>
            <a:off x="7214412" y="3045483"/>
            <a:ext cx="654124" cy="165067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21" name="Straight Arrow Connector 20"/>
          <p:cNvCxnSpPr/>
          <p:nvPr>
            <p:custDataLst>
              <p:tags r:id="rId9"/>
            </p:custDataLst>
          </p:nvPr>
        </p:nvCxnSpPr>
        <p:spPr>
          <a:xfrm flipH="1">
            <a:off x="2755075" y="1721922"/>
            <a:ext cx="1742313" cy="40376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2" name="Straight Arrow Connector 21"/>
          <p:cNvCxnSpPr/>
          <p:nvPr>
            <p:custDataLst>
              <p:tags r:id="rId10"/>
            </p:custDataLst>
          </p:nvPr>
        </p:nvCxnSpPr>
        <p:spPr>
          <a:xfrm>
            <a:off x="4497388" y="1721922"/>
            <a:ext cx="1927163" cy="40376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TextBox 24"/>
          <p:cNvSpPr txBox="1"/>
          <p:nvPr>
            <p:custDataLst>
              <p:tags r:id="rId11"/>
            </p:custDataLst>
          </p:nvPr>
        </p:nvSpPr>
        <p:spPr>
          <a:xfrm>
            <a:off x="3720909" y="983258"/>
            <a:ext cx="1381396" cy="738664"/>
          </a:xfrm>
          <a:prstGeom prst="rect">
            <a:avLst/>
          </a:prstGeom>
          <a:noFill/>
        </p:spPr>
        <p:txBody>
          <a:bodyPr wrap="square" rtlCol="0">
            <a:spAutoFit/>
          </a:bodyPr>
          <a:lstStyle/>
          <a:p>
            <a:pPr algn="ctr"/>
            <a:r>
              <a:rPr lang="en-US" sz="1400" b="1" dirty="0" smtClean="0"/>
              <a:t>Beginning of Historical Period </a:t>
            </a:r>
            <a:endParaRPr lang="en-US" sz="1400" b="1" dirty="0"/>
          </a:p>
        </p:txBody>
      </p:sp>
      <p:sp>
        <p:nvSpPr>
          <p:cNvPr id="13" name="Footer Placeholder 12"/>
          <p:cNvSpPr>
            <a:spLocks noGrp="1"/>
          </p:cNvSpPr>
          <p:nvPr>
            <p:ph type="ftr" sz="quarter" idx="10"/>
          </p:nvPr>
        </p:nvSpPr>
        <p:spPr/>
        <p:txBody>
          <a:bodyPr/>
          <a:lstStyle/>
          <a:p>
            <a:r>
              <a:rPr lang="en-US" smtClean="0"/>
              <a:t>DM-Except-Comp-Lines-H-F-160</a:t>
            </a:r>
            <a:endParaRPr lang="en-US" dirty="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Content Placeholder 2"/>
          <p:cNvSpPr>
            <a:spLocks noGrp="1"/>
          </p:cNvSpPr>
          <p:nvPr>
            <p:ph idx="1"/>
            <p:custDataLst>
              <p:tags r:id="rId2"/>
            </p:custDataLst>
          </p:nvPr>
        </p:nvSpPr>
        <p:spPr/>
        <p:txBody>
          <a:bodyPr/>
          <a:lstStyle/>
          <a:p>
            <a:r>
              <a:rPr lang="en-US" dirty="0" smtClean="0"/>
              <a:t>The exception calculation is a three-step process</a:t>
            </a:r>
          </a:p>
          <a:p>
            <a:pPr marL="914400" lvl="1" indent="-457200">
              <a:buFontTx/>
              <a:buAutoNum type="arabicPeriod"/>
            </a:pPr>
            <a:r>
              <a:rPr lang="en-US" b="1" dirty="0" smtClean="0"/>
              <a:t>Group</a:t>
            </a:r>
            <a:r>
              <a:rPr lang="en-US" dirty="0" smtClean="0"/>
              <a:t> the data into </a:t>
            </a:r>
            <a:r>
              <a:rPr lang="en-US" b="1" dirty="0" smtClean="0"/>
              <a:t>Buckets</a:t>
            </a:r>
            <a:r>
              <a:rPr lang="en-US" dirty="0" smtClean="0"/>
              <a:t>, and apply an aggregation method (Method Inside Buckets)</a:t>
            </a:r>
          </a:p>
          <a:p>
            <a:pPr marL="914400" lvl="1" indent="-457200">
              <a:buFontTx/>
              <a:buAutoNum type="arabicPeriod"/>
            </a:pPr>
            <a:r>
              <a:rPr lang="en-US" b="1" dirty="0" smtClean="0"/>
              <a:t>Compare</a:t>
            </a:r>
            <a:r>
              <a:rPr lang="en-US" dirty="0" smtClean="0"/>
              <a:t> the results from the Method Inside Buckets</a:t>
            </a:r>
          </a:p>
          <a:p>
            <a:pPr marL="914400" lvl="1" indent="-457200">
              <a:buFontTx/>
              <a:buAutoNum type="arabicPeriod"/>
            </a:pPr>
            <a:r>
              <a:rPr lang="en-US" b="1" dirty="0" smtClean="0"/>
              <a:t>Apply</a:t>
            </a:r>
            <a:r>
              <a:rPr lang="en-US" dirty="0" smtClean="0"/>
              <a:t> an aggregation among the comparison results (Method Outside Buckets)</a:t>
            </a:r>
          </a:p>
          <a:p>
            <a:r>
              <a:rPr lang="en-US" sz="2400" b="1" dirty="0" smtClean="0"/>
              <a:t>Buckets</a:t>
            </a:r>
            <a:r>
              <a:rPr lang="en-US" sz="2400" dirty="0" smtClean="0"/>
              <a:t> are used to group the data </a:t>
            </a:r>
          </a:p>
          <a:p>
            <a:pPr lvl="1"/>
            <a:r>
              <a:rPr lang="en-US" sz="2000" dirty="0" smtClean="0"/>
              <a:t>Example - to compare quarterly numbers use 3</a:t>
            </a:r>
          </a:p>
          <a:p>
            <a:r>
              <a:rPr lang="en-US" sz="2400" dirty="0" smtClean="0"/>
              <a:t>If you don’t want to aggregate buckets set the bucket length to 1 </a:t>
            </a:r>
          </a:p>
          <a:p>
            <a:pPr lvl="1"/>
            <a:r>
              <a:rPr lang="en-US" sz="2000" dirty="0" smtClean="0"/>
              <a:t>Each observation will stand on its own</a:t>
            </a:r>
          </a:p>
        </p:txBody>
      </p:sp>
      <p:sp>
        <p:nvSpPr>
          <p:cNvPr id="27650" name="Title 1"/>
          <p:cNvSpPr>
            <a:spLocks noGrp="1"/>
          </p:cNvSpPr>
          <p:nvPr>
            <p:ph type="title"/>
            <p:custDataLst>
              <p:tags r:id="rId3"/>
            </p:custDataLst>
          </p:nvPr>
        </p:nvSpPr>
        <p:spPr/>
        <p:txBody>
          <a:bodyPr/>
          <a:lstStyle/>
          <a:p>
            <a:r>
              <a:rPr lang="en-US" dirty="0" smtClean="0"/>
              <a:t>Exceptions - Calculation</a:t>
            </a:r>
          </a:p>
        </p:txBody>
      </p:sp>
      <p:sp>
        <p:nvSpPr>
          <p:cNvPr id="4" name="Footer Placeholder 3"/>
          <p:cNvSpPr>
            <a:spLocks noGrp="1"/>
          </p:cNvSpPr>
          <p:nvPr>
            <p:ph type="ftr" sz="quarter" idx="10"/>
          </p:nvPr>
        </p:nvSpPr>
        <p:spPr/>
        <p:txBody>
          <a:bodyPr/>
          <a:lstStyle/>
          <a:p>
            <a:r>
              <a:rPr lang="en-US" smtClean="0"/>
              <a:t>DM-Except-Comp-Lines-H-F-170</a:t>
            </a:r>
            <a:endParaRPr lang="en-US" dirty="0"/>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b="1" dirty="0" smtClean="0"/>
              <a:t>Buckets</a:t>
            </a:r>
            <a:r>
              <a:rPr lang="en-US" dirty="0" smtClean="0"/>
              <a:t> are used to group the data </a:t>
            </a:r>
          </a:p>
          <a:p>
            <a:pPr lvl="1"/>
            <a:r>
              <a:rPr lang="en-US" dirty="0" smtClean="0"/>
              <a:t>Example - to compare quarterly numbers use 3</a:t>
            </a:r>
          </a:p>
          <a:p>
            <a:r>
              <a:rPr lang="en-US" dirty="0" smtClean="0"/>
              <a:t>If you don’t want to aggregate buckets set the bucket length to 1 </a:t>
            </a:r>
          </a:p>
          <a:p>
            <a:pPr lvl="1"/>
            <a:r>
              <a:rPr lang="en-US" dirty="0" smtClean="0"/>
              <a:t>Each observation will stand on its own</a:t>
            </a:r>
            <a:endParaRPr lang="en-US" dirty="0"/>
          </a:p>
        </p:txBody>
      </p:sp>
      <p:sp>
        <p:nvSpPr>
          <p:cNvPr id="3" name="Title 2"/>
          <p:cNvSpPr>
            <a:spLocks noGrp="1"/>
          </p:cNvSpPr>
          <p:nvPr>
            <p:ph type="title"/>
          </p:nvPr>
        </p:nvSpPr>
        <p:spPr/>
        <p:txBody>
          <a:bodyPr/>
          <a:lstStyle/>
          <a:p>
            <a:r>
              <a:rPr lang="en-US" dirty="0" smtClean="0"/>
              <a:t>Exceptions - Calculation</a:t>
            </a:r>
            <a:endParaRPr lang="en-US" dirty="0"/>
          </a:p>
        </p:txBody>
      </p:sp>
      <p:sp>
        <p:nvSpPr>
          <p:cNvPr id="4" name="Footer Placeholder 3"/>
          <p:cNvSpPr>
            <a:spLocks noGrp="1"/>
          </p:cNvSpPr>
          <p:nvPr>
            <p:ph type="ftr" sz="quarter" idx="10"/>
          </p:nvPr>
        </p:nvSpPr>
        <p:spPr/>
        <p:txBody>
          <a:bodyPr/>
          <a:lstStyle/>
          <a:p>
            <a:r>
              <a:rPr lang="en-US" smtClean="0"/>
              <a:t>DM-Except-Comp-Lines-H-F-180</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lstStyle/>
          <a:p>
            <a:pPr marL="457200" indent="-457200"/>
            <a:r>
              <a:rPr lang="en-US" dirty="0" smtClean="0"/>
              <a:t>Enter the </a:t>
            </a:r>
            <a:r>
              <a:rPr lang="en-US" b="1" dirty="0" smtClean="0"/>
              <a:t>bucket length</a:t>
            </a:r>
            <a:r>
              <a:rPr lang="en-US" dirty="0" smtClean="0"/>
              <a:t> </a:t>
            </a:r>
          </a:p>
          <a:p>
            <a:pPr marL="857250" lvl="1" indent="-457200"/>
            <a:r>
              <a:rPr lang="en-US" dirty="0" smtClean="0"/>
              <a:t>This is the number of periods per group</a:t>
            </a:r>
          </a:p>
          <a:p>
            <a:pPr marL="857250" lvl="1" indent="-457200"/>
            <a:r>
              <a:rPr lang="en-US" dirty="0" smtClean="0"/>
              <a:t>Set the number of </a:t>
            </a:r>
            <a:r>
              <a:rPr lang="en-US" b="1" dirty="0" smtClean="0"/>
              <a:t>Periods in Bucket </a:t>
            </a:r>
            <a:r>
              <a:rPr lang="en-US" dirty="0" smtClean="0"/>
              <a:t>as 1</a:t>
            </a:r>
          </a:p>
          <a:p>
            <a:pPr marL="857250" lvl="1" indent="-457200"/>
            <a:r>
              <a:rPr lang="en-US" b="1" dirty="0" smtClean="0"/>
              <a:t>Method Inside Buckets </a:t>
            </a:r>
            <a:r>
              <a:rPr lang="en-US" dirty="0" smtClean="0"/>
              <a:t>as “</a:t>
            </a:r>
            <a:r>
              <a:rPr lang="en-US" b="1" dirty="0" smtClean="0"/>
              <a:t>Sum</a:t>
            </a:r>
            <a:r>
              <a:rPr lang="en-US" dirty="0" smtClean="0"/>
              <a:t>” since we are summing all values together for twelve months to determine if there have been a 25% increase or decrease from History</a:t>
            </a:r>
          </a:p>
          <a:p>
            <a:endParaRPr lang="en-US" dirty="0"/>
          </a:p>
        </p:txBody>
      </p:sp>
      <p:sp>
        <p:nvSpPr>
          <p:cNvPr id="28675" name="Rectangle 2"/>
          <p:cNvSpPr>
            <a:spLocks noGrp="1" noChangeArrowheads="1"/>
          </p:cNvSpPr>
          <p:nvPr>
            <p:ph type="title"/>
            <p:custDataLst>
              <p:tags r:id="rId3"/>
            </p:custDataLst>
          </p:nvPr>
        </p:nvSpPr>
        <p:spPr/>
        <p:txBody>
          <a:bodyPr/>
          <a:lstStyle/>
          <a:p>
            <a:pPr eaLnBrk="1" hangingPunct="1"/>
            <a:r>
              <a:rPr lang="en-US" dirty="0" smtClean="0">
                <a:solidFill>
                  <a:schemeClr val="tx1"/>
                </a:solidFill>
              </a:rPr>
              <a:t>Exception Definition</a:t>
            </a:r>
            <a:endParaRPr lang="en-US" dirty="0" smtClean="0"/>
          </a:p>
        </p:txBody>
      </p:sp>
      <p:pic>
        <p:nvPicPr>
          <p:cNvPr id="4098" name="Picture 2"/>
          <p:cNvPicPr>
            <a:picLocks noChangeAspect="1" noChangeArrowheads="1"/>
          </p:cNvPicPr>
          <p:nvPr>
            <p:custDataLst>
              <p:tags r:id="rId4"/>
            </p:custDataLst>
          </p:nvPr>
        </p:nvPicPr>
        <p:blipFill>
          <a:blip r:embed="rId8"/>
          <a:srcRect/>
          <a:stretch>
            <a:fillRect/>
          </a:stretch>
        </p:blipFill>
        <p:spPr bwMode="auto">
          <a:xfrm>
            <a:off x="2066309" y="4089362"/>
            <a:ext cx="4997833" cy="1758497"/>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Rectangle 5"/>
          <p:cNvSpPr/>
          <p:nvPr>
            <p:custDataLst>
              <p:tags r:id="rId5"/>
            </p:custDataLst>
          </p:nvPr>
        </p:nvSpPr>
        <p:spPr>
          <a:xfrm>
            <a:off x="2066309" y="4475125"/>
            <a:ext cx="2992582" cy="1189388"/>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0"/>
          </p:nvPr>
        </p:nvSpPr>
        <p:spPr/>
        <p:txBody>
          <a:bodyPr/>
          <a:lstStyle/>
          <a:p>
            <a:r>
              <a:rPr lang="en-US" smtClean="0"/>
              <a:t>DM-Except-Comp-Lines-H-F-190</a:t>
            </a:r>
            <a:endParaRPr lang="en-US"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custDataLst>
              <p:tags r:id="rId2"/>
            </p:custDataLst>
          </p:nvPr>
        </p:nvSpPr>
        <p:spPr/>
        <p:txBody>
          <a:bodyPr>
            <a:normAutofit lnSpcReduction="10000"/>
          </a:bodyPr>
          <a:lstStyle/>
          <a:p>
            <a:r>
              <a:rPr lang="en-US" dirty="0" smtClean="0"/>
              <a:t>When developing a Demand Plan for 100, 1,000 or 100,000 SKU’s, how do you look at them all?</a:t>
            </a:r>
          </a:p>
          <a:p>
            <a:r>
              <a:rPr lang="en-US" b="1" dirty="0" smtClean="0"/>
              <a:t>Exceptions</a:t>
            </a:r>
            <a:r>
              <a:rPr lang="en-US" dirty="0" smtClean="0"/>
              <a:t> allow you to develop criteria that will highlight items that have forecast issues and focus on those areas that need your attention</a:t>
            </a:r>
          </a:p>
          <a:p>
            <a:r>
              <a:rPr lang="en-US" b="1" dirty="0" smtClean="0"/>
              <a:t>Exceptions</a:t>
            </a:r>
            <a:r>
              <a:rPr lang="en-US" dirty="0" smtClean="0"/>
              <a:t> can be </a:t>
            </a:r>
            <a:r>
              <a:rPr lang="en-US" b="1" dirty="0" smtClean="0"/>
              <a:t>run ad-hoc</a:t>
            </a:r>
            <a:r>
              <a:rPr lang="en-US" dirty="0" smtClean="0"/>
              <a:t>, </a:t>
            </a:r>
            <a:r>
              <a:rPr lang="en-US" b="1" dirty="0" smtClean="0"/>
              <a:t>or scheduled in the Batch Scheduler</a:t>
            </a:r>
          </a:p>
          <a:p>
            <a:r>
              <a:rPr lang="en-US" dirty="0" smtClean="0"/>
              <a:t>All </a:t>
            </a:r>
            <a:r>
              <a:rPr lang="en-US" b="1" dirty="0" smtClean="0"/>
              <a:t>exceptions</a:t>
            </a:r>
            <a:r>
              <a:rPr lang="en-US" dirty="0" smtClean="0"/>
              <a:t> will use an opinion line which will be compared to</a:t>
            </a:r>
          </a:p>
          <a:p>
            <a:pPr lvl="1"/>
            <a:r>
              <a:rPr lang="en-US" dirty="0" smtClean="0"/>
              <a:t> either another opinion line, or a constant value</a:t>
            </a:r>
          </a:p>
          <a:p>
            <a:endParaRPr lang="en-US" dirty="0"/>
          </a:p>
        </p:txBody>
      </p:sp>
      <p:sp>
        <p:nvSpPr>
          <p:cNvPr id="19458" name="Title 1"/>
          <p:cNvSpPr>
            <a:spLocks noGrp="1"/>
          </p:cNvSpPr>
          <p:nvPr>
            <p:ph type="title"/>
            <p:custDataLst>
              <p:tags r:id="rId3"/>
            </p:custDataLst>
          </p:nvPr>
        </p:nvSpPr>
        <p:spPr/>
        <p:txBody>
          <a:bodyPr/>
          <a:lstStyle/>
          <a:p>
            <a:r>
              <a:rPr lang="en-US" dirty="0" smtClean="0"/>
              <a:t>Exceptions - Overview</a:t>
            </a:r>
          </a:p>
        </p:txBody>
      </p:sp>
      <p:sp>
        <p:nvSpPr>
          <p:cNvPr id="4" name="Footer Placeholder 3"/>
          <p:cNvSpPr>
            <a:spLocks noGrp="1"/>
          </p:cNvSpPr>
          <p:nvPr>
            <p:ph type="ftr" sz="quarter" idx="10"/>
          </p:nvPr>
        </p:nvSpPr>
        <p:spPr/>
        <p:txBody>
          <a:bodyPr/>
          <a:lstStyle/>
          <a:p>
            <a:r>
              <a:rPr lang="en-US" smtClean="0"/>
              <a:t>DM-Except-Comp-Lines-H-F-020</a:t>
            </a:r>
            <a:endParaRPr lang="en-US" dirty="0"/>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p:txBody>
          <a:bodyPr/>
          <a:lstStyle/>
          <a:p>
            <a:r>
              <a:rPr lang="en-US" sz="2600" dirty="0" smtClean="0"/>
              <a:t>You can perform the following calculations on the values for </a:t>
            </a:r>
            <a:r>
              <a:rPr lang="en-US" sz="2600" b="1" dirty="0" smtClean="0"/>
              <a:t>each period within the bucket</a:t>
            </a:r>
            <a:endParaRPr lang="en-US" sz="2600" dirty="0" smtClean="0"/>
          </a:p>
          <a:p>
            <a:pPr lvl="1"/>
            <a:r>
              <a:rPr lang="en-US" sz="2200" b="1" dirty="0" smtClean="0"/>
              <a:t>Sum</a:t>
            </a:r>
            <a:r>
              <a:rPr lang="en-US" sz="2200" dirty="0" smtClean="0"/>
              <a:t> - All values within the bucket are summed</a:t>
            </a:r>
          </a:p>
          <a:p>
            <a:pPr lvl="1"/>
            <a:r>
              <a:rPr lang="en-US" sz="2200" b="1" dirty="0" err="1" smtClean="0"/>
              <a:t>Avg</a:t>
            </a:r>
            <a:r>
              <a:rPr lang="en-US" sz="2200" dirty="0" smtClean="0"/>
              <a:t> - All values within the bucket are averaged</a:t>
            </a:r>
          </a:p>
          <a:p>
            <a:pPr lvl="1"/>
            <a:r>
              <a:rPr lang="en-US" sz="2200" b="1" dirty="0" smtClean="0"/>
              <a:t>Min</a:t>
            </a:r>
            <a:r>
              <a:rPr lang="en-US" sz="2200" dirty="0" smtClean="0"/>
              <a:t> - The minimum value in the bucket is selected</a:t>
            </a:r>
          </a:p>
          <a:p>
            <a:pPr lvl="1"/>
            <a:r>
              <a:rPr lang="en-US" sz="2200" b="1" dirty="0" smtClean="0"/>
              <a:t>Max</a:t>
            </a:r>
            <a:r>
              <a:rPr lang="en-US" sz="2200" dirty="0" smtClean="0"/>
              <a:t> - The maximum value in the bucket is selected</a:t>
            </a:r>
            <a:endParaRPr lang="en-US" sz="2200" dirty="0"/>
          </a:p>
        </p:txBody>
      </p:sp>
      <p:sp>
        <p:nvSpPr>
          <p:cNvPr id="29699" name="Rectangle 2"/>
          <p:cNvSpPr>
            <a:spLocks noGrp="1" noChangeArrowheads="1"/>
          </p:cNvSpPr>
          <p:nvPr>
            <p:ph type="title"/>
            <p:custDataLst>
              <p:tags r:id="rId3"/>
            </p:custDataLst>
          </p:nvPr>
        </p:nvSpPr>
        <p:spPr/>
        <p:txBody>
          <a:bodyPr/>
          <a:lstStyle/>
          <a:p>
            <a:r>
              <a:rPr lang="en-US" dirty="0" smtClean="0"/>
              <a:t>Method Inside Buckets</a:t>
            </a:r>
          </a:p>
        </p:txBody>
      </p:sp>
      <p:pic>
        <p:nvPicPr>
          <p:cNvPr id="7" name="Picture 2"/>
          <p:cNvPicPr>
            <a:picLocks noChangeAspect="1" noChangeArrowheads="1"/>
          </p:cNvPicPr>
          <p:nvPr>
            <p:custDataLst>
              <p:tags r:id="rId4"/>
            </p:custDataLst>
          </p:nvPr>
        </p:nvPicPr>
        <p:blipFill>
          <a:blip r:embed="rId9"/>
          <a:srcRect/>
          <a:stretch>
            <a:fillRect/>
          </a:stretch>
        </p:blipFill>
        <p:spPr bwMode="auto">
          <a:xfrm>
            <a:off x="1710044" y="3616268"/>
            <a:ext cx="5723747" cy="2465614"/>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Rectangle 7"/>
          <p:cNvSpPr/>
          <p:nvPr>
            <p:custDataLst>
              <p:tags r:id="rId5"/>
            </p:custDataLst>
          </p:nvPr>
        </p:nvSpPr>
        <p:spPr>
          <a:xfrm>
            <a:off x="1935677" y="4548256"/>
            <a:ext cx="1874322" cy="33251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custDataLst>
              <p:tags r:id="rId6"/>
            </p:custDataLst>
          </p:nvPr>
        </p:nvSpPr>
        <p:spPr>
          <a:xfrm>
            <a:off x="3809999" y="4548256"/>
            <a:ext cx="1721922" cy="119940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0"/>
          </p:nvPr>
        </p:nvSpPr>
        <p:spPr/>
        <p:txBody>
          <a:bodyPr/>
          <a:lstStyle/>
          <a:p>
            <a:r>
              <a:rPr lang="en-US" smtClean="0"/>
              <a:t>DM-Except-Comp-Lines-H-F-200</a:t>
            </a:r>
            <a:endParaRPr lang="en-US" dirty="0"/>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5"/>
          <p:cNvSpPr>
            <a:spLocks noGrp="1"/>
          </p:cNvSpPr>
          <p:nvPr>
            <p:ph idx="1"/>
            <p:custDataLst>
              <p:tags r:id="rId2"/>
            </p:custDataLst>
          </p:nvPr>
        </p:nvSpPr>
        <p:spPr/>
        <p:txBody>
          <a:bodyPr/>
          <a:lstStyle/>
          <a:p>
            <a:r>
              <a:rPr lang="en-US" dirty="0" smtClean="0"/>
              <a:t>Use the </a:t>
            </a:r>
            <a:r>
              <a:rPr lang="en-US" b="1" dirty="0" smtClean="0"/>
              <a:t>Calculate</a:t>
            </a:r>
            <a:r>
              <a:rPr lang="en-US" dirty="0" smtClean="0"/>
              <a:t> drop-down to select </a:t>
            </a:r>
            <a:r>
              <a:rPr lang="en-US" b="1" dirty="0" smtClean="0"/>
              <a:t>Variance</a:t>
            </a:r>
            <a:r>
              <a:rPr lang="en-US" dirty="0" smtClean="0"/>
              <a:t> as the comparison method</a:t>
            </a:r>
          </a:p>
        </p:txBody>
      </p:sp>
      <p:sp>
        <p:nvSpPr>
          <p:cNvPr id="31747" name="Rectangle 2"/>
          <p:cNvSpPr>
            <a:spLocks noGrp="1" noChangeArrowheads="1"/>
          </p:cNvSpPr>
          <p:nvPr>
            <p:ph type="title"/>
            <p:custDataLst>
              <p:tags r:id="rId3"/>
            </p:custDataLst>
          </p:nvPr>
        </p:nvSpPr>
        <p:spPr/>
        <p:txBody>
          <a:bodyPr/>
          <a:lstStyle/>
          <a:p>
            <a:r>
              <a:rPr lang="en-US" smtClean="0"/>
              <a:t>Exception Definition - Calculate</a:t>
            </a:r>
          </a:p>
        </p:txBody>
      </p:sp>
      <p:pic>
        <p:nvPicPr>
          <p:cNvPr id="31749" name="Picture 8"/>
          <p:cNvPicPr>
            <a:picLocks noChangeAspect="1" noChangeArrowheads="1"/>
          </p:cNvPicPr>
          <p:nvPr>
            <p:custDataLst>
              <p:tags r:id="rId4"/>
            </p:custDataLst>
          </p:nvPr>
        </p:nvPicPr>
        <p:blipFill>
          <a:blip r:embed="rId7" cstate="print"/>
          <a:srcRect r="52757"/>
          <a:stretch>
            <a:fillRect/>
          </a:stretch>
        </p:blipFill>
        <p:spPr bwMode="auto">
          <a:xfrm>
            <a:off x="1048000" y="2362199"/>
            <a:ext cx="7049438" cy="2733675"/>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smtClean="0"/>
              <a:t>DM-Except-Comp-Lines-H-F-210</a:t>
            </a:r>
            <a:endParaRPr lang="en-US" dirty="0"/>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2"/>
          <p:cNvSpPr>
            <a:spLocks noGrp="1"/>
          </p:cNvSpPr>
          <p:nvPr>
            <p:ph sz="half" idx="1"/>
            <p:custDataLst>
              <p:tags r:id="rId2"/>
            </p:custDataLst>
          </p:nvPr>
        </p:nvSpPr>
        <p:spPr/>
        <p:txBody>
          <a:bodyPr>
            <a:normAutofit fontScale="92500" lnSpcReduction="20000"/>
          </a:bodyPr>
          <a:lstStyle/>
          <a:p>
            <a:pPr>
              <a:buNone/>
            </a:pPr>
            <a:r>
              <a:rPr lang="en-US" dirty="0" smtClean="0"/>
              <a:t>Base – Comparison   =</a:t>
            </a:r>
          </a:p>
          <a:p>
            <a:pPr>
              <a:buNone/>
            </a:pPr>
            <a:endParaRPr lang="en-US" dirty="0" smtClean="0"/>
          </a:p>
          <a:p>
            <a:pPr>
              <a:buNone/>
            </a:pPr>
            <a:endParaRPr lang="en-US" dirty="0" smtClean="0"/>
          </a:p>
          <a:p>
            <a:pPr>
              <a:buNone/>
            </a:pPr>
            <a:r>
              <a:rPr lang="en-US" dirty="0" smtClean="0"/>
              <a:t>Base – Comparison   =</a:t>
            </a:r>
            <a:br>
              <a:rPr lang="en-US" dirty="0" smtClean="0"/>
            </a:br>
            <a:endParaRPr lang="en-US" dirty="0" smtClean="0"/>
          </a:p>
          <a:p>
            <a:pPr>
              <a:buNone/>
            </a:pPr>
            <a:endParaRPr lang="en-US" dirty="0" smtClean="0"/>
          </a:p>
          <a:p>
            <a:pPr>
              <a:buNone/>
            </a:pPr>
            <a:endParaRPr lang="en-US" dirty="0" smtClean="0"/>
          </a:p>
          <a:p>
            <a:pPr>
              <a:buNone/>
            </a:pPr>
            <a:endParaRPr lang="en-US" sz="1000" dirty="0" smtClean="0"/>
          </a:p>
          <a:p>
            <a:pPr>
              <a:buNone/>
            </a:pPr>
            <a:r>
              <a:rPr lang="en-US" u="sng" dirty="0" smtClean="0"/>
              <a:t>Base – Comparison</a:t>
            </a:r>
            <a:r>
              <a:rPr lang="en-US" dirty="0" smtClean="0"/>
              <a:t>   =</a:t>
            </a:r>
            <a:br>
              <a:rPr lang="en-US" dirty="0" smtClean="0"/>
            </a:br>
            <a:r>
              <a:rPr lang="en-US" dirty="0" smtClean="0"/>
              <a:t>Comparison</a:t>
            </a:r>
            <a:br>
              <a:rPr lang="en-US" dirty="0" smtClean="0"/>
            </a:br>
            <a:endParaRPr lang="en-US" dirty="0" smtClean="0"/>
          </a:p>
          <a:p>
            <a:pPr>
              <a:buNone/>
            </a:pPr>
            <a:r>
              <a:rPr lang="en-US" u="sng" dirty="0" smtClean="0"/>
              <a:t>Base – Comparison</a:t>
            </a:r>
            <a:r>
              <a:rPr lang="en-US" dirty="0" smtClean="0"/>
              <a:t>   =</a:t>
            </a:r>
            <a:br>
              <a:rPr lang="en-US" dirty="0" smtClean="0"/>
            </a:br>
            <a:r>
              <a:rPr lang="en-US" dirty="0" smtClean="0"/>
              <a:t>Comparison</a:t>
            </a:r>
            <a:br>
              <a:rPr lang="en-US" dirty="0" smtClean="0"/>
            </a:br>
            <a:endParaRPr lang="en-US" dirty="0" smtClean="0"/>
          </a:p>
          <a:p>
            <a:endParaRPr lang="en-US" dirty="0"/>
          </a:p>
        </p:txBody>
      </p:sp>
      <p:sp>
        <p:nvSpPr>
          <p:cNvPr id="27" name="Content Placeholder 26"/>
          <p:cNvSpPr>
            <a:spLocks noGrp="1"/>
          </p:cNvSpPr>
          <p:nvPr>
            <p:ph sz="half" idx="2"/>
            <p:custDataLst>
              <p:tags r:id="rId3"/>
            </p:custDataLst>
          </p:nvPr>
        </p:nvSpPr>
        <p:spPr/>
        <p:txBody>
          <a:bodyPr>
            <a:normAutofit fontScale="62500" lnSpcReduction="20000"/>
          </a:bodyPr>
          <a:lstStyle/>
          <a:p>
            <a:pPr marL="457200" indent="-457200">
              <a:spcBef>
                <a:spcPct val="30000"/>
              </a:spcBef>
              <a:buNone/>
            </a:pPr>
            <a:r>
              <a:rPr lang="en-US" b="1" dirty="0" smtClean="0"/>
              <a:t>Variance</a:t>
            </a:r>
            <a:r>
              <a:rPr lang="en-US" dirty="0" smtClean="0"/>
              <a:t> = the difference between the base and the comparison value</a:t>
            </a:r>
          </a:p>
          <a:p>
            <a:pPr marL="457200" indent="-457200">
              <a:spcBef>
                <a:spcPct val="30000"/>
              </a:spcBef>
              <a:buNone/>
            </a:pPr>
            <a:endParaRPr lang="en-US" sz="1600" dirty="0" smtClean="0"/>
          </a:p>
          <a:p>
            <a:pPr marL="457200" indent="-457200">
              <a:spcBef>
                <a:spcPct val="30000"/>
              </a:spcBef>
              <a:buNone/>
            </a:pPr>
            <a:endParaRPr lang="en-US" b="1" dirty="0" smtClean="0"/>
          </a:p>
          <a:p>
            <a:pPr marL="457200" indent="-457200">
              <a:spcBef>
                <a:spcPct val="30000"/>
              </a:spcBef>
              <a:buNone/>
            </a:pPr>
            <a:r>
              <a:rPr lang="en-US" b="1" dirty="0" smtClean="0"/>
              <a:t>Absolute Variance</a:t>
            </a:r>
            <a:r>
              <a:rPr lang="en-US" dirty="0" smtClean="0"/>
              <a:t> = the absolute difference (positive or negative, converted to a positive difference) between the base and comparison value</a:t>
            </a:r>
          </a:p>
          <a:p>
            <a:pPr marL="457200" indent="-457200">
              <a:spcBef>
                <a:spcPct val="30000"/>
              </a:spcBef>
              <a:buNone/>
            </a:pPr>
            <a:endParaRPr lang="en-US" b="1" dirty="0" smtClean="0"/>
          </a:p>
          <a:p>
            <a:pPr marL="457200" indent="-457200">
              <a:spcBef>
                <a:spcPct val="30000"/>
              </a:spcBef>
              <a:buNone/>
            </a:pPr>
            <a:r>
              <a:rPr lang="en-US" b="1" dirty="0" smtClean="0"/>
              <a:t>Percent Variance</a:t>
            </a:r>
            <a:r>
              <a:rPr lang="en-US" dirty="0" smtClean="0"/>
              <a:t> – the percentage of the difference between the base and the comparison value</a:t>
            </a:r>
          </a:p>
          <a:p>
            <a:pPr marL="457200" indent="-457200">
              <a:spcBef>
                <a:spcPct val="30000"/>
              </a:spcBef>
              <a:buNone/>
            </a:pPr>
            <a:r>
              <a:rPr lang="en-US" b="1" dirty="0" smtClean="0"/>
              <a:t>Absolute Percent Variance</a:t>
            </a:r>
            <a:r>
              <a:rPr lang="en-US" dirty="0" smtClean="0"/>
              <a:t> – the absolute percentage of the difference between the base and the comparison value</a:t>
            </a:r>
          </a:p>
          <a:p>
            <a:endParaRPr lang="en-US" dirty="0"/>
          </a:p>
        </p:txBody>
      </p:sp>
      <p:sp>
        <p:nvSpPr>
          <p:cNvPr id="14" name="Title 13"/>
          <p:cNvSpPr>
            <a:spLocks noGrp="1"/>
          </p:cNvSpPr>
          <p:nvPr>
            <p:ph type="title"/>
            <p:custDataLst>
              <p:tags r:id="rId4"/>
            </p:custDataLst>
          </p:nvPr>
        </p:nvSpPr>
        <p:spPr/>
        <p:txBody>
          <a:bodyPr/>
          <a:lstStyle/>
          <a:p>
            <a:r>
              <a:rPr lang="en-US" dirty="0" smtClean="0"/>
              <a:t>Calculate Options – Types Of Variance </a:t>
            </a:r>
            <a:endParaRPr lang="en-US" dirty="0"/>
          </a:p>
        </p:txBody>
      </p:sp>
      <p:cxnSp>
        <p:nvCxnSpPr>
          <p:cNvPr id="29" name="Straight Connector 28"/>
          <p:cNvCxnSpPr/>
          <p:nvPr>
            <p:custDataLst>
              <p:tags r:id="rId5"/>
            </p:custDataLst>
          </p:nvPr>
        </p:nvCxnSpPr>
        <p:spPr>
          <a:xfrm rot="5400000">
            <a:off x="3477225" y="2238375"/>
            <a:ext cx="47625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custDataLst>
              <p:tags r:id="rId6"/>
            </p:custDataLst>
          </p:nvPr>
        </p:nvCxnSpPr>
        <p:spPr>
          <a:xfrm rot="5400000">
            <a:off x="219075" y="2238375"/>
            <a:ext cx="47625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custDataLst>
              <p:tags r:id="rId7"/>
            </p:custDataLst>
          </p:nvPr>
        </p:nvCxnSpPr>
        <p:spPr>
          <a:xfrm rot="5400000">
            <a:off x="95250" y="4972050"/>
            <a:ext cx="72390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custDataLst>
              <p:tags r:id="rId8"/>
            </p:custDataLst>
          </p:nvPr>
        </p:nvCxnSpPr>
        <p:spPr>
          <a:xfrm rot="5400000">
            <a:off x="3353400" y="4972050"/>
            <a:ext cx="723900" cy="0"/>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9" name="Footer Placeholder 8"/>
          <p:cNvSpPr>
            <a:spLocks noGrp="1"/>
          </p:cNvSpPr>
          <p:nvPr>
            <p:ph type="ftr" sz="quarter" idx="10"/>
          </p:nvPr>
        </p:nvSpPr>
        <p:spPr/>
        <p:txBody>
          <a:bodyPr/>
          <a:lstStyle/>
          <a:p>
            <a:r>
              <a:rPr lang="en-US" smtClean="0"/>
              <a:t>DM-Except-Comp-Lines-H-F-220</a:t>
            </a:r>
            <a:endParaRPr lang="en-US" dirty="0"/>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a:bodyPr>
          <a:lstStyle/>
          <a:p>
            <a:r>
              <a:rPr lang="en-US" sz="2600" dirty="0" smtClean="0"/>
              <a:t>After the values are calculated for the </a:t>
            </a:r>
            <a:r>
              <a:rPr lang="en-US" sz="2600" b="1" dirty="0" smtClean="0"/>
              <a:t>Method inside Buckets</a:t>
            </a:r>
            <a:r>
              <a:rPr lang="en-US" sz="2600" dirty="0" smtClean="0"/>
              <a:t>, and the Calculate method is applied, the calculated values will now be aggregated using the Method outside Buckets:  </a:t>
            </a:r>
            <a:r>
              <a:rPr lang="en-US" sz="2600" b="1" dirty="0" smtClean="0"/>
              <a:t>Sum, </a:t>
            </a:r>
            <a:r>
              <a:rPr lang="en-US" sz="2600" b="1" dirty="0" err="1" smtClean="0"/>
              <a:t>Avg</a:t>
            </a:r>
            <a:r>
              <a:rPr lang="en-US" sz="2600" b="1" dirty="0" smtClean="0"/>
              <a:t>, Min, Max</a:t>
            </a:r>
            <a:endParaRPr lang="en-US" sz="2600" dirty="0" smtClean="0"/>
          </a:p>
          <a:p>
            <a:endParaRPr lang="en-US" sz="2600" dirty="0" smtClean="0"/>
          </a:p>
          <a:p>
            <a:endParaRPr lang="en-US" sz="2600" dirty="0" smtClean="0"/>
          </a:p>
          <a:p>
            <a:endParaRPr lang="en-US" sz="2600" dirty="0" smtClean="0"/>
          </a:p>
          <a:p>
            <a:endParaRPr lang="en-US" sz="2600" dirty="0" smtClean="0"/>
          </a:p>
          <a:p>
            <a:endParaRPr lang="en-US" dirty="0" smtClean="0"/>
          </a:p>
          <a:p>
            <a:endParaRPr lang="en-US" dirty="0"/>
          </a:p>
        </p:txBody>
      </p:sp>
      <p:sp>
        <p:nvSpPr>
          <p:cNvPr id="32771" name="Rectangle 2"/>
          <p:cNvSpPr>
            <a:spLocks noGrp="1" noChangeArrowheads="1"/>
          </p:cNvSpPr>
          <p:nvPr>
            <p:ph type="title"/>
            <p:custDataLst>
              <p:tags r:id="rId3"/>
            </p:custDataLst>
          </p:nvPr>
        </p:nvSpPr>
        <p:spPr/>
        <p:txBody>
          <a:bodyPr/>
          <a:lstStyle/>
          <a:p>
            <a:r>
              <a:rPr lang="en-US" dirty="0" smtClean="0"/>
              <a:t>Method Outside Buckets</a:t>
            </a:r>
          </a:p>
        </p:txBody>
      </p:sp>
      <p:pic>
        <p:nvPicPr>
          <p:cNvPr id="32775" name="Picture 12"/>
          <p:cNvPicPr>
            <a:picLocks noChangeAspect="1" noChangeArrowheads="1"/>
          </p:cNvPicPr>
          <p:nvPr>
            <p:custDataLst>
              <p:tags r:id="rId4"/>
            </p:custDataLst>
          </p:nvPr>
        </p:nvPicPr>
        <p:blipFill>
          <a:blip r:embed="rId8" cstate="print"/>
          <a:srcRect/>
          <a:stretch>
            <a:fillRect/>
          </a:stretch>
        </p:blipFill>
        <p:spPr bwMode="auto">
          <a:xfrm>
            <a:off x="638175" y="2952996"/>
            <a:ext cx="7866063" cy="1666875"/>
          </a:xfrm>
          <a:prstGeom prst="rect">
            <a:avLst/>
          </a:prstGeom>
          <a:noFill/>
          <a:ln w="19050">
            <a:noFill/>
            <a:miter lim="800000"/>
            <a:headEnd/>
            <a:tailEnd/>
          </a:ln>
          <a:effectLst>
            <a:outerShdw blurRad="50800" dist="38100" dir="2700000" algn="tl" rotWithShape="0">
              <a:prstClr val="black">
                <a:alpha val="40000"/>
              </a:prstClr>
            </a:outerShdw>
          </a:effectLst>
        </p:spPr>
      </p:pic>
      <p:grpSp>
        <p:nvGrpSpPr>
          <p:cNvPr id="8" name="Group 7"/>
          <p:cNvGrpSpPr/>
          <p:nvPr/>
        </p:nvGrpSpPr>
        <p:grpSpPr>
          <a:xfrm>
            <a:off x="938699" y="4688774"/>
            <a:ext cx="7251405" cy="1583107"/>
            <a:chOff x="808074" y="4724399"/>
            <a:chExt cx="7251405" cy="1583107"/>
          </a:xfrm>
        </p:grpSpPr>
        <p:pic>
          <p:nvPicPr>
            <p:cNvPr id="32773" name="Picture 11"/>
            <p:cNvPicPr>
              <a:picLocks noChangeAspect="1" noChangeArrowheads="1"/>
            </p:cNvPicPr>
            <p:nvPr>
              <p:custDataLst>
                <p:tags r:id="rId5"/>
              </p:custDataLst>
            </p:nvPr>
          </p:nvPicPr>
          <p:blipFill>
            <a:blip r:embed="rId9" cstate="print"/>
            <a:srcRect/>
            <a:stretch>
              <a:fillRect/>
            </a:stretch>
          </p:blipFill>
          <p:spPr bwMode="auto">
            <a:xfrm>
              <a:off x="808074" y="4724399"/>
              <a:ext cx="7251405" cy="1583107"/>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10" name="Rectangle 9"/>
            <p:cNvSpPr/>
            <p:nvPr/>
          </p:nvSpPr>
          <p:spPr>
            <a:xfrm>
              <a:off x="7247629" y="5575777"/>
              <a:ext cx="811849" cy="731729"/>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9" name="Footer Placeholder 8"/>
          <p:cNvSpPr>
            <a:spLocks noGrp="1"/>
          </p:cNvSpPr>
          <p:nvPr>
            <p:ph type="ftr" sz="quarter" idx="10"/>
          </p:nvPr>
        </p:nvSpPr>
        <p:spPr/>
        <p:txBody>
          <a:bodyPr/>
          <a:lstStyle/>
          <a:p>
            <a:r>
              <a:rPr lang="en-US" smtClean="0"/>
              <a:t>DM-Except-Comp-Lines-H-F-230</a:t>
            </a:r>
            <a:endParaRPr lang="en-US" dirty="0"/>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custDataLst>
              <p:tags r:id="rId2"/>
            </p:custDataLst>
          </p:nvPr>
        </p:nvSpPr>
        <p:spPr/>
        <p:txBody>
          <a:bodyPr/>
          <a:lstStyle/>
          <a:p>
            <a:pPr marL="568325">
              <a:spcBef>
                <a:spcPts val="600"/>
              </a:spcBef>
            </a:pPr>
            <a:r>
              <a:rPr lang="en-US" dirty="0" smtClean="0"/>
              <a:t>The </a:t>
            </a:r>
            <a:r>
              <a:rPr lang="en-US" b="1" dirty="0" smtClean="0"/>
              <a:t>Method Outside Buckets </a:t>
            </a:r>
            <a:r>
              <a:rPr lang="en-US" dirty="0" smtClean="0"/>
              <a:t>will result in a single number</a:t>
            </a:r>
          </a:p>
          <a:p>
            <a:pPr marL="568325">
              <a:spcBef>
                <a:spcPts val="600"/>
              </a:spcBef>
            </a:pPr>
            <a:r>
              <a:rPr lang="en-US" dirty="0" smtClean="0"/>
              <a:t>This number is then compared to a range of values, and if it falls within that range, the </a:t>
            </a:r>
            <a:r>
              <a:rPr lang="en-US" b="1" dirty="0" smtClean="0"/>
              <a:t>Exception</a:t>
            </a:r>
            <a:r>
              <a:rPr lang="en-US" dirty="0" smtClean="0"/>
              <a:t> is true for that series</a:t>
            </a:r>
          </a:p>
          <a:p>
            <a:pPr marL="568325">
              <a:spcBef>
                <a:spcPts val="600"/>
              </a:spcBef>
            </a:pPr>
            <a:r>
              <a:rPr lang="en-US" dirty="0" smtClean="0"/>
              <a:t>This number is the result  that goes into the numeric value if </a:t>
            </a:r>
            <a:r>
              <a:rPr lang="en-US" b="1" dirty="0" smtClean="0"/>
              <a:t>Compute Value </a:t>
            </a:r>
            <a:r>
              <a:rPr lang="en-US" dirty="0" smtClean="0"/>
              <a:t>is used</a:t>
            </a:r>
            <a:endParaRPr lang="en-US" dirty="0"/>
          </a:p>
        </p:txBody>
      </p:sp>
      <p:sp>
        <p:nvSpPr>
          <p:cNvPr id="33794" name="Title 1"/>
          <p:cNvSpPr>
            <a:spLocks noGrp="1"/>
          </p:cNvSpPr>
          <p:nvPr>
            <p:ph type="title"/>
            <p:custDataLst>
              <p:tags r:id="rId3"/>
            </p:custDataLst>
          </p:nvPr>
        </p:nvSpPr>
        <p:spPr/>
        <p:txBody>
          <a:bodyPr/>
          <a:lstStyle/>
          <a:p>
            <a:r>
              <a:rPr lang="en-US" smtClean="0"/>
              <a:t>Exception - Results</a:t>
            </a:r>
          </a:p>
        </p:txBody>
      </p:sp>
      <p:sp>
        <p:nvSpPr>
          <p:cNvPr id="5" name="Footer Placeholder 4"/>
          <p:cNvSpPr>
            <a:spLocks noGrp="1"/>
          </p:cNvSpPr>
          <p:nvPr>
            <p:ph type="ftr" sz="quarter" idx="10"/>
          </p:nvPr>
        </p:nvSpPr>
        <p:spPr/>
        <p:txBody>
          <a:bodyPr/>
          <a:lstStyle/>
          <a:p>
            <a:r>
              <a:rPr lang="en-US" smtClean="0"/>
              <a:t>DM-Except-Comp-Lines-H-F-240</a:t>
            </a:r>
            <a:endParaRPr lang="en-US" dirty="0"/>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custDataLst>
              <p:tags r:id="rId2"/>
            </p:custDataLst>
          </p:nvPr>
        </p:nvSpPr>
        <p:spPr/>
        <p:txBody>
          <a:bodyPr>
            <a:normAutofit/>
          </a:bodyPr>
          <a:lstStyle/>
          <a:p>
            <a:r>
              <a:rPr lang="en-US" dirty="0" smtClean="0"/>
              <a:t>Use the condition fields to set the Exception range </a:t>
            </a:r>
          </a:p>
          <a:p>
            <a:pPr>
              <a:buNone/>
            </a:pPr>
            <a:r>
              <a:rPr lang="en-US" dirty="0" smtClean="0"/>
              <a:t>	For our example:</a:t>
            </a:r>
          </a:p>
          <a:p>
            <a:pPr lvl="1"/>
            <a:r>
              <a:rPr lang="en-US" dirty="0" smtClean="0"/>
              <a:t>Select </a:t>
            </a:r>
            <a:r>
              <a:rPr lang="en-US" b="1" dirty="0" smtClean="0"/>
              <a:t>Operator</a:t>
            </a:r>
            <a:r>
              <a:rPr lang="en-US" dirty="0" smtClean="0"/>
              <a:t> Greater Than or Equal (&gt;=) to </a:t>
            </a:r>
            <a:r>
              <a:rPr lang="en-US" b="1" dirty="0" smtClean="0"/>
              <a:t>Value</a:t>
            </a:r>
            <a:r>
              <a:rPr lang="en-US" dirty="0" smtClean="0"/>
              <a:t> .25 (25%) </a:t>
            </a:r>
            <a:r>
              <a:rPr lang="en-US" b="1" dirty="0" smtClean="0"/>
              <a:t>or</a:t>
            </a:r>
          </a:p>
          <a:p>
            <a:pPr lvl="1"/>
            <a:r>
              <a:rPr lang="en-US" dirty="0" smtClean="0"/>
              <a:t>Select </a:t>
            </a:r>
            <a:r>
              <a:rPr lang="en-US" b="1" dirty="0" smtClean="0"/>
              <a:t>Operator</a:t>
            </a:r>
            <a:r>
              <a:rPr lang="en-US" dirty="0" smtClean="0"/>
              <a:t> Greater Than or Equal (&gt;=) to </a:t>
            </a:r>
            <a:r>
              <a:rPr lang="en-US" b="1" dirty="0" smtClean="0"/>
              <a:t>Value</a:t>
            </a:r>
            <a:r>
              <a:rPr lang="en-US" dirty="0" smtClean="0"/>
              <a:t>   -.25 (-25%)</a:t>
            </a:r>
          </a:p>
          <a:p>
            <a:endParaRPr lang="en-US" dirty="0" smtClean="0"/>
          </a:p>
          <a:p>
            <a:endParaRPr lang="en-US" dirty="0" smtClean="0"/>
          </a:p>
          <a:p>
            <a:pPr>
              <a:buNone/>
            </a:pPr>
            <a:endParaRPr lang="en-US" dirty="0" smtClean="0"/>
          </a:p>
          <a:p>
            <a:endParaRPr lang="en-US" dirty="0" smtClean="0"/>
          </a:p>
        </p:txBody>
      </p:sp>
      <p:sp>
        <p:nvSpPr>
          <p:cNvPr id="34819" name="Rectangle 2"/>
          <p:cNvSpPr>
            <a:spLocks noGrp="1" noChangeArrowheads="1"/>
          </p:cNvSpPr>
          <p:nvPr>
            <p:ph type="title"/>
            <p:custDataLst>
              <p:tags r:id="rId3"/>
            </p:custDataLst>
          </p:nvPr>
        </p:nvSpPr>
        <p:spPr/>
        <p:txBody>
          <a:bodyPr/>
          <a:lstStyle/>
          <a:p>
            <a:r>
              <a:rPr lang="en-US" smtClean="0"/>
              <a:t>Condition type</a:t>
            </a:r>
          </a:p>
        </p:txBody>
      </p:sp>
      <p:pic>
        <p:nvPicPr>
          <p:cNvPr id="6146" name="Picture 2"/>
          <p:cNvPicPr>
            <a:picLocks noChangeAspect="1" noChangeArrowheads="1"/>
          </p:cNvPicPr>
          <p:nvPr>
            <p:custDataLst>
              <p:tags r:id="rId4"/>
            </p:custDataLst>
          </p:nvPr>
        </p:nvPicPr>
        <p:blipFill>
          <a:blip r:embed="rId7"/>
          <a:srcRect/>
          <a:stretch>
            <a:fillRect/>
          </a:stretch>
        </p:blipFill>
        <p:spPr bwMode="auto">
          <a:xfrm>
            <a:off x="374699" y="4196003"/>
            <a:ext cx="8372571" cy="13680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smtClean="0"/>
              <a:t>DM-Except-Comp-Lines-H-F-250</a:t>
            </a:r>
            <a:endParaRPr lang="en-US" dirty="0"/>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a:effectLst/>
        </p:spPr>
        <p:txBody>
          <a:bodyPr/>
          <a:lstStyle/>
          <a:p>
            <a:r>
              <a:rPr lang="en-US" dirty="0" smtClean="0"/>
              <a:t>Once the Exception is created it needs to be assigned to users</a:t>
            </a:r>
            <a:br>
              <a:rPr lang="en-US" dirty="0" smtClean="0"/>
            </a:br>
            <a:endParaRPr lang="en-US" dirty="0"/>
          </a:p>
        </p:txBody>
      </p:sp>
      <p:sp>
        <p:nvSpPr>
          <p:cNvPr id="45060" name="Rectangle 2"/>
          <p:cNvSpPr>
            <a:spLocks noGrp="1" noChangeArrowheads="1"/>
          </p:cNvSpPr>
          <p:nvPr>
            <p:ph type="title"/>
            <p:custDataLst>
              <p:tags r:id="rId3"/>
            </p:custDataLst>
          </p:nvPr>
        </p:nvSpPr>
        <p:spPr/>
        <p:txBody>
          <a:bodyPr/>
          <a:lstStyle/>
          <a:p>
            <a:r>
              <a:rPr lang="en-US" smtClean="0"/>
              <a:t>Assign the Exception to Users</a:t>
            </a:r>
            <a:endParaRPr lang="en-US" dirty="0"/>
          </a:p>
        </p:txBody>
      </p:sp>
      <p:pic>
        <p:nvPicPr>
          <p:cNvPr id="45061" name="Picture 2"/>
          <p:cNvPicPr>
            <a:picLocks noChangeAspect="1" noChangeArrowheads="1"/>
          </p:cNvPicPr>
          <p:nvPr>
            <p:custDataLst>
              <p:tags r:id="rId4"/>
            </p:custDataLst>
          </p:nvPr>
        </p:nvPicPr>
        <p:blipFill>
          <a:blip r:embed="rId12" cstate="print"/>
          <a:srcRect/>
          <a:stretch>
            <a:fillRect/>
          </a:stretch>
        </p:blipFill>
        <p:spPr bwMode="auto">
          <a:xfrm>
            <a:off x="393354" y="1913127"/>
            <a:ext cx="8293446" cy="4234748"/>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9" name="Rounded Rectangle 11"/>
          <p:cNvSpPr>
            <a:spLocks noChangeArrowheads="1"/>
          </p:cNvSpPr>
          <p:nvPr>
            <p:custDataLst>
              <p:tags r:id="rId5"/>
            </p:custDataLst>
          </p:nvPr>
        </p:nvSpPr>
        <p:spPr bwMode="auto">
          <a:xfrm>
            <a:off x="669851" y="3412908"/>
            <a:ext cx="786809" cy="1679944"/>
          </a:xfrm>
          <a:prstGeom prst="roundRect">
            <a:avLst>
              <a:gd name="adj" fmla="val 16667"/>
            </a:avLst>
          </a:prstGeom>
          <a:noFill/>
          <a:ln w="28575" algn="ctr">
            <a:solidFill>
              <a:srgbClr val="FF0000"/>
            </a:solidFill>
            <a:round/>
            <a:headEnd/>
            <a:tailEnd/>
          </a:ln>
          <a:effectLst/>
        </p:spPr>
        <p:txBody>
          <a:bodyPr/>
          <a:lstStyle/>
          <a:p>
            <a:pPr algn="ctr"/>
            <a:endParaRPr lang="en-US"/>
          </a:p>
        </p:txBody>
      </p:sp>
      <p:sp>
        <p:nvSpPr>
          <p:cNvPr id="10" name="Rounded Rectangle 11"/>
          <p:cNvSpPr>
            <a:spLocks noChangeArrowheads="1"/>
          </p:cNvSpPr>
          <p:nvPr>
            <p:custDataLst>
              <p:tags r:id="rId6"/>
            </p:custDataLst>
          </p:nvPr>
        </p:nvSpPr>
        <p:spPr bwMode="auto">
          <a:xfrm>
            <a:off x="393353" y="1913127"/>
            <a:ext cx="1637465" cy="212652"/>
          </a:xfrm>
          <a:prstGeom prst="roundRect">
            <a:avLst>
              <a:gd name="adj" fmla="val 16667"/>
            </a:avLst>
          </a:prstGeom>
          <a:noFill/>
          <a:ln w="28575" algn="ctr">
            <a:solidFill>
              <a:srgbClr val="FF0000"/>
            </a:solidFill>
            <a:round/>
            <a:headEnd/>
            <a:tailEnd/>
          </a:ln>
          <a:effectLst/>
        </p:spPr>
        <p:txBody>
          <a:bodyPr/>
          <a:lstStyle/>
          <a:p>
            <a:pPr algn="ctr"/>
            <a:endParaRPr lang="en-US"/>
          </a:p>
        </p:txBody>
      </p:sp>
      <p:sp>
        <p:nvSpPr>
          <p:cNvPr id="11" name="Rounded Rectangle 11"/>
          <p:cNvSpPr>
            <a:spLocks noChangeArrowheads="1"/>
          </p:cNvSpPr>
          <p:nvPr>
            <p:custDataLst>
              <p:tags r:id="rId7"/>
            </p:custDataLst>
          </p:nvPr>
        </p:nvSpPr>
        <p:spPr bwMode="auto">
          <a:xfrm>
            <a:off x="457200" y="2168896"/>
            <a:ext cx="659219" cy="322637"/>
          </a:xfrm>
          <a:prstGeom prst="roundRect">
            <a:avLst>
              <a:gd name="adj" fmla="val 16667"/>
            </a:avLst>
          </a:prstGeom>
          <a:noFill/>
          <a:ln w="28575" algn="ctr">
            <a:solidFill>
              <a:srgbClr val="FF0000"/>
            </a:solidFill>
            <a:round/>
            <a:headEnd/>
            <a:tailEnd/>
          </a:ln>
          <a:effectLst/>
        </p:spPr>
        <p:txBody>
          <a:bodyPr/>
          <a:lstStyle/>
          <a:p>
            <a:pPr algn="ctr"/>
            <a:endParaRPr lang="en-US"/>
          </a:p>
        </p:txBody>
      </p:sp>
      <p:cxnSp>
        <p:nvCxnSpPr>
          <p:cNvPr id="13" name="Straight Arrow Connector 12"/>
          <p:cNvCxnSpPr/>
          <p:nvPr>
            <p:custDataLst>
              <p:tags r:id="rId8"/>
            </p:custDataLst>
          </p:nvPr>
        </p:nvCxnSpPr>
        <p:spPr>
          <a:xfrm rot="10800000" flipV="1">
            <a:off x="1456660" y="3559551"/>
            <a:ext cx="1235334" cy="19019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custDataLst>
              <p:tags r:id="rId9"/>
            </p:custDataLst>
          </p:nvPr>
        </p:nvCxnSpPr>
        <p:spPr>
          <a:xfrm rot="10800000">
            <a:off x="1116419" y="2359092"/>
            <a:ext cx="1235334" cy="33726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Footer Placeholder 11"/>
          <p:cNvSpPr>
            <a:spLocks noGrp="1"/>
          </p:cNvSpPr>
          <p:nvPr>
            <p:ph type="ftr" sz="quarter" idx="10"/>
          </p:nvPr>
        </p:nvSpPr>
        <p:spPr/>
        <p:txBody>
          <a:bodyPr/>
          <a:lstStyle/>
          <a:p>
            <a:r>
              <a:rPr lang="en-US" smtClean="0"/>
              <a:t>DM-Except-Comp-Lines-H-F-260</a:t>
            </a:r>
            <a:endParaRPr lang="en-US" dirty="0"/>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Grp="1" noChangeAspect="1" noChangeArrowheads="1"/>
          </p:cNvPicPr>
          <p:nvPr>
            <p:ph idx="1"/>
            <p:custDataLst>
              <p:tags r:id="rId2"/>
            </p:custDataLst>
          </p:nvPr>
        </p:nvPicPr>
        <p:blipFill>
          <a:blip r:embed="rId11"/>
          <a:stretch>
            <a:fillRect/>
          </a:stretch>
        </p:blipFill>
        <p:spPr bwMode="auto">
          <a:xfrm>
            <a:off x="645740" y="892175"/>
            <a:ext cx="3055019" cy="542448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 name="Title 1"/>
          <p:cNvSpPr>
            <a:spLocks noGrp="1"/>
          </p:cNvSpPr>
          <p:nvPr>
            <p:ph type="title"/>
            <p:custDataLst>
              <p:tags r:id="rId3"/>
            </p:custDataLst>
          </p:nvPr>
        </p:nvSpPr>
        <p:spPr/>
        <p:txBody>
          <a:bodyPr/>
          <a:lstStyle/>
          <a:p>
            <a:r>
              <a:rPr lang="en-US" dirty="0" smtClean="0"/>
              <a:t>Series That Meet Exception Criteria</a:t>
            </a:r>
            <a:endParaRPr lang="en-US" dirty="0"/>
          </a:p>
        </p:txBody>
      </p:sp>
      <p:pic>
        <p:nvPicPr>
          <p:cNvPr id="7172" name="Picture 4" descr="C:\Users\m3w\AppData\Local\Temp\SNAGHTML2f76843.PNG"/>
          <p:cNvPicPr>
            <a:picLocks noChangeAspect="1" noChangeArrowheads="1"/>
          </p:cNvPicPr>
          <p:nvPr>
            <p:custDataLst>
              <p:tags r:id="rId4"/>
            </p:custDataLst>
          </p:nvPr>
        </p:nvPicPr>
        <p:blipFill>
          <a:blip r:embed="rId12"/>
          <a:srcRect/>
          <a:stretch>
            <a:fillRect/>
          </a:stretch>
        </p:blipFill>
        <p:spPr bwMode="auto">
          <a:xfrm>
            <a:off x="4852694" y="2956914"/>
            <a:ext cx="3584736" cy="2734747"/>
          </a:xfrm>
          <a:prstGeom prst="rect">
            <a:avLst/>
          </a:prstGeom>
          <a:noFill/>
          <a:effectLst>
            <a:outerShdw blurRad="50800" dist="38100" dir="2700000" algn="tl" rotWithShape="0">
              <a:prstClr val="black">
                <a:alpha val="40000"/>
              </a:prstClr>
            </a:outerShdw>
          </a:effectLst>
        </p:spPr>
      </p:pic>
      <p:sp>
        <p:nvSpPr>
          <p:cNvPr id="6" name="TextBox 5"/>
          <p:cNvSpPr txBox="1"/>
          <p:nvPr>
            <p:custDataLst>
              <p:tags r:id="rId5"/>
            </p:custDataLst>
          </p:nvPr>
        </p:nvSpPr>
        <p:spPr>
          <a:xfrm>
            <a:off x="3985819" y="961901"/>
            <a:ext cx="3584736" cy="646331"/>
          </a:xfrm>
          <a:prstGeom prst="rect">
            <a:avLst/>
          </a:prstGeom>
          <a:noFill/>
        </p:spPr>
        <p:txBody>
          <a:bodyPr wrap="square" rtlCol="0">
            <a:spAutoFit/>
          </a:bodyPr>
          <a:lstStyle/>
          <a:p>
            <a:r>
              <a:rPr lang="en-US" dirty="0" smtClean="0"/>
              <a:t>Series that match exception criteria are highlighted in blue</a:t>
            </a:r>
            <a:endParaRPr lang="en-US" dirty="0"/>
          </a:p>
        </p:txBody>
      </p:sp>
      <p:sp>
        <p:nvSpPr>
          <p:cNvPr id="7" name="TextBox 6"/>
          <p:cNvSpPr txBox="1"/>
          <p:nvPr>
            <p:custDataLst>
              <p:tags r:id="rId6"/>
            </p:custDataLst>
          </p:nvPr>
        </p:nvSpPr>
        <p:spPr>
          <a:xfrm>
            <a:off x="6293934" y="2054447"/>
            <a:ext cx="2143496" cy="369332"/>
          </a:xfrm>
          <a:prstGeom prst="rect">
            <a:avLst/>
          </a:prstGeom>
          <a:noFill/>
        </p:spPr>
        <p:txBody>
          <a:bodyPr wrap="square" rtlCol="0">
            <a:spAutoFit/>
          </a:bodyPr>
          <a:lstStyle/>
          <a:p>
            <a:r>
              <a:rPr lang="en-US" dirty="0" smtClean="0"/>
              <a:t>Difference of 26%</a:t>
            </a:r>
            <a:endParaRPr lang="en-US" dirty="0"/>
          </a:p>
        </p:txBody>
      </p:sp>
      <p:cxnSp>
        <p:nvCxnSpPr>
          <p:cNvPr id="9" name="Straight Arrow Connector 8"/>
          <p:cNvCxnSpPr>
            <a:stCxn id="7" idx="2"/>
          </p:cNvCxnSpPr>
          <p:nvPr>
            <p:custDataLst>
              <p:tags r:id="rId7"/>
            </p:custDataLst>
          </p:nvPr>
        </p:nvCxnSpPr>
        <p:spPr>
          <a:xfrm flipH="1">
            <a:off x="6911450" y="2423779"/>
            <a:ext cx="454232" cy="1162585"/>
          </a:xfrm>
          <a:prstGeom prst="straightConnector1">
            <a:avLst/>
          </a:prstGeom>
          <a:ln w="4445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p:nvPr>
            <p:custDataLst>
              <p:tags r:id="rId8"/>
            </p:custDataLst>
          </p:nvPr>
        </p:nvCxnSpPr>
        <p:spPr>
          <a:xfrm flipH="1">
            <a:off x="3531587" y="1608232"/>
            <a:ext cx="454232" cy="505576"/>
          </a:xfrm>
          <a:prstGeom prst="straightConnector1">
            <a:avLst/>
          </a:prstGeom>
          <a:ln w="44450">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Footer Placeholder 10"/>
          <p:cNvSpPr>
            <a:spLocks noGrp="1"/>
          </p:cNvSpPr>
          <p:nvPr>
            <p:ph type="ftr" sz="quarter" idx="10"/>
          </p:nvPr>
        </p:nvSpPr>
        <p:spPr/>
        <p:txBody>
          <a:bodyPr/>
          <a:lstStyle/>
          <a:p>
            <a:r>
              <a:rPr lang="en-US" smtClean="0"/>
              <a:t>DM-Except-Comp-Lines-H-F-270</a:t>
            </a:r>
            <a:endParaRPr lang="en-US" dirty="0"/>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custDataLst>
              <p:tags r:id="rId2"/>
            </p:custDataLst>
          </p:nvPr>
        </p:nvPicPr>
        <p:blipFill>
          <a:blip r:embed="rId14"/>
          <a:stretch>
            <a:fillRect/>
          </a:stretch>
        </p:blipFill>
        <p:spPr bwMode="auto">
          <a:xfrm>
            <a:off x="581907" y="892175"/>
            <a:ext cx="7980186" cy="5424488"/>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 name="Title 1"/>
          <p:cNvSpPr>
            <a:spLocks noGrp="1"/>
          </p:cNvSpPr>
          <p:nvPr>
            <p:ph type="title"/>
            <p:custDataLst>
              <p:tags r:id="rId3"/>
            </p:custDataLst>
          </p:nvPr>
        </p:nvSpPr>
        <p:spPr/>
        <p:txBody>
          <a:bodyPr/>
          <a:lstStyle/>
          <a:p>
            <a:r>
              <a:rPr lang="en-US" dirty="0" smtClean="0"/>
              <a:t>Exception Editor – Preview Options</a:t>
            </a:r>
            <a:endParaRPr lang="en-US" dirty="0"/>
          </a:p>
        </p:txBody>
      </p:sp>
      <p:cxnSp>
        <p:nvCxnSpPr>
          <p:cNvPr id="6" name="Straight Arrow Connector 5"/>
          <p:cNvCxnSpPr/>
          <p:nvPr>
            <p:custDataLst>
              <p:tags r:id="rId4"/>
            </p:custDataLst>
          </p:nvPr>
        </p:nvCxnSpPr>
        <p:spPr>
          <a:xfrm flipH="1">
            <a:off x="3170712" y="1460665"/>
            <a:ext cx="1092530" cy="32063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7" name="Straight Arrow Connector 6"/>
          <p:cNvCxnSpPr/>
          <p:nvPr>
            <p:custDataLst>
              <p:tags r:id="rId5"/>
            </p:custDataLst>
          </p:nvPr>
        </p:nvCxnSpPr>
        <p:spPr>
          <a:xfrm flipH="1">
            <a:off x="3465616" y="1620982"/>
            <a:ext cx="1092530" cy="32063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8" name="Straight Arrow Connector 7"/>
          <p:cNvCxnSpPr/>
          <p:nvPr>
            <p:custDataLst>
              <p:tags r:id="rId6"/>
            </p:custDataLst>
          </p:nvPr>
        </p:nvCxnSpPr>
        <p:spPr>
          <a:xfrm flipH="1">
            <a:off x="3170712" y="2090057"/>
            <a:ext cx="1244930" cy="164276"/>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custDataLst>
              <p:tags r:id="rId7"/>
            </p:custDataLst>
          </p:nvPr>
        </p:nvCxnSpPr>
        <p:spPr>
          <a:xfrm flipH="1">
            <a:off x="3170712" y="2406733"/>
            <a:ext cx="1244930" cy="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custDataLst>
              <p:tags r:id="rId8"/>
            </p:custDataLst>
          </p:nvPr>
        </p:nvSpPr>
        <p:spPr>
          <a:xfrm>
            <a:off x="4263242" y="1251650"/>
            <a:ext cx="166255" cy="369332"/>
          </a:xfrm>
          <a:prstGeom prst="rect">
            <a:avLst/>
          </a:prstGeom>
          <a:noFill/>
          <a:effectLst/>
        </p:spPr>
        <p:txBody>
          <a:bodyPr wrap="square" rtlCol="0">
            <a:spAutoFit/>
          </a:bodyPr>
          <a:lstStyle/>
          <a:p>
            <a:pPr algn="ctr"/>
            <a:r>
              <a:rPr lang="en-US" b="1" dirty="0" smtClean="0">
                <a:solidFill>
                  <a:srgbClr val="FF0000"/>
                </a:solidFill>
              </a:rPr>
              <a:t>1</a:t>
            </a:r>
            <a:endParaRPr lang="en-US" b="1" dirty="0">
              <a:solidFill>
                <a:srgbClr val="FF0000"/>
              </a:solidFill>
            </a:endParaRPr>
          </a:p>
        </p:txBody>
      </p:sp>
      <p:sp>
        <p:nvSpPr>
          <p:cNvPr id="14" name="Rectangle 13"/>
          <p:cNvSpPr/>
          <p:nvPr>
            <p:custDataLst>
              <p:tags r:id="rId9"/>
            </p:custDataLst>
          </p:nvPr>
        </p:nvSpPr>
        <p:spPr>
          <a:xfrm>
            <a:off x="4558146" y="1460665"/>
            <a:ext cx="314509" cy="369332"/>
          </a:xfrm>
          <a:prstGeom prst="rect">
            <a:avLst/>
          </a:prstGeom>
          <a:effectLst/>
        </p:spPr>
        <p:txBody>
          <a:bodyPr wrap="none">
            <a:spAutoFit/>
          </a:bodyPr>
          <a:lstStyle/>
          <a:p>
            <a:pPr algn="ctr"/>
            <a:r>
              <a:rPr lang="en-US" b="1" dirty="0" smtClean="0">
                <a:solidFill>
                  <a:srgbClr val="FF0000"/>
                </a:solidFill>
              </a:rPr>
              <a:t>2</a:t>
            </a:r>
            <a:endParaRPr lang="en-US" b="1" dirty="0">
              <a:solidFill>
                <a:srgbClr val="FF0000"/>
              </a:solidFill>
            </a:endParaRPr>
          </a:p>
        </p:txBody>
      </p:sp>
      <p:sp>
        <p:nvSpPr>
          <p:cNvPr id="15" name="Rectangle 14"/>
          <p:cNvSpPr/>
          <p:nvPr>
            <p:custDataLst>
              <p:tags r:id="rId10"/>
            </p:custDataLst>
          </p:nvPr>
        </p:nvSpPr>
        <p:spPr>
          <a:xfrm>
            <a:off x="4429497" y="2254333"/>
            <a:ext cx="314509" cy="369332"/>
          </a:xfrm>
          <a:prstGeom prst="rect">
            <a:avLst/>
          </a:prstGeom>
          <a:effectLst/>
        </p:spPr>
        <p:txBody>
          <a:bodyPr wrap="none">
            <a:spAutoFit/>
          </a:bodyPr>
          <a:lstStyle/>
          <a:p>
            <a:pPr algn="ctr"/>
            <a:r>
              <a:rPr lang="en-US" b="1" dirty="0" smtClean="0">
                <a:solidFill>
                  <a:srgbClr val="FF0000"/>
                </a:solidFill>
              </a:rPr>
              <a:t>4</a:t>
            </a:r>
            <a:endParaRPr lang="en-US" b="1" dirty="0">
              <a:solidFill>
                <a:srgbClr val="FF0000"/>
              </a:solidFill>
            </a:endParaRPr>
          </a:p>
        </p:txBody>
      </p:sp>
      <p:sp>
        <p:nvSpPr>
          <p:cNvPr id="16" name="Rectangle 15"/>
          <p:cNvSpPr/>
          <p:nvPr>
            <p:custDataLst>
              <p:tags r:id="rId11"/>
            </p:custDataLst>
          </p:nvPr>
        </p:nvSpPr>
        <p:spPr>
          <a:xfrm>
            <a:off x="4429497" y="1885001"/>
            <a:ext cx="314509" cy="369332"/>
          </a:xfrm>
          <a:prstGeom prst="rect">
            <a:avLst/>
          </a:prstGeom>
          <a:effectLst/>
        </p:spPr>
        <p:txBody>
          <a:bodyPr wrap="none">
            <a:spAutoFit/>
          </a:bodyPr>
          <a:lstStyle/>
          <a:p>
            <a:pPr algn="ctr"/>
            <a:r>
              <a:rPr lang="en-US" b="1" dirty="0" smtClean="0">
                <a:solidFill>
                  <a:srgbClr val="FF0000"/>
                </a:solidFill>
              </a:rPr>
              <a:t>3</a:t>
            </a:r>
            <a:endParaRPr lang="en-US" b="1" dirty="0">
              <a:solidFill>
                <a:srgbClr val="FF0000"/>
              </a:solidFill>
            </a:endParaRPr>
          </a:p>
        </p:txBody>
      </p:sp>
      <p:sp>
        <p:nvSpPr>
          <p:cNvPr id="13" name="Footer Placeholder 12"/>
          <p:cNvSpPr>
            <a:spLocks noGrp="1"/>
          </p:cNvSpPr>
          <p:nvPr>
            <p:ph type="ftr" sz="quarter" idx="10"/>
          </p:nvPr>
        </p:nvSpPr>
        <p:spPr/>
        <p:txBody>
          <a:bodyPr/>
          <a:lstStyle/>
          <a:p>
            <a:r>
              <a:rPr lang="en-US" smtClean="0"/>
              <a:t>DM-Except-Comp-Lines-H-F-280</a:t>
            </a:r>
            <a:endParaRPr lang="en-US" dirty="0"/>
          </a:p>
        </p:txBody>
      </p:sp>
    </p:spTree>
    <p:custDataLst>
      <p:tags r:id="rId1"/>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p:txBody>
          <a:bodyPr/>
          <a:lstStyle/>
          <a:p>
            <a:r>
              <a:rPr lang="en-US" b="1" dirty="0" smtClean="0"/>
              <a:t>Exceptions</a:t>
            </a:r>
            <a:r>
              <a:rPr lang="en-US" dirty="0" smtClean="0"/>
              <a:t> are used for two purposes:</a:t>
            </a:r>
          </a:p>
          <a:p>
            <a:pPr lvl="1"/>
            <a:r>
              <a:rPr lang="en-US" b="1" dirty="0" smtClean="0"/>
              <a:t>To create comparisons between opinion lines</a:t>
            </a:r>
          </a:p>
          <a:p>
            <a:pPr lvl="1"/>
            <a:r>
              <a:rPr lang="en-US" dirty="0" smtClean="0"/>
              <a:t>To set a </a:t>
            </a:r>
            <a:r>
              <a:rPr lang="en-US" b="1" dirty="0" smtClean="0"/>
              <a:t>series attribute </a:t>
            </a:r>
            <a:r>
              <a:rPr lang="en-US" dirty="0" smtClean="0"/>
              <a:t>to an aggregate function of an </a:t>
            </a:r>
            <a:r>
              <a:rPr lang="en-US" b="1" dirty="0" smtClean="0"/>
              <a:t>opinion line</a:t>
            </a:r>
          </a:p>
          <a:p>
            <a:r>
              <a:rPr lang="en-US" b="1" dirty="0" smtClean="0"/>
              <a:t>Exceptions</a:t>
            </a:r>
            <a:r>
              <a:rPr lang="en-US" dirty="0" smtClean="0"/>
              <a:t> can be </a:t>
            </a:r>
            <a:r>
              <a:rPr lang="en-US" b="1" dirty="0" smtClean="0"/>
              <a:t>run ad-hoc</a:t>
            </a:r>
            <a:r>
              <a:rPr lang="en-US" dirty="0" smtClean="0"/>
              <a:t>, </a:t>
            </a:r>
            <a:r>
              <a:rPr lang="en-US" b="1" dirty="0" smtClean="0"/>
              <a:t>or scheduled in the Batch Scheduler</a:t>
            </a:r>
          </a:p>
          <a:p>
            <a:r>
              <a:rPr lang="en-US" dirty="0" smtClean="0">
                <a:solidFill>
                  <a:srgbClr val="4F4F4F"/>
                </a:solidFill>
              </a:rPr>
              <a:t>All </a:t>
            </a:r>
            <a:r>
              <a:rPr lang="en-US" b="1" dirty="0" smtClean="0">
                <a:solidFill>
                  <a:srgbClr val="4F4F4F"/>
                </a:solidFill>
              </a:rPr>
              <a:t>exceptions</a:t>
            </a:r>
            <a:r>
              <a:rPr lang="en-US" dirty="0" smtClean="0">
                <a:solidFill>
                  <a:srgbClr val="4F4F4F"/>
                </a:solidFill>
              </a:rPr>
              <a:t> must be assigned a series attribute to contain the result</a:t>
            </a:r>
          </a:p>
        </p:txBody>
      </p:sp>
      <p:sp>
        <p:nvSpPr>
          <p:cNvPr id="19458" name="Title 1"/>
          <p:cNvSpPr>
            <a:spLocks noGrp="1"/>
          </p:cNvSpPr>
          <p:nvPr>
            <p:ph type="title"/>
            <p:custDataLst>
              <p:tags r:id="rId3"/>
            </p:custDataLst>
          </p:nvPr>
        </p:nvSpPr>
        <p:spPr/>
        <p:txBody>
          <a:bodyPr/>
          <a:lstStyle/>
          <a:p>
            <a:r>
              <a:rPr lang="en-US" dirty="0" smtClean="0"/>
              <a:t>Exceptions – Recap </a:t>
            </a:r>
          </a:p>
        </p:txBody>
      </p:sp>
      <p:sp>
        <p:nvSpPr>
          <p:cNvPr id="4" name="Footer Placeholder 3"/>
          <p:cNvSpPr>
            <a:spLocks noGrp="1"/>
          </p:cNvSpPr>
          <p:nvPr>
            <p:ph type="ftr" sz="quarter" idx="10"/>
          </p:nvPr>
        </p:nvSpPr>
        <p:spPr/>
        <p:txBody>
          <a:bodyPr/>
          <a:lstStyle/>
          <a:p>
            <a:r>
              <a:rPr lang="en-US" smtClean="0"/>
              <a:t>DM-Except-Comp-Lines-H-F-290</a:t>
            </a:r>
            <a:endParaRPr lang="en-US" dirty="0"/>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custDataLst>
              <p:tags r:id="rId2"/>
            </p:custDataLst>
          </p:nvPr>
        </p:nvSpPr>
        <p:spPr/>
        <p:txBody>
          <a:bodyPr/>
          <a:lstStyle/>
          <a:p>
            <a:r>
              <a:rPr lang="en-US" dirty="0" smtClean="0"/>
              <a:t>In this example, we will create an Exception to compare the last twelve months of History to the next twelve months Forecast values, and identify all series where the forecast differs by 25%</a:t>
            </a:r>
          </a:p>
          <a:p>
            <a:r>
              <a:rPr lang="en-US" dirty="0" smtClean="0"/>
              <a:t>This would be useful to determine where the forecast is either growing or dropping</a:t>
            </a:r>
          </a:p>
          <a:p>
            <a:r>
              <a:rPr lang="en-US" dirty="0" smtClean="0"/>
              <a:t>This method could also be used to compare historical sales against the forecast of a customer or a sales person and highlight major differences</a:t>
            </a:r>
          </a:p>
        </p:txBody>
      </p:sp>
      <p:sp>
        <p:nvSpPr>
          <p:cNvPr id="35843" name="Rectangle 2"/>
          <p:cNvSpPr>
            <a:spLocks noGrp="1" noChangeArrowheads="1"/>
          </p:cNvSpPr>
          <p:nvPr>
            <p:ph type="title"/>
            <p:custDataLst>
              <p:tags r:id="rId3"/>
            </p:custDataLst>
          </p:nvPr>
        </p:nvSpPr>
        <p:spPr/>
        <p:txBody>
          <a:bodyPr>
            <a:normAutofit fontScale="90000"/>
          </a:bodyPr>
          <a:lstStyle/>
          <a:p>
            <a:r>
              <a:rPr lang="en-US" dirty="0" smtClean="0"/>
              <a:t>Comparing The Percentage Difference Between History To Forecast</a:t>
            </a:r>
          </a:p>
        </p:txBody>
      </p:sp>
      <p:sp>
        <p:nvSpPr>
          <p:cNvPr id="4" name="Footer Placeholder 3"/>
          <p:cNvSpPr>
            <a:spLocks noGrp="1"/>
          </p:cNvSpPr>
          <p:nvPr>
            <p:ph type="ftr" sz="quarter" idx="10"/>
          </p:nvPr>
        </p:nvSpPr>
        <p:spPr/>
        <p:txBody>
          <a:bodyPr/>
          <a:lstStyle/>
          <a:p>
            <a:r>
              <a:rPr lang="en-US" smtClean="0"/>
              <a:t>DM-Except-Comp-Lines-H-F-030</a:t>
            </a:r>
            <a:endParaRPr lang="en-US" dirty="0"/>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ChangeArrowheads="1"/>
          </p:cNvSpPr>
          <p:nvPr>
            <p:custDataLst>
              <p:tags r:id="rId2"/>
            </p:custDataLst>
          </p:nvPr>
        </p:nvSpPr>
        <p:spPr bwMode="auto">
          <a:xfrm>
            <a:off x="457200" y="0"/>
            <a:ext cx="7696200" cy="990600"/>
          </a:xfrm>
          <a:prstGeom prst="rect">
            <a:avLst/>
          </a:prstGeom>
          <a:noFill/>
          <a:ln w="9525">
            <a:noFill/>
            <a:miter lim="800000"/>
            <a:headEnd/>
            <a:tailEnd/>
          </a:ln>
        </p:spPr>
        <p:txBody>
          <a:bodyPr anchor="ctr"/>
          <a:lstStyle/>
          <a:p>
            <a:endParaRPr lang="en-US" b="1" dirty="0">
              <a:solidFill>
                <a:schemeClr val="tx2"/>
              </a:solidFill>
            </a:endParaRPr>
          </a:p>
        </p:txBody>
      </p:sp>
      <p:sp>
        <p:nvSpPr>
          <p:cNvPr id="14" name="Content Placeholder 13"/>
          <p:cNvSpPr>
            <a:spLocks noGrp="1"/>
          </p:cNvSpPr>
          <p:nvPr>
            <p:ph idx="1"/>
            <p:custDataLst>
              <p:tags r:id="rId3"/>
            </p:custDataLst>
          </p:nvPr>
        </p:nvSpPr>
        <p:spPr/>
        <p:txBody>
          <a:bodyPr/>
          <a:lstStyle/>
          <a:p>
            <a:r>
              <a:rPr lang="en-US" dirty="0" smtClean="0"/>
              <a:t>In the </a:t>
            </a:r>
            <a:r>
              <a:rPr lang="en-US" b="1" dirty="0" smtClean="0"/>
              <a:t>DME Admin Tool </a:t>
            </a:r>
            <a:r>
              <a:rPr lang="en-US" dirty="0" smtClean="0"/>
              <a:t>or</a:t>
            </a:r>
            <a:r>
              <a:rPr lang="en-US" b="1" dirty="0" smtClean="0"/>
              <a:t> </a:t>
            </a:r>
            <a:r>
              <a:rPr lang="en-US" dirty="0" smtClean="0"/>
              <a:t>the </a:t>
            </a:r>
            <a:r>
              <a:rPr lang="en-US" b="1" dirty="0" smtClean="0"/>
              <a:t>DME Viewer </a:t>
            </a:r>
            <a:r>
              <a:rPr lang="en-US" dirty="0" smtClean="0"/>
              <a:t>click the </a:t>
            </a:r>
            <a:r>
              <a:rPr lang="en-US" b="1" dirty="0" smtClean="0"/>
              <a:t>Exceptions</a:t>
            </a:r>
            <a:r>
              <a:rPr lang="en-US" dirty="0" smtClean="0"/>
              <a:t> </a:t>
            </a:r>
            <a:r>
              <a:rPr lang="en-US" b="1" dirty="0" smtClean="0"/>
              <a:t>button</a:t>
            </a:r>
            <a:r>
              <a:rPr lang="en-US" dirty="0" smtClean="0"/>
              <a:t> to open the </a:t>
            </a:r>
            <a:r>
              <a:rPr lang="en-US" b="1" dirty="0" smtClean="0"/>
              <a:t>Exception Manager</a:t>
            </a:r>
            <a:endParaRPr lang="en-US" dirty="0" smtClean="0"/>
          </a:p>
          <a:p>
            <a:endParaRPr lang="en-US" dirty="0" smtClean="0"/>
          </a:p>
          <a:p>
            <a:pPr>
              <a:buNone/>
            </a:pPr>
            <a:endParaRPr lang="en-US" dirty="0" smtClean="0"/>
          </a:p>
          <a:p>
            <a:r>
              <a:rPr lang="en-US" dirty="0" smtClean="0"/>
              <a:t>Click the </a:t>
            </a:r>
            <a:r>
              <a:rPr lang="en-US" b="1" dirty="0" smtClean="0"/>
              <a:t>New</a:t>
            </a:r>
            <a:r>
              <a:rPr lang="en-US" dirty="0" smtClean="0"/>
              <a:t> </a:t>
            </a:r>
            <a:r>
              <a:rPr lang="en-US" b="1" dirty="0" smtClean="0"/>
              <a:t>button </a:t>
            </a:r>
          </a:p>
          <a:p>
            <a:endParaRPr lang="en-US" dirty="0" smtClean="0"/>
          </a:p>
          <a:p>
            <a:endParaRPr lang="en-US" dirty="0"/>
          </a:p>
        </p:txBody>
      </p:sp>
      <p:sp>
        <p:nvSpPr>
          <p:cNvPr id="9" name="Title 8"/>
          <p:cNvSpPr>
            <a:spLocks noGrp="1"/>
          </p:cNvSpPr>
          <p:nvPr>
            <p:ph type="title"/>
            <p:custDataLst>
              <p:tags r:id="rId4"/>
            </p:custDataLst>
          </p:nvPr>
        </p:nvSpPr>
        <p:spPr/>
        <p:txBody>
          <a:bodyPr/>
          <a:lstStyle/>
          <a:p>
            <a:r>
              <a:rPr lang="en-US" dirty="0" smtClean="0"/>
              <a:t>Creating A New Exception</a:t>
            </a:r>
            <a:endParaRPr lang="en-US" dirty="0"/>
          </a:p>
        </p:txBody>
      </p:sp>
      <p:grpSp>
        <p:nvGrpSpPr>
          <p:cNvPr id="12" name="Group 11"/>
          <p:cNvGrpSpPr>
            <a:grpSpLocks noChangeAspect="1"/>
          </p:cNvGrpSpPr>
          <p:nvPr/>
        </p:nvGrpSpPr>
        <p:grpSpPr>
          <a:xfrm>
            <a:off x="847288" y="2239351"/>
            <a:ext cx="7442595" cy="1075603"/>
            <a:chOff x="681037" y="2239350"/>
            <a:chExt cx="7834313" cy="1132214"/>
          </a:xfrm>
          <a:effectLst>
            <a:outerShdw blurRad="50800" dist="38100" dir="2700000" algn="tl" rotWithShape="0">
              <a:prstClr val="black">
                <a:alpha val="40000"/>
              </a:prstClr>
            </a:outerShdw>
          </a:effectLst>
        </p:grpSpPr>
        <p:pic>
          <p:nvPicPr>
            <p:cNvPr id="1028" name="Picture 4"/>
            <p:cNvPicPr>
              <a:picLocks noChangeAspect="1" noChangeArrowheads="1"/>
            </p:cNvPicPr>
            <p:nvPr>
              <p:custDataLst>
                <p:tags r:id="rId5"/>
              </p:custDataLst>
            </p:nvPr>
          </p:nvPicPr>
          <p:blipFill>
            <a:blip r:embed="rId9"/>
            <a:srcRect/>
            <a:stretch>
              <a:fillRect/>
            </a:stretch>
          </p:blipFill>
          <p:spPr bwMode="auto">
            <a:xfrm>
              <a:off x="681037" y="2239350"/>
              <a:ext cx="7834313" cy="1132214"/>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27" name="Rectangle 26"/>
            <p:cNvSpPr/>
            <p:nvPr>
              <p:custDataLst>
                <p:tags r:id="rId6"/>
              </p:custDataLst>
            </p:nvPr>
          </p:nvSpPr>
          <p:spPr>
            <a:xfrm>
              <a:off x="4143375" y="2582250"/>
              <a:ext cx="647700" cy="55245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1" name="Group 10"/>
          <p:cNvGrpSpPr>
            <a:grpSpLocks noChangeAspect="1"/>
          </p:cNvGrpSpPr>
          <p:nvPr/>
        </p:nvGrpSpPr>
        <p:grpSpPr>
          <a:xfrm>
            <a:off x="1890831" y="3725477"/>
            <a:ext cx="5349238" cy="2590656"/>
            <a:chOff x="1838325" y="3429000"/>
            <a:chExt cx="5943600" cy="2878507"/>
          </a:xfrm>
          <a:effectLst>
            <a:outerShdw blurRad="50800" dist="38100" dir="2700000" algn="tl" rotWithShape="0">
              <a:prstClr val="black">
                <a:alpha val="40000"/>
              </a:prstClr>
            </a:outerShdw>
          </a:effectLst>
        </p:grpSpPr>
        <p:pic>
          <p:nvPicPr>
            <p:cNvPr id="1029" name="Picture 5"/>
            <p:cNvPicPr>
              <a:picLocks noChangeAspect="1" noChangeArrowheads="1"/>
            </p:cNvPicPr>
            <p:nvPr/>
          </p:nvPicPr>
          <p:blipFill>
            <a:blip r:embed="rId10"/>
            <a:srcRect/>
            <a:stretch>
              <a:fillRect/>
            </a:stretch>
          </p:blipFill>
          <p:spPr bwMode="auto">
            <a:xfrm>
              <a:off x="1838325" y="3429000"/>
              <a:ext cx="5943600" cy="2878507"/>
            </a:xfrm>
            <a:prstGeom prst="rect">
              <a:avLst/>
            </a:prstGeom>
            <a:noFill/>
            <a:ln w="9525">
              <a:noFill/>
              <a:miter lim="800000"/>
              <a:headEnd/>
              <a:tailEnd/>
            </a:ln>
          </p:spPr>
        </p:pic>
        <p:sp>
          <p:nvSpPr>
            <p:cNvPr id="29" name="Rectangle 28"/>
            <p:cNvSpPr/>
            <p:nvPr/>
          </p:nvSpPr>
          <p:spPr>
            <a:xfrm>
              <a:off x="3362325" y="4800600"/>
              <a:ext cx="1600200" cy="26670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1838325" y="4953000"/>
              <a:ext cx="633412" cy="25241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3" name="Footer Placeholder 12"/>
          <p:cNvSpPr>
            <a:spLocks noGrp="1"/>
          </p:cNvSpPr>
          <p:nvPr>
            <p:ph type="ftr" sz="quarter" idx="10"/>
          </p:nvPr>
        </p:nvSpPr>
        <p:spPr/>
        <p:txBody>
          <a:bodyPr/>
          <a:lstStyle/>
          <a:p>
            <a:r>
              <a:rPr lang="en-US" smtClean="0"/>
              <a:t>DM-Except-Comp-Lines-H-F-040</a:t>
            </a:r>
            <a:endParaRPr lang="en-US" dirty="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8"/>
          <p:cNvSpPr>
            <a:spLocks noGrp="1"/>
          </p:cNvSpPr>
          <p:nvPr>
            <p:ph idx="1"/>
            <p:custDataLst>
              <p:tags r:id="rId2"/>
            </p:custDataLst>
          </p:nvPr>
        </p:nvSpPr>
        <p:spPr/>
        <p:txBody>
          <a:bodyPr>
            <a:normAutofit fontScale="92500" lnSpcReduction="10000"/>
          </a:bodyPr>
          <a:lstStyle/>
          <a:p>
            <a:r>
              <a:rPr lang="en-US" dirty="0" smtClean="0"/>
              <a:t>Enter a </a:t>
            </a:r>
            <a:r>
              <a:rPr lang="en-US" b="1" dirty="0" smtClean="0"/>
              <a:t>Name</a:t>
            </a:r>
            <a:r>
              <a:rPr lang="en-US" dirty="0" smtClean="0"/>
              <a:t> and </a:t>
            </a:r>
            <a:r>
              <a:rPr lang="en-US" b="1" dirty="0" smtClean="0"/>
              <a:t>Description</a:t>
            </a:r>
            <a:r>
              <a:rPr lang="en-US" dirty="0" smtClean="0"/>
              <a:t> (optional) for this </a:t>
            </a:r>
            <a:r>
              <a:rPr lang="en-US" b="1" dirty="0" smtClean="0"/>
              <a:t>Exception</a:t>
            </a:r>
            <a:r>
              <a:rPr lang="en-US" dirty="0" smtClean="0"/>
              <a:t> in the </a:t>
            </a:r>
            <a:r>
              <a:rPr lang="en-US" b="1" dirty="0" smtClean="0"/>
              <a:t>Main Settings </a:t>
            </a:r>
            <a:r>
              <a:rPr lang="en-US" dirty="0" smtClean="0"/>
              <a:t>area</a:t>
            </a:r>
          </a:p>
          <a:p>
            <a:endParaRPr lang="en-US" dirty="0" smtClean="0"/>
          </a:p>
          <a:p>
            <a:endParaRPr lang="en-US" dirty="0" smtClean="0"/>
          </a:p>
          <a:p>
            <a:endParaRPr lang="en-US" dirty="0" smtClean="0"/>
          </a:p>
          <a:p>
            <a:endParaRPr lang="en-US" dirty="0" smtClean="0"/>
          </a:p>
          <a:p>
            <a:endParaRPr lang="en-US" dirty="0" smtClean="0"/>
          </a:p>
          <a:p>
            <a:r>
              <a:rPr lang="en-US" dirty="0" smtClean="0">
                <a:latin typeface="Arial" charset="0"/>
              </a:rPr>
              <a:t>The Name should be descriptive because this Exception can be used with different scenarios</a:t>
            </a:r>
          </a:p>
          <a:p>
            <a:pPr lvl="1"/>
            <a:r>
              <a:rPr lang="en-US" dirty="0" smtClean="0">
                <a:latin typeface="Arial" charset="0"/>
              </a:rPr>
              <a:t>In this example, we will create an Exception to compare the last 12 months of History to the next 12 months of forecast values, and identify all series where the forecast differs by 25% or more</a:t>
            </a:r>
          </a:p>
          <a:p>
            <a:endParaRPr lang="en-US" dirty="0" smtClean="0"/>
          </a:p>
          <a:p>
            <a:pPr lvl="1"/>
            <a:endParaRPr lang="en-US" dirty="0" smtClean="0"/>
          </a:p>
          <a:p>
            <a:endParaRPr lang="en-US" dirty="0"/>
          </a:p>
        </p:txBody>
      </p:sp>
      <p:sp>
        <p:nvSpPr>
          <p:cNvPr id="22532" name="Rectangle 2"/>
          <p:cNvSpPr>
            <a:spLocks noGrp="1" noChangeArrowheads="1"/>
          </p:cNvSpPr>
          <p:nvPr>
            <p:ph type="title"/>
            <p:custDataLst>
              <p:tags r:id="rId3"/>
            </p:custDataLst>
          </p:nvPr>
        </p:nvSpPr>
        <p:spPr/>
        <p:txBody>
          <a:bodyPr/>
          <a:lstStyle/>
          <a:p>
            <a:r>
              <a:rPr lang="en-US" dirty="0" smtClean="0"/>
              <a:t>Name &amp; Description (Optional)</a:t>
            </a:r>
          </a:p>
        </p:txBody>
      </p:sp>
      <p:pic>
        <p:nvPicPr>
          <p:cNvPr id="1030" name="Picture 6"/>
          <p:cNvPicPr>
            <a:picLocks noChangeAspect="1" noChangeArrowheads="1"/>
          </p:cNvPicPr>
          <p:nvPr>
            <p:custDataLst>
              <p:tags r:id="rId4"/>
            </p:custDataLst>
          </p:nvPr>
        </p:nvPicPr>
        <p:blipFill>
          <a:blip r:embed="rId8"/>
          <a:srcRect/>
          <a:stretch>
            <a:fillRect/>
          </a:stretch>
        </p:blipFill>
        <p:spPr bwMode="auto">
          <a:xfrm>
            <a:off x="700088" y="1742864"/>
            <a:ext cx="7742237" cy="19812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0" name="Rectangle 9"/>
          <p:cNvSpPr/>
          <p:nvPr>
            <p:custDataLst>
              <p:tags r:id="rId5"/>
            </p:custDataLst>
          </p:nvPr>
        </p:nvSpPr>
        <p:spPr>
          <a:xfrm>
            <a:off x="903767" y="2481028"/>
            <a:ext cx="5738193" cy="406958"/>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0"/>
          </p:nvPr>
        </p:nvSpPr>
        <p:spPr/>
        <p:txBody>
          <a:bodyPr/>
          <a:lstStyle/>
          <a:p>
            <a:r>
              <a:rPr lang="en-US" smtClean="0"/>
              <a:t>DM-Except-Comp-Lines-H-F-050</a:t>
            </a:r>
            <a:endParaRPr lang="en-US" dirty="0"/>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custDataLst>
              <p:tags r:id="rId2"/>
            </p:custDataLst>
          </p:nvPr>
        </p:nvSpPr>
        <p:spPr/>
        <p:txBody>
          <a:bodyPr/>
          <a:lstStyle/>
          <a:p>
            <a:r>
              <a:rPr lang="en-US" dirty="0" smtClean="0"/>
              <a:t>The </a:t>
            </a:r>
            <a:r>
              <a:rPr lang="en-US" b="1" dirty="0" smtClean="0"/>
              <a:t>Exception Result </a:t>
            </a:r>
            <a:r>
              <a:rPr lang="en-US" dirty="0" smtClean="0"/>
              <a:t>defines the exception output type:</a:t>
            </a:r>
          </a:p>
          <a:p>
            <a:pPr lvl="1"/>
            <a:r>
              <a:rPr lang="en-US" b="1" dirty="0" smtClean="0"/>
              <a:t>Compute Value</a:t>
            </a:r>
            <a:r>
              <a:rPr lang="en-US" dirty="0" smtClean="0"/>
              <a:t>: Output a calculated value to a numeric Series attribute</a:t>
            </a:r>
          </a:p>
          <a:p>
            <a:pPr lvl="1"/>
            <a:r>
              <a:rPr lang="en-US" b="1" dirty="0" smtClean="0"/>
              <a:t>Exception Name</a:t>
            </a:r>
            <a:r>
              <a:rPr lang="en-US" dirty="0" smtClean="0"/>
              <a:t>: Output the name of the Exception as text in a Series attribute</a:t>
            </a:r>
          </a:p>
          <a:p>
            <a:r>
              <a:rPr lang="en-US" dirty="0" smtClean="0">
                <a:latin typeface="Arial" charset="0"/>
              </a:rPr>
              <a:t>In this example, the Exception Result will compute a value</a:t>
            </a:r>
            <a:endParaRPr lang="en-US" dirty="0" smtClean="0"/>
          </a:p>
          <a:p>
            <a:pPr lvl="1"/>
            <a:endParaRPr lang="en-US" dirty="0" smtClean="0"/>
          </a:p>
          <a:p>
            <a:endParaRPr lang="en-US" dirty="0"/>
          </a:p>
        </p:txBody>
      </p:sp>
      <p:sp>
        <p:nvSpPr>
          <p:cNvPr id="22532" name="Rectangle 2"/>
          <p:cNvSpPr>
            <a:spLocks noGrp="1" noChangeArrowheads="1"/>
          </p:cNvSpPr>
          <p:nvPr>
            <p:ph type="title"/>
            <p:custDataLst>
              <p:tags r:id="rId3"/>
            </p:custDataLst>
          </p:nvPr>
        </p:nvSpPr>
        <p:spPr/>
        <p:txBody>
          <a:bodyPr/>
          <a:lstStyle/>
          <a:p>
            <a:r>
              <a:rPr lang="en-US" dirty="0" smtClean="0"/>
              <a:t>Name &amp; Exception Result</a:t>
            </a:r>
          </a:p>
        </p:txBody>
      </p:sp>
      <p:pic>
        <p:nvPicPr>
          <p:cNvPr id="6" name="Picture 6"/>
          <p:cNvPicPr>
            <a:picLocks noChangeAspect="1" noChangeArrowheads="1"/>
          </p:cNvPicPr>
          <p:nvPr>
            <p:custDataLst>
              <p:tags r:id="rId4"/>
            </p:custDataLst>
          </p:nvPr>
        </p:nvPicPr>
        <p:blipFill>
          <a:blip r:embed="rId8"/>
          <a:srcRect/>
          <a:stretch>
            <a:fillRect/>
          </a:stretch>
        </p:blipFill>
        <p:spPr bwMode="auto">
          <a:xfrm>
            <a:off x="457200" y="4355585"/>
            <a:ext cx="8229600" cy="19812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0" name="Rectangle 9"/>
          <p:cNvSpPr/>
          <p:nvPr>
            <p:custDataLst>
              <p:tags r:id="rId5"/>
            </p:custDataLst>
          </p:nvPr>
        </p:nvSpPr>
        <p:spPr>
          <a:xfrm>
            <a:off x="653274" y="5492592"/>
            <a:ext cx="3393042" cy="204718"/>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0"/>
          </p:nvPr>
        </p:nvSpPr>
        <p:spPr/>
        <p:txBody>
          <a:bodyPr/>
          <a:lstStyle/>
          <a:p>
            <a:r>
              <a:rPr lang="en-US" smtClean="0"/>
              <a:t>DM-Except-Comp-Lines-H-F-060</a:t>
            </a:r>
            <a:endParaRPr lang="en-US" dirty="0"/>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6"/>
          <p:cNvSpPr>
            <a:spLocks noGrp="1"/>
          </p:cNvSpPr>
          <p:nvPr>
            <p:ph idx="1"/>
            <p:custDataLst>
              <p:tags r:id="rId2"/>
            </p:custDataLst>
          </p:nvPr>
        </p:nvSpPr>
        <p:spPr/>
        <p:txBody>
          <a:bodyPr/>
          <a:lstStyle/>
          <a:p>
            <a:r>
              <a:rPr lang="en-US" dirty="0" smtClean="0"/>
              <a:t>Select an </a:t>
            </a:r>
            <a:r>
              <a:rPr lang="en-US" b="1" dirty="0" smtClean="0"/>
              <a:t>Output Field </a:t>
            </a:r>
            <a:r>
              <a:rPr lang="en-US" dirty="0" smtClean="0"/>
              <a:t>where the </a:t>
            </a:r>
            <a:r>
              <a:rPr lang="en-US" b="1" dirty="0" smtClean="0"/>
              <a:t>Exception Result </a:t>
            </a:r>
            <a:r>
              <a:rPr lang="en-US" dirty="0" smtClean="0"/>
              <a:t>will be stored</a:t>
            </a:r>
          </a:p>
          <a:p>
            <a:pPr lvl="1"/>
            <a:r>
              <a:rPr lang="en-US" dirty="0" smtClean="0">
                <a:latin typeface="Arial" charset="0"/>
              </a:rPr>
              <a:t>In this case, the Output Field is the Series Attribute – Adjusted Forecast</a:t>
            </a:r>
          </a:p>
          <a:p>
            <a:r>
              <a:rPr lang="en-US" dirty="0" smtClean="0"/>
              <a:t>Select the </a:t>
            </a:r>
            <a:r>
              <a:rPr lang="en-US" b="1" dirty="0" smtClean="0"/>
              <a:t>Reset Output Field check box</a:t>
            </a:r>
            <a:r>
              <a:rPr lang="en-US" dirty="0" smtClean="0"/>
              <a:t> </a:t>
            </a:r>
          </a:p>
          <a:p>
            <a:pPr lvl="1"/>
            <a:r>
              <a:rPr lang="en-US" dirty="0" smtClean="0"/>
              <a:t>This ensures the Exception Result doesn’t become confused with other attributes in the Output Field</a:t>
            </a:r>
          </a:p>
          <a:p>
            <a:r>
              <a:rPr lang="en-US" dirty="0" smtClean="0"/>
              <a:t>Select a </a:t>
            </a:r>
            <a:r>
              <a:rPr lang="en-US" b="1" dirty="0" smtClean="0"/>
              <a:t>Filter</a:t>
            </a:r>
            <a:r>
              <a:rPr lang="en-US" dirty="0" smtClean="0"/>
              <a:t> if you desire</a:t>
            </a:r>
          </a:p>
          <a:p>
            <a:endParaRPr lang="en-US" dirty="0"/>
          </a:p>
        </p:txBody>
      </p:sp>
      <p:sp>
        <p:nvSpPr>
          <p:cNvPr id="36868" name="Rectangle 2"/>
          <p:cNvSpPr>
            <a:spLocks noGrp="1" noChangeArrowheads="1"/>
          </p:cNvSpPr>
          <p:nvPr>
            <p:ph type="title"/>
            <p:custDataLst>
              <p:tags r:id="rId3"/>
            </p:custDataLst>
          </p:nvPr>
        </p:nvSpPr>
        <p:spPr/>
        <p:txBody>
          <a:bodyPr/>
          <a:lstStyle/>
          <a:p>
            <a:r>
              <a:rPr lang="en-US" dirty="0" smtClean="0"/>
              <a:t>Output Field Settings</a:t>
            </a:r>
          </a:p>
        </p:txBody>
      </p:sp>
      <p:pic>
        <p:nvPicPr>
          <p:cNvPr id="6" name="Picture 6"/>
          <p:cNvPicPr>
            <a:picLocks noChangeAspect="1" noChangeArrowheads="1"/>
          </p:cNvPicPr>
          <p:nvPr>
            <p:custDataLst>
              <p:tags r:id="rId4"/>
            </p:custDataLst>
          </p:nvPr>
        </p:nvPicPr>
        <p:blipFill>
          <a:blip r:embed="rId8"/>
          <a:srcRect/>
          <a:stretch>
            <a:fillRect/>
          </a:stretch>
        </p:blipFill>
        <p:spPr bwMode="auto">
          <a:xfrm>
            <a:off x="457200" y="4326307"/>
            <a:ext cx="8229600" cy="19812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 name="Rectangle 7"/>
          <p:cNvSpPr/>
          <p:nvPr>
            <p:custDataLst>
              <p:tags r:id="rId5"/>
            </p:custDataLst>
          </p:nvPr>
        </p:nvSpPr>
        <p:spPr>
          <a:xfrm>
            <a:off x="691115" y="5643349"/>
            <a:ext cx="2830007" cy="664158"/>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Footer Placeholder 6"/>
          <p:cNvSpPr>
            <a:spLocks noGrp="1"/>
          </p:cNvSpPr>
          <p:nvPr>
            <p:ph type="ftr" sz="quarter" idx="10"/>
          </p:nvPr>
        </p:nvSpPr>
        <p:spPr/>
        <p:txBody>
          <a:bodyPr/>
          <a:lstStyle/>
          <a:p>
            <a:r>
              <a:rPr lang="en-US" smtClean="0"/>
              <a:t>DM-Except-Comp-Lines-H-F-070</a:t>
            </a:r>
            <a:endParaRPr lang="en-US" dirty="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lstStyle/>
          <a:p>
            <a:r>
              <a:rPr lang="en-US" sz="2600" dirty="0" smtClean="0"/>
              <a:t>Select the </a:t>
            </a:r>
            <a:r>
              <a:rPr lang="en-US" sz="2600" b="1" dirty="0" smtClean="0"/>
              <a:t>Opinion Line </a:t>
            </a:r>
            <a:r>
              <a:rPr lang="en-US" sz="2600" dirty="0" smtClean="0"/>
              <a:t>to use as the </a:t>
            </a:r>
            <a:r>
              <a:rPr lang="en-US" sz="2600" b="1" dirty="0" smtClean="0"/>
              <a:t>Base Opinion Line</a:t>
            </a:r>
            <a:r>
              <a:rPr lang="en-US" b="1" dirty="0" smtClean="0"/>
              <a:t>  </a:t>
            </a:r>
          </a:p>
          <a:p>
            <a:pPr lvl="1"/>
            <a:r>
              <a:rPr lang="en-US" sz="2200" dirty="0" smtClean="0"/>
              <a:t>For this exercise we will use </a:t>
            </a:r>
            <a:r>
              <a:rPr lang="en-US" sz="2200" b="1" dirty="0" smtClean="0"/>
              <a:t>Value</a:t>
            </a:r>
          </a:p>
          <a:p>
            <a:r>
              <a:rPr lang="en-US" sz="2600" dirty="0" smtClean="0"/>
              <a:t>The </a:t>
            </a:r>
            <a:r>
              <a:rPr lang="en-US" sz="2600" b="1" dirty="0" smtClean="0"/>
              <a:t>Base Opinion Line </a:t>
            </a:r>
            <a:r>
              <a:rPr lang="en-US" sz="2600" dirty="0" smtClean="0"/>
              <a:t>section allows you to indicate which existing Opinion Line to use as a base for this exception</a:t>
            </a:r>
            <a:r>
              <a:rPr lang="en-US" dirty="0" smtClean="0"/>
              <a:t> </a:t>
            </a:r>
          </a:p>
          <a:p>
            <a:pPr lvl="1"/>
            <a:r>
              <a:rPr lang="en-US" sz="2200" dirty="0" smtClean="0"/>
              <a:t>Only one base Opinion Line can be selected and this data is compared to the criteria by the Exception calculation</a:t>
            </a:r>
          </a:p>
          <a:p>
            <a:endParaRPr lang="en-US" dirty="0"/>
          </a:p>
        </p:txBody>
      </p:sp>
      <p:sp>
        <p:nvSpPr>
          <p:cNvPr id="24579" name="Rectangle 2"/>
          <p:cNvSpPr>
            <a:spLocks noGrp="1" noChangeArrowheads="1"/>
          </p:cNvSpPr>
          <p:nvPr>
            <p:ph type="title"/>
            <p:custDataLst>
              <p:tags r:id="rId3"/>
            </p:custDataLst>
          </p:nvPr>
        </p:nvSpPr>
        <p:spPr/>
        <p:txBody>
          <a:bodyPr/>
          <a:lstStyle/>
          <a:p>
            <a:r>
              <a:rPr lang="en-US" smtClean="0"/>
              <a:t>Base Opinion Line</a:t>
            </a:r>
          </a:p>
        </p:txBody>
      </p:sp>
      <p:grpSp>
        <p:nvGrpSpPr>
          <p:cNvPr id="8" name="Group 7"/>
          <p:cNvGrpSpPr>
            <a:grpSpLocks noChangeAspect="1"/>
          </p:cNvGrpSpPr>
          <p:nvPr/>
        </p:nvGrpSpPr>
        <p:grpSpPr>
          <a:xfrm>
            <a:off x="3115499" y="4342524"/>
            <a:ext cx="5621981" cy="1701941"/>
            <a:chOff x="2842375" y="4271274"/>
            <a:chExt cx="6246649" cy="1891045"/>
          </a:xfrm>
        </p:grpSpPr>
        <p:pic>
          <p:nvPicPr>
            <p:cNvPr id="2050" name="Picture 2"/>
            <p:cNvPicPr>
              <a:picLocks noChangeAspect="1" noChangeArrowheads="1"/>
            </p:cNvPicPr>
            <p:nvPr>
              <p:custDataLst>
                <p:tags r:id="rId4"/>
              </p:custDataLst>
            </p:nvPr>
          </p:nvPicPr>
          <p:blipFill>
            <a:blip r:embed="rId8"/>
            <a:srcRect/>
            <a:stretch>
              <a:fillRect/>
            </a:stretch>
          </p:blipFill>
          <p:spPr bwMode="auto">
            <a:xfrm>
              <a:off x="2842375" y="4271274"/>
              <a:ext cx="6246649" cy="189104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9" name="Rectangle 8"/>
            <p:cNvSpPr/>
            <p:nvPr>
              <p:custDataLst>
                <p:tags r:id="rId5"/>
              </p:custDataLst>
            </p:nvPr>
          </p:nvSpPr>
          <p:spPr>
            <a:xfrm>
              <a:off x="3026295" y="4322886"/>
              <a:ext cx="1693949" cy="39109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0" name="Footer Placeholder 9"/>
          <p:cNvSpPr>
            <a:spLocks noGrp="1"/>
          </p:cNvSpPr>
          <p:nvPr>
            <p:ph type="ftr" sz="quarter" idx="10"/>
          </p:nvPr>
        </p:nvSpPr>
        <p:spPr/>
        <p:txBody>
          <a:bodyPr/>
          <a:lstStyle/>
          <a:p>
            <a:r>
              <a:rPr lang="en-US" smtClean="0"/>
              <a:t>DM-Except-Comp-Lines-H-F-080</a:t>
            </a:r>
            <a:endParaRPr lang="en-US" dirty="0"/>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lstStyle/>
          <a:p>
            <a:r>
              <a:rPr lang="en-US" sz="2600" dirty="0" smtClean="0"/>
              <a:t>Select the </a:t>
            </a:r>
            <a:r>
              <a:rPr lang="en-US" sz="2600" b="1" dirty="0" smtClean="0"/>
              <a:t>type of date range </a:t>
            </a:r>
            <a:r>
              <a:rPr lang="en-US" sz="2600" dirty="0" smtClean="0"/>
              <a:t>to use for the Exception</a:t>
            </a:r>
          </a:p>
          <a:p>
            <a:pPr lvl="1"/>
            <a:r>
              <a:rPr lang="en-US" sz="2200" b="1" dirty="0" smtClean="0"/>
              <a:t>Fixed</a:t>
            </a:r>
            <a:r>
              <a:rPr lang="en-US" sz="2200" dirty="0" smtClean="0"/>
              <a:t>: Specify a fixed data range using the Start Period and End Period fields </a:t>
            </a:r>
          </a:p>
          <a:p>
            <a:pPr lvl="2"/>
            <a:r>
              <a:rPr lang="en-US" dirty="0" smtClean="0"/>
              <a:t>This is good for generating single exceptions </a:t>
            </a:r>
          </a:p>
          <a:p>
            <a:pPr lvl="1"/>
            <a:r>
              <a:rPr lang="en-US" sz="2200" b="1" dirty="0" smtClean="0"/>
              <a:t>Sliding</a:t>
            </a:r>
            <a:r>
              <a:rPr lang="en-US" sz="2200" dirty="0" smtClean="0"/>
              <a:t>: Specify a certain number of historical and/or forecast periods </a:t>
            </a:r>
          </a:p>
          <a:p>
            <a:pPr lvl="2"/>
            <a:r>
              <a:rPr lang="en-US" dirty="0" smtClean="0"/>
              <a:t>This is best if you plan to reuse an exception month after month - the dates will reset automatically </a:t>
            </a:r>
          </a:p>
          <a:p>
            <a:endParaRPr lang="en-US" dirty="0"/>
          </a:p>
        </p:txBody>
      </p:sp>
      <p:sp>
        <p:nvSpPr>
          <p:cNvPr id="24579" name="Rectangle 2"/>
          <p:cNvSpPr>
            <a:spLocks noGrp="1" noChangeArrowheads="1"/>
          </p:cNvSpPr>
          <p:nvPr>
            <p:ph type="title"/>
            <p:custDataLst>
              <p:tags r:id="rId3"/>
            </p:custDataLst>
          </p:nvPr>
        </p:nvSpPr>
        <p:spPr/>
        <p:txBody>
          <a:bodyPr/>
          <a:lstStyle/>
          <a:p>
            <a:r>
              <a:rPr lang="en-US" dirty="0" smtClean="0"/>
              <a:t>Base Opinion Line Date Range</a:t>
            </a:r>
          </a:p>
        </p:txBody>
      </p:sp>
      <p:grpSp>
        <p:nvGrpSpPr>
          <p:cNvPr id="8" name="Group 7"/>
          <p:cNvGrpSpPr/>
          <p:nvPr/>
        </p:nvGrpSpPr>
        <p:grpSpPr>
          <a:xfrm>
            <a:off x="236051" y="4247632"/>
            <a:ext cx="4133574" cy="2095500"/>
            <a:chOff x="247926" y="4283257"/>
            <a:chExt cx="4133574" cy="2095500"/>
          </a:xfrm>
        </p:grpSpPr>
        <p:pic>
          <p:nvPicPr>
            <p:cNvPr id="24582" name="Picture 9"/>
            <p:cNvPicPr>
              <a:picLocks noChangeAspect="1" noChangeArrowheads="1"/>
            </p:cNvPicPr>
            <p:nvPr>
              <p:custDataLst>
                <p:tags r:id="rId6"/>
              </p:custDataLst>
            </p:nvPr>
          </p:nvPicPr>
          <p:blipFill>
            <a:blip r:embed="rId10" cstate="print"/>
            <a:srcRect/>
            <a:stretch>
              <a:fillRect/>
            </a:stretch>
          </p:blipFill>
          <p:spPr bwMode="auto">
            <a:xfrm>
              <a:off x="247926" y="4283257"/>
              <a:ext cx="4133574" cy="20955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10" name="Rectangle 9"/>
            <p:cNvSpPr/>
            <p:nvPr>
              <p:custDataLst>
                <p:tags r:id="rId7"/>
              </p:custDataLst>
            </p:nvPr>
          </p:nvSpPr>
          <p:spPr>
            <a:xfrm>
              <a:off x="247926" y="4957575"/>
              <a:ext cx="2333349" cy="28575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9" name="Group 8"/>
          <p:cNvGrpSpPr/>
          <p:nvPr/>
        </p:nvGrpSpPr>
        <p:grpSpPr>
          <a:xfrm>
            <a:off x="4750625" y="4247632"/>
            <a:ext cx="4133574" cy="2095500"/>
            <a:chOff x="4762500" y="4283257"/>
            <a:chExt cx="4133574" cy="2095500"/>
          </a:xfrm>
        </p:grpSpPr>
        <p:pic>
          <p:nvPicPr>
            <p:cNvPr id="24581" name="Picture 8"/>
            <p:cNvPicPr>
              <a:picLocks noChangeAspect="1" noChangeArrowheads="1"/>
            </p:cNvPicPr>
            <p:nvPr>
              <p:custDataLst>
                <p:tags r:id="rId4"/>
              </p:custDataLst>
            </p:nvPr>
          </p:nvPicPr>
          <p:blipFill>
            <a:blip r:embed="rId11" cstate="print"/>
            <a:srcRect/>
            <a:stretch>
              <a:fillRect/>
            </a:stretch>
          </p:blipFill>
          <p:spPr bwMode="auto">
            <a:xfrm>
              <a:off x="4762500" y="4283257"/>
              <a:ext cx="4133574" cy="20955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11" name="Rectangle 10"/>
            <p:cNvSpPr/>
            <p:nvPr>
              <p:custDataLst>
                <p:tags r:id="rId5"/>
              </p:custDataLst>
            </p:nvPr>
          </p:nvSpPr>
          <p:spPr>
            <a:xfrm>
              <a:off x="4762500" y="4957575"/>
              <a:ext cx="2333349" cy="285750"/>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2" name="Footer Placeholder 11"/>
          <p:cNvSpPr>
            <a:spLocks noGrp="1"/>
          </p:cNvSpPr>
          <p:nvPr>
            <p:ph type="ftr" sz="quarter" idx="10"/>
          </p:nvPr>
        </p:nvSpPr>
        <p:spPr/>
        <p:txBody>
          <a:bodyPr/>
          <a:lstStyle/>
          <a:p>
            <a:r>
              <a:rPr lang="en-US" smtClean="0"/>
              <a:t>DM-Except-Comp-Lines-H-F-090</a:t>
            </a:r>
            <a:endParaRPr lang="en-US"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vQwHl2TI6qnrLbJURZTvdm"/>
</p:tagLst>
</file>

<file path=ppt/tags/tag10.xml><?xml version="1.0" encoding="utf-8"?>
<p:tagLst xmlns:a="http://schemas.openxmlformats.org/drawingml/2006/main" xmlns:r="http://schemas.openxmlformats.org/officeDocument/2006/relationships" xmlns:p="http://schemas.openxmlformats.org/presentationml/2006/main">
  <p:tag name="DVSHAPEID" val="sqtWvV8xUN9yIzyWqGIL5y"/>
</p:tagLst>
</file>

<file path=ppt/tags/tag100.xml><?xml version="1.0" encoding="utf-8"?>
<p:tagLst xmlns:a="http://schemas.openxmlformats.org/drawingml/2006/main" xmlns:r="http://schemas.openxmlformats.org/officeDocument/2006/relationships" xmlns:p="http://schemas.openxmlformats.org/presentationml/2006/main">
  <p:tag name="DVSHAPEID" val="2Peeg8iwxAgZIyAagDsviK"/>
</p:tagLst>
</file>

<file path=ppt/tags/tag101.xml><?xml version="1.0" encoding="utf-8"?>
<p:tagLst xmlns:a="http://schemas.openxmlformats.org/drawingml/2006/main" xmlns:r="http://schemas.openxmlformats.org/officeDocument/2006/relationships" xmlns:p="http://schemas.openxmlformats.org/presentationml/2006/main">
  <p:tag name="DVSHAPEID" val="kRao4zBjaWRpVxIWYrsBIC"/>
</p:tagLst>
</file>

<file path=ppt/tags/tag102.xml><?xml version="1.0" encoding="utf-8"?>
<p:tagLst xmlns:a="http://schemas.openxmlformats.org/drawingml/2006/main" xmlns:r="http://schemas.openxmlformats.org/officeDocument/2006/relationships" xmlns:p="http://schemas.openxmlformats.org/presentationml/2006/main">
  <p:tag name="DVSECTIONID" val="7cZHU7iEJttHmseK6qhYIp"/>
</p:tagLst>
</file>

<file path=ppt/tags/tag103.xml><?xml version="1.0" encoding="utf-8"?>
<p:tagLst xmlns:a="http://schemas.openxmlformats.org/drawingml/2006/main" xmlns:r="http://schemas.openxmlformats.org/officeDocument/2006/relationships" xmlns:p="http://schemas.openxmlformats.org/presentationml/2006/main">
  <p:tag name="DVSHAPEID" val="i3Ig5K2G0bJC6B0UYcP8mo"/>
</p:tagLst>
</file>

<file path=ppt/tags/tag104.xml><?xml version="1.0" encoding="utf-8"?>
<p:tagLst xmlns:a="http://schemas.openxmlformats.org/drawingml/2006/main" xmlns:r="http://schemas.openxmlformats.org/officeDocument/2006/relationships" xmlns:p="http://schemas.openxmlformats.org/presentationml/2006/main">
  <p:tag name="DVSHAPEID" val="oyjddIhmHObHYLj8zZ9urR"/>
</p:tagLst>
</file>

<file path=ppt/tags/tag105.xml><?xml version="1.0" encoding="utf-8"?>
<p:tagLst xmlns:a="http://schemas.openxmlformats.org/drawingml/2006/main" xmlns:r="http://schemas.openxmlformats.org/officeDocument/2006/relationships" xmlns:p="http://schemas.openxmlformats.org/presentationml/2006/main">
  <p:tag name="DVSHAPEID" val="QIDdvxy5kMXwgfvWDxk1N0"/>
</p:tagLst>
</file>

<file path=ppt/tags/tag106.xml><?xml version="1.0" encoding="utf-8"?>
<p:tagLst xmlns:a="http://schemas.openxmlformats.org/drawingml/2006/main" xmlns:r="http://schemas.openxmlformats.org/officeDocument/2006/relationships" xmlns:p="http://schemas.openxmlformats.org/presentationml/2006/main">
  <p:tag name="DVSECTIONID" val="9i2R9IqAMNnbDP225mNMsO"/>
</p:tagLst>
</file>

<file path=ppt/tags/tag107.xml><?xml version="1.0" encoding="utf-8"?>
<p:tagLst xmlns:a="http://schemas.openxmlformats.org/drawingml/2006/main" xmlns:r="http://schemas.openxmlformats.org/officeDocument/2006/relationships" xmlns:p="http://schemas.openxmlformats.org/presentationml/2006/main">
  <p:tag name="DVSHAPEID" val="WEJHhnnHg5h1V2tFTaG5Bl"/>
</p:tagLst>
</file>

<file path=ppt/tags/tag108.xml><?xml version="1.0" encoding="utf-8"?>
<p:tagLst xmlns:a="http://schemas.openxmlformats.org/drawingml/2006/main" xmlns:r="http://schemas.openxmlformats.org/officeDocument/2006/relationships" xmlns:p="http://schemas.openxmlformats.org/presentationml/2006/main">
  <p:tag name="DVSHAPEID" val="hEY69TTGxLnWKYk1j2JnsT"/>
</p:tagLst>
</file>

<file path=ppt/tags/tag109.xml><?xml version="1.0" encoding="utf-8"?>
<p:tagLst xmlns:a="http://schemas.openxmlformats.org/drawingml/2006/main" xmlns:r="http://schemas.openxmlformats.org/officeDocument/2006/relationships" xmlns:p="http://schemas.openxmlformats.org/presentationml/2006/main">
  <p:tag name="DVSHAPEID" val="QJnEB9IWag4Bn4JbdtOzxw"/>
</p:tagLst>
</file>

<file path=ppt/tags/tag11.xml><?xml version="1.0" encoding="utf-8"?>
<p:tagLst xmlns:a="http://schemas.openxmlformats.org/drawingml/2006/main" xmlns:r="http://schemas.openxmlformats.org/officeDocument/2006/relationships" xmlns:p="http://schemas.openxmlformats.org/presentationml/2006/main">
  <p:tag name="DVSHAPEID" val="Uod0ASxd58jlvmNuENbPjX"/>
</p:tagLst>
</file>

<file path=ppt/tags/tag110.xml><?xml version="1.0" encoding="utf-8"?>
<p:tagLst xmlns:a="http://schemas.openxmlformats.org/drawingml/2006/main" xmlns:r="http://schemas.openxmlformats.org/officeDocument/2006/relationships" xmlns:p="http://schemas.openxmlformats.org/presentationml/2006/main">
  <p:tag name="DVSHAPEID" val="DYhulRREleTnOfJviJYAA7"/>
</p:tagLst>
</file>

<file path=ppt/tags/tag111.xml><?xml version="1.0" encoding="utf-8"?>
<p:tagLst xmlns:a="http://schemas.openxmlformats.org/drawingml/2006/main" xmlns:r="http://schemas.openxmlformats.org/officeDocument/2006/relationships" xmlns:p="http://schemas.openxmlformats.org/presentationml/2006/main">
  <p:tag name="DVSHAPEID" val="S8Bgi8PgzSlj5pm6OQ5wUQ"/>
</p:tagLst>
</file>

<file path=ppt/tags/tag112.xml><?xml version="1.0" encoding="utf-8"?>
<p:tagLst xmlns:a="http://schemas.openxmlformats.org/drawingml/2006/main" xmlns:r="http://schemas.openxmlformats.org/officeDocument/2006/relationships" xmlns:p="http://schemas.openxmlformats.org/presentationml/2006/main">
  <p:tag name="DVSHAPEID" val="IZgtsHb4BWVw58S5yIO5F0"/>
</p:tagLst>
</file>

<file path=ppt/tags/tag113.xml><?xml version="1.0" encoding="utf-8"?>
<p:tagLst xmlns:a="http://schemas.openxmlformats.org/drawingml/2006/main" xmlns:r="http://schemas.openxmlformats.org/officeDocument/2006/relationships" xmlns:p="http://schemas.openxmlformats.org/presentationml/2006/main">
  <p:tag name="DVSHAPEID" val="1uak8bV7v4d1qCZOF74ugp"/>
</p:tagLst>
</file>

<file path=ppt/tags/tag114.xml><?xml version="1.0" encoding="utf-8"?>
<p:tagLst xmlns:a="http://schemas.openxmlformats.org/drawingml/2006/main" xmlns:r="http://schemas.openxmlformats.org/officeDocument/2006/relationships" xmlns:p="http://schemas.openxmlformats.org/presentationml/2006/main">
  <p:tag name="DVSECTIONID" val="fMEmfFvIDU4kbPSrOii83T"/>
</p:tagLst>
</file>

<file path=ppt/tags/tag115.xml><?xml version="1.0" encoding="utf-8"?>
<p:tagLst xmlns:a="http://schemas.openxmlformats.org/drawingml/2006/main" xmlns:r="http://schemas.openxmlformats.org/officeDocument/2006/relationships" xmlns:p="http://schemas.openxmlformats.org/presentationml/2006/main">
  <p:tag name="DVSHAPEID" val="FzlLp1yhOlAQKiyMqU4m8D"/>
</p:tagLst>
</file>

<file path=ppt/tags/tag116.xml><?xml version="1.0" encoding="utf-8"?>
<p:tagLst xmlns:a="http://schemas.openxmlformats.org/drawingml/2006/main" xmlns:r="http://schemas.openxmlformats.org/officeDocument/2006/relationships" xmlns:p="http://schemas.openxmlformats.org/presentationml/2006/main">
  <p:tag name="DVSHAPEID" val="YlFI7E1XEjuUdZCRfv8UQW"/>
</p:tagLst>
</file>

<file path=ppt/tags/tag117.xml><?xml version="1.0" encoding="utf-8"?>
<p:tagLst xmlns:a="http://schemas.openxmlformats.org/drawingml/2006/main" xmlns:r="http://schemas.openxmlformats.org/officeDocument/2006/relationships" xmlns:p="http://schemas.openxmlformats.org/presentationml/2006/main">
  <p:tag name="DVSHAPEID" val="2l2wjLiOSS91G5nmfZomv8"/>
</p:tagLst>
</file>

<file path=ppt/tags/tag118.xml><?xml version="1.0" encoding="utf-8"?>
<p:tagLst xmlns:a="http://schemas.openxmlformats.org/drawingml/2006/main" xmlns:r="http://schemas.openxmlformats.org/officeDocument/2006/relationships" xmlns:p="http://schemas.openxmlformats.org/presentationml/2006/main">
  <p:tag name="DVSHAPEID" val="KNVQ6gp6uCg7b0fZBB8iUq"/>
</p:tagLst>
</file>

<file path=ppt/tags/tag119.xml><?xml version="1.0" encoding="utf-8"?>
<p:tagLst xmlns:a="http://schemas.openxmlformats.org/drawingml/2006/main" xmlns:r="http://schemas.openxmlformats.org/officeDocument/2006/relationships" xmlns:p="http://schemas.openxmlformats.org/presentationml/2006/main">
  <p:tag name="DVSECTIONID" val="IWszNkgnvt6HXc3xSD80Qy"/>
</p:tagLst>
</file>

<file path=ppt/tags/tag12.xml><?xml version="1.0" encoding="utf-8"?>
<p:tagLst xmlns:a="http://schemas.openxmlformats.org/drawingml/2006/main" xmlns:r="http://schemas.openxmlformats.org/officeDocument/2006/relationships" xmlns:p="http://schemas.openxmlformats.org/presentationml/2006/main">
  <p:tag name="DVSECTIONID" val="U7CttxD1agz1tIygD5hBkA"/>
</p:tagLst>
</file>

<file path=ppt/tags/tag120.xml><?xml version="1.0" encoding="utf-8"?>
<p:tagLst xmlns:a="http://schemas.openxmlformats.org/drawingml/2006/main" xmlns:r="http://schemas.openxmlformats.org/officeDocument/2006/relationships" xmlns:p="http://schemas.openxmlformats.org/presentationml/2006/main">
  <p:tag name="DVSHAPEID" val="cEyoCmiBnwFBFvIQ20yLw3"/>
</p:tagLst>
</file>

<file path=ppt/tags/tag121.xml><?xml version="1.0" encoding="utf-8"?>
<p:tagLst xmlns:a="http://schemas.openxmlformats.org/drawingml/2006/main" xmlns:r="http://schemas.openxmlformats.org/officeDocument/2006/relationships" xmlns:p="http://schemas.openxmlformats.org/presentationml/2006/main">
  <p:tag name="DVSHAPEID" val="HJBsp4F5XL7T2FhZsQKE2E"/>
</p:tagLst>
</file>

<file path=ppt/tags/tag122.xml><?xml version="1.0" encoding="utf-8"?>
<p:tagLst xmlns:a="http://schemas.openxmlformats.org/drawingml/2006/main" xmlns:r="http://schemas.openxmlformats.org/officeDocument/2006/relationships" xmlns:p="http://schemas.openxmlformats.org/presentationml/2006/main">
  <p:tag name="DVSECTIONID" val="D2hpSEBZGzml4HUFSbsgpA"/>
</p:tagLst>
</file>

<file path=ppt/tags/tag123.xml><?xml version="1.0" encoding="utf-8"?>
<p:tagLst xmlns:a="http://schemas.openxmlformats.org/drawingml/2006/main" xmlns:r="http://schemas.openxmlformats.org/officeDocument/2006/relationships" xmlns:p="http://schemas.openxmlformats.org/presentationml/2006/main">
  <p:tag name="DVSHAPEID" val="drZMgBOK5h88KTrzLzgfhR"/>
</p:tagLst>
</file>

<file path=ppt/tags/tag124.xml><?xml version="1.0" encoding="utf-8"?>
<p:tagLst xmlns:a="http://schemas.openxmlformats.org/drawingml/2006/main" xmlns:r="http://schemas.openxmlformats.org/officeDocument/2006/relationships" xmlns:p="http://schemas.openxmlformats.org/presentationml/2006/main">
  <p:tag name="DVSHAPEID" val="UEW3BIk8eOF2xXU1riMmnB"/>
</p:tagLst>
</file>

<file path=ppt/tags/tag125.xml><?xml version="1.0" encoding="utf-8"?>
<p:tagLst xmlns:a="http://schemas.openxmlformats.org/drawingml/2006/main" xmlns:r="http://schemas.openxmlformats.org/officeDocument/2006/relationships" xmlns:p="http://schemas.openxmlformats.org/presentationml/2006/main">
  <p:tag name="DVSHAPEID" val="Olov0tEhosjGZcwoa1d5jW"/>
</p:tagLst>
</file>

<file path=ppt/tags/tag126.xml><?xml version="1.0" encoding="utf-8"?>
<p:tagLst xmlns:a="http://schemas.openxmlformats.org/drawingml/2006/main" xmlns:r="http://schemas.openxmlformats.org/officeDocument/2006/relationships" xmlns:p="http://schemas.openxmlformats.org/presentationml/2006/main">
  <p:tag name="DVSECTIONID" val="J1CZhO0wyHvURc9GOBfPEl"/>
</p:tagLst>
</file>

<file path=ppt/tags/tag127.xml><?xml version="1.0" encoding="utf-8"?>
<p:tagLst xmlns:a="http://schemas.openxmlformats.org/drawingml/2006/main" xmlns:r="http://schemas.openxmlformats.org/officeDocument/2006/relationships" xmlns:p="http://schemas.openxmlformats.org/presentationml/2006/main">
  <p:tag name="DVSHAPEID" val="CklmYpjAjlDjSI1o92vHiX"/>
</p:tagLst>
</file>

<file path=ppt/tags/tag128.xml><?xml version="1.0" encoding="utf-8"?>
<p:tagLst xmlns:a="http://schemas.openxmlformats.org/drawingml/2006/main" xmlns:r="http://schemas.openxmlformats.org/officeDocument/2006/relationships" xmlns:p="http://schemas.openxmlformats.org/presentationml/2006/main">
  <p:tag name="DVSHAPEID" val="xdpmI5xR3ZsaCH7qJAZjou"/>
</p:tagLst>
</file>

<file path=ppt/tags/tag129.xml><?xml version="1.0" encoding="utf-8"?>
<p:tagLst xmlns:a="http://schemas.openxmlformats.org/drawingml/2006/main" xmlns:r="http://schemas.openxmlformats.org/officeDocument/2006/relationships" xmlns:p="http://schemas.openxmlformats.org/presentationml/2006/main">
  <p:tag name="DVSHAPEID" val="KraaAgo2YZa3B50l68ysF6"/>
</p:tagLst>
</file>

<file path=ppt/tags/tag13.xml><?xml version="1.0" encoding="utf-8"?>
<p:tagLst xmlns:a="http://schemas.openxmlformats.org/drawingml/2006/main" xmlns:r="http://schemas.openxmlformats.org/officeDocument/2006/relationships" xmlns:p="http://schemas.openxmlformats.org/presentationml/2006/main">
  <p:tag name="DVSHAPEID" val="blLbtCUh6iv08V6zcArjEB"/>
</p:tagLst>
</file>

<file path=ppt/tags/tag130.xml><?xml version="1.0" encoding="utf-8"?>
<p:tagLst xmlns:a="http://schemas.openxmlformats.org/drawingml/2006/main" xmlns:r="http://schemas.openxmlformats.org/officeDocument/2006/relationships" xmlns:p="http://schemas.openxmlformats.org/presentationml/2006/main">
  <p:tag name="DVSHAPEID" val="xiPopkrXNHbFzTbOP3chnD"/>
</p:tagLst>
</file>

<file path=ppt/tags/tag131.xml><?xml version="1.0" encoding="utf-8"?>
<p:tagLst xmlns:a="http://schemas.openxmlformats.org/drawingml/2006/main" xmlns:r="http://schemas.openxmlformats.org/officeDocument/2006/relationships" xmlns:p="http://schemas.openxmlformats.org/presentationml/2006/main">
  <p:tag name="DVSHAPEID" val="8P7VnNWn8QhEUSlbQ3B1bt"/>
</p:tagLst>
</file>

<file path=ppt/tags/tag132.xml><?xml version="1.0" encoding="utf-8"?>
<p:tagLst xmlns:a="http://schemas.openxmlformats.org/drawingml/2006/main" xmlns:r="http://schemas.openxmlformats.org/officeDocument/2006/relationships" xmlns:p="http://schemas.openxmlformats.org/presentationml/2006/main">
  <p:tag name="DVSHAPEID" val="RVw6aijvgoIT90htXD0qzl"/>
</p:tagLst>
</file>

<file path=ppt/tags/tag133.xml><?xml version="1.0" encoding="utf-8"?>
<p:tagLst xmlns:a="http://schemas.openxmlformats.org/drawingml/2006/main" xmlns:r="http://schemas.openxmlformats.org/officeDocument/2006/relationships" xmlns:p="http://schemas.openxmlformats.org/presentationml/2006/main">
  <p:tag name="DVSHAPEID" val="nUZjtEc8FlsFXbpgDE4DzT"/>
</p:tagLst>
</file>

<file path=ppt/tags/tag134.xml><?xml version="1.0" encoding="utf-8"?>
<p:tagLst xmlns:a="http://schemas.openxmlformats.org/drawingml/2006/main" xmlns:r="http://schemas.openxmlformats.org/officeDocument/2006/relationships" xmlns:p="http://schemas.openxmlformats.org/presentationml/2006/main">
  <p:tag name="DVSHAPEID" val="V0IlTm6X0KUwyB7QPFi8In"/>
</p:tagLst>
</file>

<file path=ppt/tags/tag135.xml><?xml version="1.0" encoding="utf-8"?>
<p:tagLst xmlns:a="http://schemas.openxmlformats.org/drawingml/2006/main" xmlns:r="http://schemas.openxmlformats.org/officeDocument/2006/relationships" xmlns:p="http://schemas.openxmlformats.org/presentationml/2006/main">
  <p:tag name="DVSECTIONID" val="ARp7FTsbmdNfMD7HtzHsuS"/>
</p:tagLst>
</file>

<file path=ppt/tags/tag136.xml><?xml version="1.0" encoding="utf-8"?>
<p:tagLst xmlns:a="http://schemas.openxmlformats.org/drawingml/2006/main" xmlns:r="http://schemas.openxmlformats.org/officeDocument/2006/relationships" xmlns:p="http://schemas.openxmlformats.org/presentationml/2006/main">
  <p:tag name="DVSHAPEID" val="6fywpAhroCjRhGMamuHdzS"/>
</p:tagLst>
</file>

<file path=ppt/tags/tag137.xml><?xml version="1.0" encoding="utf-8"?>
<p:tagLst xmlns:a="http://schemas.openxmlformats.org/drawingml/2006/main" xmlns:r="http://schemas.openxmlformats.org/officeDocument/2006/relationships" xmlns:p="http://schemas.openxmlformats.org/presentationml/2006/main">
  <p:tag name="DVSHAPEID" val="4IIQ69zbSq0H3OZzy7FSxo"/>
</p:tagLst>
</file>

<file path=ppt/tags/tag138.xml><?xml version="1.0" encoding="utf-8"?>
<p:tagLst xmlns:a="http://schemas.openxmlformats.org/drawingml/2006/main" xmlns:r="http://schemas.openxmlformats.org/officeDocument/2006/relationships" xmlns:p="http://schemas.openxmlformats.org/presentationml/2006/main">
  <p:tag name="DVSHAPEID" val="Fh9HpAt5qroFBthAJZTr2n"/>
</p:tagLst>
</file>

<file path=ppt/tags/tag139.xml><?xml version="1.0" encoding="utf-8"?>
<p:tagLst xmlns:a="http://schemas.openxmlformats.org/drawingml/2006/main" xmlns:r="http://schemas.openxmlformats.org/officeDocument/2006/relationships" xmlns:p="http://schemas.openxmlformats.org/presentationml/2006/main">
  <p:tag name="DVSHAPEID" val="obwjNnLabkPezhnIaGXjcS"/>
</p:tagLst>
</file>

<file path=ppt/tags/tag14.xml><?xml version="1.0" encoding="utf-8"?>
<p:tagLst xmlns:a="http://schemas.openxmlformats.org/drawingml/2006/main" xmlns:r="http://schemas.openxmlformats.org/officeDocument/2006/relationships" xmlns:p="http://schemas.openxmlformats.org/presentationml/2006/main">
  <p:tag name="DVSHAPEID" val="AEck0xKr55OzsHem3J9nFx"/>
</p:tagLst>
</file>

<file path=ppt/tags/tag140.xml><?xml version="1.0" encoding="utf-8"?>
<p:tagLst xmlns:a="http://schemas.openxmlformats.org/drawingml/2006/main" xmlns:r="http://schemas.openxmlformats.org/officeDocument/2006/relationships" xmlns:p="http://schemas.openxmlformats.org/presentationml/2006/main">
  <p:tag name="DVSHAPEID" val="sC5iSMKHj7QhSXa6N6kff4"/>
</p:tagLst>
</file>

<file path=ppt/tags/tag141.xml><?xml version="1.0" encoding="utf-8"?>
<p:tagLst xmlns:a="http://schemas.openxmlformats.org/drawingml/2006/main" xmlns:r="http://schemas.openxmlformats.org/officeDocument/2006/relationships" xmlns:p="http://schemas.openxmlformats.org/presentationml/2006/main">
  <p:tag name="DVSHAPEID" val="QmT0c1PduIbwIUeuuYqt0H"/>
</p:tagLst>
</file>

<file path=ppt/tags/tag142.xml><?xml version="1.0" encoding="utf-8"?>
<p:tagLst xmlns:a="http://schemas.openxmlformats.org/drawingml/2006/main" xmlns:r="http://schemas.openxmlformats.org/officeDocument/2006/relationships" xmlns:p="http://schemas.openxmlformats.org/presentationml/2006/main">
  <p:tag name="DVSHAPEID" val="oiopx4SRZXCoLIoSzJS6D7"/>
</p:tagLst>
</file>

<file path=ppt/tags/tag143.xml><?xml version="1.0" encoding="utf-8"?>
<p:tagLst xmlns:a="http://schemas.openxmlformats.org/drawingml/2006/main" xmlns:r="http://schemas.openxmlformats.org/officeDocument/2006/relationships" xmlns:p="http://schemas.openxmlformats.org/presentationml/2006/main">
  <p:tag name="DVSECTIONID" val="5Gmu4WhAbAkFJLoXQQGnlo"/>
</p:tagLst>
</file>

<file path=ppt/tags/tag144.xml><?xml version="1.0" encoding="utf-8"?>
<p:tagLst xmlns:a="http://schemas.openxmlformats.org/drawingml/2006/main" xmlns:r="http://schemas.openxmlformats.org/officeDocument/2006/relationships" xmlns:p="http://schemas.openxmlformats.org/presentationml/2006/main">
  <p:tag name="DVSHAPEID" val="nP0AgT5Y5sa6EEbt8pkz7k"/>
</p:tagLst>
</file>

<file path=ppt/tags/tag145.xml><?xml version="1.0" encoding="utf-8"?>
<p:tagLst xmlns:a="http://schemas.openxmlformats.org/drawingml/2006/main" xmlns:r="http://schemas.openxmlformats.org/officeDocument/2006/relationships" xmlns:p="http://schemas.openxmlformats.org/presentationml/2006/main">
  <p:tag name="DVSHAPEID" val="JRYWjCUU79Go38fSVCFh3J"/>
</p:tagLst>
</file>

<file path=ppt/tags/tag146.xml><?xml version="1.0" encoding="utf-8"?>
<p:tagLst xmlns:a="http://schemas.openxmlformats.org/drawingml/2006/main" xmlns:r="http://schemas.openxmlformats.org/officeDocument/2006/relationships" xmlns:p="http://schemas.openxmlformats.org/presentationml/2006/main">
  <p:tag name="DVSHAPEID" val="23AmAQBAvAVZu8VIl0O93d"/>
</p:tagLst>
</file>

<file path=ppt/tags/tag147.xml><?xml version="1.0" encoding="utf-8"?>
<p:tagLst xmlns:a="http://schemas.openxmlformats.org/drawingml/2006/main" xmlns:r="http://schemas.openxmlformats.org/officeDocument/2006/relationships" xmlns:p="http://schemas.openxmlformats.org/presentationml/2006/main">
  <p:tag name="DVSHAPEID" val="eXuAGsufWuC2NX0UiemuWz"/>
</p:tagLst>
</file>

<file path=ppt/tags/tag148.xml><?xml version="1.0" encoding="utf-8"?>
<p:tagLst xmlns:a="http://schemas.openxmlformats.org/drawingml/2006/main" xmlns:r="http://schemas.openxmlformats.org/officeDocument/2006/relationships" xmlns:p="http://schemas.openxmlformats.org/presentationml/2006/main">
  <p:tag name="DVSHAPEID" val="aEa3xq4kKXhOPDS0a86gEr"/>
</p:tagLst>
</file>

<file path=ppt/tags/tag149.xml><?xml version="1.0" encoding="utf-8"?>
<p:tagLst xmlns:a="http://schemas.openxmlformats.org/drawingml/2006/main" xmlns:r="http://schemas.openxmlformats.org/officeDocument/2006/relationships" xmlns:p="http://schemas.openxmlformats.org/presentationml/2006/main">
  <p:tag name="DVSHAPEID" val="nrkYIrHzMygEMPpCU3bCJE"/>
</p:tagLst>
</file>

<file path=ppt/tags/tag15.xml><?xml version="1.0" encoding="utf-8"?>
<p:tagLst xmlns:a="http://schemas.openxmlformats.org/drawingml/2006/main" xmlns:r="http://schemas.openxmlformats.org/officeDocument/2006/relationships" xmlns:p="http://schemas.openxmlformats.org/presentationml/2006/main">
  <p:tag name="DVSHAPEID" val="S4X7zb8IDXu7Do6iSGToHA"/>
</p:tagLst>
</file>

<file path=ppt/tags/tag150.xml><?xml version="1.0" encoding="utf-8"?>
<p:tagLst xmlns:a="http://schemas.openxmlformats.org/drawingml/2006/main" xmlns:r="http://schemas.openxmlformats.org/officeDocument/2006/relationships" xmlns:p="http://schemas.openxmlformats.org/presentationml/2006/main">
  <p:tag name="DVSHAPEID" val="LZ8n1i4dnGUJhJJyICCaaI"/>
</p:tagLst>
</file>

<file path=ppt/tags/tag151.xml><?xml version="1.0" encoding="utf-8"?>
<p:tagLst xmlns:a="http://schemas.openxmlformats.org/drawingml/2006/main" xmlns:r="http://schemas.openxmlformats.org/officeDocument/2006/relationships" xmlns:p="http://schemas.openxmlformats.org/presentationml/2006/main">
  <p:tag name="DVSHAPEID" val="xaR2Axe242IJFlQlppvyaA"/>
</p:tagLst>
</file>

<file path=ppt/tags/tag152.xml><?xml version="1.0" encoding="utf-8"?>
<p:tagLst xmlns:a="http://schemas.openxmlformats.org/drawingml/2006/main" xmlns:r="http://schemas.openxmlformats.org/officeDocument/2006/relationships" xmlns:p="http://schemas.openxmlformats.org/presentationml/2006/main">
  <p:tag name="DVSHAPEID" val="J2yGTmlyZzt3rXvYIwZkCS"/>
</p:tagLst>
</file>

<file path=ppt/tags/tag153.xml><?xml version="1.0" encoding="utf-8"?>
<p:tagLst xmlns:a="http://schemas.openxmlformats.org/drawingml/2006/main" xmlns:r="http://schemas.openxmlformats.org/officeDocument/2006/relationships" xmlns:p="http://schemas.openxmlformats.org/presentationml/2006/main">
  <p:tag name="DVSHAPEID" val="1y3nIndcECxXrOuTESHv29"/>
</p:tagLst>
</file>

<file path=ppt/tags/tag154.xml><?xml version="1.0" encoding="utf-8"?>
<p:tagLst xmlns:a="http://schemas.openxmlformats.org/drawingml/2006/main" xmlns:r="http://schemas.openxmlformats.org/officeDocument/2006/relationships" xmlns:p="http://schemas.openxmlformats.org/presentationml/2006/main">
  <p:tag name="DVSECTIONID" val="ASYgAIkkpsQrzrUdYT30YF"/>
</p:tagLst>
</file>

<file path=ppt/tags/tag155.xml><?xml version="1.0" encoding="utf-8"?>
<p:tagLst xmlns:a="http://schemas.openxmlformats.org/drawingml/2006/main" xmlns:r="http://schemas.openxmlformats.org/officeDocument/2006/relationships" xmlns:p="http://schemas.openxmlformats.org/presentationml/2006/main">
  <p:tag name="DVSHAPEID" val="AOJRtljNGOT5Flf77X2xos"/>
</p:tagLst>
</file>

<file path=ppt/tags/tag156.xml><?xml version="1.0" encoding="utf-8"?>
<p:tagLst xmlns:a="http://schemas.openxmlformats.org/drawingml/2006/main" xmlns:r="http://schemas.openxmlformats.org/officeDocument/2006/relationships" xmlns:p="http://schemas.openxmlformats.org/presentationml/2006/main">
  <p:tag name="DVSHAPEID" val="TJKQrGWL7kpLaCtOifGFvT"/>
</p:tagLst>
</file>

<file path=ppt/tags/tag16.xml><?xml version="1.0" encoding="utf-8"?>
<p:tagLst xmlns:a="http://schemas.openxmlformats.org/drawingml/2006/main" xmlns:r="http://schemas.openxmlformats.org/officeDocument/2006/relationships" xmlns:p="http://schemas.openxmlformats.org/presentationml/2006/main">
  <p:tag name="DVSHAPEID" val="v0hItUILqgUhtjVfbBYbSp"/>
</p:tagLst>
</file>

<file path=ppt/tags/tag17.xml><?xml version="1.0" encoding="utf-8"?>
<p:tagLst xmlns:a="http://schemas.openxmlformats.org/drawingml/2006/main" xmlns:r="http://schemas.openxmlformats.org/officeDocument/2006/relationships" xmlns:p="http://schemas.openxmlformats.org/presentationml/2006/main">
  <p:tag name="DVSHAPEID" val="j4Vp4vD9fjV38b2i3QIkFx"/>
</p:tagLst>
</file>

<file path=ppt/tags/tag18.xml><?xml version="1.0" encoding="utf-8"?>
<p:tagLst xmlns:a="http://schemas.openxmlformats.org/drawingml/2006/main" xmlns:r="http://schemas.openxmlformats.org/officeDocument/2006/relationships" xmlns:p="http://schemas.openxmlformats.org/presentationml/2006/main">
  <p:tag name="DVSECTIONID" val="FuNku6QjFan5A3xUTOV8Pt"/>
</p:tagLst>
</file>

<file path=ppt/tags/tag19.xml><?xml version="1.0" encoding="utf-8"?>
<p:tagLst xmlns:a="http://schemas.openxmlformats.org/drawingml/2006/main" xmlns:r="http://schemas.openxmlformats.org/officeDocument/2006/relationships" xmlns:p="http://schemas.openxmlformats.org/presentationml/2006/main">
  <p:tag name="DVSHAPEID" val="o1vPvZ0wcpw4PNKHCE1i06"/>
</p:tagLst>
</file>

<file path=ppt/tags/tag2.xml><?xml version="1.0" encoding="utf-8"?>
<p:tagLst xmlns:a="http://schemas.openxmlformats.org/drawingml/2006/main" xmlns:r="http://schemas.openxmlformats.org/officeDocument/2006/relationships" xmlns:p="http://schemas.openxmlformats.org/presentationml/2006/main">
  <p:tag name="DVSECTIONID" val="fFdKq1sDbvApCJAlHI9Ucd"/>
</p:tagLst>
</file>

<file path=ppt/tags/tag20.xml><?xml version="1.0" encoding="utf-8"?>
<p:tagLst xmlns:a="http://schemas.openxmlformats.org/drawingml/2006/main" xmlns:r="http://schemas.openxmlformats.org/officeDocument/2006/relationships" xmlns:p="http://schemas.openxmlformats.org/presentationml/2006/main">
  <p:tag name="DVSHAPEID" val="lqaJcTx7syKMoKb95PCGTs"/>
</p:tagLst>
</file>

<file path=ppt/tags/tag21.xml><?xml version="1.0" encoding="utf-8"?>
<p:tagLst xmlns:a="http://schemas.openxmlformats.org/drawingml/2006/main" xmlns:r="http://schemas.openxmlformats.org/officeDocument/2006/relationships" xmlns:p="http://schemas.openxmlformats.org/presentationml/2006/main">
  <p:tag name="DVSHAPEID" val="xJ70TiGTZBTIljKWOJKZfe"/>
</p:tagLst>
</file>

<file path=ppt/tags/tag22.xml><?xml version="1.0" encoding="utf-8"?>
<p:tagLst xmlns:a="http://schemas.openxmlformats.org/drawingml/2006/main" xmlns:r="http://schemas.openxmlformats.org/officeDocument/2006/relationships" xmlns:p="http://schemas.openxmlformats.org/presentationml/2006/main">
  <p:tag name="DVSHAPEID" val="fkUopndXFArhFA1t7koULc"/>
</p:tagLst>
</file>

<file path=ppt/tags/tag23.xml><?xml version="1.0" encoding="utf-8"?>
<p:tagLst xmlns:a="http://schemas.openxmlformats.org/drawingml/2006/main" xmlns:r="http://schemas.openxmlformats.org/officeDocument/2006/relationships" xmlns:p="http://schemas.openxmlformats.org/presentationml/2006/main">
  <p:tag name="DVSECTIONID" val="9lIeKYwbnkpSkX8rzUCnyt"/>
</p:tagLst>
</file>

<file path=ppt/tags/tag24.xml><?xml version="1.0" encoding="utf-8"?>
<p:tagLst xmlns:a="http://schemas.openxmlformats.org/drawingml/2006/main" xmlns:r="http://schemas.openxmlformats.org/officeDocument/2006/relationships" xmlns:p="http://schemas.openxmlformats.org/presentationml/2006/main">
  <p:tag name="DVSHAPEID" val="o1vPvZ0wcpw4PNKHCE1i06"/>
</p:tagLst>
</file>

<file path=ppt/tags/tag25.xml><?xml version="1.0" encoding="utf-8"?>
<p:tagLst xmlns:a="http://schemas.openxmlformats.org/drawingml/2006/main" xmlns:r="http://schemas.openxmlformats.org/officeDocument/2006/relationships" xmlns:p="http://schemas.openxmlformats.org/presentationml/2006/main">
  <p:tag name="DVSHAPEID" val="lqaJcTx7syKMoKb95PCGTs"/>
</p:tagLst>
</file>

<file path=ppt/tags/tag26.xml><?xml version="1.0" encoding="utf-8"?>
<p:tagLst xmlns:a="http://schemas.openxmlformats.org/drawingml/2006/main" xmlns:r="http://schemas.openxmlformats.org/officeDocument/2006/relationships" xmlns:p="http://schemas.openxmlformats.org/presentationml/2006/main">
  <p:tag name="DVSHAPEID" val="SSUJgM2TpA8lWg20rcQzEL"/>
</p:tagLst>
</file>

<file path=ppt/tags/tag27.xml><?xml version="1.0" encoding="utf-8"?>
<p:tagLst xmlns:a="http://schemas.openxmlformats.org/drawingml/2006/main" xmlns:r="http://schemas.openxmlformats.org/officeDocument/2006/relationships" xmlns:p="http://schemas.openxmlformats.org/presentationml/2006/main">
  <p:tag name="DVSHAPEID" val="fkUopndXFArhFA1t7koULc"/>
</p:tagLst>
</file>

<file path=ppt/tags/tag28.xml><?xml version="1.0" encoding="utf-8"?>
<p:tagLst xmlns:a="http://schemas.openxmlformats.org/drawingml/2006/main" xmlns:r="http://schemas.openxmlformats.org/officeDocument/2006/relationships" xmlns:p="http://schemas.openxmlformats.org/presentationml/2006/main">
  <p:tag name="DVSECTIONID" val="xad9hgAENdH5bXwYU1BXqW"/>
</p:tagLst>
</file>

<file path=ppt/tags/tag29.xml><?xml version="1.0" encoding="utf-8"?>
<p:tagLst xmlns:a="http://schemas.openxmlformats.org/drawingml/2006/main" xmlns:r="http://schemas.openxmlformats.org/officeDocument/2006/relationships" xmlns:p="http://schemas.openxmlformats.org/presentationml/2006/main">
  <p:tag name="DVSHAPEID" val="cXEeWImv6ySTroYOUbrnug"/>
</p:tagLst>
</file>

<file path=ppt/tags/tag3.xml><?xml version="1.0" encoding="utf-8"?>
<p:tagLst xmlns:a="http://schemas.openxmlformats.org/drawingml/2006/main" xmlns:r="http://schemas.openxmlformats.org/officeDocument/2006/relationships" xmlns:p="http://schemas.openxmlformats.org/presentationml/2006/main">
  <p:tag name="DVSHAPEID" val="BLbZvful6DOi79IfYfw8x0"/>
</p:tagLst>
</file>

<file path=ppt/tags/tag30.xml><?xml version="1.0" encoding="utf-8"?>
<p:tagLst xmlns:a="http://schemas.openxmlformats.org/drawingml/2006/main" xmlns:r="http://schemas.openxmlformats.org/officeDocument/2006/relationships" xmlns:p="http://schemas.openxmlformats.org/presentationml/2006/main">
  <p:tag name="DVSHAPEID" val="Z5YG1W5xiT4WWMxDmB4ydw"/>
</p:tagLst>
</file>

<file path=ppt/tags/tag31.xml><?xml version="1.0" encoding="utf-8"?>
<p:tagLst xmlns:a="http://schemas.openxmlformats.org/drawingml/2006/main" xmlns:r="http://schemas.openxmlformats.org/officeDocument/2006/relationships" xmlns:p="http://schemas.openxmlformats.org/presentationml/2006/main">
  <p:tag name="DVSHAPEID" val="wsazw5jAgufiQe6a1UR6cj"/>
</p:tagLst>
</file>

<file path=ppt/tags/tag32.xml><?xml version="1.0" encoding="utf-8"?>
<p:tagLst xmlns:a="http://schemas.openxmlformats.org/drawingml/2006/main" xmlns:r="http://schemas.openxmlformats.org/officeDocument/2006/relationships" xmlns:p="http://schemas.openxmlformats.org/presentationml/2006/main">
  <p:tag name="DVSHAPEID" val="42l9FyHT6Q2WuSCaiyc0Rm"/>
</p:tagLst>
</file>

<file path=ppt/tags/tag33.xml><?xml version="1.0" encoding="utf-8"?>
<p:tagLst xmlns:a="http://schemas.openxmlformats.org/drawingml/2006/main" xmlns:r="http://schemas.openxmlformats.org/officeDocument/2006/relationships" xmlns:p="http://schemas.openxmlformats.org/presentationml/2006/main">
  <p:tag name="DVSECTIONID" val="Eo7uJIbtFbKbWTxl3f5wp8"/>
</p:tagLst>
</file>

<file path=ppt/tags/tag34.xml><?xml version="1.0" encoding="utf-8"?>
<p:tagLst xmlns:a="http://schemas.openxmlformats.org/drawingml/2006/main" xmlns:r="http://schemas.openxmlformats.org/officeDocument/2006/relationships" xmlns:p="http://schemas.openxmlformats.org/presentationml/2006/main">
  <p:tag name="DVSHAPEID" val="vFtDG41l9ZTadj0aNzNH66"/>
</p:tagLst>
</file>

<file path=ppt/tags/tag35.xml><?xml version="1.0" encoding="utf-8"?>
<p:tagLst xmlns:a="http://schemas.openxmlformats.org/drawingml/2006/main" xmlns:r="http://schemas.openxmlformats.org/officeDocument/2006/relationships" xmlns:p="http://schemas.openxmlformats.org/presentationml/2006/main">
  <p:tag name="DVSHAPEID" val="rBxaQtQ8YrH3fOIMzMKUBu"/>
</p:tagLst>
</file>

<file path=ppt/tags/tag36.xml><?xml version="1.0" encoding="utf-8"?>
<p:tagLst xmlns:a="http://schemas.openxmlformats.org/drawingml/2006/main" xmlns:r="http://schemas.openxmlformats.org/officeDocument/2006/relationships" xmlns:p="http://schemas.openxmlformats.org/presentationml/2006/main">
  <p:tag name="DVSHAPEID" val="A0muUOhx8GA7mszGfWzOjE"/>
</p:tagLst>
</file>

<file path=ppt/tags/tag37.xml><?xml version="1.0" encoding="utf-8"?>
<p:tagLst xmlns:a="http://schemas.openxmlformats.org/drawingml/2006/main" xmlns:r="http://schemas.openxmlformats.org/officeDocument/2006/relationships" xmlns:p="http://schemas.openxmlformats.org/presentationml/2006/main">
  <p:tag name="DVSHAPEID" val="a4AoMoZa7Uno42UnWTASki"/>
</p:tagLst>
</file>

<file path=ppt/tags/tag38.xml><?xml version="1.0" encoding="utf-8"?>
<p:tagLst xmlns:a="http://schemas.openxmlformats.org/drawingml/2006/main" xmlns:r="http://schemas.openxmlformats.org/officeDocument/2006/relationships" xmlns:p="http://schemas.openxmlformats.org/presentationml/2006/main">
  <p:tag name="DVSECTIONID" val="jgBpfKKoXYT9go1yRuXgyA"/>
</p:tagLst>
</file>

<file path=ppt/tags/tag39.xml><?xml version="1.0" encoding="utf-8"?>
<p:tagLst xmlns:a="http://schemas.openxmlformats.org/drawingml/2006/main" xmlns:r="http://schemas.openxmlformats.org/officeDocument/2006/relationships" xmlns:p="http://schemas.openxmlformats.org/presentationml/2006/main">
  <p:tag name="DVSHAPEID" val="yHNEioPd2qmRDjbEUon6jT"/>
</p:tagLst>
</file>

<file path=ppt/tags/tag4.xml><?xml version="1.0" encoding="utf-8"?>
<p:tagLst xmlns:a="http://schemas.openxmlformats.org/drawingml/2006/main" xmlns:r="http://schemas.openxmlformats.org/officeDocument/2006/relationships" xmlns:p="http://schemas.openxmlformats.org/presentationml/2006/main">
  <p:tag name="DVSHAPEID" val="DgbyOgOjFOoopRNhjK1cBR"/>
</p:tagLst>
</file>

<file path=ppt/tags/tag40.xml><?xml version="1.0" encoding="utf-8"?>
<p:tagLst xmlns:a="http://schemas.openxmlformats.org/drawingml/2006/main" xmlns:r="http://schemas.openxmlformats.org/officeDocument/2006/relationships" xmlns:p="http://schemas.openxmlformats.org/presentationml/2006/main">
  <p:tag name="DVSHAPEID" val="rhc7uAM0AuNTgEIIlmhusO"/>
</p:tagLst>
</file>

<file path=ppt/tags/tag41.xml><?xml version="1.0" encoding="utf-8"?>
<p:tagLst xmlns:a="http://schemas.openxmlformats.org/drawingml/2006/main" xmlns:r="http://schemas.openxmlformats.org/officeDocument/2006/relationships" xmlns:p="http://schemas.openxmlformats.org/presentationml/2006/main">
  <p:tag name="DVSHAPEID" val="BbLfFdxdBQQDIvkPinbnrn"/>
</p:tagLst>
</file>

<file path=ppt/tags/tag42.xml><?xml version="1.0" encoding="utf-8"?>
<p:tagLst xmlns:a="http://schemas.openxmlformats.org/drawingml/2006/main" xmlns:r="http://schemas.openxmlformats.org/officeDocument/2006/relationships" xmlns:p="http://schemas.openxmlformats.org/presentationml/2006/main">
  <p:tag name="DVSHAPEID" val="84oIWfEzGBy1n2NQmnN6qy"/>
</p:tagLst>
</file>

<file path=ppt/tags/tag43.xml><?xml version="1.0" encoding="utf-8"?>
<p:tagLst xmlns:a="http://schemas.openxmlformats.org/drawingml/2006/main" xmlns:r="http://schemas.openxmlformats.org/officeDocument/2006/relationships" xmlns:p="http://schemas.openxmlformats.org/presentationml/2006/main">
  <p:tag name="DVSHAPEID" val="xp1oxHsS6mvE6BS3JCGPOv"/>
</p:tagLst>
</file>

<file path=ppt/tags/tag44.xml><?xml version="1.0" encoding="utf-8"?>
<p:tagLst xmlns:a="http://schemas.openxmlformats.org/drawingml/2006/main" xmlns:r="http://schemas.openxmlformats.org/officeDocument/2006/relationships" xmlns:p="http://schemas.openxmlformats.org/presentationml/2006/main">
  <p:tag name="DVSHAPEID" val="1ZAGk55ZVWseEmdgGPKIKt"/>
</p:tagLst>
</file>

<file path=ppt/tags/tag45.xml><?xml version="1.0" encoding="utf-8"?>
<p:tagLst xmlns:a="http://schemas.openxmlformats.org/drawingml/2006/main" xmlns:r="http://schemas.openxmlformats.org/officeDocument/2006/relationships" xmlns:p="http://schemas.openxmlformats.org/presentationml/2006/main">
  <p:tag name="DVSECTIONID" val="zgbMBItVL4Zv4RTktrJhdM"/>
</p:tagLst>
</file>

<file path=ppt/tags/tag46.xml><?xml version="1.0" encoding="utf-8"?>
<p:tagLst xmlns:a="http://schemas.openxmlformats.org/drawingml/2006/main" xmlns:r="http://schemas.openxmlformats.org/officeDocument/2006/relationships" xmlns:p="http://schemas.openxmlformats.org/presentationml/2006/main">
  <p:tag name="DVSHAPEID" val="FCYbtPsnVD3zSwLqqbDQwt"/>
</p:tagLst>
</file>

<file path=ppt/tags/tag47.xml><?xml version="1.0" encoding="utf-8"?>
<p:tagLst xmlns:a="http://schemas.openxmlformats.org/drawingml/2006/main" xmlns:r="http://schemas.openxmlformats.org/officeDocument/2006/relationships" xmlns:p="http://schemas.openxmlformats.org/presentationml/2006/main">
  <p:tag name="DVSHAPEID" val="bSXwPsVQ45LxRwhB8PlmfQ"/>
</p:tagLst>
</file>

<file path=ppt/tags/tag48.xml><?xml version="1.0" encoding="utf-8"?>
<p:tagLst xmlns:a="http://schemas.openxmlformats.org/drawingml/2006/main" xmlns:r="http://schemas.openxmlformats.org/officeDocument/2006/relationships" xmlns:p="http://schemas.openxmlformats.org/presentationml/2006/main">
  <p:tag name="DVSHAPEID" val="gQahyLeXK4jldkxEZ5nH97"/>
</p:tagLst>
</file>

<file path=ppt/tags/tag49.xml><?xml version="1.0" encoding="utf-8"?>
<p:tagLst xmlns:a="http://schemas.openxmlformats.org/drawingml/2006/main" xmlns:r="http://schemas.openxmlformats.org/officeDocument/2006/relationships" xmlns:p="http://schemas.openxmlformats.org/presentationml/2006/main">
  <p:tag name="DVSHAPEID" val="uiELQHpaIpjbm81bhH8YSY"/>
</p:tagLst>
</file>

<file path=ppt/tags/tag5.xml><?xml version="1.0" encoding="utf-8"?>
<p:tagLst xmlns:a="http://schemas.openxmlformats.org/drawingml/2006/main" xmlns:r="http://schemas.openxmlformats.org/officeDocument/2006/relationships" xmlns:p="http://schemas.openxmlformats.org/presentationml/2006/main">
  <p:tag name="DVSHAPEID" val="6z5ZXzDZivNA7VOXrdwMY0"/>
</p:tagLst>
</file>

<file path=ppt/tags/tag50.xml><?xml version="1.0" encoding="utf-8"?>
<p:tagLst xmlns:a="http://schemas.openxmlformats.org/drawingml/2006/main" xmlns:r="http://schemas.openxmlformats.org/officeDocument/2006/relationships" xmlns:p="http://schemas.openxmlformats.org/presentationml/2006/main">
  <p:tag name="DVSHAPEID" val="gxjqSLbxsPj9mRCNUwxAlU"/>
</p:tagLst>
</file>

<file path=ppt/tags/tag51.xml><?xml version="1.0" encoding="utf-8"?>
<p:tagLst xmlns:a="http://schemas.openxmlformats.org/drawingml/2006/main" xmlns:r="http://schemas.openxmlformats.org/officeDocument/2006/relationships" xmlns:p="http://schemas.openxmlformats.org/presentationml/2006/main">
  <p:tag name="DVSECTIONID" val="hNC9jvnBy9AJGkds91U2cP"/>
</p:tagLst>
</file>

<file path=ppt/tags/tag52.xml><?xml version="1.0" encoding="utf-8"?>
<p:tagLst xmlns:a="http://schemas.openxmlformats.org/drawingml/2006/main" xmlns:r="http://schemas.openxmlformats.org/officeDocument/2006/relationships" xmlns:p="http://schemas.openxmlformats.org/presentationml/2006/main">
  <p:tag name="DVSHAPEID" val="11YpDNOGybev27rqPEYaWt"/>
</p:tagLst>
</file>

<file path=ppt/tags/tag53.xml><?xml version="1.0" encoding="utf-8"?>
<p:tagLst xmlns:a="http://schemas.openxmlformats.org/drawingml/2006/main" xmlns:r="http://schemas.openxmlformats.org/officeDocument/2006/relationships" xmlns:p="http://schemas.openxmlformats.org/presentationml/2006/main">
  <p:tag name="DVSHAPEID" val="RdM9ytMBrhClvhrt8oJMh8"/>
</p:tagLst>
</file>

<file path=ppt/tags/tag54.xml><?xml version="1.0" encoding="utf-8"?>
<p:tagLst xmlns:a="http://schemas.openxmlformats.org/drawingml/2006/main" xmlns:r="http://schemas.openxmlformats.org/officeDocument/2006/relationships" xmlns:p="http://schemas.openxmlformats.org/presentationml/2006/main">
  <p:tag name="DVSHAPEID" val="UQPvluHTCbXx9LCuelTWJX"/>
</p:tagLst>
</file>

<file path=ppt/tags/tag55.xml><?xml version="1.0" encoding="utf-8"?>
<p:tagLst xmlns:a="http://schemas.openxmlformats.org/drawingml/2006/main" xmlns:r="http://schemas.openxmlformats.org/officeDocument/2006/relationships" xmlns:p="http://schemas.openxmlformats.org/presentationml/2006/main">
  <p:tag name="DVSHAPEID" val="TGBaYlwAracIiWj37hUxFr"/>
</p:tagLst>
</file>

<file path=ppt/tags/tag56.xml><?xml version="1.0" encoding="utf-8"?>
<p:tagLst xmlns:a="http://schemas.openxmlformats.org/drawingml/2006/main" xmlns:r="http://schemas.openxmlformats.org/officeDocument/2006/relationships" xmlns:p="http://schemas.openxmlformats.org/presentationml/2006/main">
  <p:tag name="DVSHAPEID" val="oY7GQD9nSkoXW9Ubwmn2JN"/>
</p:tagLst>
</file>

<file path=ppt/tags/tag57.xml><?xml version="1.0" encoding="utf-8"?>
<p:tagLst xmlns:a="http://schemas.openxmlformats.org/drawingml/2006/main" xmlns:r="http://schemas.openxmlformats.org/officeDocument/2006/relationships" xmlns:p="http://schemas.openxmlformats.org/presentationml/2006/main">
  <p:tag name="DVSHAPEID" val="klZa8WLyaCHADGd9sXahic"/>
</p:tagLst>
</file>

<file path=ppt/tags/tag58.xml><?xml version="1.0" encoding="utf-8"?>
<p:tagLst xmlns:a="http://schemas.openxmlformats.org/drawingml/2006/main" xmlns:r="http://schemas.openxmlformats.org/officeDocument/2006/relationships" xmlns:p="http://schemas.openxmlformats.org/presentationml/2006/main">
  <p:tag name="DVSHAPEID" val="klZa8WLyaCHADGd9sXahic"/>
</p:tagLst>
</file>

<file path=ppt/tags/tag59.xml><?xml version="1.0" encoding="utf-8"?>
<p:tagLst xmlns:a="http://schemas.openxmlformats.org/drawingml/2006/main" xmlns:r="http://schemas.openxmlformats.org/officeDocument/2006/relationships" xmlns:p="http://schemas.openxmlformats.org/presentationml/2006/main">
  <p:tag name="DVSECTIONID" val="ZeBVO6dY8RD3T0z6tWjrFJ"/>
</p:tagLst>
</file>

<file path=ppt/tags/tag6.xml><?xml version="1.0" encoding="utf-8"?>
<p:tagLst xmlns:a="http://schemas.openxmlformats.org/drawingml/2006/main" xmlns:r="http://schemas.openxmlformats.org/officeDocument/2006/relationships" xmlns:p="http://schemas.openxmlformats.org/presentationml/2006/main">
  <p:tag name="DVSECTIONID" val="bvbaommza0J7WgRBRQf1Q6"/>
</p:tagLst>
</file>

<file path=ppt/tags/tag60.xml><?xml version="1.0" encoding="utf-8"?>
<p:tagLst xmlns:a="http://schemas.openxmlformats.org/drawingml/2006/main" xmlns:r="http://schemas.openxmlformats.org/officeDocument/2006/relationships" xmlns:p="http://schemas.openxmlformats.org/presentationml/2006/main">
  <p:tag name="DVSHAPEID" val="rVwaaQ4CAMEHtnDILzI1Dl"/>
</p:tagLst>
</file>

<file path=ppt/tags/tag61.xml><?xml version="1.0" encoding="utf-8"?>
<p:tagLst xmlns:a="http://schemas.openxmlformats.org/drawingml/2006/main" xmlns:r="http://schemas.openxmlformats.org/officeDocument/2006/relationships" xmlns:p="http://schemas.openxmlformats.org/presentationml/2006/main">
  <p:tag name="DVSHAPEID" val="zXvWM7b4cGtXHzrg8KpNqu"/>
</p:tagLst>
</file>

<file path=ppt/tags/tag62.xml><?xml version="1.0" encoding="utf-8"?>
<p:tagLst xmlns:a="http://schemas.openxmlformats.org/drawingml/2006/main" xmlns:r="http://schemas.openxmlformats.org/officeDocument/2006/relationships" xmlns:p="http://schemas.openxmlformats.org/presentationml/2006/main">
  <p:tag name="DVSHAPEID" val="sxa2J2prA4W4vzqCXk0A5H"/>
</p:tagLst>
</file>

<file path=ppt/tags/tag63.xml><?xml version="1.0" encoding="utf-8"?>
<p:tagLst xmlns:a="http://schemas.openxmlformats.org/drawingml/2006/main" xmlns:r="http://schemas.openxmlformats.org/officeDocument/2006/relationships" xmlns:p="http://schemas.openxmlformats.org/presentationml/2006/main">
  <p:tag name="DVSECTIONID" val="VwHF18Xpg0dq0q58rLY1lu"/>
</p:tagLst>
</file>

<file path=ppt/tags/tag64.xml><?xml version="1.0" encoding="utf-8"?>
<p:tagLst xmlns:a="http://schemas.openxmlformats.org/drawingml/2006/main" xmlns:r="http://schemas.openxmlformats.org/officeDocument/2006/relationships" xmlns:p="http://schemas.openxmlformats.org/presentationml/2006/main">
  <p:tag name="DVSHAPEID" val="5DpNThbWHyzcS9c2bvjJlz"/>
</p:tagLst>
</file>

<file path=ppt/tags/tag65.xml><?xml version="1.0" encoding="utf-8"?>
<p:tagLst xmlns:a="http://schemas.openxmlformats.org/drawingml/2006/main" xmlns:r="http://schemas.openxmlformats.org/officeDocument/2006/relationships" xmlns:p="http://schemas.openxmlformats.org/presentationml/2006/main">
  <p:tag name="DVSHAPEID" val="oY7GQD9nSkoXW9Ubwmn2JN"/>
</p:tagLst>
</file>

<file path=ppt/tags/tag66.xml><?xml version="1.0" encoding="utf-8"?>
<p:tagLst xmlns:a="http://schemas.openxmlformats.org/drawingml/2006/main" xmlns:r="http://schemas.openxmlformats.org/officeDocument/2006/relationships" xmlns:p="http://schemas.openxmlformats.org/presentationml/2006/main">
  <p:tag name="DVSHAPEID" val="klZa8WLyaCHADGd9sXahic"/>
</p:tagLst>
</file>

<file path=ppt/tags/tag67.xml><?xml version="1.0" encoding="utf-8"?>
<p:tagLst xmlns:a="http://schemas.openxmlformats.org/drawingml/2006/main" xmlns:r="http://schemas.openxmlformats.org/officeDocument/2006/relationships" xmlns:p="http://schemas.openxmlformats.org/presentationml/2006/main">
  <p:tag name="DVSHAPEID" val="kqsGabdB2chsiD2iuSq3hR"/>
</p:tagLst>
</file>

<file path=ppt/tags/tag68.xml><?xml version="1.0" encoding="utf-8"?>
<p:tagLst xmlns:a="http://schemas.openxmlformats.org/drawingml/2006/main" xmlns:r="http://schemas.openxmlformats.org/officeDocument/2006/relationships" xmlns:p="http://schemas.openxmlformats.org/presentationml/2006/main">
  <p:tag name="DVSECTIONID" val="aKjaFx0wxhmNYo9spYxawP"/>
</p:tagLst>
</file>

<file path=ppt/tags/tag69.xml><?xml version="1.0" encoding="utf-8"?>
<p:tagLst xmlns:a="http://schemas.openxmlformats.org/drawingml/2006/main" xmlns:r="http://schemas.openxmlformats.org/officeDocument/2006/relationships" xmlns:p="http://schemas.openxmlformats.org/presentationml/2006/main">
  <p:tag name="DVSHAPEID" val="KHZl4lptTZz7GviRNxGF01"/>
</p:tagLst>
</file>

<file path=ppt/tags/tag7.xml><?xml version="1.0" encoding="utf-8"?>
<p:tagLst xmlns:a="http://schemas.openxmlformats.org/drawingml/2006/main" xmlns:r="http://schemas.openxmlformats.org/officeDocument/2006/relationships" xmlns:p="http://schemas.openxmlformats.org/presentationml/2006/main">
  <p:tag name="DVSHAPEID" val="AOJRtljNGOT5Flf77X2xos"/>
</p:tagLst>
</file>

<file path=ppt/tags/tag70.xml><?xml version="1.0" encoding="utf-8"?>
<p:tagLst xmlns:a="http://schemas.openxmlformats.org/drawingml/2006/main" xmlns:r="http://schemas.openxmlformats.org/officeDocument/2006/relationships" xmlns:p="http://schemas.openxmlformats.org/presentationml/2006/main">
  <p:tag name="DVSHAPEID" val="FuRh8eRuBFwt66H03hQu1F"/>
</p:tagLst>
</file>

<file path=ppt/tags/tag71.xml><?xml version="1.0" encoding="utf-8"?>
<p:tagLst xmlns:a="http://schemas.openxmlformats.org/drawingml/2006/main" xmlns:r="http://schemas.openxmlformats.org/officeDocument/2006/relationships" xmlns:p="http://schemas.openxmlformats.org/presentationml/2006/main">
  <p:tag name="DVSHAPEID" val="3az6ssUTrObZJ9hN9w58Mw"/>
</p:tagLst>
</file>

<file path=ppt/tags/tag72.xml><?xml version="1.0" encoding="utf-8"?>
<p:tagLst xmlns:a="http://schemas.openxmlformats.org/drawingml/2006/main" xmlns:r="http://schemas.openxmlformats.org/officeDocument/2006/relationships" xmlns:p="http://schemas.openxmlformats.org/presentationml/2006/main">
  <p:tag name="DVSHAPEID" val="UZqcHbtiNlFJDPLXSXz0yL"/>
</p:tagLst>
</file>

<file path=ppt/tags/tag73.xml><?xml version="1.0" encoding="utf-8"?>
<p:tagLst xmlns:a="http://schemas.openxmlformats.org/drawingml/2006/main" xmlns:r="http://schemas.openxmlformats.org/officeDocument/2006/relationships" xmlns:p="http://schemas.openxmlformats.org/presentationml/2006/main">
  <p:tag name="DVSECTIONID" val="lbMK6O4fxISgi5e8441JAC"/>
</p:tagLst>
</file>

<file path=ppt/tags/tag74.xml><?xml version="1.0" encoding="utf-8"?>
<p:tagLst xmlns:a="http://schemas.openxmlformats.org/drawingml/2006/main" xmlns:r="http://schemas.openxmlformats.org/officeDocument/2006/relationships" xmlns:p="http://schemas.openxmlformats.org/presentationml/2006/main">
  <p:tag name="DVSHAPEID" val="LpS3h9Bn13fKeaWFpZsKZx"/>
</p:tagLst>
</file>

<file path=ppt/tags/tag75.xml><?xml version="1.0" encoding="utf-8"?>
<p:tagLst xmlns:a="http://schemas.openxmlformats.org/drawingml/2006/main" xmlns:r="http://schemas.openxmlformats.org/officeDocument/2006/relationships" xmlns:p="http://schemas.openxmlformats.org/presentationml/2006/main">
  <p:tag name="DVSHAPEID" val="i053CqZQ4oQ6tZZ872c9bz"/>
</p:tagLst>
</file>

<file path=ppt/tags/tag76.xml><?xml version="1.0" encoding="utf-8"?>
<p:tagLst xmlns:a="http://schemas.openxmlformats.org/drawingml/2006/main" xmlns:r="http://schemas.openxmlformats.org/officeDocument/2006/relationships" xmlns:p="http://schemas.openxmlformats.org/presentationml/2006/main">
  <p:tag name="DVSHAPEID" val="dp6qCPdYnWwIeGbz8PeHnN"/>
</p:tagLst>
</file>

<file path=ppt/tags/tag77.xml><?xml version="1.0" encoding="utf-8"?>
<p:tagLst xmlns:a="http://schemas.openxmlformats.org/drawingml/2006/main" xmlns:r="http://schemas.openxmlformats.org/officeDocument/2006/relationships" xmlns:p="http://schemas.openxmlformats.org/presentationml/2006/main">
  <p:tag name="DVSECTIONID" val="PtZ90lvxsDnqbvSh28k0tu"/>
</p:tagLst>
</file>

<file path=ppt/tags/tag78.xml><?xml version="1.0" encoding="utf-8"?>
<p:tagLst xmlns:a="http://schemas.openxmlformats.org/drawingml/2006/main" xmlns:r="http://schemas.openxmlformats.org/officeDocument/2006/relationships" xmlns:p="http://schemas.openxmlformats.org/presentationml/2006/main">
  <p:tag name="DVSHAPEID" val="IJSEBkEVwnZVUJ46UZlbY2"/>
</p:tagLst>
</file>

<file path=ppt/tags/tag79.xml><?xml version="1.0" encoding="utf-8"?>
<p:tagLst xmlns:a="http://schemas.openxmlformats.org/drawingml/2006/main" xmlns:r="http://schemas.openxmlformats.org/officeDocument/2006/relationships" xmlns:p="http://schemas.openxmlformats.org/presentationml/2006/main">
  <p:tag name="DVSHAPEID" val="RdM9ytMBrhClvhrt8oJMh8"/>
</p:tagLst>
</file>

<file path=ppt/tags/tag8.xml><?xml version="1.0" encoding="utf-8"?>
<p:tagLst xmlns:a="http://schemas.openxmlformats.org/drawingml/2006/main" xmlns:r="http://schemas.openxmlformats.org/officeDocument/2006/relationships" xmlns:p="http://schemas.openxmlformats.org/presentationml/2006/main">
  <p:tag name="DVSHAPEID" val="TJKQrGWL7kpLaCtOifGFvT"/>
</p:tagLst>
</file>

<file path=ppt/tags/tag80.xml><?xml version="1.0" encoding="utf-8"?>
<p:tagLst xmlns:a="http://schemas.openxmlformats.org/drawingml/2006/main" xmlns:r="http://schemas.openxmlformats.org/officeDocument/2006/relationships" xmlns:p="http://schemas.openxmlformats.org/presentationml/2006/main">
  <p:tag name="DVSHAPEID" val="x9ApucK4vAjwVFUfGQiM1b"/>
</p:tagLst>
</file>

<file path=ppt/tags/tag81.xml><?xml version="1.0" encoding="utf-8"?>
<p:tagLst xmlns:a="http://schemas.openxmlformats.org/drawingml/2006/main" xmlns:r="http://schemas.openxmlformats.org/officeDocument/2006/relationships" xmlns:p="http://schemas.openxmlformats.org/presentationml/2006/main">
  <p:tag name="DVSHAPEID" val="TGBaYlwAracIiWj37hUxFr"/>
</p:tagLst>
</file>

<file path=ppt/tags/tag82.xml><?xml version="1.0" encoding="utf-8"?>
<p:tagLst xmlns:a="http://schemas.openxmlformats.org/drawingml/2006/main" xmlns:r="http://schemas.openxmlformats.org/officeDocument/2006/relationships" xmlns:p="http://schemas.openxmlformats.org/presentationml/2006/main">
  <p:tag name="DVSHAPEID" val="oY7GQD9nSkoXW9Ubwmn2JN"/>
</p:tagLst>
</file>

<file path=ppt/tags/tag83.xml><?xml version="1.0" encoding="utf-8"?>
<p:tagLst xmlns:a="http://schemas.openxmlformats.org/drawingml/2006/main" xmlns:r="http://schemas.openxmlformats.org/officeDocument/2006/relationships" xmlns:p="http://schemas.openxmlformats.org/presentationml/2006/main">
  <p:tag name="DVSHAPEID" val="kqsGabdB2chsiD2iuSq3hR"/>
</p:tagLst>
</file>

<file path=ppt/tags/tag84.xml><?xml version="1.0" encoding="utf-8"?>
<p:tagLst xmlns:a="http://schemas.openxmlformats.org/drawingml/2006/main" xmlns:r="http://schemas.openxmlformats.org/officeDocument/2006/relationships" xmlns:p="http://schemas.openxmlformats.org/presentationml/2006/main">
  <p:tag name="DVSHAPEID" val="klZa8WLyaCHADGd9sXahic"/>
</p:tagLst>
</file>

<file path=ppt/tags/tag85.xml><?xml version="1.0" encoding="utf-8"?>
<p:tagLst xmlns:a="http://schemas.openxmlformats.org/drawingml/2006/main" xmlns:r="http://schemas.openxmlformats.org/officeDocument/2006/relationships" xmlns:p="http://schemas.openxmlformats.org/presentationml/2006/main">
  <p:tag name="DVSHAPEID" val="cWetY4Bjn9AGcJ4bQrasSp"/>
</p:tagLst>
</file>

<file path=ppt/tags/tag86.xml><?xml version="1.0" encoding="utf-8"?>
<p:tagLst xmlns:a="http://schemas.openxmlformats.org/drawingml/2006/main" xmlns:r="http://schemas.openxmlformats.org/officeDocument/2006/relationships" xmlns:p="http://schemas.openxmlformats.org/presentationml/2006/main">
  <p:tag name="DVSHAPEID" val="CoNobEjvTc0mWDa1eFsbc9"/>
</p:tagLst>
</file>

<file path=ppt/tags/tag87.xml><?xml version="1.0" encoding="utf-8"?>
<p:tagLst xmlns:a="http://schemas.openxmlformats.org/drawingml/2006/main" xmlns:r="http://schemas.openxmlformats.org/officeDocument/2006/relationships" xmlns:p="http://schemas.openxmlformats.org/presentationml/2006/main">
  <p:tag name="DVSHAPEID" val="Wftbbu0QCziNkQFATWZRgn"/>
</p:tagLst>
</file>

<file path=ppt/tags/tag88.xml><?xml version="1.0" encoding="utf-8"?>
<p:tagLst xmlns:a="http://schemas.openxmlformats.org/drawingml/2006/main" xmlns:r="http://schemas.openxmlformats.org/officeDocument/2006/relationships" xmlns:p="http://schemas.openxmlformats.org/presentationml/2006/main">
  <p:tag name="DVSECTIONID" val="Vlay70hHmbzsDSP9PQA1Ci"/>
</p:tagLst>
</file>

<file path=ppt/tags/tag89.xml><?xml version="1.0" encoding="utf-8"?>
<p:tagLst xmlns:a="http://schemas.openxmlformats.org/drawingml/2006/main" xmlns:r="http://schemas.openxmlformats.org/officeDocument/2006/relationships" xmlns:p="http://schemas.openxmlformats.org/presentationml/2006/main">
  <p:tag name="DVSHAPEID" val="k0vr1bD7zMY83JqyBtUCLN"/>
</p:tagLst>
</file>

<file path=ppt/tags/tag9.xml><?xml version="1.0" encoding="utf-8"?>
<p:tagLst xmlns:a="http://schemas.openxmlformats.org/drawingml/2006/main" xmlns:r="http://schemas.openxmlformats.org/officeDocument/2006/relationships" xmlns:p="http://schemas.openxmlformats.org/presentationml/2006/main">
  <p:tag name="DVSECTIONID" val="euSFogpE0239jqiosBLwMw"/>
</p:tagLst>
</file>

<file path=ppt/tags/tag90.xml><?xml version="1.0" encoding="utf-8"?>
<p:tagLst xmlns:a="http://schemas.openxmlformats.org/drawingml/2006/main" xmlns:r="http://schemas.openxmlformats.org/officeDocument/2006/relationships" xmlns:p="http://schemas.openxmlformats.org/presentationml/2006/main">
  <p:tag name="DVSHAPEID" val="VHL9A0naARfxgAGgKIp80P"/>
</p:tagLst>
</file>

<file path=ppt/tags/tag91.xml><?xml version="1.0" encoding="utf-8"?>
<p:tagLst xmlns:a="http://schemas.openxmlformats.org/drawingml/2006/main" xmlns:r="http://schemas.openxmlformats.org/officeDocument/2006/relationships" xmlns:p="http://schemas.openxmlformats.org/presentationml/2006/main">
  <p:tag name="DVSECTIONID" val="mSlOjHCVu2jkPYZ7q0ePUa"/>
</p:tagLst>
</file>

<file path=ppt/tags/tag92.xml><?xml version="1.0" encoding="utf-8"?>
<p:tagLst xmlns:a="http://schemas.openxmlformats.org/drawingml/2006/main" xmlns:r="http://schemas.openxmlformats.org/officeDocument/2006/relationships" xmlns:p="http://schemas.openxmlformats.org/presentationml/2006/main">
  <p:tag name="DVSHAPEID" val="y7wXPb6Wdn4wwoSPT0UIby"/>
</p:tagLst>
</file>

<file path=ppt/tags/tag93.xml><?xml version="1.0" encoding="utf-8"?>
<p:tagLst xmlns:a="http://schemas.openxmlformats.org/drawingml/2006/main" xmlns:r="http://schemas.openxmlformats.org/officeDocument/2006/relationships" xmlns:p="http://schemas.openxmlformats.org/presentationml/2006/main">
  <p:tag name="DVSHAPEID" val="t6zbhCdQApK6mLD8Ycxsis"/>
</p:tagLst>
</file>

<file path=ppt/tags/tag94.xml><?xml version="1.0" encoding="utf-8"?>
<p:tagLst xmlns:a="http://schemas.openxmlformats.org/drawingml/2006/main" xmlns:r="http://schemas.openxmlformats.org/officeDocument/2006/relationships" xmlns:p="http://schemas.openxmlformats.org/presentationml/2006/main">
  <p:tag name="DVSHAPEID" val="LkSMCMH3p77Hhw9piKQ1Ol"/>
</p:tagLst>
</file>

<file path=ppt/tags/tag95.xml><?xml version="1.0" encoding="utf-8"?>
<p:tagLst xmlns:a="http://schemas.openxmlformats.org/drawingml/2006/main" xmlns:r="http://schemas.openxmlformats.org/officeDocument/2006/relationships" xmlns:p="http://schemas.openxmlformats.org/presentationml/2006/main">
  <p:tag name="DVSHAPEID" val="2Peeg8iwxAgZIyAagDsviK"/>
</p:tagLst>
</file>

<file path=ppt/tags/tag96.xml><?xml version="1.0" encoding="utf-8"?>
<p:tagLst xmlns:a="http://schemas.openxmlformats.org/drawingml/2006/main" xmlns:r="http://schemas.openxmlformats.org/officeDocument/2006/relationships" xmlns:p="http://schemas.openxmlformats.org/presentationml/2006/main">
  <p:tag name="DVSECTIONID" val="ewLhCf8HzudCYiciHA5qHx"/>
</p:tagLst>
</file>

<file path=ppt/tags/tag97.xml><?xml version="1.0" encoding="utf-8"?>
<p:tagLst xmlns:a="http://schemas.openxmlformats.org/drawingml/2006/main" xmlns:r="http://schemas.openxmlformats.org/officeDocument/2006/relationships" xmlns:p="http://schemas.openxmlformats.org/presentationml/2006/main">
  <p:tag name="DVSHAPEID" val="KyJ6JCL6cG4hNJoQYIiFCJ"/>
</p:tagLst>
</file>

<file path=ppt/tags/tag98.xml><?xml version="1.0" encoding="utf-8"?>
<p:tagLst xmlns:a="http://schemas.openxmlformats.org/drawingml/2006/main" xmlns:r="http://schemas.openxmlformats.org/officeDocument/2006/relationships" xmlns:p="http://schemas.openxmlformats.org/presentationml/2006/main">
  <p:tag name="DVSHAPEID" val="2vQpazeSYxm1VwqFdlqzLU"/>
</p:tagLst>
</file>

<file path=ppt/tags/tag99.xml><?xml version="1.0" encoding="utf-8"?>
<p:tagLst xmlns:a="http://schemas.openxmlformats.org/drawingml/2006/main" xmlns:r="http://schemas.openxmlformats.org/officeDocument/2006/relationships" xmlns:p="http://schemas.openxmlformats.org/presentationml/2006/main">
  <p:tag name="DVSHAPEID" val="pk3GNfAOpuTV7EoO5yDl2I"/>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3580</TotalTime>
  <Words>2108</Words>
  <Application>Microsoft Office PowerPoint</Application>
  <PresentationFormat>On-screen Show (4:3)</PresentationFormat>
  <Paragraphs>271</Paragraphs>
  <Slides>29</Slides>
  <Notes>28</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QAD 2010 Template</vt:lpstr>
      <vt:lpstr>Creating Exceptions By Comparing Two Opinion Lines – History to Forecast</vt:lpstr>
      <vt:lpstr>Exceptions - Overview</vt:lpstr>
      <vt:lpstr>Comparing The Percentage Difference Between History To Forecast</vt:lpstr>
      <vt:lpstr>Creating A New Exception</vt:lpstr>
      <vt:lpstr>Name &amp; Description (Optional)</vt:lpstr>
      <vt:lpstr>Name &amp; Exception Result</vt:lpstr>
      <vt:lpstr>Output Field Settings</vt:lpstr>
      <vt:lpstr>Base Opinion Line</vt:lpstr>
      <vt:lpstr>Base Opinion Line Date Range</vt:lpstr>
      <vt:lpstr>Number of periods</vt:lpstr>
      <vt:lpstr>Impact of 2 Different Settings for History</vt:lpstr>
      <vt:lpstr>Base Opinion Line</vt:lpstr>
      <vt:lpstr>12 Months History Vs 12 Month Forecast</vt:lpstr>
      <vt:lpstr>Comparison</vt:lpstr>
      <vt:lpstr>Comparison</vt:lpstr>
      <vt:lpstr>2 Different Settings for Offset Periods </vt:lpstr>
      <vt:lpstr>Exceptions - Calculation</vt:lpstr>
      <vt:lpstr>Exceptions - Calculation</vt:lpstr>
      <vt:lpstr>Exception Definition</vt:lpstr>
      <vt:lpstr>Method Inside Buckets</vt:lpstr>
      <vt:lpstr>Exception Definition - Calculate</vt:lpstr>
      <vt:lpstr>Calculate Options – Types Of Variance </vt:lpstr>
      <vt:lpstr>Method Outside Buckets</vt:lpstr>
      <vt:lpstr>Exception - Results</vt:lpstr>
      <vt:lpstr>Condition type</vt:lpstr>
      <vt:lpstr>Assign the Exception to Users</vt:lpstr>
      <vt:lpstr>Series That Meet Exception Criteria</vt:lpstr>
      <vt:lpstr>Exception Editor – Preview Options</vt:lpstr>
      <vt:lpstr>Exceptions – Recap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430</cp:revision>
  <dcterms:created xsi:type="dcterms:W3CDTF">2011-08-06T14:16:45Z</dcterms:created>
  <dcterms:modified xsi:type="dcterms:W3CDTF">2012-03-08T21:22:17Z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1Ii44uddN2LalbWf1IfoBckezT0y4U2uKQmRjBs4WCfs</vt:lpwstr>
  </property>
  <property fmtid="{D5CDD505-2E9C-101B-9397-08002B2CF9AE}" pid="4" name="Google.Documents.RevisionId">
    <vt:lpwstr>02642319790113315692</vt:lpwstr>
  </property>
  <property fmtid="{D5CDD505-2E9C-101B-9397-08002B2CF9AE}" pid="5" name="Google.Documents.PreviousRevisionId">
    <vt:lpwstr>04023218537994801457</vt:lpwstr>
  </property>
  <property fmtid="{D5CDD505-2E9C-101B-9397-08002B2CF9AE}" pid="6" name="Google.Documents.PluginVersion">
    <vt:lpwstr>2.0.2662.553</vt:lpwstr>
  </property>
  <property fmtid="{D5CDD505-2E9C-101B-9397-08002B2CF9AE}" pid="7" name="Google.Documents.MergeIncapabilityFlags">
    <vt:i4>0</vt:i4>
  </property>
</Properties>
</file>