
<file path=[Content_Types].xml><?xml version="1.0" encoding="utf-8"?>
<Types xmlns="http://schemas.openxmlformats.org/package/2006/content-types">
  <Override PartName="/ppt/notesSlides/notesSlide2.xml" ContentType="application/vnd.openxmlformats-officedocument.presentationml.notesSlide+xml"/>
  <Override PartName="/ppt/tags/tag8.xml" ContentType="application/vnd.openxmlformats-officedocument.presentationml.tags+xml"/>
  <Override PartName="/ppt/tags/tag104.xml" ContentType="application/vnd.openxmlformats-officedocument.presentationml.tags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tags/tag89.xml" ContentType="application/vnd.openxmlformats-officedocument.presentationml.tags+xml"/>
  <Override PartName="/ppt/tags/tag111.xml" ContentType="application/vnd.openxmlformats-officedocument.presentationml.tags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49.xml" ContentType="application/vnd.openxmlformats-officedocument.presentationml.tags+xml"/>
  <Override PartName="/ppt/tags/tag78.xml" ContentType="application/vnd.openxmlformats-officedocument.presentationml.tags+xml"/>
  <Override PartName="/ppt/tags/tag96.xml" ContentType="application/vnd.openxmlformats-officedocument.presentationml.tags+xml"/>
  <Override PartName="/ppt/tags/tag100.xml" ContentType="application/vnd.openxmlformats-officedocument.presentationml.tag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38.xml" ContentType="application/vnd.openxmlformats-officedocument.presentationml.tags+xml"/>
  <Override PartName="/ppt/tags/tag56.xml" ContentType="application/vnd.openxmlformats-officedocument.presentationml.tags+xml"/>
  <Override PartName="/ppt/tags/tag67.xml" ContentType="application/vnd.openxmlformats-officedocument.presentationml.tags+xml"/>
  <Override PartName="/ppt/tags/tag85.xml" ContentType="application/vnd.openxmlformats-officedocument.presentationml.tags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tags/tag16.xml" ContentType="application/vnd.openxmlformats-officedocument.presentationml.tags+xml"/>
  <Override PartName="/ppt/tags/tag27.xml" ContentType="application/vnd.openxmlformats-officedocument.presentationml.tags+xml"/>
  <Override PartName="/ppt/tags/tag45.xml" ContentType="application/vnd.openxmlformats-officedocument.presentationml.tags+xml"/>
  <Override PartName="/ppt/tags/tag63.xml" ContentType="application/vnd.openxmlformats-officedocument.presentationml.tags+xml"/>
  <Override PartName="/ppt/tags/tag74.xml" ContentType="application/vnd.openxmlformats-officedocument.presentationml.tags+xml"/>
  <Override PartName="/ppt/tags/tag92.xml" ContentType="application/vnd.openxmlformats-officedocument.presentationml.tags+xml"/>
  <Override PartName="/docProps/custom.xml" ContentType="application/vnd.openxmlformats-officedocument.custom-properties+xml"/>
  <Override PartName="/ppt/tags/tag34.xml" ContentType="application/vnd.openxmlformats-officedocument.presentationml.tags+xml"/>
  <Override PartName="/ppt/tags/tag52.xml" ContentType="application/vnd.openxmlformats-officedocument.presentationml.tags+xml"/>
  <Override PartName="/ppt/notesSlides/notesSlide12.xml" ContentType="application/vnd.openxmlformats-officedocument.presentationml.notesSlide+xml"/>
  <Override PartName="/ppt/tags/tag81.xml" ContentType="application/vnd.openxmlformats-officedocument.presentationml.tags+xml"/>
  <Override PartName="/ppt/tags/tag109.xml" ContentType="application/vnd.openxmlformats-officedocument.presentationml.tags+xml"/>
  <Override PartName="/ppt/tags/tag12.xml" ContentType="application/vnd.openxmlformats-officedocument.presentationml.tags+xml"/>
  <Override PartName="/ppt/tags/tag23.xml" ContentType="application/vnd.openxmlformats-officedocument.presentationml.tags+xml"/>
  <Default Extension="doc" ContentType="application/msword"/>
  <Override PartName="/ppt/tags/tag41.xml" ContentType="application/vnd.openxmlformats-officedocument.presentationml.tags+xml"/>
  <Override PartName="/ppt/notesSlides/notesSlide7.xml" ContentType="application/vnd.openxmlformats-officedocument.presentationml.notesSlide+xml"/>
  <Override PartName="/ppt/tags/tag70.xml" ContentType="application/vnd.openxmlformats-officedocument.presentationml.tags+xml"/>
  <Override PartName="/ppt/tags/tag116.xml" ContentType="application/vnd.openxmlformats-officedocument.presentationml.tags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ags/tag9.xml" ContentType="application/vnd.openxmlformats-officedocument.presentationml.tags+xml"/>
  <Override PartName="/ppt/tags/tag30.xml" ContentType="application/vnd.openxmlformats-officedocument.presentationml.tags+xml"/>
  <Override PartName="/ppt/tags/tag105.xml" ContentType="application/vnd.openxmlformats-officedocument.presentationml.tag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3.xml" ContentType="application/vnd.openxmlformats-officedocument.presentationml.notesSlide+xml"/>
  <Override PartName="/ppt/tags/tag112.xml" ContentType="application/vnd.openxmlformats-officedocument.presentationml.tags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tags/tag79.xml" ContentType="application/vnd.openxmlformats-officedocument.presentationml.tags+xml"/>
  <Override PartName="/ppt/tags/tag101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emf" ContentType="image/x-emf"/>
  <Override PartName="/ppt/tags/tag39.xml" ContentType="application/vnd.openxmlformats-officedocument.presentationml.tags+xml"/>
  <Override PartName="/ppt/tags/tag68.xml" ContentType="application/vnd.openxmlformats-officedocument.presentationml.tags+xml"/>
  <Override PartName="/ppt/tags/tag86.xml" ContentType="application/vnd.openxmlformats-officedocument.presentationml.tags+xml"/>
  <Override PartName="/ppt/tags/tag97.xml" ContentType="application/vnd.openxmlformats-officedocument.presentationml.tags+xml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tags/tag1.xml" ContentType="application/vnd.openxmlformats-officedocument.presentationml.tags+xml"/>
  <Override PartName="/ppt/tags/tag28.xml" ContentType="application/vnd.openxmlformats-officedocument.presentationml.tags+xml"/>
  <Override PartName="/ppt/tags/tag57.xml" ContentType="application/vnd.openxmlformats-officedocument.presentationml.tags+xml"/>
  <Override PartName="/ppt/tags/tag75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tags/tag17.xml" ContentType="application/vnd.openxmlformats-officedocument.presentationml.tags+xml"/>
  <Override PartName="/ppt/tags/tag35.xml" ContentType="application/vnd.openxmlformats-officedocument.presentationml.tags+xml"/>
  <Override PartName="/ppt/tags/tag46.xml" ContentType="application/vnd.openxmlformats-officedocument.presentationml.tags+xml"/>
  <Override PartName="/ppt/tags/tag64.xml" ContentType="application/vnd.openxmlformats-officedocument.presentationml.tags+xml"/>
  <Override PartName="/ppt/notesSlides/notesSlide13.xml" ContentType="application/vnd.openxmlformats-officedocument.presentationml.notesSlide+xml"/>
  <Override PartName="/ppt/tags/tag82.xml" ContentType="application/vnd.openxmlformats-officedocument.presentationml.tags+xml"/>
  <Override PartName="/ppt/tags/tag93.xml" ContentType="application/vnd.openxmlformats-officedocument.presentationml.tags+xml"/>
  <Override PartName="/ppt/tags/tag24.xml" ContentType="application/vnd.openxmlformats-officedocument.presentationml.tags+xml"/>
  <Default Extension="vml" ContentType="application/vnd.openxmlformats-officedocument.vmlDrawing"/>
  <Override PartName="/ppt/tags/tag53.xml" ContentType="application/vnd.openxmlformats-officedocument.presentationml.tags+xml"/>
  <Override PartName="/ppt/notesSlides/notesSlide8.xml" ContentType="application/vnd.openxmlformats-officedocument.presentationml.notesSlide+xml"/>
  <Override PartName="/ppt/tags/tag71.xml" ContentType="application/vnd.openxmlformats-officedocument.presentationml.tags+xml"/>
  <Override PartName="/ppt/notesSlides/notesSlide20.xml" ContentType="application/vnd.openxmlformats-officedocument.presentationml.notesSlide+xml"/>
  <Override PartName="/ppt/tags/tag13.xml" ContentType="application/vnd.openxmlformats-officedocument.presentationml.tags+xml"/>
  <Override PartName="/ppt/tags/tag31.xml" ContentType="application/vnd.openxmlformats-officedocument.presentationml.tags+xml"/>
  <Override PartName="/ppt/tags/tag42.xml" ContentType="application/vnd.openxmlformats-officedocument.presentationml.tags+xml"/>
  <Override PartName="/ppt/tags/tag60.xml" ContentType="application/vnd.openxmlformats-officedocument.presentationml.tags+xml"/>
  <Override PartName="/ppt/tags/tag117.xml" ContentType="application/vnd.openxmlformats-officedocument.presentationml.tags+xml"/>
  <Override PartName="/ppt/tags/tag20.xml" ContentType="application/vnd.openxmlformats-officedocument.presentationml.tags+xml"/>
  <Override PartName="/ppt/notesSlides/notesSlide4.xml" ContentType="application/vnd.openxmlformats-officedocument.presentationml.notesSlide+xml"/>
  <Override PartName="/ppt/tags/tag106.xml" ContentType="application/vnd.openxmlformats-officedocument.presentationml.tags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tags/tag113.xml" ContentType="application/vnd.openxmlformats-officedocument.presentationml.tags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tags/tag98.xml" ContentType="application/vnd.openxmlformats-officedocument.presentationml.tags+xml"/>
  <Override PartName="/ppt/tags/tag102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ags/tag2.xml" ContentType="application/vnd.openxmlformats-officedocument.presentationml.tags+xml"/>
  <Override PartName="/ppt/tags/tag58.xml" ContentType="application/vnd.openxmlformats-officedocument.presentationml.tags+xml"/>
  <Override PartName="/ppt/tags/tag69.xml" ContentType="application/vnd.openxmlformats-officedocument.presentationml.tags+xml"/>
  <Override PartName="/ppt/tags/tag87.xml" ContentType="application/vnd.openxmlformats-officedocument.presentationml.tags+xml"/>
  <Override PartName="/ppt/notesSlides/notesSlide18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tags/tag29.xml" ContentType="application/vnd.openxmlformats-officedocument.presentationml.tags+xml"/>
  <Override PartName="/ppt/tags/tag47.xml" ContentType="application/vnd.openxmlformats-officedocument.presentationml.tags+xml"/>
  <Override PartName="/ppt/tags/tag76.xml" ContentType="application/vnd.openxmlformats-officedocument.presentationml.tags+xml"/>
  <Override PartName="/ppt/tags/tag94.xml" ContentType="application/vnd.openxmlformats-officedocument.presentationml.tags+xml"/>
  <Override PartName="/ppt/slides/slide12.xml" ContentType="application/vnd.openxmlformats-officedocument.presentationml.slide+xml"/>
  <Override PartName="/ppt/tags/tag18.xml" ContentType="application/vnd.openxmlformats-officedocument.presentationml.tags+xml"/>
  <Override PartName="/ppt/tags/tag36.xml" ContentType="application/vnd.openxmlformats-officedocument.presentationml.tags+xml"/>
  <Override PartName="/ppt/tags/tag54.xml" ContentType="application/vnd.openxmlformats-officedocument.presentationml.tags+xml"/>
  <Override PartName="/ppt/tags/tag65.xml" ContentType="application/vnd.openxmlformats-officedocument.presentationml.tags+xml"/>
  <Override PartName="/ppt/tags/tag83.xml" ContentType="application/vnd.openxmlformats-officedocument.presentationml.tags+xml"/>
  <Override PartName="/ppt/notesSlides/notesSlide14.xml" ContentType="application/vnd.openxmlformats-officedocument.presentationml.notesSlide+xml"/>
  <Override PartName="/ppt/tags/tag14.xml" ContentType="application/vnd.openxmlformats-officedocument.presentationml.tags+xml"/>
  <Override PartName="/ppt/tags/tag25.xml" ContentType="application/vnd.openxmlformats-officedocument.presentationml.tags+xml"/>
  <Override PartName="/ppt/tags/tag43.xml" ContentType="application/vnd.openxmlformats-officedocument.presentationml.tags+xml"/>
  <Override PartName="/ppt/tags/tag61.xml" ContentType="application/vnd.openxmlformats-officedocument.presentationml.tags+xml"/>
  <Override PartName="/ppt/notesSlides/notesSlide9.xml" ContentType="application/vnd.openxmlformats-officedocument.presentationml.notesSlide+xml"/>
  <Override PartName="/ppt/tags/tag72.xml" ContentType="application/vnd.openxmlformats-officedocument.presentationml.tags+xml"/>
  <Override PartName="/ppt/tags/tag90.xml" ContentType="application/vnd.openxmlformats-officedocument.presentationml.tags+xml"/>
  <Override PartName="/ppt/tags/tag118.xml" ContentType="application/vnd.openxmlformats-officedocument.presentationml.tags+xml"/>
  <Override PartName="/ppt/notesSlides/notesSlide21.xml" ContentType="application/vnd.openxmlformats-officedocument.presentationml.notesSlide+xml"/>
  <Override PartName="/ppt/tags/tag32.xml" ContentType="application/vnd.openxmlformats-officedocument.presentationml.tags+xml"/>
  <Override PartName="/ppt/tags/tag50.xml" ContentType="application/vnd.openxmlformats-officedocument.presentationml.tags+xml"/>
  <Override PartName="/ppt/notesSlides/notesSlide10.xml" ContentType="application/vnd.openxmlformats-officedocument.presentationml.notesSlide+xml"/>
  <Override PartName="/ppt/tags/tag107.xml" ContentType="application/vnd.openxmlformats-officedocument.presentationml.tags+xml"/>
  <Override PartName="/ppt/slides/slide7.xml" ContentType="application/vnd.openxmlformats-officedocument.presentationml.slide+xml"/>
  <Override PartName="/ppt/tags/tag10.xml" ContentType="application/vnd.openxmlformats-officedocument.presentationml.tags+xml"/>
  <Override PartName="/ppt/tags/tag21.xml" ContentType="application/vnd.openxmlformats-officedocument.presentationml.tags+xml"/>
  <Override PartName="/ppt/notesSlides/notesSlide5.xml" ContentType="application/vnd.openxmlformats-officedocument.presentationml.notesSlide+xml"/>
  <Override PartName="/ppt/tags/tag114.xml" ContentType="application/vnd.openxmlformats-officedocument.presentationml.tags+xml"/>
  <Override PartName="/ppt/notesSlides/notesSlide1.xml" ContentType="application/vnd.openxmlformats-officedocument.presentationml.notesSlide+xml"/>
  <Override PartName="/ppt/tags/tag7.xml" ContentType="application/vnd.openxmlformats-officedocument.presentationml.tags+xml"/>
  <Override PartName="/ppt/tags/tag103.xml" ContentType="application/vnd.openxmlformats-officedocument.presentationml.tag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Layouts/slideLayout5.xml" ContentType="application/vnd.openxmlformats-officedocument.presentationml.slideLayout+xml"/>
  <Override PartName="/ppt/tags/tag99.xml" ContentType="application/vnd.openxmlformats-officedocument.presentationml.tags+xml"/>
  <Override PartName="/ppt/tags/tag110.xml" ContentType="application/vnd.openxmlformats-officedocument.presentationml.tags+xml"/>
  <Override PartName="/ppt/notesSlides/notesSlide19.xml" ContentType="application/vnd.openxmlformats-officedocument.presentationml.notesSlide+xml"/>
  <Override PartName="/ppt/tags/tag3.xml" ContentType="application/vnd.openxmlformats-officedocument.presentationml.tags+xml"/>
  <Override PartName="/ppt/tags/tag59.xml" ContentType="application/vnd.openxmlformats-officedocument.presentationml.tags+xml"/>
  <Override PartName="/ppt/tags/tag77.xml" ContentType="application/vnd.openxmlformats-officedocument.presentationml.tags+xml"/>
  <Override PartName="/ppt/tags/tag88.xml" ContentType="application/vnd.openxmlformats-officedocument.presentationml.tags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9.xml" ContentType="application/vnd.openxmlformats-officedocument.presentationml.tags+xml"/>
  <Override PartName="/ppt/tags/tag37.xml" ContentType="application/vnd.openxmlformats-officedocument.presentationml.tags+xml"/>
  <Override PartName="/ppt/tags/tag48.xml" ContentType="application/vnd.openxmlformats-officedocument.presentationml.tags+xml"/>
  <Override PartName="/ppt/tags/tag66.xml" ContentType="application/vnd.openxmlformats-officedocument.presentationml.tags+xml"/>
  <Override PartName="/ppt/tags/tag84.xml" ContentType="application/vnd.openxmlformats-officedocument.presentationml.tags+xml"/>
  <Override PartName="/ppt/notesSlides/notesSlide15.xml" ContentType="application/vnd.openxmlformats-officedocument.presentationml.notesSlide+xml"/>
  <Override PartName="/ppt/tags/tag95.xml" ContentType="application/vnd.openxmlformats-officedocument.presentationml.tags+xml"/>
  <Override PartName="/ppt/slides/slide20.xml" ContentType="application/vnd.openxmlformats-officedocument.presentationml.slide+xml"/>
  <Override PartName="/ppt/tags/tag26.xml" ContentType="application/vnd.openxmlformats-officedocument.presentationml.tags+xml"/>
  <Override PartName="/ppt/tags/tag55.xml" ContentType="application/vnd.openxmlformats-officedocument.presentationml.tags+xml"/>
  <Override PartName="/ppt/tags/tag73.xml" ContentType="application/vnd.openxmlformats-officedocument.presentationml.tags+xml"/>
  <Override PartName="/ppt/tags/tag15.xml" ContentType="application/vnd.openxmlformats-officedocument.presentationml.tags+xml"/>
  <Override PartName="/ppt/tags/tag33.xml" ContentType="application/vnd.openxmlformats-officedocument.presentationml.tags+xml"/>
  <Override PartName="/ppt/tags/tag44.xml" ContentType="application/vnd.openxmlformats-officedocument.presentationml.tags+xml"/>
  <Override PartName="/ppt/tags/tag62.xml" ContentType="application/vnd.openxmlformats-officedocument.presentationml.tags+xml"/>
  <Override PartName="/ppt/notesSlides/notesSlide11.xml" ContentType="application/vnd.openxmlformats-officedocument.presentationml.notesSlide+xml"/>
  <Override PartName="/ppt/tags/tag80.xml" ContentType="application/vnd.openxmlformats-officedocument.presentationml.tags+xml"/>
  <Override PartName="/ppt/tags/tag91.xml" ContentType="application/vnd.openxmlformats-officedocument.presentationml.tags+xml"/>
  <Override PartName="/ppt/tags/tag119.xml" ContentType="application/vnd.openxmlformats-officedocument.presentationml.tags+xml"/>
  <Override PartName="/ppt/tags/tag22.xml" ContentType="application/vnd.openxmlformats-officedocument.presentationml.tags+xml"/>
  <Override PartName="/ppt/notesSlides/notesSlide6.xml" ContentType="application/vnd.openxmlformats-officedocument.presentationml.notesSlide+xml"/>
  <Override PartName="/ppt/tags/tag40.xml" ContentType="application/vnd.openxmlformats-officedocument.presentationml.tags+xml"/>
  <Override PartName="/ppt/tags/tag51.xml" ContentType="application/vnd.openxmlformats-officedocument.presentationml.tags+xml"/>
  <Override PartName="/ppt/tags/tag108.xml" ContentType="application/vnd.openxmlformats-officedocument.presentationml.tags+xml"/>
  <Override PartName="/ppt/slides/slide8.xml" ContentType="application/vnd.openxmlformats-officedocument.presentationml.slide+xml"/>
  <Override PartName="/ppt/tags/tag11.xml" ContentType="application/vnd.openxmlformats-officedocument.presentationml.tags+xml"/>
  <Override PartName="/ppt/tags/tag115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3" r:id="rId1"/>
  </p:sldMasterIdLst>
  <p:notesMasterIdLst>
    <p:notesMasterId r:id="rId25"/>
  </p:notesMasterIdLst>
  <p:sldIdLst>
    <p:sldId id="257" r:id="rId2"/>
    <p:sldId id="258" r:id="rId3"/>
    <p:sldId id="259" r:id="rId4"/>
    <p:sldId id="260" r:id="rId5"/>
    <p:sldId id="261" r:id="rId6"/>
    <p:sldId id="286" r:id="rId7"/>
    <p:sldId id="287" r:id="rId8"/>
    <p:sldId id="264" r:id="rId9"/>
    <p:sldId id="266" r:id="rId10"/>
    <p:sldId id="267" r:id="rId11"/>
    <p:sldId id="268" r:id="rId12"/>
    <p:sldId id="269" r:id="rId13"/>
    <p:sldId id="270" r:id="rId14"/>
    <p:sldId id="272" r:id="rId15"/>
    <p:sldId id="288" r:id="rId16"/>
    <p:sldId id="273" r:id="rId17"/>
    <p:sldId id="274" r:id="rId18"/>
    <p:sldId id="275" r:id="rId19"/>
    <p:sldId id="276" r:id="rId20"/>
    <p:sldId id="277" r:id="rId21"/>
    <p:sldId id="279" r:id="rId22"/>
    <p:sldId id="280" r:id="rId23"/>
    <p:sldId id="281" r:id="rId2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6832" autoAdjust="0"/>
  </p:normalViewPr>
  <p:slideViewPr>
    <p:cSldViewPr>
      <p:cViewPr varScale="1">
        <p:scale>
          <a:sx n="88" d="100"/>
          <a:sy n="88" d="100"/>
        </p:scale>
        <p:origin x="-648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140" d="100"/>
          <a:sy n="140" d="100"/>
        </p:scale>
        <p:origin x="-666" y="1002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image" Target="../media/image18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D8C708E-8845-4CF0-B2E6-C4C92417C5C9}" type="datetimeFigureOut">
              <a:rPr lang="en-US" smtClean="0"/>
              <a:pPr/>
              <a:t>2/15/2012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AD1D9B4-4411-4682-9B34-CAA49E792BAE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277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  <p:sp>
        <p:nvSpPr>
          <p:cNvPr id="3277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7AC0B6B-A68A-4505-A790-2CA50EEBA4EF}" type="slidenum">
              <a:rPr lang="en-US" smtClean="0"/>
              <a:pPr/>
              <a:t>1</a:t>
            </a:fld>
            <a:endParaRPr 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403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4403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66C3635-7FE7-4749-AABF-942E88E1A548}" type="slidenum">
              <a:rPr lang="en-US" smtClean="0"/>
              <a:pPr/>
              <a:t>11</a:t>
            </a:fld>
            <a:endParaRPr 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505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4506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291A196-4332-4355-8C1D-E27BF0FD2356}" type="slidenum">
              <a:rPr lang="en-US" smtClean="0"/>
              <a:pPr/>
              <a:t>12</a:t>
            </a:fld>
            <a:endParaRPr lang="en-US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608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>
            <a:normAutofit/>
          </a:bodyPr>
          <a:lstStyle/>
          <a:p>
            <a:pPr marL="115888" lvl="1" indent="-115888" algn="l">
              <a:spcBef>
                <a:spcPts val="600"/>
              </a:spcBef>
              <a:buFont typeface="Arial" pitchFamily="34" charset="0"/>
              <a:buChar char="•"/>
            </a:pPr>
            <a:r>
              <a:rPr lang="en-US" b="1" dirty="0" smtClean="0">
                <a:solidFill>
                  <a:schemeClr val="tx1"/>
                </a:solidFill>
              </a:rPr>
              <a:t>Move</a:t>
            </a:r>
            <a:r>
              <a:rPr lang="en-US" b="0" dirty="0" smtClean="0">
                <a:solidFill>
                  <a:schemeClr val="tx1"/>
                </a:solidFill>
              </a:rPr>
              <a:t> the appropriate </a:t>
            </a:r>
            <a:r>
              <a:rPr lang="en-US" b="1" dirty="0" smtClean="0">
                <a:solidFill>
                  <a:schemeClr val="tx1"/>
                </a:solidFill>
              </a:rPr>
              <a:t>fields</a:t>
            </a:r>
            <a:r>
              <a:rPr lang="en-US" b="0" dirty="0" smtClean="0">
                <a:solidFill>
                  <a:schemeClr val="tx1"/>
                </a:solidFill>
              </a:rPr>
              <a:t> into the </a:t>
            </a:r>
            <a:r>
              <a:rPr lang="en-US" b="1" dirty="0" smtClean="0">
                <a:solidFill>
                  <a:schemeClr val="tx1"/>
                </a:solidFill>
              </a:rPr>
              <a:t>Page, Row, Data, and Column</a:t>
            </a:r>
            <a:endParaRPr lang="en-US" b="0" dirty="0" smtClean="0">
              <a:solidFill>
                <a:schemeClr val="tx1"/>
              </a:solidFill>
            </a:endParaRPr>
          </a:p>
          <a:p>
            <a:pPr marL="115888" lvl="2" indent="-115888" algn="l">
              <a:spcBef>
                <a:spcPts val="600"/>
              </a:spcBef>
              <a:buFont typeface="Arial" pitchFamily="34" charset="0"/>
              <a:buChar char="•"/>
            </a:pPr>
            <a:r>
              <a:rPr lang="en-US" b="0" dirty="0" smtClean="0">
                <a:solidFill>
                  <a:schemeClr val="tx1"/>
                </a:solidFill>
              </a:rPr>
              <a:t>To </a:t>
            </a:r>
            <a:r>
              <a:rPr lang="en-US" b="1" dirty="0" smtClean="0">
                <a:solidFill>
                  <a:schemeClr val="tx1"/>
                </a:solidFill>
              </a:rPr>
              <a:t>move a field</a:t>
            </a:r>
            <a:r>
              <a:rPr lang="en-US" b="0" dirty="0" smtClean="0">
                <a:solidFill>
                  <a:schemeClr val="tx1"/>
                </a:solidFill>
              </a:rPr>
              <a:t>, </a:t>
            </a:r>
            <a:r>
              <a:rPr lang="en-US" b="1" dirty="0" smtClean="0">
                <a:solidFill>
                  <a:schemeClr val="tx1"/>
                </a:solidFill>
              </a:rPr>
              <a:t>select it </a:t>
            </a:r>
            <a:r>
              <a:rPr lang="en-US" b="0" dirty="0" smtClean="0">
                <a:solidFill>
                  <a:schemeClr val="tx1"/>
                </a:solidFill>
              </a:rPr>
              <a:t>from the list and then use the </a:t>
            </a:r>
            <a:r>
              <a:rPr lang="en-US" b="1" dirty="0" smtClean="0">
                <a:solidFill>
                  <a:schemeClr val="tx1"/>
                </a:solidFill>
              </a:rPr>
              <a:t>drop-down</a:t>
            </a:r>
            <a:r>
              <a:rPr lang="en-US" b="0" dirty="0" smtClean="0">
                <a:solidFill>
                  <a:schemeClr val="tx1"/>
                </a:solidFill>
              </a:rPr>
              <a:t> at the bottom of the list to indicate where you want to move the field</a:t>
            </a:r>
          </a:p>
          <a:p>
            <a:pPr marL="115888" lvl="2" indent="-115888" algn="l">
              <a:spcBef>
                <a:spcPts val="600"/>
              </a:spcBef>
              <a:buFont typeface="Arial" pitchFamily="34" charset="0"/>
              <a:buChar char="•"/>
            </a:pPr>
            <a:r>
              <a:rPr lang="en-US" b="0" dirty="0" smtClean="0">
                <a:solidFill>
                  <a:schemeClr val="tx1"/>
                </a:solidFill>
              </a:rPr>
              <a:t>Click the </a:t>
            </a:r>
            <a:r>
              <a:rPr lang="en-US" b="1" dirty="0" smtClean="0">
                <a:solidFill>
                  <a:schemeClr val="tx1"/>
                </a:solidFill>
              </a:rPr>
              <a:t>Move button </a:t>
            </a:r>
            <a:r>
              <a:rPr lang="en-US" b="0" dirty="0" smtClean="0">
                <a:solidFill>
                  <a:schemeClr val="tx1"/>
                </a:solidFill>
              </a:rPr>
              <a:t>and the </a:t>
            </a:r>
            <a:r>
              <a:rPr lang="en-US" b="1" dirty="0" smtClean="0">
                <a:solidFill>
                  <a:schemeClr val="tx1"/>
                </a:solidFill>
              </a:rPr>
              <a:t>field</a:t>
            </a:r>
            <a:r>
              <a:rPr lang="en-US" b="0" dirty="0" smtClean="0">
                <a:solidFill>
                  <a:schemeClr val="tx1"/>
                </a:solidFill>
              </a:rPr>
              <a:t> is moved to the corresponding section</a:t>
            </a:r>
          </a:p>
          <a:p>
            <a:pPr marL="115888" lvl="2" indent="-115888" algn="l">
              <a:spcBef>
                <a:spcPts val="600"/>
              </a:spcBef>
              <a:buFont typeface="Arial" pitchFamily="34" charset="0"/>
              <a:buChar char="•"/>
            </a:pPr>
            <a:r>
              <a:rPr lang="en-US" b="0" dirty="0" smtClean="0">
                <a:solidFill>
                  <a:schemeClr val="tx1"/>
                </a:solidFill>
              </a:rPr>
              <a:t>OR </a:t>
            </a:r>
            <a:r>
              <a:rPr lang="en-US" b="1" dirty="0" smtClean="0">
                <a:solidFill>
                  <a:schemeClr val="tx1"/>
                </a:solidFill>
              </a:rPr>
              <a:t>select</a:t>
            </a:r>
            <a:r>
              <a:rPr lang="en-US" b="0" dirty="0" smtClean="0">
                <a:solidFill>
                  <a:schemeClr val="tx1"/>
                </a:solidFill>
              </a:rPr>
              <a:t> and </a:t>
            </a:r>
            <a:r>
              <a:rPr lang="en-US" b="1" dirty="0" smtClean="0">
                <a:solidFill>
                  <a:schemeClr val="tx1"/>
                </a:solidFill>
              </a:rPr>
              <a:t>drag the field </a:t>
            </a:r>
            <a:r>
              <a:rPr lang="en-US" b="0" dirty="0" smtClean="0">
                <a:solidFill>
                  <a:schemeClr val="tx1"/>
                </a:solidFill>
              </a:rPr>
              <a:t>from the </a:t>
            </a:r>
            <a:r>
              <a:rPr lang="en-US" b="1" dirty="0" smtClean="0">
                <a:solidFill>
                  <a:schemeClr val="tx1"/>
                </a:solidFill>
              </a:rPr>
              <a:t>Source window </a:t>
            </a:r>
            <a:r>
              <a:rPr lang="en-US" b="0" dirty="0" smtClean="0">
                <a:solidFill>
                  <a:schemeClr val="tx1"/>
                </a:solidFill>
              </a:rPr>
              <a:t>list to the desired display location </a:t>
            </a:r>
            <a:r>
              <a:rPr lang="en-US" b="1" dirty="0" smtClean="0">
                <a:solidFill>
                  <a:schemeClr val="tx1"/>
                </a:solidFill>
              </a:rPr>
              <a:t>Page, Row, Data, or Column</a:t>
            </a:r>
            <a:endParaRPr lang="en-US" b="0" dirty="0" smtClean="0">
              <a:solidFill>
                <a:schemeClr val="tx1"/>
              </a:solidFill>
            </a:endParaRPr>
          </a:p>
          <a:p>
            <a:pPr marL="115888" lvl="1" indent="-115888" algn="l">
              <a:spcBef>
                <a:spcPts val="600"/>
              </a:spcBef>
              <a:buFont typeface="Arial" pitchFamily="34" charset="0"/>
              <a:buChar char="•"/>
            </a:pPr>
            <a:r>
              <a:rPr lang="en-US" b="0" dirty="0" smtClean="0">
                <a:solidFill>
                  <a:schemeClr val="tx1"/>
                </a:solidFill>
              </a:rPr>
              <a:t>Click the </a:t>
            </a:r>
            <a:r>
              <a:rPr lang="en-US" b="1" dirty="0" smtClean="0">
                <a:solidFill>
                  <a:schemeClr val="tx1"/>
                </a:solidFill>
              </a:rPr>
              <a:t>Save button </a:t>
            </a:r>
            <a:r>
              <a:rPr lang="en-US" b="0" dirty="0" smtClean="0">
                <a:solidFill>
                  <a:schemeClr val="tx1"/>
                </a:solidFill>
              </a:rPr>
              <a:t>when finished</a:t>
            </a:r>
          </a:p>
          <a:p>
            <a:pPr marL="115888" indent="-115888" eaLnBrk="1" hangingPunct="1">
              <a:buFont typeface="Arial" pitchFamily="34" charset="0"/>
              <a:buChar char="•"/>
            </a:pPr>
            <a:endParaRPr lang="en-US" dirty="0" smtClean="0"/>
          </a:p>
        </p:txBody>
      </p:sp>
      <p:sp>
        <p:nvSpPr>
          <p:cNvPr id="460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E8F9AB2-433A-4669-BE48-DE5F8C222590}" type="slidenum">
              <a:rPr lang="en-US" smtClean="0"/>
              <a:pPr/>
              <a:t>13</a:t>
            </a:fld>
            <a:endParaRPr lang="en-US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813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4813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FD161D9-9681-4397-8B3E-B84982CAE82F}" type="slidenum">
              <a:rPr lang="en-US" smtClean="0"/>
              <a:pPr/>
              <a:t>14</a:t>
            </a:fld>
            <a:endParaRPr lang="en-US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915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4915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FA638F0-157F-4F08-B023-2D0167EA07AA}" type="slidenum">
              <a:rPr lang="en-US" smtClean="0"/>
              <a:pPr/>
              <a:t>16</a:t>
            </a:fld>
            <a:endParaRPr lang="en-US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017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5018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46A4105-64F1-4B5B-BEAC-F5022046AF63}" type="slidenum">
              <a:rPr lang="en-US" smtClean="0"/>
              <a:pPr/>
              <a:t>17</a:t>
            </a:fld>
            <a:endParaRPr lang="en-US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120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algn="l">
              <a:spcBef>
                <a:spcPts val="600"/>
              </a:spcBef>
              <a:defRPr/>
            </a:pPr>
            <a:r>
              <a:rPr lang="en-US" sz="1200" b="0" dirty="0" smtClean="0">
                <a:solidFill>
                  <a:schemeClr val="tx1"/>
                </a:solidFill>
              </a:rPr>
              <a:t>As a general rule, </a:t>
            </a:r>
          </a:p>
          <a:p>
            <a:pPr marL="115888" indent="-115888" algn="l">
              <a:spcBef>
                <a:spcPts val="600"/>
              </a:spcBef>
              <a:buFont typeface="Arial" pitchFamily="34" charset="0"/>
              <a:buChar char="•"/>
              <a:defRPr/>
            </a:pPr>
            <a:r>
              <a:rPr lang="en-US" sz="1200" b="1" dirty="0" smtClean="0">
                <a:solidFill>
                  <a:schemeClr val="tx1"/>
                </a:solidFill>
              </a:rPr>
              <a:t>Row</a:t>
            </a:r>
            <a:r>
              <a:rPr lang="en-US" sz="1200" b="0" dirty="0" smtClean="0">
                <a:solidFill>
                  <a:schemeClr val="tx1"/>
                </a:solidFill>
              </a:rPr>
              <a:t> contains </a:t>
            </a:r>
            <a:r>
              <a:rPr lang="en-US" sz="1200" b="1" dirty="0" smtClean="0">
                <a:solidFill>
                  <a:schemeClr val="tx1"/>
                </a:solidFill>
              </a:rPr>
              <a:t>series attributes </a:t>
            </a:r>
            <a:r>
              <a:rPr lang="en-US" sz="1200" b="0" dirty="0" smtClean="0">
                <a:solidFill>
                  <a:schemeClr val="tx1"/>
                </a:solidFill>
              </a:rPr>
              <a:t>such as </a:t>
            </a:r>
            <a:r>
              <a:rPr lang="en-US" sz="1200" b="1" dirty="0" err="1" smtClean="0">
                <a:solidFill>
                  <a:schemeClr val="tx1"/>
                </a:solidFill>
              </a:rPr>
              <a:t>Sku</a:t>
            </a:r>
            <a:r>
              <a:rPr lang="en-US" dirty="0" smtClean="0"/>
              <a:t>,</a:t>
            </a:r>
            <a:r>
              <a:rPr lang="en-US" sz="1200" b="0" dirty="0" smtClean="0">
                <a:solidFill>
                  <a:schemeClr val="tx1"/>
                </a:solidFill>
              </a:rPr>
              <a:t> </a:t>
            </a:r>
            <a:r>
              <a:rPr lang="en-US" sz="1200" b="1" dirty="0" smtClean="0">
                <a:solidFill>
                  <a:schemeClr val="tx1"/>
                </a:solidFill>
              </a:rPr>
              <a:t>Item #, Customer</a:t>
            </a:r>
            <a:r>
              <a:rPr lang="en-US" sz="1200" b="0" dirty="0" smtClean="0">
                <a:solidFill>
                  <a:schemeClr val="tx1"/>
                </a:solidFill>
              </a:rPr>
              <a:t>, etc.  </a:t>
            </a:r>
          </a:p>
          <a:p>
            <a:pPr marL="115888" indent="-115888" algn="l">
              <a:spcBef>
                <a:spcPts val="600"/>
              </a:spcBef>
              <a:buFont typeface="Arial" pitchFamily="34" charset="0"/>
              <a:buChar char="•"/>
              <a:defRPr/>
            </a:pPr>
            <a:r>
              <a:rPr lang="en-US" sz="1200" b="1" dirty="0" smtClean="0">
                <a:solidFill>
                  <a:schemeClr val="tx1"/>
                </a:solidFill>
              </a:rPr>
              <a:t>Data</a:t>
            </a:r>
            <a:r>
              <a:rPr lang="en-US" sz="1200" b="0" dirty="0" smtClean="0">
                <a:solidFill>
                  <a:schemeClr val="tx1"/>
                </a:solidFill>
              </a:rPr>
              <a:t> may contain </a:t>
            </a:r>
            <a:r>
              <a:rPr lang="en-US" sz="1200" b="1" dirty="0" smtClean="0">
                <a:solidFill>
                  <a:schemeClr val="tx1"/>
                </a:solidFill>
              </a:rPr>
              <a:t>observational information </a:t>
            </a:r>
            <a:r>
              <a:rPr lang="en-US" sz="1200" b="0" dirty="0" smtClean="0">
                <a:solidFill>
                  <a:schemeClr val="tx1"/>
                </a:solidFill>
              </a:rPr>
              <a:t>such as </a:t>
            </a:r>
            <a:r>
              <a:rPr lang="en-US" sz="1200" b="1" dirty="0" smtClean="0">
                <a:solidFill>
                  <a:schemeClr val="tx1"/>
                </a:solidFill>
              </a:rPr>
              <a:t>Customer Orders</a:t>
            </a:r>
            <a:r>
              <a:rPr lang="en-US" sz="1200" b="0" dirty="0" smtClean="0">
                <a:solidFill>
                  <a:schemeClr val="tx1"/>
                </a:solidFill>
              </a:rPr>
              <a:t>, </a:t>
            </a:r>
            <a:r>
              <a:rPr lang="en-US" sz="1200" b="1" dirty="0" smtClean="0">
                <a:solidFill>
                  <a:schemeClr val="tx1"/>
                </a:solidFill>
              </a:rPr>
              <a:t>Forecast</a:t>
            </a:r>
            <a:r>
              <a:rPr lang="en-US" sz="1200" b="0" dirty="0" smtClean="0">
                <a:solidFill>
                  <a:schemeClr val="tx1"/>
                </a:solidFill>
              </a:rPr>
              <a:t>, etc.  </a:t>
            </a:r>
          </a:p>
          <a:p>
            <a:pPr marL="115888" indent="-115888">
              <a:spcBef>
                <a:spcPts val="600"/>
              </a:spcBef>
              <a:buFont typeface="Arial" pitchFamily="34" charset="0"/>
              <a:buChar char="•"/>
              <a:defRPr/>
            </a:pPr>
            <a:r>
              <a:rPr lang="en-US" b="1" dirty="0" smtClean="0"/>
              <a:t>Select</a:t>
            </a:r>
            <a:r>
              <a:rPr lang="en-US" dirty="0" smtClean="0"/>
              <a:t> from the </a:t>
            </a:r>
            <a:r>
              <a:rPr lang="en-US" b="1" dirty="0" smtClean="0"/>
              <a:t>available buttons </a:t>
            </a:r>
            <a:r>
              <a:rPr lang="en-US" dirty="0" smtClean="0"/>
              <a:t>and </a:t>
            </a:r>
            <a:r>
              <a:rPr lang="en-US" b="1" dirty="0" smtClean="0"/>
              <a:t>drag</a:t>
            </a:r>
            <a:r>
              <a:rPr lang="en-US" dirty="0" smtClean="0"/>
              <a:t> them into the </a:t>
            </a:r>
            <a:r>
              <a:rPr lang="en-US" b="1" dirty="0" smtClean="0"/>
              <a:t>Page, Row, Column</a:t>
            </a:r>
            <a:r>
              <a:rPr lang="en-US" dirty="0" smtClean="0"/>
              <a:t>, or </a:t>
            </a:r>
            <a:r>
              <a:rPr lang="en-US" b="1" dirty="0" smtClean="0"/>
              <a:t>Data sections</a:t>
            </a:r>
            <a:endParaRPr lang="en-US" dirty="0" smtClean="0"/>
          </a:p>
          <a:p>
            <a:pPr marL="115888" indent="-115888">
              <a:spcBef>
                <a:spcPts val="600"/>
              </a:spcBef>
              <a:buFont typeface="Arial" pitchFamily="34" charset="0"/>
              <a:buChar char="•"/>
              <a:defRPr/>
            </a:pPr>
            <a:r>
              <a:rPr lang="en-US" dirty="0" smtClean="0"/>
              <a:t>Note:  Hover the cursor over one of the buttons, the field  name will expand to illustrate the entire named field.</a:t>
            </a:r>
          </a:p>
          <a:p>
            <a:pPr marL="342900" indent="-342900" algn="l">
              <a:spcBef>
                <a:spcPts val="600"/>
              </a:spcBef>
              <a:buFont typeface="Arial" pitchFamily="34" charset="0"/>
              <a:buChar char="•"/>
              <a:defRPr/>
            </a:pPr>
            <a:endParaRPr lang="en-US" sz="1200" b="0" dirty="0" smtClean="0">
              <a:solidFill>
                <a:schemeClr val="tx1"/>
              </a:solidFill>
            </a:endParaRPr>
          </a:p>
        </p:txBody>
      </p:sp>
      <p:sp>
        <p:nvSpPr>
          <p:cNvPr id="5120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5651242-0D1D-451E-9905-552B1A27CA6D}" type="slidenum">
              <a:rPr lang="en-US" smtClean="0"/>
              <a:pPr/>
              <a:t>18</a:t>
            </a:fld>
            <a:endParaRPr lang="en-US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222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5222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55F4ED4-59A7-414D-8F8B-291BF268392C}" type="slidenum">
              <a:rPr lang="en-US" smtClean="0"/>
              <a:pPr/>
              <a:t>19</a:t>
            </a:fld>
            <a:endParaRPr lang="en-US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325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5325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64BBF1A-9B9B-4501-87E9-76CD1EC8339F}" type="slidenum">
              <a:rPr lang="en-US" smtClean="0"/>
              <a:pPr/>
              <a:t>20</a:t>
            </a:fld>
            <a:endParaRPr lang="en-US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529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5530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8C8BBA2-F91F-4BC3-8429-9A27F9C3CBC0}" type="slidenum">
              <a:rPr lang="en-US" smtClean="0"/>
              <a:pPr/>
              <a:t>21</a:t>
            </a:fld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3379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0901337-439B-49E9-A044-960E5E9EFA8D}" type="slidenum">
              <a:rPr lang="en-US" smtClean="0"/>
              <a:pPr/>
              <a:t>2</a:t>
            </a:fld>
            <a:endParaRPr lang="en-US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632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0" i="1" dirty="0" smtClean="0"/>
              <a:t>Note:  the new calculated field is added into the report and can be moved or changed as described for any field in the Field List</a:t>
            </a:r>
          </a:p>
          <a:p>
            <a:pPr eaLnBrk="1" hangingPunct="1"/>
            <a:endParaRPr lang="en-US" dirty="0" smtClean="0"/>
          </a:p>
        </p:txBody>
      </p:sp>
      <p:sp>
        <p:nvSpPr>
          <p:cNvPr id="5632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93820A3-4E42-4D69-889B-3E1DAC3FC4D9}" type="slidenum">
              <a:rPr lang="en-US" smtClean="0"/>
              <a:pPr/>
              <a:t>22</a:t>
            </a:fld>
            <a:endParaRPr lang="en-US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734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5734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9B8447C-53A3-4036-A84B-B67A1B758281}" type="slidenum">
              <a:rPr lang="en-US" smtClean="0"/>
              <a:pPr/>
              <a:t>23</a:t>
            </a:fld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481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>
            <a:normAutofit/>
          </a:bodyPr>
          <a:lstStyle/>
          <a:p>
            <a:pPr marL="457200" indent="-457200"/>
            <a:r>
              <a:rPr lang="en-US" dirty="0" smtClean="0">
                <a:solidFill>
                  <a:schemeClr val="tx1"/>
                </a:solidFill>
              </a:rPr>
              <a:t>Macro Settings for Excel 2007</a:t>
            </a:r>
          </a:p>
          <a:p>
            <a:pPr marL="115888" lvl="1" indent="-115888">
              <a:buFont typeface="Arial" pitchFamily="34" charset="0"/>
              <a:buChar char="•"/>
            </a:pPr>
            <a:r>
              <a:rPr lang="en-US" dirty="0" smtClean="0">
                <a:solidFill>
                  <a:schemeClr val="tx1"/>
                </a:solidFill>
              </a:rPr>
              <a:t>Open </a:t>
            </a:r>
            <a:r>
              <a:rPr lang="en-US" b="1" dirty="0" smtClean="0">
                <a:solidFill>
                  <a:schemeClr val="tx1"/>
                </a:solidFill>
              </a:rPr>
              <a:t>Excel</a:t>
            </a:r>
            <a:r>
              <a:rPr lang="en-US" dirty="0" smtClean="0">
                <a:solidFill>
                  <a:schemeClr val="tx1"/>
                </a:solidFill>
              </a:rPr>
              <a:t>, select </a:t>
            </a:r>
            <a:r>
              <a:rPr lang="en-US" b="1" dirty="0" smtClean="0">
                <a:solidFill>
                  <a:schemeClr val="tx1"/>
                </a:solidFill>
              </a:rPr>
              <a:t>Excel Options</a:t>
            </a:r>
          </a:p>
          <a:p>
            <a:pPr marL="115888" lvl="1" indent="-115888">
              <a:buFont typeface="Arial" pitchFamily="34" charset="0"/>
              <a:buChar char="•"/>
            </a:pPr>
            <a:r>
              <a:rPr lang="en-US" dirty="0" smtClean="0">
                <a:solidFill>
                  <a:schemeClr val="tx1"/>
                </a:solidFill>
              </a:rPr>
              <a:t>Select </a:t>
            </a:r>
            <a:r>
              <a:rPr lang="en-US" b="1" dirty="0" smtClean="0">
                <a:solidFill>
                  <a:schemeClr val="tx1"/>
                </a:solidFill>
              </a:rPr>
              <a:t>Trust Center </a:t>
            </a:r>
            <a:r>
              <a:rPr lang="en-US" dirty="0" smtClean="0">
                <a:solidFill>
                  <a:schemeClr val="tx1"/>
                </a:solidFill>
              </a:rPr>
              <a:t>and </a:t>
            </a:r>
            <a:r>
              <a:rPr lang="en-US" b="1" dirty="0" smtClean="0">
                <a:solidFill>
                  <a:schemeClr val="tx1"/>
                </a:solidFill>
              </a:rPr>
              <a:t>Trust Center Settings</a:t>
            </a:r>
          </a:p>
          <a:p>
            <a:pPr eaLnBrk="1" hangingPunct="1"/>
            <a:endParaRPr lang="en-US" dirty="0" smtClean="0"/>
          </a:p>
        </p:txBody>
      </p:sp>
      <p:sp>
        <p:nvSpPr>
          <p:cNvPr id="3482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9EFC6F8-8FEB-47AB-9D4B-C55090DF56EF}" type="slidenum">
              <a:rPr lang="en-US" smtClean="0"/>
              <a:pPr/>
              <a:t>3</a:t>
            </a:fld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584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115888" indent="-115888">
              <a:buFont typeface="Arial" pitchFamily="34" charset="0"/>
              <a:buChar char="•"/>
            </a:pPr>
            <a:r>
              <a:rPr lang="en-US" dirty="0" smtClean="0">
                <a:solidFill>
                  <a:schemeClr val="tx1"/>
                </a:solidFill>
              </a:rPr>
              <a:t>In the open </a:t>
            </a:r>
            <a:r>
              <a:rPr lang="en-US" b="1" dirty="0" smtClean="0">
                <a:solidFill>
                  <a:schemeClr val="tx1"/>
                </a:solidFill>
              </a:rPr>
              <a:t>Trust Center window</a:t>
            </a:r>
            <a:r>
              <a:rPr lang="en-US" dirty="0" smtClean="0">
                <a:solidFill>
                  <a:schemeClr val="tx1"/>
                </a:solidFill>
              </a:rPr>
              <a:t>, select </a:t>
            </a:r>
            <a:r>
              <a:rPr lang="en-US" b="1" dirty="0" smtClean="0">
                <a:solidFill>
                  <a:schemeClr val="tx1"/>
                </a:solidFill>
              </a:rPr>
              <a:t>Add-ins</a:t>
            </a:r>
            <a:r>
              <a:rPr lang="en-US" dirty="0" smtClean="0">
                <a:solidFill>
                  <a:schemeClr val="tx1"/>
                </a:solidFill>
              </a:rPr>
              <a:t>. Ensure these boxes are </a:t>
            </a:r>
            <a:r>
              <a:rPr lang="en-US" b="1" dirty="0" smtClean="0">
                <a:solidFill>
                  <a:schemeClr val="tx1"/>
                </a:solidFill>
              </a:rPr>
              <a:t>NOT</a:t>
            </a:r>
            <a:r>
              <a:rPr lang="en-US" dirty="0" smtClean="0">
                <a:solidFill>
                  <a:schemeClr val="tx1"/>
                </a:solidFill>
              </a:rPr>
              <a:t> checked.</a:t>
            </a:r>
          </a:p>
          <a:p>
            <a:pPr marL="115888" indent="-115888">
              <a:buFont typeface="Arial" pitchFamily="34" charset="0"/>
              <a:buChar char="•"/>
            </a:pPr>
            <a:r>
              <a:rPr lang="en-US" dirty="0" smtClean="0">
                <a:solidFill>
                  <a:schemeClr val="tx1"/>
                </a:solidFill>
              </a:rPr>
              <a:t>In the open </a:t>
            </a:r>
            <a:r>
              <a:rPr lang="en-US" b="1" dirty="0" smtClean="0">
                <a:solidFill>
                  <a:schemeClr val="tx1"/>
                </a:solidFill>
              </a:rPr>
              <a:t>Trust Center window</a:t>
            </a:r>
            <a:r>
              <a:rPr lang="en-US" dirty="0" smtClean="0">
                <a:solidFill>
                  <a:schemeClr val="tx1"/>
                </a:solidFill>
              </a:rPr>
              <a:t>, select </a:t>
            </a:r>
            <a:r>
              <a:rPr lang="en-US" b="1" dirty="0" smtClean="0">
                <a:solidFill>
                  <a:schemeClr val="tx1"/>
                </a:solidFill>
              </a:rPr>
              <a:t>Macro Settings</a:t>
            </a:r>
            <a:r>
              <a:rPr lang="en-US" dirty="0" smtClean="0">
                <a:solidFill>
                  <a:schemeClr val="tx1"/>
                </a:solidFill>
              </a:rPr>
              <a:t>. Select the settings “</a:t>
            </a:r>
            <a:r>
              <a:rPr lang="en-US" b="1" dirty="0" smtClean="0">
                <a:solidFill>
                  <a:schemeClr val="tx1"/>
                </a:solidFill>
              </a:rPr>
              <a:t>Enable all macros</a:t>
            </a:r>
            <a:r>
              <a:rPr lang="en-US" dirty="0" smtClean="0">
                <a:solidFill>
                  <a:schemeClr val="tx1"/>
                </a:solidFill>
              </a:rPr>
              <a:t>…” and “</a:t>
            </a:r>
            <a:r>
              <a:rPr lang="en-US" b="1" dirty="0" smtClean="0">
                <a:solidFill>
                  <a:schemeClr val="tx1"/>
                </a:solidFill>
              </a:rPr>
              <a:t>Trust access to the VBA</a:t>
            </a:r>
            <a:r>
              <a:rPr lang="en-US" dirty="0" smtClean="0">
                <a:solidFill>
                  <a:schemeClr val="tx1"/>
                </a:solidFill>
              </a:rPr>
              <a:t>…”</a:t>
            </a:r>
          </a:p>
          <a:p>
            <a:pPr marL="115888" indent="-115888">
              <a:buFont typeface="Arial" pitchFamily="34" charset="0"/>
              <a:buChar char="•"/>
            </a:pPr>
            <a:r>
              <a:rPr lang="en-US" dirty="0" smtClean="0">
                <a:solidFill>
                  <a:schemeClr val="tx1"/>
                </a:solidFill>
              </a:rPr>
              <a:t>click </a:t>
            </a:r>
            <a:r>
              <a:rPr lang="en-US" b="1" dirty="0" smtClean="0">
                <a:solidFill>
                  <a:schemeClr val="tx1"/>
                </a:solidFill>
              </a:rPr>
              <a:t>OK</a:t>
            </a:r>
            <a:endParaRPr lang="en-US" dirty="0" smtClean="0">
              <a:solidFill>
                <a:schemeClr val="tx1"/>
              </a:solidFill>
            </a:endParaRPr>
          </a:p>
          <a:p>
            <a:pPr marL="115888" indent="-115888">
              <a:buFont typeface="Arial" pitchFamily="34" charset="0"/>
              <a:buChar char="•"/>
            </a:pPr>
            <a:r>
              <a:rPr lang="en-US" b="1" dirty="0" smtClean="0">
                <a:solidFill>
                  <a:schemeClr val="tx1"/>
                </a:solidFill>
              </a:rPr>
              <a:t>Close Excel </a:t>
            </a:r>
            <a:r>
              <a:rPr lang="en-US" dirty="0" smtClean="0">
                <a:solidFill>
                  <a:schemeClr val="tx1"/>
                </a:solidFill>
              </a:rPr>
              <a:t>and re-open to use</a:t>
            </a:r>
          </a:p>
          <a:p>
            <a:pPr eaLnBrk="1" hangingPunct="1"/>
            <a:endParaRPr lang="en-US" dirty="0" smtClean="0"/>
          </a:p>
        </p:txBody>
      </p:sp>
      <p:sp>
        <p:nvSpPr>
          <p:cNvPr id="3584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B825236-8FAC-4571-873C-4A03B85FD5FE}" type="slidenum">
              <a:rPr lang="en-US" smtClean="0"/>
              <a:pPr/>
              <a:t>4</a:t>
            </a:fld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686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3686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70A1C7D-C20D-4ED4-806C-B67C65D21E94}" type="slidenum">
              <a:rPr lang="en-US" smtClean="0"/>
              <a:pPr/>
              <a:t>5</a:t>
            </a:fld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789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3789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4F99456-525D-4CAB-AF8F-11FAE5CB6192}" type="slidenum">
              <a:rPr lang="en-US" smtClean="0"/>
              <a:pPr/>
              <a:t>6</a:t>
            </a:fld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algn="l">
              <a:spcBef>
                <a:spcPct val="20000"/>
              </a:spcBef>
            </a:pPr>
            <a:r>
              <a:rPr lang="en-US" sz="1400" b="0" dirty="0" smtClean="0"/>
              <a:t>The default location where reports are stored is:</a:t>
            </a:r>
            <a:br>
              <a:rPr lang="en-US" sz="1400" b="0" dirty="0" smtClean="0"/>
            </a:br>
            <a:r>
              <a:rPr lang="en-US" sz="1200" b="0" i="1" dirty="0" smtClean="0">
                <a:solidFill>
                  <a:srgbClr val="FF0000"/>
                </a:solidFill>
              </a:rPr>
              <a:t>C:\Documents and Settings\All Users\Application Data\John Galt Solutions\Reports\Pivot Reports.</a:t>
            </a:r>
          </a:p>
          <a:p>
            <a:pPr marL="115888" indent="-115888" algn="l">
              <a:spcBef>
                <a:spcPts val="600"/>
              </a:spcBef>
              <a:buFont typeface="Arial" pitchFamily="34" charset="0"/>
              <a:buChar char="•"/>
            </a:pPr>
            <a:r>
              <a:rPr lang="en-US" b="0" dirty="0" smtClean="0"/>
              <a:t>Once the report is selected, the user has the capability to: </a:t>
            </a:r>
          </a:p>
          <a:p>
            <a:pPr marL="115888" indent="-115888" algn="l">
              <a:spcBef>
                <a:spcPts val="600"/>
              </a:spcBef>
              <a:buFont typeface="Arial" pitchFamily="34" charset="0"/>
              <a:buChar char="•"/>
            </a:pPr>
            <a:r>
              <a:rPr lang="en-US" b="0" dirty="0" smtClean="0"/>
              <a:t>Refresh existing components. </a:t>
            </a:r>
          </a:p>
          <a:p>
            <a:pPr marL="115888" indent="-115888" algn="l">
              <a:spcBef>
                <a:spcPts val="600"/>
              </a:spcBef>
              <a:buFont typeface="Arial" pitchFamily="34" charset="0"/>
              <a:buChar char="•"/>
            </a:pPr>
            <a:r>
              <a:rPr lang="en-US" b="0" dirty="0" smtClean="0"/>
              <a:t>Adjust parameter page and data range.</a:t>
            </a:r>
            <a:endParaRPr lang="en-US" b="0" dirty="0">
              <a:solidFill>
                <a:schemeClr val="tx1"/>
              </a:solidFill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CCBFE21-4BD6-4C17-8D5F-481660B9B5E3}" type="slidenum">
              <a:rPr lang="en-US" smtClean="0"/>
              <a:pPr/>
              <a:t>8</a:t>
            </a:fld>
            <a:endParaRPr 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198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4198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B409CDB-C09A-45B1-90EC-5E82BF1D8599}" type="slidenum">
              <a:rPr lang="en-US" smtClean="0"/>
              <a:pPr/>
              <a:t>9</a:t>
            </a:fld>
            <a:endParaRPr 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301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4301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4C4BC24-55A5-4520-B8B5-9BD89AABD97C}" type="slidenum">
              <a:rPr lang="en-US" smtClean="0"/>
              <a:pPr/>
              <a:t>10</a:t>
            </a:fld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DM-Pivot-Reports-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DM-Pivot-Reports-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DM-Pivot-Reports-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719271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DM-Pivot-Reports-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36924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DM-Pivot-Reports-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95535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aining F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Training Flow Title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DM-Pivot-Reports-</a:t>
            </a:r>
            <a:endParaRPr lang="en-US" dirty="0"/>
          </a:p>
        </p:txBody>
      </p:sp>
      <p:sp>
        <p:nvSpPr>
          <p:cNvPr id="4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1819275" y="895350"/>
            <a:ext cx="6400800" cy="5267325"/>
          </a:xfrm>
        </p:spPr>
        <p:txBody>
          <a:bodyPr>
            <a:normAutofit/>
          </a:bodyPr>
          <a:lstStyle>
            <a:lvl1pPr marL="228600" indent="-228600">
              <a:defRPr sz="2000"/>
            </a:lvl1pPr>
            <a:lvl2pPr marL="457200" indent="-228600">
              <a:defRPr sz="1800"/>
            </a:lvl2pPr>
            <a:lvl3pPr marL="685800" indent="-228600">
              <a:defRPr sz="1600"/>
            </a:lvl3pPr>
            <a:lvl4pPr marL="914400" indent="-228600">
              <a:defRPr sz="1400"/>
            </a:lvl4pPr>
            <a:lvl5pPr marL="1143000" indent="-228600">
              <a:defRPr sz="14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DM-Pivot-Reports-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7067509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6858000" y="6638544"/>
            <a:ext cx="22860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DM-Pivot-Reports-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695" r:id="rId2"/>
    <p:sldLayoutId id="2147483696" r:id="rId3"/>
    <p:sldLayoutId id="2147483697" r:id="rId4"/>
    <p:sldLayoutId id="2147483698" r:id="rId5"/>
    <p:sldLayoutId id="2147483699" r:id="rId6"/>
    <p:sldLayoutId id="2147483700" r:id="rId7"/>
    <p:sldLayoutId id="2147483701" r:id="rId8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4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tags" Target="../tags/tag61.xml"/><Relationship Id="rId3" Type="http://schemas.openxmlformats.org/officeDocument/2006/relationships/tags" Target="../tags/tag56.xml"/><Relationship Id="rId7" Type="http://schemas.openxmlformats.org/officeDocument/2006/relationships/tags" Target="../tags/tag60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6" Type="http://schemas.openxmlformats.org/officeDocument/2006/relationships/tags" Target="../tags/tag59.xml"/><Relationship Id="rId11" Type="http://schemas.openxmlformats.org/officeDocument/2006/relationships/image" Target="../media/image14.png"/><Relationship Id="rId5" Type="http://schemas.openxmlformats.org/officeDocument/2006/relationships/tags" Target="../tags/tag58.xml"/><Relationship Id="rId10" Type="http://schemas.openxmlformats.org/officeDocument/2006/relationships/notesSlide" Target="../notesSlides/notesSlide9.xml"/><Relationship Id="rId4" Type="http://schemas.openxmlformats.org/officeDocument/2006/relationships/tags" Target="../tags/tag57.xml"/><Relationship Id="rId9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tags" Target="../tags/tag64.xml"/><Relationship Id="rId7" Type="http://schemas.openxmlformats.org/officeDocument/2006/relationships/notesSlide" Target="../notesSlides/notesSlide10.xml"/><Relationship Id="rId2" Type="http://schemas.openxmlformats.org/officeDocument/2006/relationships/tags" Target="../tags/tag63.xml"/><Relationship Id="rId1" Type="http://schemas.openxmlformats.org/officeDocument/2006/relationships/tags" Target="../tags/tag62.xml"/><Relationship Id="rId6" Type="http://schemas.openxmlformats.org/officeDocument/2006/relationships/slideLayout" Target="../slideLayouts/slideLayout3.xml"/><Relationship Id="rId5" Type="http://schemas.openxmlformats.org/officeDocument/2006/relationships/tags" Target="../tags/tag66.xml"/><Relationship Id="rId4" Type="http://schemas.openxmlformats.org/officeDocument/2006/relationships/tags" Target="../tags/tag65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1.xml"/><Relationship Id="rId3" Type="http://schemas.openxmlformats.org/officeDocument/2006/relationships/tags" Target="../tags/tag69.xml"/><Relationship Id="rId7" Type="http://schemas.openxmlformats.org/officeDocument/2006/relationships/slideLayout" Target="../slideLayouts/slideLayout3.xml"/><Relationship Id="rId2" Type="http://schemas.openxmlformats.org/officeDocument/2006/relationships/tags" Target="../tags/tag68.xml"/><Relationship Id="rId1" Type="http://schemas.openxmlformats.org/officeDocument/2006/relationships/tags" Target="../tags/tag67.xml"/><Relationship Id="rId6" Type="http://schemas.openxmlformats.org/officeDocument/2006/relationships/tags" Target="../tags/tag72.xml"/><Relationship Id="rId5" Type="http://schemas.openxmlformats.org/officeDocument/2006/relationships/tags" Target="../tags/tag71.xml"/><Relationship Id="rId4" Type="http://schemas.openxmlformats.org/officeDocument/2006/relationships/tags" Target="../tags/tag70.xml"/><Relationship Id="rId9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tags" Target="../tags/tag75.xml"/><Relationship Id="rId7" Type="http://schemas.openxmlformats.org/officeDocument/2006/relationships/notesSlide" Target="../notesSlides/notesSlide12.xml"/><Relationship Id="rId2" Type="http://schemas.openxmlformats.org/officeDocument/2006/relationships/tags" Target="../tags/tag74.xml"/><Relationship Id="rId1" Type="http://schemas.openxmlformats.org/officeDocument/2006/relationships/tags" Target="../tags/tag73.xml"/><Relationship Id="rId6" Type="http://schemas.openxmlformats.org/officeDocument/2006/relationships/slideLayout" Target="../slideLayouts/slideLayout3.xml"/><Relationship Id="rId5" Type="http://schemas.openxmlformats.org/officeDocument/2006/relationships/tags" Target="../tags/tag77.xml"/><Relationship Id="rId4" Type="http://schemas.openxmlformats.org/officeDocument/2006/relationships/tags" Target="../tags/tag7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tags" Target="../tags/tag80.xml"/><Relationship Id="rId2" Type="http://schemas.openxmlformats.org/officeDocument/2006/relationships/tags" Target="../tags/tag79.xml"/><Relationship Id="rId1" Type="http://schemas.openxmlformats.org/officeDocument/2006/relationships/tags" Target="../tags/tag78.xml"/><Relationship Id="rId5" Type="http://schemas.openxmlformats.org/officeDocument/2006/relationships/notesSlide" Target="../notesSlides/notesSlide13.xml"/><Relationship Id="rId4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tags" Target="../tags/tag83.xml"/><Relationship Id="rId7" Type="http://schemas.openxmlformats.org/officeDocument/2006/relationships/image" Target="../media/image17.png"/><Relationship Id="rId2" Type="http://schemas.openxmlformats.org/officeDocument/2006/relationships/tags" Target="../tags/tag82.xml"/><Relationship Id="rId1" Type="http://schemas.openxmlformats.org/officeDocument/2006/relationships/tags" Target="../tags/tag81.xml"/><Relationship Id="rId6" Type="http://schemas.openxmlformats.org/officeDocument/2006/relationships/notesSlide" Target="../notesSlides/notesSlide14.xml"/><Relationship Id="rId5" Type="http://schemas.openxmlformats.org/officeDocument/2006/relationships/slideLayout" Target="../slideLayouts/slideLayout3.xml"/><Relationship Id="rId4" Type="http://schemas.openxmlformats.org/officeDocument/2006/relationships/tags" Target="../tags/tag84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tags" Target="../tags/tag91.xml"/><Relationship Id="rId3" Type="http://schemas.openxmlformats.org/officeDocument/2006/relationships/tags" Target="../tags/tag86.xml"/><Relationship Id="rId7" Type="http://schemas.openxmlformats.org/officeDocument/2006/relationships/tags" Target="../tags/tag90.xml"/><Relationship Id="rId12" Type="http://schemas.openxmlformats.org/officeDocument/2006/relationships/oleObject" Target="../embeddings/Microsoft_Office_Word_97_-_2003_Document3.doc"/><Relationship Id="rId2" Type="http://schemas.openxmlformats.org/officeDocument/2006/relationships/tags" Target="../tags/tag85.xml"/><Relationship Id="rId1" Type="http://schemas.openxmlformats.org/officeDocument/2006/relationships/vmlDrawing" Target="../drawings/vmlDrawing2.vml"/><Relationship Id="rId6" Type="http://schemas.openxmlformats.org/officeDocument/2006/relationships/tags" Target="../tags/tag89.xml"/><Relationship Id="rId11" Type="http://schemas.openxmlformats.org/officeDocument/2006/relationships/oleObject" Target="../embeddings/Microsoft_Office_Word_97_-_2003_Document2.doc"/><Relationship Id="rId5" Type="http://schemas.openxmlformats.org/officeDocument/2006/relationships/tags" Target="../tags/tag88.xml"/><Relationship Id="rId10" Type="http://schemas.openxmlformats.org/officeDocument/2006/relationships/notesSlide" Target="../notesSlides/notesSlide15.xml"/><Relationship Id="rId4" Type="http://schemas.openxmlformats.org/officeDocument/2006/relationships/tags" Target="../tags/tag87.xml"/><Relationship Id="rId9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tags" Target="../tags/tag93.xml"/><Relationship Id="rId2" Type="http://schemas.openxmlformats.org/officeDocument/2006/relationships/tags" Target="../tags/tag92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Microsoft_Office_Word_97_-_2003_Document4.doc"/><Relationship Id="rId5" Type="http://schemas.openxmlformats.org/officeDocument/2006/relationships/notesSlide" Target="../notesSlides/notesSlide16.xml"/><Relationship Id="rId4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.xml"/><Relationship Id="rId3" Type="http://schemas.openxmlformats.org/officeDocument/2006/relationships/tags" Target="../tags/tag95.xml"/><Relationship Id="rId7" Type="http://schemas.openxmlformats.org/officeDocument/2006/relationships/tags" Target="../tags/tag99.xml"/><Relationship Id="rId2" Type="http://schemas.openxmlformats.org/officeDocument/2006/relationships/tags" Target="../tags/tag94.xml"/><Relationship Id="rId1" Type="http://schemas.openxmlformats.org/officeDocument/2006/relationships/vmlDrawing" Target="../drawings/vmlDrawing4.vml"/><Relationship Id="rId6" Type="http://schemas.openxmlformats.org/officeDocument/2006/relationships/tags" Target="../tags/tag98.xml"/><Relationship Id="rId11" Type="http://schemas.openxmlformats.org/officeDocument/2006/relationships/image" Target="../media/image22.png"/><Relationship Id="rId5" Type="http://schemas.openxmlformats.org/officeDocument/2006/relationships/tags" Target="../tags/tag97.xml"/><Relationship Id="rId10" Type="http://schemas.openxmlformats.org/officeDocument/2006/relationships/oleObject" Target="../embeddings/Microsoft_Office_Word_97_-_2003_Document5.doc"/><Relationship Id="rId4" Type="http://schemas.openxmlformats.org/officeDocument/2006/relationships/tags" Target="../tags/tag96.xml"/><Relationship Id="rId9" Type="http://schemas.openxmlformats.org/officeDocument/2006/relationships/notesSlide" Target="../notesSlides/notesSlide1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.xml"/><Relationship Id="rId3" Type="http://schemas.openxmlformats.org/officeDocument/2006/relationships/tags" Target="../tags/tag101.xml"/><Relationship Id="rId7" Type="http://schemas.openxmlformats.org/officeDocument/2006/relationships/tags" Target="../tags/tag105.xml"/><Relationship Id="rId2" Type="http://schemas.openxmlformats.org/officeDocument/2006/relationships/tags" Target="../tags/tag100.xml"/><Relationship Id="rId1" Type="http://schemas.openxmlformats.org/officeDocument/2006/relationships/vmlDrawing" Target="../drawings/vmlDrawing5.vml"/><Relationship Id="rId6" Type="http://schemas.openxmlformats.org/officeDocument/2006/relationships/tags" Target="../tags/tag104.xml"/><Relationship Id="rId11" Type="http://schemas.openxmlformats.org/officeDocument/2006/relationships/image" Target="../media/image24.png"/><Relationship Id="rId5" Type="http://schemas.openxmlformats.org/officeDocument/2006/relationships/tags" Target="../tags/tag103.xml"/><Relationship Id="rId10" Type="http://schemas.openxmlformats.org/officeDocument/2006/relationships/oleObject" Target="../embeddings/Microsoft_Office_Word_97_-_2003_Document6.doc"/><Relationship Id="rId4" Type="http://schemas.openxmlformats.org/officeDocument/2006/relationships/tags" Target="../tags/tag102.xml"/><Relationship Id="rId9" Type="http://schemas.openxmlformats.org/officeDocument/2006/relationships/notesSlide" Target="../notesSlides/notesSlide18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.xml"/><Relationship Id="rId3" Type="http://schemas.openxmlformats.org/officeDocument/2006/relationships/tags" Target="../tags/tag107.xml"/><Relationship Id="rId7" Type="http://schemas.openxmlformats.org/officeDocument/2006/relationships/tags" Target="../tags/tag111.xml"/><Relationship Id="rId2" Type="http://schemas.openxmlformats.org/officeDocument/2006/relationships/tags" Target="../tags/tag106.xml"/><Relationship Id="rId1" Type="http://schemas.openxmlformats.org/officeDocument/2006/relationships/vmlDrawing" Target="../drawings/vmlDrawing6.vml"/><Relationship Id="rId6" Type="http://schemas.openxmlformats.org/officeDocument/2006/relationships/tags" Target="../tags/tag110.xml"/><Relationship Id="rId11" Type="http://schemas.openxmlformats.org/officeDocument/2006/relationships/image" Target="../media/image26.png"/><Relationship Id="rId5" Type="http://schemas.openxmlformats.org/officeDocument/2006/relationships/tags" Target="../tags/tag109.xml"/><Relationship Id="rId10" Type="http://schemas.openxmlformats.org/officeDocument/2006/relationships/oleObject" Target="../embeddings/Microsoft_Office_Word_97_-_2003_Document7.doc"/><Relationship Id="rId4" Type="http://schemas.openxmlformats.org/officeDocument/2006/relationships/tags" Target="../tags/tag108.xml"/><Relationship Id="rId9" Type="http://schemas.openxmlformats.org/officeDocument/2006/relationships/notesSlide" Target="../notesSlides/notesSlide19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0.xml"/><Relationship Id="rId3" Type="http://schemas.openxmlformats.org/officeDocument/2006/relationships/tags" Target="../tags/tag113.xml"/><Relationship Id="rId7" Type="http://schemas.openxmlformats.org/officeDocument/2006/relationships/slideLayout" Target="../slideLayouts/slideLayout3.xml"/><Relationship Id="rId2" Type="http://schemas.openxmlformats.org/officeDocument/2006/relationships/tags" Target="../tags/tag112.xml"/><Relationship Id="rId1" Type="http://schemas.openxmlformats.org/officeDocument/2006/relationships/vmlDrawing" Target="../drawings/vmlDrawing7.vml"/><Relationship Id="rId6" Type="http://schemas.openxmlformats.org/officeDocument/2006/relationships/tags" Target="../tags/tag116.xml"/><Relationship Id="rId5" Type="http://schemas.openxmlformats.org/officeDocument/2006/relationships/tags" Target="../tags/tag115.xml"/><Relationship Id="rId4" Type="http://schemas.openxmlformats.org/officeDocument/2006/relationships/tags" Target="../tags/tag114.xml"/><Relationship Id="rId9" Type="http://schemas.openxmlformats.org/officeDocument/2006/relationships/oleObject" Target="../embeddings/Microsoft_Office_Word_97_-_2003_Document8.doc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tags" Target="../tags/tag119.xml"/><Relationship Id="rId2" Type="http://schemas.openxmlformats.org/officeDocument/2006/relationships/tags" Target="../tags/tag118.xml"/><Relationship Id="rId1" Type="http://schemas.openxmlformats.org/officeDocument/2006/relationships/tags" Target="../tags/tag117.xml"/><Relationship Id="rId5" Type="http://schemas.openxmlformats.org/officeDocument/2006/relationships/notesSlide" Target="../notesSlides/notesSlide21.xml"/><Relationship Id="rId4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tags" Target="../tags/tag15.xml"/><Relationship Id="rId3" Type="http://schemas.openxmlformats.org/officeDocument/2006/relationships/tags" Target="../tags/tag10.xml"/><Relationship Id="rId7" Type="http://schemas.openxmlformats.org/officeDocument/2006/relationships/tags" Target="../tags/tag14.xml"/><Relationship Id="rId12" Type="http://schemas.openxmlformats.org/officeDocument/2006/relationships/image" Target="../media/image4.png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tags" Target="../tags/tag13.xml"/><Relationship Id="rId11" Type="http://schemas.openxmlformats.org/officeDocument/2006/relationships/image" Target="../media/image3.png"/><Relationship Id="rId5" Type="http://schemas.openxmlformats.org/officeDocument/2006/relationships/tags" Target="../tags/tag12.xml"/><Relationship Id="rId10" Type="http://schemas.openxmlformats.org/officeDocument/2006/relationships/notesSlide" Target="../notesSlides/notesSlide3.xml"/><Relationship Id="rId4" Type="http://schemas.openxmlformats.org/officeDocument/2006/relationships/tags" Target="../tags/tag11.xml"/><Relationship Id="rId9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23.xml"/><Relationship Id="rId3" Type="http://schemas.openxmlformats.org/officeDocument/2006/relationships/tags" Target="../tags/tag18.xml"/><Relationship Id="rId7" Type="http://schemas.openxmlformats.org/officeDocument/2006/relationships/tags" Target="../tags/tag22.xml"/><Relationship Id="rId12" Type="http://schemas.openxmlformats.org/officeDocument/2006/relationships/image" Target="../media/image6.png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6" Type="http://schemas.openxmlformats.org/officeDocument/2006/relationships/tags" Target="../tags/tag21.xml"/><Relationship Id="rId11" Type="http://schemas.openxmlformats.org/officeDocument/2006/relationships/image" Target="../media/image5.png"/><Relationship Id="rId5" Type="http://schemas.openxmlformats.org/officeDocument/2006/relationships/tags" Target="../tags/tag20.xml"/><Relationship Id="rId10" Type="http://schemas.openxmlformats.org/officeDocument/2006/relationships/notesSlide" Target="../notesSlides/notesSlide4.xml"/><Relationship Id="rId4" Type="http://schemas.openxmlformats.org/officeDocument/2006/relationships/tags" Target="../tags/tag19.xml"/><Relationship Id="rId9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31.xml"/><Relationship Id="rId3" Type="http://schemas.openxmlformats.org/officeDocument/2006/relationships/tags" Target="../tags/tag26.xml"/><Relationship Id="rId7" Type="http://schemas.openxmlformats.org/officeDocument/2006/relationships/tags" Target="../tags/tag30.xml"/><Relationship Id="rId12" Type="http://schemas.openxmlformats.org/officeDocument/2006/relationships/image" Target="../media/image8.png"/><Relationship Id="rId2" Type="http://schemas.openxmlformats.org/officeDocument/2006/relationships/tags" Target="../tags/tag25.xml"/><Relationship Id="rId1" Type="http://schemas.openxmlformats.org/officeDocument/2006/relationships/tags" Target="../tags/tag24.xml"/><Relationship Id="rId6" Type="http://schemas.openxmlformats.org/officeDocument/2006/relationships/tags" Target="../tags/tag29.xml"/><Relationship Id="rId11" Type="http://schemas.openxmlformats.org/officeDocument/2006/relationships/image" Target="../media/image7.emf"/><Relationship Id="rId5" Type="http://schemas.openxmlformats.org/officeDocument/2006/relationships/tags" Target="../tags/tag28.xml"/><Relationship Id="rId10" Type="http://schemas.openxmlformats.org/officeDocument/2006/relationships/notesSlide" Target="../notesSlides/notesSlide5.xml"/><Relationship Id="rId4" Type="http://schemas.openxmlformats.org/officeDocument/2006/relationships/tags" Target="../tags/tag27.xml"/><Relationship Id="rId9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3" Type="http://schemas.openxmlformats.org/officeDocument/2006/relationships/tags" Target="../tags/tag33.xml"/><Relationship Id="rId7" Type="http://schemas.openxmlformats.org/officeDocument/2006/relationships/tags" Target="../tags/tag37.xml"/><Relationship Id="rId2" Type="http://schemas.openxmlformats.org/officeDocument/2006/relationships/tags" Target="../tags/tag32.xml"/><Relationship Id="rId1" Type="http://schemas.openxmlformats.org/officeDocument/2006/relationships/vmlDrawing" Target="../drawings/vmlDrawing1.vml"/><Relationship Id="rId6" Type="http://schemas.openxmlformats.org/officeDocument/2006/relationships/tags" Target="../tags/tag36.xml"/><Relationship Id="rId5" Type="http://schemas.openxmlformats.org/officeDocument/2006/relationships/tags" Target="../tags/tag35.xml"/><Relationship Id="rId10" Type="http://schemas.openxmlformats.org/officeDocument/2006/relationships/oleObject" Target="../embeddings/Microsoft_Office_Word_97_-_2003_Document1.doc"/><Relationship Id="rId4" Type="http://schemas.openxmlformats.org/officeDocument/2006/relationships/tags" Target="../tags/tag34.xml"/><Relationship Id="rId9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40.xml"/><Relationship Id="rId7" Type="http://schemas.openxmlformats.org/officeDocument/2006/relationships/image" Target="../media/image11.png"/><Relationship Id="rId2" Type="http://schemas.openxmlformats.org/officeDocument/2006/relationships/tags" Target="../tags/tag39.xml"/><Relationship Id="rId1" Type="http://schemas.openxmlformats.org/officeDocument/2006/relationships/tags" Target="../tags/tag38.xml"/><Relationship Id="rId6" Type="http://schemas.openxmlformats.org/officeDocument/2006/relationships/image" Target="../media/image10.png"/><Relationship Id="rId5" Type="http://schemas.openxmlformats.org/officeDocument/2006/relationships/slideLayout" Target="../slideLayouts/slideLayout3.xml"/><Relationship Id="rId4" Type="http://schemas.openxmlformats.org/officeDocument/2006/relationships/tags" Target="../tags/tag4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7.xml"/><Relationship Id="rId3" Type="http://schemas.openxmlformats.org/officeDocument/2006/relationships/tags" Target="../tags/tag44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9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8.xml"/><Relationship Id="rId3" Type="http://schemas.openxmlformats.org/officeDocument/2006/relationships/tags" Target="../tags/tag50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6" Type="http://schemas.openxmlformats.org/officeDocument/2006/relationships/tags" Target="../tags/tag53.xml"/><Relationship Id="rId5" Type="http://schemas.openxmlformats.org/officeDocument/2006/relationships/tags" Target="../tags/tag52.xml"/><Relationship Id="rId10" Type="http://schemas.openxmlformats.org/officeDocument/2006/relationships/image" Target="../media/image13.png"/><Relationship Id="rId4" Type="http://schemas.openxmlformats.org/officeDocument/2006/relationships/tags" Target="../tags/tag51.xml"/><Relationship Id="rId9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2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dirty="0" smtClean="0"/>
              <a:t>Pivot Reports</a:t>
            </a:r>
          </a:p>
        </p:txBody>
      </p:sp>
      <p:sp>
        <p:nvSpPr>
          <p:cNvPr id="11268" name="Rectangle 3"/>
          <p:cNvSpPr>
            <a:spLocks noGrp="1" noChangeArrowheads="1"/>
          </p:cNvSpPr>
          <p:nvPr>
            <p:ph type="body" sz="quarter" idx="10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Mark K. Williams, CFPIM, CSCP					</a:t>
            </a:r>
          </a:p>
          <a:p>
            <a:r>
              <a:rPr lang="en-US" dirty="0" smtClean="0"/>
              <a:t>QAD Supply Chain Solutions Center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en-US" dirty="0" smtClean="0"/>
              <a:t>Demand Management Certification Program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9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 smtClean="0"/>
              <a:t>In the </a:t>
            </a:r>
            <a:r>
              <a:rPr lang="en-US" b="1" dirty="0" smtClean="0"/>
              <a:t>Basic section </a:t>
            </a:r>
            <a:r>
              <a:rPr lang="en-US" dirty="0" smtClean="0"/>
              <a:t>of the window, either enter a </a:t>
            </a:r>
            <a:r>
              <a:rPr lang="en-US" b="1" dirty="0" smtClean="0"/>
              <a:t>report name </a:t>
            </a:r>
            <a:r>
              <a:rPr lang="en-US" dirty="0" smtClean="0"/>
              <a:t>or click the </a:t>
            </a:r>
            <a:r>
              <a:rPr lang="en-US" b="1" dirty="0" smtClean="0"/>
              <a:t>magnifying glass icon </a:t>
            </a:r>
            <a:r>
              <a:rPr lang="en-US" dirty="0" smtClean="0"/>
              <a:t>to search for an existing report to use as a basis for the new </a:t>
            </a:r>
            <a:r>
              <a:rPr lang="en-US" dirty="0" smtClean="0"/>
              <a:t>report</a:t>
            </a:r>
            <a:endParaRPr lang="en-US" dirty="0" smtClean="0"/>
          </a:p>
          <a:p>
            <a:r>
              <a:rPr lang="en-US" dirty="0" smtClean="0"/>
              <a:t> Select the </a:t>
            </a:r>
            <a:r>
              <a:rPr lang="en-US" b="1" dirty="0" smtClean="0"/>
              <a:t>Data Source </a:t>
            </a:r>
            <a:r>
              <a:rPr lang="en-US" dirty="0" smtClean="0"/>
              <a:t>to use in generating the </a:t>
            </a:r>
            <a:r>
              <a:rPr lang="en-US" dirty="0" smtClean="0"/>
              <a:t>report </a:t>
            </a:r>
            <a:endParaRPr lang="en-US" dirty="0" smtClean="0"/>
          </a:p>
          <a:p>
            <a:r>
              <a:rPr lang="en-US" b="1" dirty="0" smtClean="0"/>
              <a:t>Whole Tree (default) </a:t>
            </a:r>
            <a:r>
              <a:rPr lang="en-US" dirty="0" smtClean="0"/>
              <a:t>– for applied Static </a:t>
            </a:r>
            <a:r>
              <a:rPr lang="en-US" dirty="0" smtClean="0"/>
              <a:t>Hierarchies</a:t>
            </a:r>
            <a:endParaRPr lang="en-US" dirty="0" smtClean="0"/>
          </a:p>
          <a:p>
            <a:r>
              <a:rPr lang="en-US" b="1" dirty="0" smtClean="0"/>
              <a:t>Scenario</a:t>
            </a:r>
            <a:r>
              <a:rPr lang="en-US" dirty="0" smtClean="0"/>
              <a:t> – select a specific scenario from the drop-down </a:t>
            </a:r>
            <a:r>
              <a:rPr lang="en-US" dirty="0" smtClean="0"/>
              <a:t>list</a:t>
            </a:r>
          </a:p>
          <a:p>
            <a:pPr lvl="1"/>
            <a:r>
              <a:rPr lang="en-US" dirty="0" smtClean="0"/>
              <a:t>The </a:t>
            </a:r>
            <a:r>
              <a:rPr lang="en-US" dirty="0" smtClean="0"/>
              <a:t>drop-down list will only be active if Scenario is </a:t>
            </a:r>
            <a:r>
              <a:rPr lang="en-US" dirty="0" smtClean="0"/>
              <a:t>selected</a:t>
            </a:r>
            <a:endParaRPr lang="en-US" dirty="0" smtClean="0"/>
          </a:p>
          <a:p>
            <a:endParaRPr lang="en-US" dirty="0"/>
          </a:p>
        </p:txBody>
      </p:sp>
      <p:pic>
        <p:nvPicPr>
          <p:cNvPr id="16" name="Picture 11"/>
          <p:cNvPicPr>
            <a:picLocks noGrp="1" noChangeAspect="1" noChangeArrowheads="1"/>
          </p:cNvPicPr>
          <p:nvPr>
            <p:ph sz="half" idx="2"/>
            <p:custDataLst>
              <p:tags r:id="rId3"/>
            </p:custDataLst>
          </p:nvPr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4543096" y="2362200"/>
            <a:ext cx="4372304" cy="21336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9459" name="Rectangle 2"/>
          <p:cNvSpPr>
            <a:spLocks noGrp="1" noChangeArrowheads="1"/>
          </p:cNvSpPr>
          <p:nvPr>
            <p:ph type="title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en-US" dirty="0" smtClean="0"/>
              <a:t>Creating Pivot Reports – Basic Section </a:t>
            </a:r>
          </a:p>
        </p:txBody>
      </p:sp>
      <p:sp>
        <p:nvSpPr>
          <p:cNvPr id="19463" name="Line 16"/>
          <p:cNvSpPr>
            <a:spLocks noChangeShapeType="1"/>
          </p:cNvSpPr>
          <p:nvPr>
            <p:custDataLst>
              <p:tags r:id="rId5"/>
            </p:custDataLst>
          </p:nvPr>
        </p:nvSpPr>
        <p:spPr bwMode="auto">
          <a:xfrm>
            <a:off x="4191001" y="3200400"/>
            <a:ext cx="533400" cy="15240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9462" name="Line 16"/>
          <p:cNvSpPr>
            <a:spLocks noChangeShapeType="1"/>
          </p:cNvSpPr>
          <p:nvPr>
            <p:custDataLst>
              <p:tags r:id="rId6"/>
            </p:custDataLst>
          </p:nvPr>
        </p:nvSpPr>
        <p:spPr bwMode="auto">
          <a:xfrm flipV="1">
            <a:off x="8520238" y="2895599"/>
            <a:ext cx="79131" cy="50456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5" name="Rectangle 14"/>
          <p:cNvSpPr/>
          <p:nvPr>
            <p:custDataLst>
              <p:tags r:id="rId7"/>
            </p:custDataLst>
          </p:nvPr>
        </p:nvSpPr>
        <p:spPr>
          <a:xfrm>
            <a:off x="4557838" y="2362199"/>
            <a:ext cx="395656" cy="16818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>
            <p:custDataLst>
              <p:tags r:id="rId8"/>
            </p:custDataLst>
          </p:nvPr>
        </p:nvSpPr>
        <p:spPr>
          <a:xfrm>
            <a:off x="4634038" y="2666999"/>
            <a:ext cx="838200" cy="2286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DM-Pivot-Reports-100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/>
        <p:txBody>
          <a:bodyPr/>
          <a:lstStyle/>
          <a:p>
            <a:pPr marL="0" lvl="1" indent="3175">
              <a:spcBef>
                <a:spcPts val="1200"/>
              </a:spcBef>
              <a:buNone/>
            </a:pPr>
            <a:r>
              <a:rPr lang="en-US" dirty="0" smtClean="0"/>
              <a:t>Select </a:t>
            </a:r>
            <a:r>
              <a:rPr lang="en-US" b="1" dirty="0" smtClean="0"/>
              <a:t>Flags</a:t>
            </a:r>
            <a:r>
              <a:rPr lang="en-US" dirty="0" smtClean="0"/>
              <a:t>:</a:t>
            </a:r>
          </a:p>
          <a:p>
            <a:pPr marL="0" lvl="1" indent="3175">
              <a:spcBef>
                <a:spcPts val="1200"/>
              </a:spcBef>
              <a:buFont typeface="Arial" charset="0"/>
              <a:buChar char="•"/>
            </a:pPr>
            <a:r>
              <a:rPr lang="en-US" i="1" dirty="0" smtClean="0"/>
              <a:t> </a:t>
            </a:r>
            <a:r>
              <a:rPr lang="en-US" b="1" dirty="0" smtClean="0"/>
              <a:t>Ignore</a:t>
            </a:r>
            <a:r>
              <a:rPr lang="en-US" dirty="0" smtClean="0"/>
              <a:t> – (Default) Ignores all flags in the Demand Management </a:t>
            </a:r>
            <a:r>
              <a:rPr lang="en-US" dirty="0" smtClean="0"/>
              <a:t>Engine</a:t>
            </a:r>
            <a:endParaRPr lang="en-US" dirty="0" smtClean="0"/>
          </a:p>
          <a:p>
            <a:pPr marL="0" lvl="1" indent="3175">
              <a:spcBef>
                <a:spcPts val="1200"/>
              </a:spcBef>
              <a:buFont typeface="Arial" charset="0"/>
              <a:buChar char="•"/>
            </a:pPr>
            <a:r>
              <a:rPr lang="en-US" b="1" dirty="0" smtClean="0"/>
              <a:t>Do Not Report </a:t>
            </a:r>
            <a:r>
              <a:rPr lang="en-US" dirty="0" smtClean="0"/>
              <a:t>– Ignores all series that are marked “Do Not Report</a:t>
            </a:r>
            <a:r>
              <a:rPr lang="en-US" dirty="0" smtClean="0"/>
              <a:t>”</a:t>
            </a:r>
            <a:endParaRPr lang="en-US" dirty="0" smtClean="0"/>
          </a:p>
          <a:p>
            <a:pPr marL="0" lvl="1" indent="3175">
              <a:spcBef>
                <a:spcPts val="1200"/>
              </a:spcBef>
              <a:buFont typeface="Arial" charset="0"/>
              <a:buChar char="•"/>
            </a:pPr>
            <a:r>
              <a:rPr lang="en-US" b="1" dirty="0" smtClean="0"/>
              <a:t>Ready To Export </a:t>
            </a:r>
            <a:r>
              <a:rPr lang="en-US" dirty="0" smtClean="0"/>
              <a:t>– Imports only those series marked “Ready To Export</a:t>
            </a:r>
            <a:r>
              <a:rPr lang="en-US" dirty="0" smtClean="0"/>
              <a:t>”</a:t>
            </a:r>
            <a:endParaRPr lang="en-US" dirty="0"/>
          </a:p>
        </p:txBody>
      </p:sp>
      <p:pic>
        <p:nvPicPr>
          <p:cNvPr id="9" name="Picture 11"/>
          <p:cNvPicPr>
            <a:picLocks noGrp="1" noChangeAspect="1" noChangeArrowheads="1"/>
          </p:cNvPicPr>
          <p:nvPr>
            <p:ph sz="half" idx="2"/>
            <p:custDataLst>
              <p:tags r:id="rId3"/>
            </p:custDataLst>
          </p:nvPr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462671" y="2305878"/>
            <a:ext cx="4528458" cy="2209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0483" name="Rectangle 2"/>
          <p:cNvSpPr>
            <a:spLocks noGrp="1" noChangeArrowheads="1"/>
          </p:cNvSpPr>
          <p:nvPr>
            <p:ph type="title"/>
            <p:custDataLst>
              <p:tags r:id="rId4"/>
            </p:custDataLst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dirty="0" smtClean="0"/>
              <a:t>Select Flags</a:t>
            </a:r>
          </a:p>
        </p:txBody>
      </p:sp>
      <p:sp>
        <p:nvSpPr>
          <p:cNvPr id="20486" name="Line 16"/>
          <p:cNvSpPr>
            <a:spLocks noChangeShapeType="1"/>
          </p:cNvSpPr>
          <p:nvPr>
            <p:custDataLst>
              <p:tags r:id="rId5"/>
            </p:custDataLst>
          </p:nvPr>
        </p:nvSpPr>
        <p:spPr bwMode="auto">
          <a:xfrm flipV="1">
            <a:off x="6367671" y="3525078"/>
            <a:ext cx="698500" cy="30480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DM-Pivot-Reports-110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7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dirty="0" smtClean="0"/>
              <a:t>The Format section provides several pre-formatted report </a:t>
            </a:r>
            <a:r>
              <a:rPr lang="en-US" dirty="0" smtClean="0"/>
              <a:t>styles </a:t>
            </a:r>
            <a:endParaRPr lang="en-US" dirty="0" smtClean="0"/>
          </a:p>
          <a:p>
            <a:r>
              <a:rPr lang="en-US" dirty="0" smtClean="0"/>
              <a:t>Use the first two check boxes to include sub-totals to be displayed for the data for the row or the </a:t>
            </a:r>
            <a:r>
              <a:rPr lang="en-US" dirty="0" smtClean="0"/>
              <a:t>column</a:t>
            </a:r>
            <a:endParaRPr lang="en-US" dirty="0" smtClean="0"/>
          </a:p>
          <a:p>
            <a:r>
              <a:rPr lang="en-US" dirty="0" smtClean="0"/>
              <a:t>Chose a Format Type to use pre-formatted templates, or leave the default setting of “Classic” for a standard pivot report </a:t>
            </a:r>
            <a:r>
              <a:rPr lang="en-US" dirty="0" smtClean="0"/>
              <a:t>display</a:t>
            </a:r>
            <a:endParaRPr lang="en-US" dirty="0"/>
          </a:p>
        </p:txBody>
      </p:sp>
      <p:pic>
        <p:nvPicPr>
          <p:cNvPr id="16" name="Picture 10"/>
          <p:cNvPicPr>
            <a:picLocks noGrp="1" noChangeAspect="1" noChangeArrowheads="1"/>
          </p:cNvPicPr>
          <p:nvPr>
            <p:ph sz="half" idx="2"/>
            <p:custDataLst>
              <p:tags r:id="rId3"/>
            </p:custDataLst>
          </p:nvPr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495800" y="2057400"/>
            <a:ext cx="4465674" cy="2743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1508" name="Rectangle 2"/>
          <p:cNvSpPr>
            <a:spLocks noGrp="1" noChangeArrowheads="1"/>
          </p:cNvSpPr>
          <p:nvPr>
            <p:ph type="title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en-US" dirty="0" smtClean="0"/>
              <a:t>Format Section</a:t>
            </a:r>
          </a:p>
        </p:txBody>
      </p:sp>
      <p:sp>
        <p:nvSpPr>
          <p:cNvPr id="21511" name="Line 8"/>
          <p:cNvSpPr>
            <a:spLocks noChangeShapeType="1"/>
          </p:cNvSpPr>
          <p:nvPr>
            <p:custDataLst>
              <p:tags r:id="rId5"/>
            </p:custDataLst>
          </p:nvPr>
        </p:nvSpPr>
        <p:spPr bwMode="auto">
          <a:xfrm>
            <a:off x="4419600" y="2438400"/>
            <a:ext cx="609600" cy="155575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1507" name="Oval 10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6096000" y="4267200"/>
            <a:ext cx="609600" cy="304800"/>
          </a:xfrm>
          <a:prstGeom prst="ellips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DM-Pivot-Reports-120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16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/>
        <p:txBody>
          <a:bodyPr>
            <a:normAutofit/>
          </a:bodyPr>
          <a:lstStyle/>
          <a:p>
            <a:pPr indent="-222250">
              <a:spcBef>
                <a:spcPts val="1200"/>
              </a:spcBef>
            </a:pPr>
            <a:r>
              <a:rPr lang="en-US" dirty="0" smtClean="0">
                <a:solidFill>
                  <a:schemeClr val="tx1"/>
                </a:solidFill>
              </a:rPr>
              <a:t>Select a view from the drop-down </a:t>
            </a:r>
            <a:r>
              <a:rPr lang="en-US" dirty="0" smtClean="0">
                <a:solidFill>
                  <a:schemeClr val="tx1"/>
                </a:solidFill>
              </a:rPr>
              <a:t>list</a:t>
            </a:r>
            <a:endParaRPr lang="en-US" dirty="0" smtClean="0">
              <a:solidFill>
                <a:schemeClr val="tx1"/>
              </a:solidFill>
            </a:endParaRPr>
          </a:p>
          <a:p>
            <a:pPr indent="-222250">
              <a:spcBef>
                <a:spcPts val="1200"/>
              </a:spcBef>
              <a:buFontTx/>
              <a:buChar char="•"/>
            </a:pPr>
            <a:r>
              <a:rPr lang="en-US" dirty="0" smtClean="0">
                <a:solidFill>
                  <a:schemeClr val="tx1"/>
                </a:solidFill>
              </a:rPr>
              <a:t>Typical installations include (2) standard views </a:t>
            </a:r>
            <a:endParaRPr lang="en-US" dirty="0" smtClean="0">
              <a:solidFill>
                <a:schemeClr val="tx1"/>
              </a:solidFill>
            </a:endParaRPr>
          </a:p>
          <a:p>
            <a:pPr lvl="1" indent="-222250">
              <a:spcBef>
                <a:spcPts val="1200"/>
              </a:spcBef>
              <a:buFontTx/>
              <a:buChar char="•"/>
            </a:pPr>
            <a:r>
              <a:rPr lang="en-US" dirty="0" smtClean="0">
                <a:solidFill>
                  <a:schemeClr val="tx1"/>
                </a:solidFill>
              </a:rPr>
              <a:t>One </a:t>
            </a:r>
            <a:r>
              <a:rPr lang="en-US" dirty="0" smtClean="0">
                <a:solidFill>
                  <a:schemeClr val="tx1"/>
                </a:solidFill>
              </a:rPr>
              <a:t>or more client specific views with the display set alias names </a:t>
            </a:r>
            <a:endParaRPr lang="en-US" dirty="0" smtClean="0">
              <a:solidFill>
                <a:schemeClr val="tx1"/>
              </a:solidFill>
            </a:endParaRPr>
          </a:p>
          <a:p>
            <a:pPr lvl="2" indent="-222250">
              <a:spcBef>
                <a:spcPts val="1200"/>
              </a:spcBef>
              <a:buFontTx/>
              <a:buChar char="•"/>
            </a:pPr>
            <a:r>
              <a:rPr lang="en-US" dirty="0" smtClean="0">
                <a:solidFill>
                  <a:schemeClr val="tx1"/>
                </a:solidFill>
              </a:rPr>
              <a:t>Custom </a:t>
            </a:r>
            <a:r>
              <a:rPr lang="en-US" dirty="0" smtClean="0">
                <a:solidFill>
                  <a:schemeClr val="tx1"/>
                </a:solidFill>
              </a:rPr>
              <a:t>calculation developed in the implementation process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19" name="Picture 7"/>
          <p:cNvPicPr>
            <a:picLocks noGrp="1" noChangeAspect="1" noChangeArrowheads="1"/>
          </p:cNvPicPr>
          <p:nvPr>
            <p:ph sz="half" idx="2"/>
            <p:custDataLst>
              <p:tags r:id="rId3"/>
            </p:custDataLst>
          </p:nvPr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648200" y="990600"/>
            <a:ext cx="4267200" cy="49530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2531" name="Rectangle 2"/>
          <p:cNvSpPr>
            <a:spLocks noGrp="1" noChangeArrowheads="1"/>
          </p:cNvSpPr>
          <p:nvPr>
            <p:ph type="title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en-US" dirty="0" smtClean="0"/>
              <a:t>Layout Section</a:t>
            </a:r>
          </a:p>
        </p:txBody>
      </p:sp>
      <p:sp>
        <p:nvSpPr>
          <p:cNvPr id="22534" name="Line 8"/>
          <p:cNvSpPr>
            <a:spLocks noChangeShapeType="1"/>
          </p:cNvSpPr>
          <p:nvPr>
            <p:custDataLst>
              <p:tags r:id="rId5"/>
            </p:custDataLst>
          </p:nvPr>
        </p:nvSpPr>
        <p:spPr bwMode="auto">
          <a:xfrm flipV="1">
            <a:off x="4419600" y="3505200"/>
            <a:ext cx="381000" cy="60960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DM-Pivot-Reports-130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5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>
            <a:normAutofit fontScale="92500"/>
          </a:bodyPr>
          <a:lstStyle/>
          <a:p>
            <a:pPr>
              <a:lnSpc>
                <a:spcPct val="120000"/>
              </a:lnSpc>
            </a:pPr>
            <a:r>
              <a:rPr lang="en-US" b="1" dirty="0" smtClean="0"/>
              <a:t>Fields</a:t>
            </a:r>
            <a:r>
              <a:rPr lang="en-US" dirty="0" smtClean="0"/>
              <a:t> in the </a:t>
            </a:r>
            <a:r>
              <a:rPr lang="en-US" b="1" dirty="0" smtClean="0"/>
              <a:t>Page section </a:t>
            </a:r>
            <a:r>
              <a:rPr lang="en-US" dirty="0" smtClean="0"/>
              <a:t>are typically </a:t>
            </a:r>
            <a:r>
              <a:rPr lang="en-US" b="1" dirty="0" smtClean="0"/>
              <a:t>series attributes or dates</a:t>
            </a:r>
            <a:r>
              <a:rPr lang="en-US" dirty="0" smtClean="0"/>
              <a:t>, Customer, Warehouse, or </a:t>
            </a:r>
            <a:r>
              <a:rPr lang="en-US" dirty="0" smtClean="0"/>
              <a:t>Salesperson</a:t>
            </a:r>
          </a:p>
          <a:p>
            <a:pPr lvl="1">
              <a:lnSpc>
                <a:spcPct val="120000"/>
              </a:lnSpc>
            </a:pPr>
            <a:r>
              <a:rPr lang="en-US" dirty="0" smtClean="0"/>
              <a:t>These </a:t>
            </a:r>
            <a:r>
              <a:rPr lang="en-US" dirty="0" smtClean="0"/>
              <a:t>fields are used to filter the report after </a:t>
            </a:r>
            <a:r>
              <a:rPr lang="en-US" dirty="0" smtClean="0"/>
              <a:t>creation</a:t>
            </a:r>
            <a:endParaRPr lang="en-US" dirty="0" smtClean="0"/>
          </a:p>
          <a:p>
            <a:pPr>
              <a:lnSpc>
                <a:spcPct val="120000"/>
              </a:lnSpc>
            </a:pPr>
            <a:r>
              <a:rPr lang="en-US" b="1" dirty="0" smtClean="0"/>
              <a:t>Fields</a:t>
            </a:r>
            <a:r>
              <a:rPr lang="en-US" dirty="0" smtClean="0"/>
              <a:t> in the </a:t>
            </a:r>
            <a:r>
              <a:rPr lang="en-US" b="1" dirty="0" smtClean="0"/>
              <a:t>Row section </a:t>
            </a:r>
            <a:r>
              <a:rPr lang="en-US" dirty="0" smtClean="0"/>
              <a:t>are typically </a:t>
            </a:r>
            <a:r>
              <a:rPr lang="en-US" b="1" dirty="0" smtClean="0"/>
              <a:t>series attributes or dates</a:t>
            </a:r>
            <a:r>
              <a:rPr lang="en-US" dirty="0" smtClean="0"/>
              <a:t>, used for information or grouping data to a higher </a:t>
            </a:r>
            <a:r>
              <a:rPr lang="en-US" dirty="0" smtClean="0"/>
              <a:t>level</a:t>
            </a:r>
          </a:p>
          <a:p>
            <a:pPr lvl="1">
              <a:lnSpc>
                <a:spcPct val="120000"/>
              </a:lnSpc>
            </a:pPr>
            <a:r>
              <a:rPr lang="en-US" dirty="0" smtClean="0"/>
              <a:t>For </a:t>
            </a:r>
            <a:r>
              <a:rPr lang="en-US" dirty="0" smtClean="0"/>
              <a:t>example series level data at the Customer, Region, </a:t>
            </a:r>
            <a:r>
              <a:rPr lang="en-US" dirty="0" err="1" smtClean="0"/>
              <a:t>Sku</a:t>
            </a:r>
            <a:r>
              <a:rPr lang="en-US" dirty="0" smtClean="0"/>
              <a:t> level, could be summarized to only the Region level by putting Region only in the </a:t>
            </a:r>
            <a:r>
              <a:rPr lang="en-US" dirty="0" smtClean="0"/>
              <a:t>Row</a:t>
            </a:r>
            <a:endParaRPr lang="en-US" dirty="0" smtClean="0"/>
          </a:p>
        </p:txBody>
      </p:sp>
      <p:sp>
        <p:nvSpPr>
          <p:cNvPr id="24579" name="Rectangle 2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Creating Pivot Reports - Layout Section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DM-Pivot-Reports-140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20000"/>
              </a:lnSpc>
            </a:pPr>
            <a:r>
              <a:rPr lang="en-US" b="1" dirty="0" smtClean="0"/>
              <a:t>Fields</a:t>
            </a:r>
            <a:r>
              <a:rPr lang="en-US" dirty="0" smtClean="0"/>
              <a:t> in the </a:t>
            </a:r>
            <a:r>
              <a:rPr lang="en-US" b="1" dirty="0" smtClean="0"/>
              <a:t>Column section </a:t>
            </a:r>
            <a:r>
              <a:rPr lang="en-US" dirty="0" smtClean="0"/>
              <a:t>are </a:t>
            </a:r>
            <a:r>
              <a:rPr lang="en-US" b="1" dirty="0" smtClean="0"/>
              <a:t>typically dates, or could be series attributes</a:t>
            </a:r>
            <a:r>
              <a:rPr lang="en-US" dirty="0" smtClean="0"/>
              <a:t>, typically used to display dates for the numerical data or group to yearly </a:t>
            </a:r>
            <a:r>
              <a:rPr lang="en-US" dirty="0" smtClean="0"/>
              <a:t>totals</a:t>
            </a:r>
            <a:endParaRPr lang="en-US" dirty="0" smtClean="0"/>
          </a:p>
          <a:p>
            <a:pPr>
              <a:lnSpc>
                <a:spcPct val="120000"/>
              </a:lnSpc>
            </a:pPr>
            <a:r>
              <a:rPr lang="en-US" b="1" dirty="0" smtClean="0"/>
              <a:t>Fields</a:t>
            </a:r>
            <a:r>
              <a:rPr lang="en-US" dirty="0" smtClean="0"/>
              <a:t> in the </a:t>
            </a:r>
            <a:r>
              <a:rPr lang="en-US" b="1" dirty="0" smtClean="0"/>
              <a:t>Data section </a:t>
            </a:r>
            <a:r>
              <a:rPr lang="en-US" dirty="0" smtClean="0"/>
              <a:t>would typically be </a:t>
            </a:r>
            <a:r>
              <a:rPr lang="en-US" b="1" dirty="0" smtClean="0"/>
              <a:t>opinion lines </a:t>
            </a:r>
            <a:r>
              <a:rPr lang="en-US" dirty="0" smtClean="0"/>
              <a:t>such as shipments, orders, and the </a:t>
            </a:r>
            <a:r>
              <a:rPr lang="en-US" dirty="0" smtClean="0"/>
              <a:t>forecast</a:t>
            </a:r>
          </a:p>
          <a:p>
            <a:pPr lvl="1">
              <a:lnSpc>
                <a:spcPct val="120000"/>
              </a:lnSpc>
            </a:pPr>
            <a:r>
              <a:rPr lang="en-US" dirty="0" smtClean="0"/>
              <a:t>Data </a:t>
            </a:r>
            <a:r>
              <a:rPr lang="en-US" dirty="0" smtClean="0"/>
              <a:t>in this section can be a summed, averaged, min or max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Creating Pivot Reports - Layout Section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DM-Pivot-Reports-150</a:t>
            </a:r>
            <a:endParaRPr lang="en-US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5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Pivot Reports can also be created from a previously created Report </a:t>
            </a:r>
          </a:p>
          <a:p>
            <a:pPr lvl="1"/>
            <a:r>
              <a:rPr lang="en-US" dirty="0" smtClean="0"/>
              <a:t>Open a previously created report</a:t>
            </a:r>
          </a:p>
          <a:p>
            <a:pPr lvl="1"/>
            <a:r>
              <a:rPr lang="en-US" dirty="0" smtClean="0"/>
              <a:t>Save the report with another name</a:t>
            </a:r>
          </a:p>
          <a:p>
            <a:pPr lvl="1"/>
            <a:r>
              <a:rPr lang="en-US" dirty="0" smtClean="0"/>
              <a:t>Make the desired information changes via the Pivot Field list by moving information into the desired sections, like that described in using the Pivot </a:t>
            </a:r>
          </a:p>
          <a:p>
            <a:endParaRPr lang="en-US" dirty="0"/>
          </a:p>
        </p:txBody>
      </p:sp>
      <p:pic>
        <p:nvPicPr>
          <p:cNvPr id="12" name="Picture 9"/>
          <p:cNvPicPr>
            <a:picLocks noGrp="1" noChangeAspect="1" noChangeArrowheads="1"/>
          </p:cNvPicPr>
          <p:nvPr>
            <p:ph sz="half" idx="2"/>
            <p:custDataLst>
              <p:tags r:id="rId3"/>
            </p:custDataLst>
          </p:nvPr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181600" y="914400"/>
            <a:ext cx="2971800" cy="529389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5603" name="Rectangle 2"/>
          <p:cNvSpPr>
            <a:spLocks noGrp="1" noChangeArrowheads="1"/>
          </p:cNvSpPr>
          <p:nvPr>
            <p:ph type="title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en-US" dirty="0" smtClean="0"/>
              <a:t>Creating Pivot Reports – Other Options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DM-Pivot-Reports-160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4" name="Object 4"/>
          <p:cNvGraphicFramePr>
            <a:graphicFrameLocks noChangeAspect="1"/>
          </p:cNvGraphicFramePr>
          <p:nvPr>
            <p:ph sz="half" idx="1"/>
          </p:nvPr>
        </p:nvGraphicFramePr>
        <p:xfrm>
          <a:off x="228600" y="1233487"/>
          <a:ext cx="4038600" cy="4024313"/>
        </p:xfrm>
        <a:graphic>
          <a:graphicData uri="http://schemas.openxmlformats.org/presentationml/2006/ole">
            <p:oleObj spid="_x0000_s3074" name="Document" r:id="rId11" imgW="5014080" imgH="4995720" progId="Word.Document.8">
              <p:embed/>
            </p:oleObj>
          </a:graphicData>
        </a:graphic>
      </p:graphicFrame>
      <p:sp>
        <p:nvSpPr>
          <p:cNvPr id="10" name="Content Placeholder 9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/>
        <p:txBody>
          <a:bodyPr/>
          <a:lstStyle/>
          <a:p>
            <a:pPr marL="174625" lvl="1" indent="-174625">
              <a:spcBef>
                <a:spcPts val="1200"/>
              </a:spcBef>
              <a:defRPr/>
            </a:pPr>
            <a:r>
              <a:rPr lang="en-US" dirty="0" smtClean="0">
                <a:solidFill>
                  <a:schemeClr val="tx1"/>
                </a:solidFill>
              </a:rPr>
              <a:t>In Microsoft Excel, right-click on Row 1, Column A and select “PivotTable Wizard</a:t>
            </a:r>
            <a:r>
              <a:rPr lang="en-US" dirty="0" smtClean="0">
                <a:solidFill>
                  <a:schemeClr val="tx1"/>
                </a:solidFill>
              </a:rPr>
              <a:t>”</a:t>
            </a:r>
            <a:endParaRPr lang="en-US" dirty="0" smtClean="0">
              <a:solidFill>
                <a:schemeClr val="tx1"/>
              </a:solidFill>
            </a:endParaRPr>
          </a:p>
          <a:p>
            <a:pPr marL="174625" lvl="1" indent="-174625">
              <a:spcBef>
                <a:spcPts val="1200"/>
              </a:spcBef>
              <a:defRPr/>
            </a:pPr>
            <a:r>
              <a:rPr lang="en-US" dirty="0" smtClean="0">
                <a:solidFill>
                  <a:schemeClr val="tx1"/>
                </a:solidFill>
              </a:rPr>
              <a:t>The following PivotTable and PivotChart Wizard window will display. Click the Layout </a:t>
            </a:r>
            <a:r>
              <a:rPr lang="en-US" dirty="0" smtClean="0">
                <a:solidFill>
                  <a:schemeClr val="tx1"/>
                </a:solidFill>
              </a:rPr>
              <a:t>button</a:t>
            </a:r>
            <a:endParaRPr lang="en-US" dirty="0" smtClean="0">
              <a:solidFill>
                <a:schemeClr val="tx1"/>
              </a:solidFill>
            </a:endParaRPr>
          </a:p>
          <a:p>
            <a:endParaRPr lang="en-US" dirty="0"/>
          </a:p>
        </p:txBody>
      </p:sp>
      <p:sp>
        <p:nvSpPr>
          <p:cNvPr id="3078" name="Rectangle 2"/>
          <p:cNvSpPr>
            <a:spLocks noGrp="1" noChangeArrowheads="1"/>
          </p:cNvSpPr>
          <p:nvPr>
            <p:ph type="title"/>
            <p:custDataLst>
              <p:tags r:id="rId4"/>
            </p:custDataLst>
          </p:nvPr>
        </p:nvSpPr>
        <p:spPr>
          <a:noFill/>
        </p:spPr>
        <p:txBody>
          <a:bodyPr/>
          <a:lstStyle/>
          <a:p>
            <a:r>
              <a:rPr lang="en-US" dirty="0" smtClean="0"/>
              <a:t>Using The PivotTable Wizard</a:t>
            </a:r>
          </a:p>
        </p:txBody>
      </p:sp>
      <p:sp>
        <p:nvSpPr>
          <p:cNvPr id="3077" name="Oval 6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838200" y="2986087"/>
            <a:ext cx="1204913" cy="255588"/>
          </a:xfrm>
          <a:prstGeom prst="ellips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graphicFrame>
        <p:nvGraphicFramePr>
          <p:cNvPr id="3075" name="Object 6"/>
          <p:cNvGraphicFramePr>
            <a:graphicFrameLocks noChangeAspect="1"/>
          </p:cNvGraphicFramePr>
          <p:nvPr/>
        </p:nvGraphicFramePr>
        <p:xfrm>
          <a:off x="4038600" y="4166104"/>
          <a:ext cx="4895850" cy="2006096"/>
        </p:xfrm>
        <a:graphic>
          <a:graphicData uri="http://schemas.openxmlformats.org/presentationml/2006/ole">
            <p:oleObj spid="_x0000_s3075" name="Document" r:id="rId12" imgW="6679080" imgH="2735280" progId="Word.Document.8">
              <p:embed/>
            </p:oleObj>
          </a:graphicData>
        </a:graphic>
      </p:graphicFrame>
      <p:sp>
        <p:nvSpPr>
          <p:cNvPr id="3080" name="Oval 8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4419600" y="5842504"/>
            <a:ext cx="771525" cy="304800"/>
          </a:xfrm>
          <a:prstGeom prst="ellips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cxnSp>
        <p:nvCxnSpPr>
          <p:cNvPr id="12" name="Straight Arrow Connector 11"/>
          <p:cNvCxnSpPr/>
          <p:nvPr>
            <p:custDataLst>
              <p:tags r:id="rId7"/>
            </p:custDataLst>
          </p:nvPr>
        </p:nvCxnSpPr>
        <p:spPr>
          <a:xfrm rot="10800000" flipV="1">
            <a:off x="2362200" y="2833687"/>
            <a:ext cx="1143000" cy="22860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>
            <p:custDataLst>
              <p:tags r:id="rId8"/>
            </p:custDataLst>
          </p:nvPr>
        </p:nvCxnSpPr>
        <p:spPr>
          <a:xfrm rot="5400000">
            <a:off x="4876800" y="5309104"/>
            <a:ext cx="533400" cy="38100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Footer Placeholder 10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DM-Pivot-Reports-170</a:t>
            </a:r>
            <a:endParaRPr lang="en-US" dirty="0"/>
          </a:p>
        </p:txBody>
      </p:sp>
    </p:spTree>
    <p:custDataLst>
      <p:tags r:id="rId2"/>
    </p:custData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098" name="Object 6"/>
          <p:cNvGraphicFramePr>
            <a:graphicFrameLocks noChangeAspect="1"/>
          </p:cNvGraphicFramePr>
          <p:nvPr>
            <p:ph idx="1"/>
          </p:nvPr>
        </p:nvGraphicFramePr>
        <p:xfrm>
          <a:off x="798513" y="1509713"/>
          <a:ext cx="7545387" cy="4187825"/>
        </p:xfrm>
        <a:graphic>
          <a:graphicData uri="http://schemas.openxmlformats.org/presentationml/2006/ole">
            <p:oleObj spid="_x0000_s4098" name="Document" r:id="rId6" imgW="7544880" imgH="4188240" progId="Word.Document.8">
              <p:embed/>
            </p:oleObj>
          </a:graphicData>
        </a:graphic>
      </p:graphicFrame>
      <p:sp>
        <p:nvSpPr>
          <p:cNvPr id="4099" name="Rectangle 2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Using The PivotTable </a:t>
            </a:r>
            <a:r>
              <a:rPr lang="en-US" dirty="0" smtClean="0"/>
              <a:t>Wizard</a:t>
            </a:r>
            <a:endParaRPr lang="en-US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DM-Pivot-Reports-180</a:t>
            </a:r>
            <a:endParaRPr lang="en-US" dirty="0"/>
          </a:p>
        </p:txBody>
      </p:sp>
    </p:spTree>
    <p:custDataLst>
      <p:tags r:id="rId2"/>
    </p:custData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122" name="Object 8"/>
          <p:cNvGraphicFramePr>
            <a:graphicFrameLocks noChangeAspect="1"/>
          </p:cNvGraphicFramePr>
          <p:nvPr>
            <p:ph sz="half" idx="1"/>
          </p:nvPr>
        </p:nvGraphicFramePr>
        <p:xfrm>
          <a:off x="457200" y="1109662"/>
          <a:ext cx="4035425" cy="2166938"/>
        </p:xfrm>
        <a:graphic>
          <a:graphicData uri="http://schemas.openxmlformats.org/presentationml/2006/ole">
            <p:oleObj spid="_x0000_s5122" name="Document" r:id="rId10" imgW="7554600" imgH="4055400" progId="Word.Document.8">
              <p:embed/>
            </p:oleObj>
          </a:graphicData>
        </a:graphic>
      </p:graphicFrame>
      <p:sp>
        <p:nvSpPr>
          <p:cNvPr id="9" name="Content Placeholder 9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/>
        <p:txBody>
          <a:bodyPr>
            <a:normAutofit/>
          </a:bodyPr>
          <a:lstStyle/>
          <a:p>
            <a:pPr marL="228600" indent="-228600">
              <a:defRPr/>
            </a:pPr>
            <a:r>
              <a:rPr lang="en-US" dirty="0" smtClean="0">
                <a:solidFill>
                  <a:schemeClr val="tx1"/>
                </a:solidFill>
              </a:rPr>
              <a:t>After making the desired selections or changes, click </a:t>
            </a:r>
            <a:r>
              <a:rPr lang="en-US" dirty="0" smtClean="0">
                <a:solidFill>
                  <a:schemeClr val="tx1"/>
                </a:solidFill>
              </a:rPr>
              <a:t>OK</a:t>
            </a:r>
            <a:endParaRPr lang="en-US" dirty="0" smtClean="0">
              <a:solidFill>
                <a:schemeClr val="tx1"/>
              </a:solidFill>
            </a:endParaRPr>
          </a:p>
          <a:p>
            <a:pPr>
              <a:defRPr/>
            </a:pPr>
            <a:endParaRPr lang="en-US" i="1" dirty="0" smtClean="0">
              <a:solidFill>
                <a:schemeClr val="tx1"/>
              </a:solidFill>
            </a:endParaRPr>
          </a:p>
          <a:p>
            <a:pPr>
              <a:defRPr/>
            </a:pPr>
            <a:endParaRPr lang="en-US" i="1" dirty="0" smtClean="0">
              <a:solidFill>
                <a:schemeClr val="tx1"/>
              </a:solidFill>
            </a:endParaRPr>
          </a:p>
          <a:p>
            <a:pPr>
              <a:defRPr/>
            </a:pPr>
            <a:endParaRPr lang="en-US" i="1" dirty="0" smtClean="0">
              <a:solidFill>
                <a:schemeClr val="tx1"/>
              </a:solidFill>
            </a:endParaRPr>
          </a:p>
          <a:p>
            <a:pPr>
              <a:buNone/>
              <a:defRPr/>
            </a:pPr>
            <a:endParaRPr lang="en-US" i="1" dirty="0" smtClean="0">
              <a:solidFill>
                <a:schemeClr val="tx1"/>
              </a:solidFill>
            </a:endParaRPr>
          </a:p>
          <a:p>
            <a:pPr marL="228600" indent="-228600">
              <a:defRPr/>
            </a:pPr>
            <a:r>
              <a:rPr lang="en-US" dirty="0" smtClean="0">
                <a:solidFill>
                  <a:schemeClr val="tx1"/>
                </a:solidFill>
              </a:rPr>
              <a:t>The following window will </a:t>
            </a:r>
            <a:r>
              <a:rPr lang="en-US" dirty="0" smtClean="0">
                <a:solidFill>
                  <a:schemeClr val="tx1"/>
                </a:solidFill>
              </a:rPr>
              <a:t>display</a:t>
            </a:r>
          </a:p>
          <a:p>
            <a:pPr marL="628650" lvl="1" indent="-228600">
              <a:defRPr/>
            </a:pPr>
            <a:r>
              <a:rPr lang="en-US" dirty="0" smtClean="0">
                <a:solidFill>
                  <a:schemeClr val="tx1"/>
                </a:solidFill>
              </a:rPr>
              <a:t>Click </a:t>
            </a:r>
            <a:r>
              <a:rPr lang="en-US" dirty="0" smtClean="0">
                <a:solidFill>
                  <a:schemeClr val="tx1"/>
                </a:solidFill>
              </a:rPr>
              <a:t>the Finish </a:t>
            </a:r>
            <a:r>
              <a:rPr lang="en-US" dirty="0" smtClean="0">
                <a:solidFill>
                  <a:schemeClr val="tx1"/>
                </a:solidFill>
              </a:rPr>
              <a:t>button</a:t>
            </a:r>
            <a:endParaRPr lang="en-US" i="1" dirty="0" smtClean="0">
              <a:solidFill>
                <a:schemeClr val="tx1"/>
              </a:solidFill>
            </a:endParaRPr>
          </a:p>
          <a:p>
            <a:pPr>
              <a:defRPr/>
            </a:pPr>
            <a:endParaRPr lang="en-US" i="1" dirty="0" smtClean="0">
              <a:solidFill>
                <a:schemeClr val="tx1"/>
              </a:solidFill>
            </a:endParaRPr>
          </a:p>
          <a:p>
            <a:endParaRPr lang="en-US" dirty="0"/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  <p:custDataLst>
              <p:tags r:id="rId4"/>
            </p:custDataLst>
          </p:nvPr>
        </p:nvSpPr>
        <p:spPr>
          <a:noFill/>
        </p:spPr>
        <p:txBody>
          <a:bodyPr>
            <a:normAutofit/>
          </a:bodyPr>
          <a:lstStyle/>
          <a:p>
            <a:r>
              <a:rPr lang="en-US" dirty="0" smtClean="0"/>
              <a:t>Using The PivotTable </a:t>
            </a:r>
            <a:r>
              <a:rPr lang="en-US" dirty="0" smtClean="0"/>
              <a:t>Wizard</a:t>
            </a:r>
            <a:endParaRPr lang="en-US" dirty="0" smtClean="0"/>
          </a:p>
        </p:txBody>
      </p:sp>
      <p:sp>
        <p:nvSpPr>
          <p:cNvPr id="5125" name="Oval 9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3352800" y="3014662"/>
            <a:ext cx="457200" cy="228600"/>
          </a:xfrm>
          <a:prstGeom prst="ellips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pic>
        <p:nvPicPr>
          <p:cNvPr id="5126" name="Picture 14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477078" y="4257675"/>
            <a:ext cx="3962400" cy="168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5127" name="Oval 15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3753678" y="5629275"/>
            <a:ext cx="609600" cy="304800"/>
          </a:xfrm>
          <a:prstGeom prst="ellips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DM-Pivot-Reports-190</a:t>
            </a:r>
            <a:endParaRPr lang="en-US" dirty="0"/>
          </a:p>
        </p:txBody>
      </p:sp>
    </p:spTree>
    <p:custDataLst>
      <p:tags r:id="rId2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User created </a:t>
            </a:r>
            <a:r>
              <a:rPr lang="en-US" b="1" dirty="0" smtClean="0"/>
              <a:t>Pivot Reports</a:t>
            </a:r>
            <a:r>
              <a:rPr lang="en-US" dirty="0" smtClean="0"/>
              <a:t>, </a:t>
            </a:r>
            <a:r>
              <a:rPr lang="en-US" b="1" dirty="0" smtClean="0"/>
              <a:t>Report Templates </a:t>
            </a:r>
            <a:r>
              <a:rPr lang="en-US" dirty="0" smtClean="0"/>
              <a:t>and </a:t>
            </a:r>
            <a:r>
              <a:rPr lang="en-US" b="1" dirty="0" smtClean="0"/>
              <a:t>User Defined Reports </a:t>
            </a:r>
            <a:r>
              <a:rPr lang="en-US" dirty="0" smtClean="0"/>
              <a:t>are available in the </a:t>
            </a:r>
            <a:r>
              <a:rPr lang="en-US" b="1" dirty="0" smtClean="0"/>
              <a:t>DME</a:t>
            </a:r>
          </a:p>
          <a:p>
            <a:r>
              <a:rPr lang="en-US" dirty="0" smtClean="0"/>
              <a:t>In the </a:t>
            </a:r>
            <a:r>
              <a:rPr lang="en-US" b="1" dirty="0" smtClean="0"/>
              <a:t>DME</a:t>
            </a:r>
            <a:r>
              <a:rPr lang="en-US" dirty="0" smtClean="0"/>
              <a:t>, the user can create custom </a:t>
            </a:r>
            <a:r>
              <a:rPr lang="en-US" b="1" dirty="0" smtClean="0"/>
              <a:t>Pivot Reports</a:t>
            </a:r>
            <a:r>
              <a:rPr lang="en-US" dirty="0" smtClean="0"/>
              <a:t> using the </a:t>
            </a:r>
            <a:r>
              <a:rPr lang="en-US" b="1" dirty="0" smtClean="0"/>
              <a:t>Pivot Report window </a:t>
            </a:r>
            <a:r>
              <a:rPr lang="en-US" dirty="0" smtClean="0"/>
              <a:t>on the </a:t>
            </a:r>
            <a:r>
              <a:rPr lang="en-US" b="1" dirty="0" smtClean="0"/>
              <a:t>Reports </a:t>
            </a:r>
            <a:r>
              <a:rPr lang="en-US" b="1" dirty="0" smtClean="0"/>
              <a:t>tab</a:t>
            </a:r>
            <a:endParaRPr lang="en-US" dirty="0" smtClean="0"/>
          </a:p>
          <a:p>
            <a:r>
              <a:rPr lang="en-US" b="1" dirty="0" smtClean="0"/>
              <a:t>Pivot Reports </a:t>
            </a:r>
            <a:r>
              <a:rPr lang="en-US" dirty="0" smtClean="0"/>
              <a:t>allows for viewing and comparison of data for informational purposes and to see patterns, trends, and </a:t>
            </a:r>
            <a:r>
              <a:rPr lang="en-US" dirty="0" smtClean="0"/>
              <a:t>relationships</a:t>
            </a:r>
            <a:endParaRPr lang="en-US" dirty="0" smtClean="0"/>
          </a:p>
          <a:p>
            <a:r>
              <a:rPr lang="en-US" dirty="0" smtClean="0"/>
              <a:t>The user can also run previously saved </a:t>
            </a:r>
            <a:r>
              <a:rPr lang="en-US" b="1" dirty="0" smtClean="0"/>
              <a:t>Pivot Reports </a:t>
            </a:r>
            <a:r>
              <a:rPr lang="en-US" dirty="0" smtClean="0"/>
              <a:t>by selecting them from the </a:t>
            </a:r>
            <a:r>
              <a:rPr lang="en-US" b="1" dirty="0" smtClean="0"/>
              <a:t>Reports drop-down</a:t>
            </a:r>
            <a:r>
              <a:rPr lang="en-US" dirty="0" smtClean="0"/>
              <a:t> menu</a:t>
            </a:r>
          </a:p>
          <a:p>
            <a:endParaRPr lang="en-US" dirty="0"/>
          </a:p>
        </p:txBody>
      </p:sp>
      <p:sp>
        <p:nvSpPr>
          <p:cNvPr id="12291" name="Rectangle 2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Pivot </a:t>
            </a:r>
            <a:r>
              <a:rPr lang="en-US" dirty="0" smtClean="0"/>
              <a:t>Reports - Overview</a:t>
            </a:r>
            <a:endParaRPr lang="en-US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DM-Pivot-Reports-020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146" name="Object 4"/>
          <p:cNvGraphicFramePr>
            <a:graphicFrameLocks noChangeAspect="1"/>
          </p:cNvGraphicFramePr>
          <p:nvPr>
            <p:ph sz="half" idx="1"/>
          </p:nvPr>
        </p:nvGraphicFramePr>
        <p:xfrm>
          <a:off x="351180" y="838200"/>
          <a:ext cx="4038600" cy="4137025"/>
        </p:xfrm>
        <a:graphic>
          <a:graphicData uri="http://schemas.openxmlformats.org/presentationml/2006/ole">
            <p:oleObj spid="_x0000_s6146" name="Document" r:id="rId10" imgW="4681080" imgH="4796280" progId="Word.Document.8">
              <p:embed/>
            </p:oleObj>
          </a:graphicData>
        </a:graphic>
      </p:graphicFrame>
      <p:sp>
        <p:nvSpPr>
          <p:cNvPr id="10" name="Content Placeholder 8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Change Data area information from </a:t>
            </a:r>
            <a:r>
              <a:rPr lang="en-US" b="1" dirty="0" smtClean="0"/>
              <a:t>Count</a:t>
            </a:r>
            <a:r>
              <a:rPr lang="en-US" dirty="0" smtClean="0"/>
              <a:t> to </a:t>
            </a:r>
            <a:r>
              <a:rPr lang="en-US" b="1" dirty="0" smtClean="0"/>
              <a:t>Sum</a:t>
            </a:r>
            <a:r>
              <a:rPr lang="en-US" dirty="0" smtClean="0"/>
              <a:t>, format decimal places and perform many other functions in </a:t>
            </a:r>
            <a:r>
              <a:rPr lang="en-US" b="1" dirty="0" smtClean="0"/>
              <a:t>Field Settings</a:t>
            </a:r>
            <a:r>
              <a:rPr lang="en-US" dirty="0" smtClean="0"/>
              <a:t> </a:t>
            </a:r>
          </a:p>
          <a:p>
            <a:r>
              <a:rPr lang="en-US" dirty="0" smtClean="0"/>
              <a:t>Go to any </a:t>
            </a:r>
            <a:r>
              <a:rPr lang="en-US" b="1" dirty="0" smtClean="0"/>
              <a:t>field</a:t>
            </a:r>
            <a:r>
              <a:rPr lang="en-US" dirty="0" smtClean="0"/>
              <a:t> within the </a:t>
            </a:r>
            <a:r>
              <a:rPr lang="en-US" b="1" dirty="0" smtClean="0"/>
              <a:t>Pivot table</a:t>
            </a:r>
            <a:r>
              <a:rPr lang="en-US" dirty="0" smtClean="0"/>
              <a:t>, </a:t>
            </a:r>
            <a:r>
              <a:rPr lang="en-US" b="1" dirty="0" smtClean="0"/>
              <a:t>right-click</a:t>
            </a:r>
            <a:r>
              <a:rPr lang="en-US" dirty="0" smtClean="0"/>
              <a:t> and select </a:t>
            </a:r>
            <a:r>
              <a:rPr lang="en-US" b="1" dirty="0" smtClean="0"/>
              <a:t>Field Settings </a:t>
            </a:r>
            <a:r>
              <a:rPr lang="en-US" dirty="0" smtClean="0"/>
              <a:t>or select in the </a:t>
            </a:r>
            <a:r>
              <a:rPr lang="en-US" b="1" dirty="0" smtClean="0"/>
              <a:t>Excel</a:t>
            </a:r>
            <a:r>
              <a:rPr lang="en-US" dirty="0" smtClean="0"/>
              <a:t> menu</a:t>
            </a:r>
          </a:p>
          <a:p>
            <a:r>
              <a:rPr lang="en-US" dirty="0" smtClean="0"/>
              <a:t>Or select from the </a:t>
            </a:r>
            <a:r>
              <a:rPr lang="en-US" b="1" dirty="0" smtClean="0"/>
              <a:t>menu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6147" name="Rectangle 2"/>
          <p:cNvSpPr>
            <a:spLocks noGrp="1" noChangeArrowheads="1"/>
          </p:cNvSpPr>
          <p:nvPr>
            <p:ph type="title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en-US" dirty="0" smtClean="0"/>
              <a:t>Pivot Reports - Format Fields</a:t>
            </a:r>
          </a:p>
        </p:txBody>
      </p:sp>
      <p:sp>
        <p:nvSpPr>
          <p:cNvPr id="6149" name="Oval 6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265580" y="4114800"/>
            <a:ext cx="1600200" cy="381000"/>
          </a:xfrm>
          <a:prstGeom prst="ellips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pic>
        <p:nvPicPr>
          <p:cNvPr id="6151" name="Picture 8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732180" y="5090079"/>
            <a:ext cx="3186113" cy="11715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6152" name="Oval 6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1341780" y="5852079"/>
            <a:ext cx="1371600" cy="304800"/>
          </a:xfrm>
          <a:prstGeom prst="ellips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DM-Pivot-Reports-200</a:t>
            </a:r>
            <a:endParaRPr lang="en-US" dirty="0"/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194" name="Object 6"/>
          <p:cNvGraphicFramePr>
            <a:graphicFrameLocks noChangeAspect="1"/>
          </p:cNvGraphicFramePr>
          <p:nvPr>
            <p:ph sz="half" idx="1"/>
          </p:nvPr>
        </p:nvGraphicFramePr>
        <p:xfrm>
          <a:off x="304800" y="1190625"/>
          <a:ext cx="4038600" cy="2466975"/>
        </p:xfrm>
        <a:graphic>
          <a:graphicData uri="http://schemas.openxmlformats.org/presentationml/2006/ole">
            <p:oleObj spid="_x0000_s8194" name="Document" r:id="rId10" imgW="4338720" imgH="2649960" progId="Word.Document.8">
              <p:embed/>
            </p:oleObj>
          </a:graphicData>
        </a:graphic>
      </p:graphicFrame>
      <p:sp>
        <p:nvSpPr>
          <p:cNvPr id="9" name="Content Placeholder 11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From the </a:t>
            </a:r>
            <a:r>
              <a:rPr lang="en-US" b="1" dirty="0" smtClean="0"/>
              <a:t>Insert menu</a:t>
            </a:r>
            <a:r>
              <a:rPr lang="en-US" dirty="0" smtClean="0"/>
              <a:t>, Select </a:t>
            </a:r>
            <a:r>
              <a:rPr lang="en-US" b="1" dirty="0" smtClean="0"/>
              <a:t>Calculated Field </a:t>
            </a:r>
            <a:r>
              <a:rPr lang="en-US" dirty="0" smtClean="0"/>
              <a:t>from the drop-down </a:t>
            </a:r>
            <a:r>
              <a:rPr lang="en-US" dirty="0" smtClean="0"/>
              <a:t>menu</a:t>
            </a:r>
            <a:endParaRPr lang="en-US" dirty="0" smtClean="0"/>
          </a:p>
          <a:p>
            <a:pPr lvl="1"/>
            <a:r>
              <a:rPr lang="en-US" dirty="0" smtClean="0"/>
              <a:t>Or in Excel 2007, select from the Formulas, Calculated Field</a:t>
            </a:r>
          </a:p>
          <a:p>
            <a:endParaRPr lang="en-US" dirty="0"/>
          </a:p>
        </p:txBody>
      </p:sp>
      <p:sp>
        <p:nvSpPr>
          <p:cNvPr id="8195" name="Rectangle 2"/>
          <p:cNvSpPr>
            <a:spLocks noGrp="1" noChangeArrowheads="1"/>
          </p:cNvSpPr>
          <p:nvPr>
            <p:ph type="title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en-US" dirty="0" smtClean="0"/>
              <a:t>Create a Calculated Field </a:t>
            </a:r>
            <a:endParaRPr lang="en-US" dirty="0"/>
          </a:p>
        </p:txBody>
      </p:sp>
      <p:sp>
        <p:nvSpPr>
          <p:cNvPr id="8197" name="Oval 8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676400" y="1447800"/>
            <a:ext cx="1522412" cy="352425"/>
          </a:xfrm>
          <a:prstGeom prst="ellips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grpSp>
        <p:nvGrpSpPr>
          <p:cNvPr id="10" name="Group 9"/>
          <p:cNvGrpSpPr>
            <a:grpSpLocks noChangeAspect="1"/>
          </p:cNvGrpSpPr>
          <p:nvPr/>
        </p:nvGrpSpPr>
        <p:grpSpPr>
          <a:xfrm>
            <a:off x="1699590" y="4664763"/>
            <a:ext cx="5736382" cy="1577340"/>
            <a:chOff x="-201562" y="4495800"/>
            <a:chExt cx="6373762" cy="1752600"/>
          </a:xfrm>
        </p:grpSpPr>
        <p:pic>
          <p:nvPicPr>
            <p:cNvPr id="8198" name="Picture 8"/>
            <p:cNvPicPr>
              <a:picLocks noChangeAspect="1" noChangeArrowheads="1"/>
            </p:cNvPicPr>
            <p:nvPr>
              <p:custDataLst>
                <p:tags r:id="rId6"/>
              </p:custDataLst>
            </p:nvPr>
          </p:nvPicPr>
          <p:blipFill>
            <a:blip r:embed="rId11" cstate="print"/>
            <a:srcRect/>
            <a:stretch>
              <a:fillRect/>
            </a:stretch>
          </p:blipFill>
          <p:spPr bwMode="auto">
            <a:xfrm>
              <a:off x="-201562" y="4495800"/>
              <a:ext cx="6373762" cy="175260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6" name="Oval 8"/>
            <p:cNvSpPr>
              <a:spLocks noChangeArrowheads="1"/>
            </p:cNvSpPr>
            <p:nvPr>
              <p:custDataLst>
                <p:tags r:id="rId7"/>
              </p:custDataLst>
            </p:nvPr>
          </p:nvSpPr>
          <p:spPr bwMode="auto">
            <a:xfrm>
              <a:off x="3151238" y="5486400"/>
              <a:ext cx="990600" cy="276225"/>
            </a:xfrm>
            <a:prstGeom prst="ellips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DM-Pivot-Reports-210</a:t>
            </a:r>
            <a:endParaRPr lang="en-US" dirty="0"/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218" name="Object 9"/>
          <p:cNvGraphicFramePr>
            <a:graphicFrameLocks noChangeAspect="1"/>
          </p:cNvGraphicFramePr>
          <p:nvPr>
            <p:ph sz="half" idx="1"/>
          </p:nvPr>
        </p:nvGraphicFramePr>
        <p:xfrm>
          <a:off x="152400" y="1828800"/>
          <a:ext cx="4392612" cy="3024188"/>
        </p:xfrm>
        <a:graphic>
          <a:graphicData uri="http://schemas.openxmlformats.org/presentationml/2006/ole">
            <p:oleObj spid="_x0000_s9218" name="Document" r:id="rId9" imgW="5213880" imgH="3589920" progId="Word.Document.8">
              <p:embed/>
            </p:oleObj>
          </a:graphicData>
        </a:graphic>
      </p:graphicFrame>
      <p:sp>
        <p:nvSpPr>
          <p:cNvPr id="9" name="Content Placeholder 8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Name the </a:t>
            </a:r>
            <a:r>
              <a:rPr lang="en-US" b="1" dirty="0" smtClean="0"/>
              <a:t>calculation</a:t>
            </a:r>
          </a:p>
          <a:p>
            <a:r>
              <a:rPr lang="en-US" dirty="0" smtClean="0"/>
              <a:t>Double click from the </a:t>
            </a:r>
            <a:r>
              <a:rPr lang="en-US" b="1" dirty="0" smtClean="0"/>
              <a:t>Fields list</a:t>
            </a:r>
            <a:r>
              <a:rPr lang="en-US" dirty="0" smtClean="0"/>
              <a:t> to add the field to the </a:t>
            </a:r>
            <a:r>
              <a:rPr lang="en-US" b="1" dirty="0" smtClean="0"/>
              <a:t>Formula </a:t>
            </a:r>
            <a:r>
              <a:rPr lang="en-US" b="1" dirty="0" smtClean="0"/>
              <a:t>box</a:t>
            </a:r>
            <a:endParaRPr lang="en-US" dirty="0" smtClean="0"/>
          </a:p>
          <a:p>
            <a:r>
              <a:rPr lang="en-US" dirty="0" smtClean="0"/>
              <a:t>Add an </a:t>
            </a:r>
            <a:r>
              <a:rPr lang="en-US" b="1" dirty="0" smtClean="0"/>
              <a:t>operator</a:t>
            </a:r>
            <a:r>
              <a:rPr lang="en-US" dirty="0" smtClean="0"/>
              <a:t> (-, +, /, </a:t>
            </a:r>
            <a:r>
              <a:rPr lang="en-US" dirty="0" smtClean="0"/>
              <a:t>*)</a:t>
            </a:r>
            <a:endParaRPr lang="en-US" dirty="0" smtClean="0"/>
          </a:p>
          <a:p>
            <a:r>
              <a:rPr lang="en-US" b="1" dirty="0" smtClean="0"/>
              <a:t>Double click </a:t>
            </a:r>
            <a:r>
              <a:rPr lang="en-US" dirty="0" smtClean="0"/>
              <a:t>from the </a:t>
            </a:r>
            <a:r>
              <a:rPr lang="en-US" b="1" dirty="0" smtClean="0"/>
              <a:t>Fields list </a:t>
            </a:r>
            <a:r>
              <a:rPr lang="en-US" dirty="0" smtClean="0"/>
              <a:t>to add another field</a:t>
            </a:r>
          </a:p>
          <a:p>
            <a:r>
              <a:rPr lang="en-US" dirty="0" smtClean="0"/>
              <a:t> Repeat as necessary, after the formula is complete, click </a:t>
            </a:r>
            <a:r>
              <a:rPr lang="en-US" b="1" dirty="0" smtClean="0"/>
              <a:t>Add</a:t>
            </a:r>
            <a:endParaRPr lang="en-US" dirty="0" smtClean="0"/>
          </a:p>
          <a:p>
            <a:r>
              <a:rPr lang="en-US" dirty="0" smtClean="0"/>
              <a:t>Click </a:t>
            </a:r>
            <a:r>
              <a:rPr lang="en-US" b="1" dirty="0" smtClean="0"/>
              <a:t>OK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9219" name="Rectangle 2"/>
          <p:cNvSpPr>
            <a:spLocks noGrp="1" noChangeArrowheads="1"/>
          </p:cNvSpPr>
          <p:nvPr>
            <p:ph type="title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en-US" dirty="0" smtClean="0"/>
              <a:t>Create a Calculated </a:t>
            </a:r>
            <a:r>
              <a:rPr lang="en-US" dirty="0" smtClean="0"/>
              <a:t>Field </a:t>
            </a:r>
            <a:endParaRPr lang="en-US" dirty="0"/>
          </a:p>
        </p:txBody>
      </p:sp>
      <p:sp>
        <p:nvSpPr>
          <p:cNvPr id="9221" name="Line 11"/>
          <p:cNvSpPr>
            <a:spLocks noChangeShapeType="1"/>
          </p:cNvSpPr>
          <p:nvPr>
            <p:custDataLst>
              <p:tags r:id="rId5"/>
            </p:custDataLst>
          </p:nvPr>
        </p:nvSpPr>
        <p:spPr bwMode="auto">
          <a:xfrm flipV="1">
            <a:off x="2259012" y="4876800"/>
            <a:ext cx="457200" cy="53340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9222" name="Line 12"/>
          <p:cNvSpPr>
            <a:spLocks noChangeShapeType="1"/>
          </p:cNvSpPr>
          <p:nvPr>
            <p:custDataLst>
              <p:tags r:id="rId6"/>
            </p:custDataLst>
          </p:nvPr>
        </p:nvSpPr>
        <p:spPr bwMode="auto">
          <a:xfrm flipH="1">
            <a:off x="2106612" y="3581400"/>
            <a:ext cx="1219200" cy="7620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DM-Pivot-Reports-220</a:t>
            </a:r>
            <a:endParaRPr lang="en-US" dirty="0"/>
          </a:p>
        </p:txBody>
      </p:sp>
    </p:spTree>
    <p:custDataLst>
      <p:tags r:id="rId2"/>
    </p:custData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b="1" dirty="0" smtClean="0"/>
              <a:t>PivotTable reports </a:t>
            </a:r>
            <a:r>
              <a:rPr lang="en-US" dirty="0" smtClean="0"/>
              <a:t>allow for organization and comparison of data to  see patterns, trends, and relationships</a:t>
            </a:r>
          </a:p>
          <a:p>
            <a:r>
              <a:rPr lang="en-US" dirty="0" smtClean="0"/>
              <a:t>In the Demand Management Engine, create custom </a:t>
            </a:r>
            <a:r>
              <a:rPr lang="en-US" b="1" dirty="0" smtClean="0"/>
              <a:t>Pivot Reports </a:t>
            </a:r>
            <a:r>
              <a:rPr lang="en-US" dirty="0" smtClean="0"/>
              <a:t>from the </a:t>
            </a:r>
            <a:r>
              <a:rPr lang="en-US" b="1" dirty="0" smtClean="0"/>
              <a:t>Reports tab </a:t>
            </a:r>
            <a:r>
              <a:rPr lang="en-US" dirty="0" smtClean="0"/>
              <a:t>by clicking the </a:t>
            </a:r>
            <a:r>
              <a:rPr lang="en-US" b="1" dirty="0" smtClean="0"/>
              <a:t>Create Reports button</a:t>
            </a:r>
            <a:endParaRPr lang="en-US" dirty="0" smtClean="0"/>
          </a:p>
          <a:p>
            <a:r>
              <a:rPr lang="en-US" dirty="0" smtClean="0"/>
              <a:t>Macro security settings need to be adjusted in </a:t>
            </a:r>
            <a:r>
              <a:rPr lang="en-US" b="1" dirty="0" smtClean="0"/>
              <a:t>Excel</a:t>
            </a:r>
            <a:r>
              <a:rPr lang="en-US" dirty="0" smtClean="0"/>
              <a:t> in order to assure the successful creation of </a:t>
            </a:r>
            <a:r>
              <a:rPr lang="en-US" b="1" dirty="0" smtClean="0"/>
              <a:t>Pivot Reports</a:t>
            </a:r>
            <a:endParaRPr lang="en-US" dirty="0" smtClean="0"/>
          </a:p>
          <a:p>
            <a:r>
              <a:rPr lang="en-US" dirty="0" smtClean="0"/>
              <a:t>Depending upon how many series and observations in the selected scenario, the downloading into </a:t>
            </a:r>
            <a:r>
              <a:rPr lang="en-US" b="1" dirty="0" smtClean="0"/>
              <a:t>Excel</a:t>
            </a:r>
            <a:r>
              <a:rPr lang="en-US" dirty="0" smtClean="0"/>
              <a:t> may take a view minutes</a:t>
            </a:r>
            <a:endParaRPr lang="en-US" dirty="0"/>
          </a:p>
        </p:txBody>
      </p:sp>
      <p:sp>
        <p:nvSpPr>
          <p:cNvPr id="26627" name="Rectangle 2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Pivot Reports - Recap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DM-Pivot-Reports-230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pPr marL="225425" indent="-225425"/>
            <a:r>
              <a:rPr lang="en-US" dirty="0" smtClean="0">
                <a:solidFill>
                  <a:schemeClr val="tx1"/>
                </a:solidFill>
              </a:rPr>
              <a:t>Macro security settings need to be adjusted in Excel 2007 in order to assure the successful creation of Pivot </a:t>
            </a:r>
            <a:r>
              <a:rPr lang="en-US" dirty="0" smtClean="0">
                <a:solidFill>
                  <a:schemeClr val="tx1"/>
                </a:solidFill>
              </a:rPr>
              <a:t>Reports</a:t>
            </a:r>
            <a:endParaRPr lang="en-US" dirty="0" smtClean="0">
              <a:solidFill>
                <a:schemeClr val="tx1"/>
              </a:solidFill>
            </a:endParaRPr>
          </a:p>
          <a:p>
            <a:pPr marL="225425" indent="-225425"/>
            <a:r>
              <a:rPr lang="en-US" dirty="0" smtClean="0">
                <a:solidFill>
                  <a:schemeClr val="tx1"/>
                </a:solidFill>
              </a:rPr>
              <a:t>Macro settings in Excel 2003 follow</a:t>
            </a:r>
          </a:p>
          <a:p>
            <a:pPr marL="457200" indent="-457200">
              <a:buFontTx/>
              <a:buAutoNum type="arabicPeriod"/>
            </a:pPr>
            <a:endParaRPr lang="en-US" sz="2000" dirty="0" smtClean="0">
              <a:solidFill>
                <a:schemeClr val="tx1"/>
              </a:solidFill>
            </a:endParaRPr>
          </a:p>
          <a:p>
            <a:endParaRPr lang="en-US" dirty="0"/>
          </a:p>
        </p:txBody>
      </p:sp>
      <p:sp>
        <p:nvSpPr>
          <p:cNvPr id="13314" name="Rectangle 2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Excel 2007 Macro Security Settings </a:t>
            </a:r>
            <a:endParaRPr lang="en-US" dirty="0"/>
          </a:p>
        </p:txBody>
      </p:sp>
      <p:grpSp>
        <p:nvGrpSpPr>
          <p:cNvPr id="14" name="Group 13"/>
          <p:cNvGrpSpPr/>
          <p:nvPr/>
        </p:nvGrpSpPr>
        <p:grpSpPr>
          <a:xfrm>
            <a:off x="255105" y="3004929"/>
            <a:ext cx="8623119" cy="2971800"/>
            <a:chOff x="304800" y="2895600"/>
            <a:chExt cx="8623119" cy="2971800"/>
          </a:xfrm>
        </p:grpSpPr>
        <p:grpSp>
          <p:nvGrpSpPr>
            <p:cNvPr id="12" name="Group 11"/>
            <p:cNvGrpSpPr/>
            <p:nvPr/>
          </p:nvGrpSpPr>
          <p:grpSpPr>
            <a:xfrm>
              <a:off x="304800" y="2895600"/>
              <a:ext cx="3124200" cy="2971800"/>
              <a:chOff x="304800" y="2362200"/>
              <a:chExt cx="3124200" cy="2971800"/>
            </a:xfrm>
          </p:grpSpPr>
          <p:pic>
            <p:nvPicPr>
              <p:cNvPr id="13317" name="Picture 4"/>
              <p:cNvPicPr>
                <a:picLocks noChangeAspect="1" noChangeArrowheads="1"/>
              </p:cNvPicPr>
              <p:nvPr>
                <p:custDataLst>
                  <p:tags r:id="rId7"/>
                </p:custDataLst>
              </p:nvPr>
            </p:nvPicPr>
            <p:blipFill>
              <a:blip r:embed="rId11" cstate="print"/>
              <a:srcRect/>
              <a:stretch>
                <a:fillRect/>
              </a:stretch>
            </p:blipFill>
            <p:spPr bwMode="auto">
              <a:xfrm>
                <a:off x="304800" y="2362200"/>
                <a:ext cx="3124200" cy="2971800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sp>
            <p:nvSpPr>
              <p:cNvPr id="13319" name="Line 16"/>
              <p:cNvSpPr>
                <a:spLocks noChangeShapeType="1"/>
              </p:cNvSpPr>
              <p:nvPr>
                <p:custDataLst>
                  <p:tags r:id="rId8"/>
                </p:custDataLst>
              </p:nvPr>
            </p:nvSpPr>
            <p:spPr bwMode="auto">
              <a:xfrm>
                <a:off x="762000" y="4724400"/>
                <a:ext cx="774700" cy="381000"/>
              </a:xfrm>
              <a:prstGeom prst="line">
                <a:avLst/>
              </a:prstGeom>
              <a:noFill/>
              <a:ln w="19050">
                <a:solidFill>
                  <a:srgbClr val="FF0000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13" name="Group 12"/>
            <p:cNvGrpSpPr/>
            <p:nvPr/>
          </p:nvGrpSpPr>
          <p:grpSpPr>
            <a:xfrm>
              <a:off x="3581400" y="2933700"/>
              <a:ext cx="5346519" cy="2895600"/>
              <a:chOff x="3581400" y="2362200"/>
              <a:chExt cx="5346519" cy="2895600"/>
            </a:xfrm>
          </p:grpSpPr>
          <p:pic>
            <p:nvPicPr>
              <p:cNvPr id="13318" name="Picture 5"/>
              <p:cNvPicPr>
                <a:picLocks noChangeAspect="1" noChangeArrowheads="1"/>
              </p:cNvPicPr>
              <p:nvPr>
                <p:custDataLst>
                  <p:tags r:id="rId4"/>
                </p:custDataLst>
              </p:nvPr>
            </p:nvPicPr>
            <p:blipFill>
              <a:blip r:embed="rId12" cstate="print"/>
              <a:srcRect l="1524" b="6667"/>
              <a:stretch>
                <a:fillRect/>
              </a:stretch>
            </p:blipFill>
            <p:spPr bwMode="auto">
              <a:xfrm>
                <a:off x="3581400" y="2362200"/>
                <a:ext cx="5346519" cy="2895600"/>
              </a:xfrm>
              <a:prstGeom prst="rect">
                <a:avLst/>
              </a:prstGeom>
              <a:noFill/>
              <a:ln w="3175" algn="ctr">
                <a:solidFill>
                  <a:schemeClr val="tx1">
                    <a:lumMod val="50000"/>
                    <a:lumOff val="50000"/>
                  </a:schemeClr>
                </a:solidFill>
                <a:miter lim="800000"/>
                <a:headEnd/>
                <a:tailEnd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</p:pic>
          <p:sp>
            <p:nvSpPr>
              <p:cNvPr id="13320" name="Line 16"/>
              <p:cNvSpPr>
                <a:spLocks noChangeShapeType="1"/>
              </p:cNvSpPr>
              <p:nvPr>
                <p:custDataLst>
                  <p:tags r:id="rId5"/>
                </p:custDataLst>
              </p:nvPr>
            </p:nvSpPr>
            <p:spPr bwMode="auto">
              <a:xfrm flipV="1">
                <a:off x="4191000" y="3962400"/>
                <a:ext cx="12700" cy="381000"/>
              </a:xfrm>
              <a:prstGeom prst="line">
                <a:avLst/>
              </a:prstGeom>
              <a:noFill/>
              <a:ln w="19050">
                <a:solidFill>
                  <a:srgbClr val="FF0000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13321" name="Line 16"/>
              <p:cNvSpPr>
                <a:spLocks noChangeShapeType="1"/>
              </p:cNvSpPr>
              <p:nvPr>
                <p:custDataLst>
                  <p:tags r:id="rId6"/>
                </p:custDataLst>
              </p:nvPr>
            </p:nvSpPr>
            <p:spPr bwMode="auto">
              <a:xfrm flipV="1">
                <a:off x="7620000" y="4876800"/>
                <a:ext cx="546100" cy="228600"/>
              </a:xfrm>
              <a:prstGeom prst="line">
                <a:avLst/>
              </a:prstGeom>
              <a:noFill/>
              <a:ln w="19050">
                <a:solidFill>
                  <a:srgbClr val="FF0000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en-US"/>
              </a:p>
            </p:txBody>
          </p:sp>
        </p:grpSp>
      </p:grpSp>
      <p:sp>
        <p:nvSpPr>
          <p:cNvPr id="10" name="Footer Placeholder 9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DM-Pivot-Reports-030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Macro Settings for Excel </a:t>
            </a:r>
            <a:r>
              <a:rPr lang="en-US" dirty="0" smtClean="0"/>
              <a:t>2007</a:t>
            </a:r>
            <a:endParaRPr lang="en-US" dirty="0"/>
          </a:p>
        </p:txBody>
      </p:sp>
      <p:pic>
        <p:nvPicPr>
          <p:cNvPr id="14341" name="Picture 2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09600" y="821637"/>
            <a:ext cx="7924800" cy="238001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4342" name="Picture 4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530088" y="3326298"/>
            <a:ext cx="8077200" cy="29622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4343" name="Line 16"/>
          <p:cNvSpPr>
            <a:spLocks noChangeShapeType="1"/>
          </p:cNvSpPr>
          <p:nvPr>
            <p:custDataLst>
              <p:tags r:id="rId5"/>
            </p:custDataLst>
          </p:nvPr>
        </p:nvSpPr>
        <p:spPr bwMode="auto">
          <a:xfrm flipV="1">
            <a:off x="1607048" y="4164498"/>
            <a:ext cx="560917" cy="15240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4344" name="Line 16"/>
          <p:cNvSpPr>
            <a:spLocks noChangeShapeType="1"/>
          </p:cNvSpPr>
          <p:nvPr>
            <p:custDataLst>
              <p:tags r:id="rId6"/>
            </p:custDataLst>
          </p:nvPr>
        </p:nvSpPr>
        <p:spPr bwMode="auto">
          <a:xfrm flipV="1">
            <a:off x="1472428" y="4545498"/>
            <a:ext cx="560917" cy="15240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4345" name="Oval 5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6587988" y="5993298"/>
            <a:ext cx="1399488" cy="320675"/>
          </a:xfrm>
          <a:prstGeom prst="ellips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" name="Oval 12"/>
          <p:cNvSpPr/>
          <p:nvPr>
            <p:custDataLst>
              <p:tags r:id="rId8"/>
            </p:custDataLst>
          </p:nvPr>
        </p:nvSpPr>
        <p:spPr>
          <a:xfrm>
            <a:off x="2362200" y="1431237"/>
            <a:ext cx="381000" cy="609600"/>
          </a:xfrm>
          <a:prstGeom prst="ellipse">
            <a:avLst/>
          </a:prstGeom>
          <a:noFill/>
          <a:ln w="28575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DM-Pivot-Reports-040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2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381000" y="0"/>
            <a:ext cx="64008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endParaRPr lang="en-US" dirty="0"/>
          </a:p>
        </p:txBody>
      </p:sp>
      <p:sp>
        <p:nvSpPr>
          <p:cNvPr id="17" name="Content Placeholder 17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Open Excel, go to Tools &gt; Macro &gt; Security as </a:t>
            </a:r>
            <a:r>
              <a:rPr lang="en-US" dirty="0" smtClean="0"/>
              <a:t>shown</a:t>
            </a:r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In the displayed window, set the Security Level to “Low”</a:t>
            </a:r>
            <a:endParaRPr lang="en-US" dirty="0"/>
          </a:p>
        </p:txBody>
      </p:sp>
      <p:sp>
        <p:nvSpPr>
          <p:cNvPr id="13" name="Title 12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en-US" dirty="0" smtClean="0"/>
              <a:t>Macro Settings for Excel 2003</a:t>
            </a:r>
            <a:endParaRPr lang="en-US" dirty="0"/>
          </a:p>
        </p:txBody>
      </p:sp>
      <p:pic>
        <p:nvPicPr>
          <p:cNvPr id="1026" name="Object 4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2895600" y="1600200"/>
            <a:ext cx="4706938" cy="114300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029" name="Oval 5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5989395" y="2138963"/>
            <a:ext cx="893406" cy="377882"/>
          </a:xfrm>
          <a:prstGeom prst="ellips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030" name="Line 6"/>
          <p:cNvSpPr>
            <a:spLocks noChangeShapeType="1"/>
          </p:cNvSpPr>
          <p:nvPr>
            <p:custDataLst>
              <p:tags r:id="rId7"/>
            </p:custDataLst>
          </p:nvPr>
        </p:nvSpPr>
        <p:spPr bwMode="auto">
          <a:xfrm flipH="1">
            <a:off x="5559702" y="1689994"/>
            <a:ext cx="1031265" cy="439615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grpSp>
        <p:nvGrpSpPr>
          <p:cNvPr id="18" name="Group 17"/>
          <p:cNvGrpSpPr>
            <a:grpSpLocks noChangeAspect="1"/>
          </p:cNvGrpSpPr>
          <p:nvPr/>
        </p:nvGrpSpPr>
        <p:grpSpPr>
          <a:xfrm>
            <a:off x="3543300" y="3379305"/>
            <a:ext cx="3771900" cy="2880360"/>
            <a:chOff x="2743200" y="3124200"/>
            <a:chExt cx="4191000" cy="3200400"/>
          </a:xfrm>
        </p:grpSpPr>
        <p:sp>
          <p:nvSpPr>
            <p:cNvPr id="3" name="AutoShape 5"/>
            <p:cNvSpPr>
              <a:spLocks noChangeAspect="1" noChangeArrowheads="1" noTextEdit="1"/>
            </p:cNvSpPr>
            <p:nvPr/>
          </p:nvSpPr>
          <p:spPr bwMode="auto">
            <a:xfrm>
              <a:off x="2743200" y="3124200"/>
              <a:ext cx="4191000" cy="3200400"/>
            </a:xfrm>
            <a:prstGeom prst="rect">
              <a:avLst/>
            </a:prstGeom>
            <a:noFill/>
            <a:ln w="19050" cap="flat" cmpd="sng" algn="ctr">
              <a:solidFill>
                <a:srgbClr val="141414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pic>
          <p:nvPicPr>
            <p:cNvPr id="1031" name="Picture 7"/>
            <p:cNvPicPr>
              <a:picLocks noChangeAspect="1" noChangeArrowheads="1"/>
            </p:cNvPicPr>
            <p:nvPr/>
          </p:nvPicPr>
          <p:blipFill>
            <a:blip r:embed="rId12" cstate="print"/>
            <a:srcRect/>
            <a:stretch>
              <a:fillRect/>
            </a:stretch>
          </p:blipFill>
          <p:spPr bwMode="auto">
            <a:xfrm>
              <a:off x="2743200" y="3124200"/>
              <a:ext cx="4191000" cy="32004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23" name="Rectangle 22"/>
            <p:cNvSpPr/>
            <p:nvPr/>
          </p:nvSpPr>
          <p:spPr>
            <a:xfrm>
              <a:off x="2836333" y="4425368"/>
              <a:ext cx="3911600" cy="569261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4" name="Line 16"/>
            <p:cNvSpPr>
              <a:spLocks noChangeShapeType="1"/>
            </p:cNvSpPr>
            <p:nvPr>
              <p:custDataLst>
                <p:tags r:id="rId8"/>
              </p:custDataLst>
            </p:nvPr>
          </p:nvSpPr>
          <p:spPr bwMode="auto">
            <a:xfrm flipH="1" flipV="1">
              <a:off x="2971800" y="4648200"/>
              <a:ext cx="76199" cy="762000"/>
            </a:xfrm>
            <a:prstGeom prst="line">
              <a:avLst/>
            </a:prstGeom>
            <a:noFill/>
            <a:ln w="19050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6" name="Footer Placeholder 1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DM-Pivot-Reports-050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6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Click the </a:t>
            </a:r>
            <a:r>
              <a:rPr lang="en-US" b="1" dirty="0" smtClean="0"/>
              <a:t>Trusted Publishers</a:t>
            </a:r>
            <a:r>
              <a:rPr lang="en-US" dirty="0" smtClean="0"/>
              <a:t>, check both the </a:t>
            </a:r>
            <a:r>
              <a:rPr lang="en-US" b="1" dirty="0" smtClean="0"/>
              <a:t>Trust all installed add-in and templates</a:t>
            </a:r>
            <a:r>
              <a:rPr lang="en-US" dirty="0" smtClean="0"/>
              <a:t> and </a:t>
            </a:r>
            <a:r>
              <a:rPr lang="en-US" b="1" dirty="0" smtClean="0"/>
              <a:t>Trust Access to Visual Basic Project</a:t>
            </a:r>
            <a:r>
              <a:rPr lang="en-US" dirty="0" smtClean="0"/>
              <a:t> boxes</a:t>
            </a:r>
          </a:p>
          <a:p>
            <a:r>
              <a:rPr lang="en-US" dirty="0" smtClean="0"/>
              <a:t>Click </a:t>
            </a:r>
            <a:r>
              <a:rPr lang="en-US" b="1" dirty="0" smtClean="0"/>
              <a:t>OK</a:t>
            </a:r>
          </a:p>
          <a:p>
            <a:r>
              <a:rPr lang="en-US" dirty="0" smtClean="0"/>
              <a:t>Close </a:t>
            </a:r>
            <a:r>
              <a:rPr lang="en-US" b="1" dirty="0" smtClean="0"/>
              <a:t>Excel</a:t>
            </a:r>
            <a:r>
              <a:rPr lang="en-US" dirty="0" smtClean="0"/>
              <a:t> and re-open to use</a:t>
            </a:r>
            <a:endParaRPr lang="en-US" dirty="0"/>
          </a:p>
        </p:txBody>
      </p:sp>
      <p:sp>
        <p:nvSpPr>
          <p:cNvPr id="2051" name="Rectangle 2"/>
          <p:cNvSpPr>
            <a:spLocks noGrp="1" noChangeArrowheads="1"/>
          </p:cNvSpPr>
          <p:nvPr>
            <p:ph type="title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en-US" dirty="0" smtClean="0"/>
              <a:t>Macro Settings for Excel </a:t>
            </a:r>
            <a:r>
              <a:rPr lang="en-US" dirty="0" smtClean="0"/>
              <a:t>2003</a:t>
            </a:r>
            <a:endParaRPr lang="en-US" dirty="0"/>
          </a:p>
        </p:txBody>
      </p:sp>
      <p:sp>
        <p:nvSpPr>
          <p:cNvPr id="2055" name="Rectangle 3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838200" y="1676400"/>
            <a:ext cx="4038600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457200" indent="-457200" algn="l">
              <a:buFontTx/>
              <a:buAutoNum type="arabicPeriod" startAt="3"/>
            </a:pPr>
            <a:endParaRPr lang="en-US" sz="2000" b="0" dirty="0">
              <a:solidFill>
                <a:schemeClr val="tx1"/>
              </a:solidFill>
            </a:endParaRPr>
          </a:p>
        </p:txBody>
      </p:sp>
      <p:graphicFrame>
        <p:nvGraphicFramePr>
          <p:cNvPr id="83971" name="Object 6"/>
          <p:cNvGraphicFramePr>
            <a:graphicFrameLocks noChangeAspect="1"/>
          </p:cNvGraphicFramePr>
          <p:nvPr/>
        </p:nvGraphicFramePr>
        <p:xfrm>
          <a:off x="2507973" y="3303102"/>
          <a:ext cx="4095750" cy="2981325"/>
        </p:xfrm>
        <a:graphic>
          <a:graphicData uri="http://schemas.openxmlformats.org/presentationml/2006/ole">
            <p:oleObj spid="_x0000_s83971" name="Document" r:id="rId10" imgW="4938120" imgH="4425840" progId="Word.Document.8">
              <p:embed/>
            </p:oleObj>
          </a:graphicData>
        </a:graphic>
      </p:graphicFrame>
      <p:sp>
        <p:nvSpPr>
          <p:cNvPr id="2053" name="Oval 8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3364049" y="3521763"/>
            <a:ext cx="1066800" cy="304800"/>
          </a:xfrm>
          <a:prstGeom prst="ellips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054" name="Line 9"/>
          <p:cNvSpPr>
            <a:spLocks noChangeShapeType="1"/>
          </p:cNvSpPr>
          <p:nvPr>
            <p:custDataLst>
              <p:tags r:id="rId7"/>
            </p:custDataLst>
          </p:nvPr>
        </p:nvSpPr>
        <p:spPr bwMode="auto">
          <a:xfrm flipH="1">
            <a:off x="2888972" y="4446102"/>
            <a:ext cx="609600" cy="914399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DM-Pivot-Reports-060</a:t>
            </a:r>
            <a:endParaRPr lang="en-US" dirty="0"/>
          </a:p>
        </p:txBody>
      </p:sp>
    </p:spTree>
    <p:custDataLst>
      <p:tags r:id="rId2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en-US" sz="2000" dirty="0" smtClean="0"/>
              <a:t>In the DME Viewer, the </a:t>
            </a:r>
            <a:r>
              <a:rPr lang="en-US" sz="2000" b="1" dirty="0" smtClean="0"/>
              <a:t>Reports tab </a:t>
            </a:r>
            <a:r>
              <a:rPr lang="en-US" sz="2000" dirty="0" smtClean="0"/>
              <a:t>allows you to either run an existing </a:t>
            </a:r>
            <a:r>
              <a:rPr lang="en-US" sz="2000" b="1" dirty="0" smtClean="0"/>
              <a:t>Pivot Report </a:t>
            </a:r>
            <a:r>
              <a:rPr lang="en-US" sz="2000" dirty="0" smtClean="0"/>
              <a:t>or create a</a:t>
            </a:r>
            <a:r>
              <a:rPr lang="en-US" sz="2000" b="1" dirty="0" smtClean="0"/>
              <a:t> new report</a:t>
            </a:r>
          </a:p>
          <a:p>
            <a:r>
              <a:rPr lang="en-US" sz="2000" dirty="0" smtClean="0"/>
              <a:t>To run a previously saved </a:t>
            </a:r>
            <a:r>
              <a:rPr lang="en-US" sz="2000" b="1" dirty="0" smtClean="0"/>
              <a:t>Pivot Report</a:t>
            </a:r>
            <a:r>
              <a:rPr lang="en-US" sz="2000" dirty="0" smtClean="0"/>
              <a:t>, click on the </a:t>
            </a:r>
            <a:r>
              <a:rPr lang="en-US" sz="2000" b="1" dirty="0" smtClean="0"/>
              <a:t>Reports icon </a:t>
            </a:r>
            <a:r>
              <a:rPr lang="en-US" sz="2000" dirty="0" smtClean="0"/>
              <a:t>to expand the drop-down and select a report</a:t>
            </a:r>
            <a:endParaRPr lang="en-US" sz="2000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Pivot Reports in the DME Viewer</a:t>
            </a:r>
            <a:endParaRPr lang="en-US" dirty="0"/>
          </a:p>
        </p:txBody>
      </p:sp>
      <p:pic>
        <p:nvPicPr>
          <p:cNvPr id="5" name="Picture 8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14400" y="4207563"/>
            <a:ext cx="3276600" cy="204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7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724400" y="838200"/>
            <a:ext cx="4038600" cy="541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7" name="Line 16"/>
          <p:cNvSpPr>
            <a:spLocks noChangeShapeType="1"/>
          </p:cNvSpPr>
          <p:nvPr>
            <p:custDataLst>
              <p:tags r:id="rId3"/>
            </p:custDataLst>
          </p:nvPr>
        </p:nvSpPr>
        <p:spPr bwMode="auto">
          <a:xfrm flipH="1" flipV="1">
            <a:off x="5144240" y="1620419"/>
            <a:ext cx="1350487" cy="775739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8" name="Line 16"/>
          <p:cNvSpPr>
            <a:spLocks noChangeShapeType="1"/>
          </p:cNvSpPr>
          <p:nvPr>
            <p:custDataLst>
              <p:tags r:id="rId4"/>
            </p:custDataLst>
          </p:nvPr>
        </p:nvSpPr>
        <p:spPr bwMode="auto">
          <a:xfrm flipH="1">
            <a:off x="6324600" y="3505200"/>
            <a:ext cx="1219200" cy="137160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DM-Pivot-Reports-070</a:t>
            </a:r>
            <a:endParaRPr lang="en-US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457200" y="891610"/>
            <a:ext cx="6096000" cy="5424523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Select the appropriate </a:t>
            </a:r>
            <a:r>
              <a:rPr lang="en-US" b="1" dirty="0" smtClean="0"/>
              <a:t>Flag</a:t>
            </a:r>
            <a:r>
              <a:rPr lang="en-US" dirty="0" smtClean="0"/>
              <a:t> to use in the </a:t>
            </a:r>
            <a:r>
              <a:rPr lang="en-US" dirty="0" smtClean="0"/>
              <a:t>report</a:t>
            </a:r>
            <a:endParaRPr lang="en-US" dirty="0" smtClean="0"/>
          </a:p>
          <a:p>
            <a:pPr lvl="1"/>
            <a:r>
              <a:rPr lang="en-US" b="1" dirty="0" smtClean="0"/>
              <a:t>Ignore</a:t>
            </a:r>
            <a:r>
              <a:rPr lang="en-US" dirty="0" smtClean="0"/>
              <a:t> – (Default) </a:t>
            </a:r>
            <a:r>
              <a:rPr lang="en-US" b="1" dirty="0" smtClean="0"/>
              <a:t>Ignore</a:t>
            </a:r>
            <a:r>
              <a:rPr lang="en-US" dirty="0" smtClean="0"/>
              <a:t> all flags in the Demand Management Engine</a:t>
            </a:r>
          </a:p>
          <a:p>
            <a:pPr lvl="1"/>
            <a:r>
              <a:rPr lang="en-US" b="1" dirty="0" smtClean="0"/>
              <a:t>Do Not Report </a:t>
            </a:r>
            <a:r>
              <a:rPr lang="en-US" dirty="0" smtClean="0"/>
              <a:t>– Ignore all series that are marked </a:t>
            </a:r>
            <a:r>
              <a:rPr lang="en-US" b="1" dirty="0" smtClean="0"/>
              <a:t>Do Not Report</a:t>
            </a:r>
          </a:p>
          <a:p>
            <a:pPr lvl="1"/>
            <a:r>
              <a:rPr lang="en-US" b="1" dirty="0" smtClean="0"/>
              <a:t>Ready To Export </a:t>
            </a:r>
            <a:r>
              <a:rPr lang="en-US" dirty="0" smtClean="0"/>
              <a:t>– Import only those series marked </a:t>
            </a:r>
            <a:r>
              <a:rPr lang="en-US" b="1" dirty="0" smtClean="0"/>
              <a:t>Ready To Export</a:t>
            </a:r>
            <a:endParaRPr lang="en-US" dirty="0" smtClean="0"/>
          </a:p>
          <a:p>
            <a:pPr lvl="1"/>
            <a:r>
              <a:rPr lang="en-US" dirty="0" smtClean="0"/>
              <a:t>In the </a:t>
            </a:r>
            <a:r>
              <a:rPr lang="en-US" b="1" dirty="0" smtClean="0"/>
              <a:t>Excel Files Pivot Reports </a:t>
            </a:r>
            <a:r>
              <a:rPr lang="en-US" dirty="0" smtClean="0"/>
              <a:t>section, select the desired report from the list or click the </a:t>
            </a:r>
            <a:r>
              <a:rPr lang="en-US" b="1" dirty="0" smtClean="0"/>
              <a:t>Browse link </a:t>
            </a:r>
            <a:r>
              <a:rPr lang="en-US" dirty="0" smtClean="0"/>
              <a:t>to select a </a:t>
            </a:r>
            <a:r>
              <a:rPr lang="en-US" b="1" dirty="0" smtClean="0"/>
              <a:t>saved Excel report </a:t>
            </a:r>
            <a:r>
              <a:rPr lang="en-US" dirty="0" smtClean="0"/>
              <a:t>from your hard </a:t>
            </a:r>
            <a:r>
              <a:rPr lang="en-US" dirty="0" smtClean="0"/>
              <a:t>drive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16387" name="Rectangle 2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smtClean="0"/>
              <a:t>Pivot Reports in the DME Viewer</a:t>
            </a:r>
            <a:endParaRPr lang="en-US" dirty="0"/>
          </a:p>
        </p:txBody>
      </p:sp>
      <p:pic>
        <p:nvPicPr>
          <p:cNvPr id="16388" name="Picture 7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629400" y="1447800"/>
            <a:ext cx="2228850" cy="4233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6389" name="Line 16"/>
          <p:cNvSpPr>
            <a:spLocks noChangeShapeType="1"/>
          </p:cNvSpPr>
          <p:nvPr>
            <p:custDataLst>
              <p:tags r:id="rId5"/>
            </p:custDataLst>
          </p:nvPr>
        </p:nvSpPr>
        <p:spPr bwMode="auto">
          <a:xfrm flipH="1">
            <a:off x="7239000" y="3429000"/>
            <a:ext cx="457200" cy="22860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6390" name="Line 16"/>
          <p:cNvSpPr>
            <a:spLocks noChangeShapeType="1"/>
          </p:cNvSpPr>
          <p:nvPr>
            <p:custDataLst>
              <p:tags r:id="rId6"/>
            </p:custDataLst>
          </p:nvPr>
        </p:nvSpPr>
        <p:spPr bwMode="auto">
          <a:xfrm flipH="1" flipV="1">
            <a:off x="7467600" y="4800600"/>
            <a:ext cx="457200" cy="45720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DM-Pivot-Reports-080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6" name="Picture 7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95738" y="2382078"/>
            <a:ext cx="7746143" cy="1576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7" name="Content Placeholder 6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Pivot Reports can be created by clicking the Create Reports button on the Reports </a:t>
            </a:r>
            <a:r>
              <a:rPr lang="en-US" dirty="0" smtClean="0">
                <a:solidFill>
                  <a:schemeClr val="tx1"/>
                </a:solidFill>
              </a:rPr>
              <a:t>tab</a:t>
            </a:r>
          </a:p>
          <a:p>
            <a:pPr lvl="1"/>
            <a:r>
              <a:rPr lang="en-US" dirty="0" smtClean="0">
                <a:solidFill>
                  <a:schemeClr val="tx1"/>
                </a:solidFill>
              </a:rPr>
              <a:t>The </a:t>
            </a:r>
            <a:r>
              <a:rPr lang="en-US" dirty="0" smtClean="0">
                <a:solidFill>
                  <a:schemeClr val="tx1"/>
                </a:solidFill>
              </a:rPr>
              <a:t>Pivot Report window displays</a:t>
            </a:r>
          </a:p>
          <a:p>
            <a:endParaRPr lang="en-US" dirty="0"/>
          </a:p>
        </p:txBody>
      </p:sp>
      <p:sp>
        <p:nvSpPr>
          <p:cNvPr id="18435" name="Rectangle 2"/>
          <p:cNvSpPr>
            <a:spLocks noGrp="1" noChangeArrowheads="1"/>
          </p:cNvSpPr>
          <p:nvPr>
            <p:ph type="title"/>
            <p:custDataLst>
              <p:tags r:id="rId4"/>
            </p:custDataLst>
          </p:nvPr>
        </p:nvSpPr>
        <p:spPr>
          <a:noFill/>
        </p:spPr>
        <p:txBody>
          <a:bodyPr>
            <a:normAutofit/>
          </a:bodyPr>
          <a:lstStyle/>
          <a:p>
            <a:pPr eaLnBrk="1" hangingPunct="1"/>
            <a:r>
              <a:rPr lang="en-US" dirty="0" smtClean="0"/>
              <a:t>Using Create Reports Button</a:t>
            </a:r>
          </a:p>
        </p:txBody>
      </p:sp>
      <p:pic>
        <p:nvPicPr>
          <p:cNvPr id="18437" name="Picture 8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219739" y="3002307"/>
            <a:ext cx="5983288" cy="318977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8438" name="Line 9"/>
          <p:cNvSpPr>
            <a:spLocks noChangeShapeType="1"/>
          </p:cNvSpPr>
          <p:nvPr>
            <p:custDataLst>
              <p:tags r:id="rId6"/>
            </p:custDataLst>
          </p:nvPr>
        </p:nvSpPr>
        <p:spPr bwMode="auto">
          <a:xfrm flipV="1">
            <a:off x="1000539" y="3372678"/>
            <a:ext cx="457200" cy="60960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>
          <a:xfrm>
            <a:off x="6858000" y="6638544"/>
            <a:ext cx="2286000" cy="219456"/>
          </a:xfrm>
        </p:spPr>
        <p:txBody>
          <a:bodyPr/>
          <a:lstStyle/>
          <a:p>
            <a:r>
              <a:rPr lang="en-US" smtClean="0"/>
              <a:t>DM-Pivot-Reports-090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7b78XZtiLKbu42wPir8ifZ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ahLKkWZxWv0IhcWwpJb3Gi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nW9s9K6FgmPABmTMEfrgOI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viSOZ7YKiSzjWbF0lFXgvz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XksHKprEVIbziLnjB0eQZ0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BY7ZOaS3MXqcPTaXGiJq55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PZj0vRioQVrwlPSkxQVLVU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Qf5hmGWCEiEgs7aCwfICFq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gMkMa9TY0zhFCePL57P8Zz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ixJSqZ4RDZa8igoAEXc20i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e8vPkUMtyig0OZY7DCQYn7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M4lacdg0RpcV0k56GYGreA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wZCwxRSxHaU91itgHmYy1a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hNsb9Z4TXb7h59aBXZEst6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4mp1UL3bHJDw3agWMz5B9p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YZi9btanlnoBFQ3TPGepg2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9NSpCK0Z3sz0LExgNQAC8L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pL56MaB6WHWaeYzobV6Xaj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NYyZF8u2cuLr3eHquoCff3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DUWS2HhzEajklUbJPqYw2X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ko7nljZNBbJHNkt0YqNCeT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Wmf3uyhdly3bVxhNAw0SlJ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JGjm01Q7HwZyEgdH3wS5YA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Mqu1qLz8FWQlaGf6H0JTah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RwiiT2tTwWFGaQW8s3eSXl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mva0arWUCbjGzvjU1gvDvR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PWgqaSON0DivZanET524u8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TmTM8ELTHvJCSuAIC2uAVk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FE0HpMn2lBYuzYI7SwFMpT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z5FKZC3F0W82ucRlutOeU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tnMmSpHg9YA3u1o4GgUBVm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j4WdqB21ZabJLsN1ayIGFM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sIkVlMI18RcyBiYDKEYJM9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srHPXqNxjj57U31W4Uy7QI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RVq563vgDbzigTdwPieByT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IfUI9aRRUNfRYhIdwPM9U5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K04EfzIgtZJrnTSLQmfAzs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Fh8PEOASEooURqtd3kIFvO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KsVGL8GwJvwDTATq0LfQN5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ljOI95C309FHqU1Z6C8dVB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yCN8Iy4fSfaXsVHbrHHz0U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zCjt97ikl6TEChOhr6hnG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8r0LXVDTBjhZTH0LkEw0lL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KT0V4YBFA57UXH7DOQceb6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3lXmJL8j7dvzADupaZRBVN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WU57DnxcGRFljRpx13VcAu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0eyL9aIL0Q5pc6twU3dhDN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iCGEXdvCrk1gR07vvVacCA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FwT9oIM4LIYTjjYTaxKXJC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MVxWsUj0hEb6IsqrAPbQFT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BeXyJLfjUyNvLqY1rLWNns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cZ0DurIPwjggIeigubU6Ip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rweY6YijaqgruWUwiZePZP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wQpA2PnWWIsxWucED7n5yS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XdkXTYxQfZ7CjeYsuQBkUW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XdkXTYxQfZ7CjeYsuQBkUW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APi03nX3p8qE9ILOXQ2Cew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CHZKR1yGalGIXU6rx727v7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96U4i2H4vnu026KcLvlc4d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i0KdMlYMkRbVBnR6SKLDkg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771EqCLTQdPLecqWbXTgT1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J8uoiDzC5Kp1SDb7Vm0q1X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RWRMBeXIcBV41YJnpVVahD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fMXF8yZCcZAJ3EVsIPywMy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v5LRu91vBpBI8KGDGeAJfS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gjl9ULYeaiYL8vDdaNi6yB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XupMmIrCGqwTGNkwm6dDmd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jHIEEQntwu3iw4Wktva1Lz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nlCdAf1gjDlGtfWtU8eIt5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8qStq83erXBbrjObpTh9AU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RKTnXnZeNsFurFpI7NIVan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D1IalwpPlV8lVSJOx89GMT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WPBGnZB2N26iER5JJCUghB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GNMOXg1NZl2phBp7MoHuNn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7smn6cPj9gYJDj6z1wdO6a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jdEDwWuJLK8zL99z14sV1y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KcMAOkWfOpyEsAfwNAeWvw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5D4XNsFvoDru0HBmyFhxDf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NLfq5ppflKleOqU8OOEY9Y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DLAsQH8MYje0yfeVGy57yT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zsXbKOtPSsuGGGEjogFYpV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Gd2u9UKO7BmiCpxq5stO70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3ZmN2509JWQEgSrgS4LO3L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tQwpzev2S73eC7dZ3EOcBQ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lgre7xvvOJZ0kOXrAkqSZy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wYW4AgMByTlGN7m0v7uFdb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rMy60od39ErnVamnTOwFnz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iJRHaKINLOLqZOapa2RIsB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h7y1PicLjjzk5z5L1NRo3H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q760TtsABKBhpWSLFWDpCN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Pdvngh4suBLPhoUGQbKiRd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BGJtJ3nXbPEJpk1BzBhsvu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GvOl6iX4qujeIr9RIdRJcB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ASgD5e0w9DzA3U7PuSEQZl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rQjh1n9fWkj5iww0cErE59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sNQP5mODrjZC2VzunfGurN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1yVqYfXKGGTMEKvDOr8Qy9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dggMxZ10ugX8F1n6vjgg9L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YjUF6bTqEGtFqiHxJayWw2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sEnBMEdwkrAI70W5Jpbwv3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mBoCqZKPBw36Fayj580r9X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IueYL8zAF2Cwzh2K5cWkJX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qMIS4QWIKBTY1XHz0Qt2Ay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DogXCtQJJ80Fkbruz9pVYx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PCFg6VMPkFWRck2lOXZQ5m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gYxwiLxMKzsKZnM45DdUun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ptNyUxZBHHRpjUComJ3oeD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aZ1TdsXHeGDcG1OSlf9P0A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Uv1omvsq4OrD0dRLirQb9U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Jy5k5um0Q60oLLWaTO2Lco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9NYehKj2riSsT7aLQhtkOP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2jOyxivhiVho1ZkP2KFBIr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s6g5gb4mbNxSIwlWLSE1pb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HrFLDfP26z55mW93VydrP5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QNygpE4aNjalohlRdBGOFH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ADo3lUNSrYPAKIuFbavszf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EkTSTZK77jiRrnwq0SrKOB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4j3pq5Quy4HAnJhySZicmW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NsDn6KseiqC2gAOtyEhDLe"/>
</p:tagLst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QAD_Presentation_Template_2010</Template>
  <TotalTime>2045</TotalTime>
  <Words>1360</Words>
  <Application>Microsoft Office PowerPoint</Application>
  <PresentationFormat>On-screen Show (4:3)</PresentationFormat>
  <Paragraphs>164</Paragraphs>
  <Slides>23</Slides>
  <Notes>21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5" baseType="lpstr">
      <vt:lpstr>QAD 2010 Template</vt:lpstr>
      <vt:lpstr>Document</vt:lpstr>
      <vt:lpstr>Pivot Reports</vt:lpstr>
      <vt:lpstr>Pivot Reports - Overview</vt:lpstr>
      <vt:lpstr>Excel 2007 Macro Security Settings </vt:lpstr>
      <vt:lpstr>Macro Settings for Excel 2007</vt:lpstr>
      <vt:lpstr>Macro Settings for Excel 2003</vt:lpstr>
      <vt:lpstr>Macro Settings for Excel 2003</vt:lpstr>
      <vt:lpstr>Pivot Reports in the DME Viewer</vt:lpstr>
      <vt:lpstr>Pivot Reports in the DME Viewer</vt:lpstr>
      <vt:lpstr>Using Create Reports Button</vt:lpstr>
      <vt:lpstr>Creating Pivot Reports – Basic Section </vt:lpstr>
      <vt:lpstr>Select Flags</vt:lpstr>
      <vt:lpstr>Format Section</vt:lpstr>
      <vt:lpstr>Layout Section</vt:lpstr>
      <vt:lpstr>Creating Pivot Reports - Layout Section</vt:lpstr>
      <vt:lpstr>Creating Pivot Reports - Layout Section</vt:lpstr>
      <vt:lpstr>Creating Pivot Reports – Other Options</vt:lpstr>
      <vt:lpstr>Using The PivotTable Wizard</vt:lpstr>
      <vt:lpstr>Using The PivotTable Wizard</vt:lpstr>
      <vt:lpstr>Using The PivotTable Wizard</vt:lpstr>
      <vt:lpstr>Pivot Reports - Format Fields</vt:lpstr>
      <vt:lpstr>Create a Calculated Field </vt:lpstr>
      <vt:lpstr>Create a Calculated Field </vt:lpstr>
      <vt:lpstr>Pivot Reports - Recap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Demand Management Engine</dc:title>
  <dc:creator>Mark K Williams</dc:creator>
  <cp:lastModifiedBy>mdf</cp:lastModifiedBy>
  <cp:revision>80</cp:revision>
  <dcterms:created xsi:type="dcterms:W3CDTF">2011-07-26T23:02:53Z</dcterms:created>
  <dcterms:modified xsi:type="dcterms:W3CDTF">2012-02-15T22:26:05Z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Google.Documents.Tracking">
    <vt:lpwstr>true</vt:lpwstr>
  </property>
  <property fmtid="{D5CDD505-2E9C-101B-9397-08002B2CF9AE}" pid="3" name="Google.Documents.DocumentId">
    <vt:lpwstr>1jFE4Pw_6NWj7RQubR7lPVoflQPs-x0VcxW1RgMg-0q4</vt:lpwstr>
  </property>
  <property fmtid="{D5CDD505-2E9C-101B-9397-08002B2CF9AE}" pid="4" name="Google.Documents.RevisionId">
    <vt:lpwstr>14241125718922729807</vt:lpwstr>
  </property>
  <property fmtid="{D5CDD505-2E9C-101B-9397-08002B2CF9AE}" pid="5" name="Google.Documents.PreviousRevisionId">
    <vt:lpwstr>15352790697885268060</vt:lpwstr>
  </property>
  <property fmtid="{D5CDD505-2E9C-101B-9397-08002B2CF9AE}" pid="6" name="Google.Documents.PluginVersion">
    <vt:lpwstr>2.0.2424.7283</vt:lpwstr>
  </property>
  <property fmtid="{D5CDD505-2E9C-101B-9397-08002B2CF9AE}" pid="7" name="Google.Documents.MergeIncapabilityFlags">
    <vt:i4>0</vt:i4>
  </property>
</Properties>
</file>