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15"/>
  </p:notesMasterIdLst>
  <p:sldIdLst>
    <p:sldId id="268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79" r:id="rId13"/>
    <p:sldId id="280" r:id="rId14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0600" autoAdjust="0"/>
  </p:normalViewPr>
  <p:slideViewPr>
    <p:cSldViewPr>
      <p:cViewPr varScale="1">
        <p:scale>
          <a:sx n="81" d="100"/>
          <a:sy n="81" d="100"/>
        </p:scale>
        <p:origin x="-82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0" d="100"/>
          <a:sy n="120" d="100"/>
        </p:scale>
        <p:origin x="-2928" y="-72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69E05204-B70F-455F-B66F-EBB25445EB35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E9D5A1EC-B8DF-4A56-95CA-16ACAF592DE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Using the Multi Series View</a:t>
            </a:r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58D4B47-911E-4B54-B33F-BD37DA174CB8}" type="slidenum">
              <a:rPr lang="en-US" smtClean="0"/>
              <a:pPr defTabSz="920197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48FDF9E-A0EF-4003-AE7E-65D0626211E3}" type="slidenum">
              <a:rPr lang="en-US" smtClean="0"/>
              <a:pPr defTabSz="920197"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4893" lvl="1" indent="-4893">
              <a:spcBef>
                <a:spcPts val="616"/>
              </a:spcBef>
              <a:defRPr/>
            </a:pPr>
            <a:r>
              <a:rPr lang="en-US" dirty="0" smtClean="0"/>
              <a:t>For example, this is useful for setting a group of series to “Forecast Complete”.</a:t>
            </a:r>
          </a:p>
          <a:p>
            <a:pPr marL="587102" lvl="1" indent="-469682">
              <a:spcBef>
                <a:spcPts val="616"/>
              </a:spcBef>
              <a:buFontTx/>
              <a:buAutoNum type="arabicPeriod"/>
              <a:defRPr/>
            </a:pPr>
            <a:r>
              <a:rPr lang="en-US" dirty="0" smtClean="0"/>
              <a:t>Select multiple series by pressing Shift or Control while selecting Series or use the </a:t>
            </a:r>
            <a:r>
              <a:rPr lang="en-US" b="1" i="1" dirty="0" smtClean="0"/>
              <a:t>Select All</a:t>
            </a:r>
            <a:r>
              <a:rPr lang="en-US" b="1" dirty="0" smtClean="0"/>
              <a:t> </a:t>
            </a:r>
            <a:r>
              <a:rPr lang="en-US" dirty="0" smtClean="0"/>
              <a:t>button.</a:t>
            </a:r>
          </a:p>
          <a:p>
            <a:pPr marL="587102" lvl="1" indent="-469682">
              <a:spcBef>
                <a:spcPts val="616"/>
              </a:spcBef>
              <a:buFontTx/>
              <a:buAutoNum type="arabicPeriod"/>
              <a:defRPr/>
            </a:pPr>
            <a:r>
              <a:rPr lang="en-US" dirty="0" smtClean="0"/>
              <a:t>In the </a:t>
            </a:r>
            <a:r>
              <a:rPr lang="en-US" b="1" i="1" dirty="0" smtClean="0"/>
              <a:t>Series Information </a:t>
            </a:r>
            <a:r>
              <a:rPr lang="en-US" dirty="0" smtClean="0"/>
              <a:t>window, type the desired value in the series property field, or select from the columns, then Save.</a:t>
            </a:r>
          </a:p>
          <a:p>
            <a:pPr marL="587102" lvl="1" indent="-469682">
              <a:spcBef>
                <a:spcPts val="616"/>
              </a:spcBef>
              <a:defRPr/>
            </a:pPr>
            <a:r>
              <a:rPr lang="en-US" b="1" dirty="0" smtClean="0"/>
              <a:t>Note</a:t>
            </a:r>
            <a:r>
              <a:rPr lang="en-US" dirty="0" smtClean="0"/>
              <a:t>:  While you can right click and go to </a:t>
            </a:r>
            <a:r>
              <a:rPr lang="en-US" b="1" i="1" dirty="0" smtClean="0"/>
              <a:t>Series Status</a:t>
            </a:r>
            <a:r>
              <a:rPr lang="en-US" dirty="0" smtClean="0"/>
              <a:t>, the options here are not available when multiple series are selected.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7FA3414-57B1-4DF0-A2B1-02C445C7B755}" type="slidenum">
              <a:rPr lang="en-US" smtClean="0"/>
              <a:pPr defTabSz="920197"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9B6B334-D762-4AB1-8A48-A948726A1648}" type="slidenum">
              <a:rPr lang="en-US" smtClean="0"/>
              <a:pPr defTabSz="920197"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C845367-900E-4E6F-8B0D-033CFC4A8D06}" type="slidenum">
              <a:rPr lang="en-US" smtClean="0"/>
              <a:pPr defTabSz="920197"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5449" indent="-55449">
              <a:spcBef>
                <a:spcPts val="616"/>
              </a:spcBef>
              <a:buFont typeface="Arial" pitchFamily="34" charset="0"/>
              <a:buChar char="•"/>
            </a:pPr>
            <a:r>
              <a:rPr lang="en-US" dirty="0" smtClean="0"/>
              <a:t>Graph view does not display multi series selections at this time</a:t>
            </a:r>
          </a:p>
          <a:p>
            <a:pPr marL="55449" indent="-55449">
              <a:spcBef>
                <a:spcPts val="616"/>
              </a:spcBef>
              <a:buFont typeface="Arial" pitchFamily="34" charset="0"/>
              <a:buChar char="•"/>
            </a:pPr>
            <a:r>
              <a:rPr lang="en-US" dirty="0" smtClean="0"/>
              <a:t>Data View and user created Data Views are limited to 10 series by default but this can be modified using the Max # of Series drop down</a:t>
            </a:r>
          </a:p>
          <a:p>
            <a:endParaRPr lang="en-US" dirty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4E323BC-8B5F-4101-B4E4-78EFC0FE1190}" type="slidenum">
              <a:rPr lang="en-US" smtClean="0"/>
              <a:pPr defTabSz="920197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US" dirty="0" smtClean="0"/>
              <a:t>Exceptions allow a user to select series that meet a defined criteria, such as: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Find SKU’s with unusual growth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Identify SKU’s with no sales for 6 months</a:t>
            </a:r>
          </a:p>
          <a:p>
            <a:pPr lvl="1">
              <a:spcBef>
                <a:spcPts val="1200"/>
              </a:spcBef>
              <a:buFont typeface="Arial" pitchFamily="34" charset="0"/>
              <a:buChar char="•"/>
            </a:pPr>
            <a:r>
              <a:rPr lang="en-US" dirty="0" smtClean="0"/>
              <a:t>Identify large user adjustments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2B6AF5E7-5F06-4311-948F-D8FE006B0E41}" type="slidenum">
              <a:rPr lang="en-US" smtClean="0"/>
              <a:pPr defTabSz="920197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616"/>
              </a:spcBef>
            </a:pPr>
            <a:r>
              <a:rPr lang="en-US" dirty="0" smtClean="0"/>
              <a:t>The fields shown in the </a:t>
            </a:r>
            <a:r>
              <a:rPr lang="en-US" b="1" dirty="0" smtClean="0"/>
              <a:t>Multi Series View </a:t>
            </a:r>
            <a:r>
              <a:rPr lang="en-US" dirty="0" smtClean="0"/>
              <a:t>can be customized, allowing dynamic display and quick sorting on series information.</a:t>
            </a:r>
          </a:p>
          <a:p>
            <a:pPr marL="234841" indent="-234841">
              <a:spcBef>
                <a:spcPts val="616"/>
              </a:spcBef>
              <a:buFont typeface="+mj-lt"/>
              <a:buAutoNum type="arabicPeriod"/>
            </a:pPr>
            <a:r>
              <a:rPr lang="en-US" dirty="0" smtClean="0"/>
              <a:t>Click the </a:t>
            </a:r>
            <a:r>
              <a:rPr lang="en-US" b="1" dirty="0" smtClean="0"/>
              <a:t>Multi Series View button </a:t>
            </a:r>
            <a:r>
              <a:rPr lang="en-US" dirty="0" smtClean="0"/>
              <a:t>in the Show/Hide section of the Views tab.</a:t>
            </a:r>
          </a:p>
          <a:p>
            <a:pPr marL="234841" indent="-234841">
              <a:spcBef>
                <a:spcPts val="616"/>
              </a:spcBef>
              <a:buFont typeface="+mj-lt"/>
              <a:buAutoNum type="arabicPeriod"/>
            </a:pPr>
            <a:r>
              <a:rPr lang="en-US" dirty="0" smtClean="0"/>
              <a:t>Right-click in the data area</a:t>
            </a:r>
          </a:p>
          <a:p>
            <a:pPr marL="234841" indent="-234841">
              <a:spcBef>
                <a:spcPts val="616"/>
              </a:spcBef>
              <a:buFont typeface="+mj-lt"/>
              <a:buAutoNum type="arabicPeriod"/>
            </a:pPr>
            <a:r>
              <a:rPr lang="en-US" dirty="0" smtClean="0"/>
              <a:t>Select </a:t>
            </a:r>
            <a:r>
              <a:rPr lang="en-US" b="1" dirty="0" smtClean="0"/>
              <a:t>Attribute Selector  </a:t>
            </a:r>
            <a:r>
              <a:rPr lang="en-US" dirty="0" smtClean="0"/>
              <a:t>screen from the menu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791C3B0-28CD-4BFE-9F0E-15C99935BAA4}" type="slidenum">
              <a:rPr lang="en-US" smtClean="0"/>
              <a:pPr defTabSz="920197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469682" indent="-469682">
              <a:spcBef>
                <a:spcPts val="616"/>
              </a:spcBef>
              <a:buFont typeface="+mj-lt"/>
              <a:buAutoNum type="arabicPeriod" startAt="4"/>
            </a:pPr>
            <a:r>
              <a:rPr lang="en-US" dirty="0" smtClean="0"/>
              <a:t>Use the fields in the </a:t>
            </a:r>
            <a:r>
              <a:rPr lang="en-US" b="1" i="1" dirty="0" smtClean="0"/>
              <a:t>Available</a:t>
            </a:r>
            <a:r>
              <a:rPr lang="en-US" dirty="0" smtClean="0"/>
              <a:t> section to choose the fields to display. Double-click on a field to move it to the </a:t>
            </a:r>
            <a:r>
              <a:rPr lang="en-US" b="1" i="1" dirty="0" smtClean="0"/>
              <a:t>Selected</a:t>
            </a:r>
            <a:r>
              <a:rPr lang="en-US" dirty="0" smtClean="0"/>
              <a:t> list or remove it (or use the green arrows between the two field displays). Press the </a:t>
            </a:r>
            <a:r>
              <a:rPr lang="en-US" b="1" dirty="0" smtClean="0"/>
              <a:t>Ctrl</a:t>
            </a:r>
            <a:r>
              <a:rPr lang="en-US" dirty="0" smtClean="0"/>
              <a:t> key while clicking to select and move multiple items at once.</a:t>
            </a:r>
          </a:p>
          <a:p>
            <a:pPr marL="469682" indent="-469682">
              <a:spcBef>
                <a:spcPts val="616"/>
              </a:spcBef>
              <a:buFont typeface="+mj-lt"/>
              <a:buAutoNum type="arabicPeriod" startAt="4"/>
            </a:pPr>
            <a:r>
              <a:rPr lang="en-US" dirty="0" smtClean="0"/>
              <a:t>Double arrows move all opinion lines.</a:t>
            </a:r>
          </a:p>
          <a:p>
            <a:pPr marL="469682" indent="-469682">
              <a:spcBef>
                <a:spcPts val="616"/>
              </a:spcBef>
              <a:buFont typeface="+mj-lt"/>
              <a:buAutoNum type="arabicPeriod" startAt="4"/>
            </a:pPr>
            <a:r>
              <a:rPr lang="en-US" dirty="0" smtClean="0"/>
              <a:t>Use the </a:t>
            </a:r>
            <a:r>
              <a:rPr lang="en-US" b="1" dirty="0" smtClean="0"/>
              <a:t>Up</a:t>
            </a:r>
            <a:r>
              <a:rPr lang="en-US" dirty="0" smtClean="0"/>
              <a:t> and </a:t>
            </a:r>
            <a:r>
              <a:rPr lang="en-US" b="1" dirty="0" smtClean="0"/>
              <a:t>Down</a:t>
            </a:r>
            <a:r>
              <a:rPr lang="en-US" dirty="0" smtClean="0"/>
              <a:t> arrow buttons to change the order in which the selected fields display.</a:t>
            </a:r>
          </a:p>
          <a:p>
            <a:pPr marL="469682" indent="-469682">
              <a:spcBef>
                <a:spcPts val="616"/>
              </a:spcBef>
              <a:buFont typeface="+mj-lt"/>
              <a:buAutoNum type="arabicPeriod" startAt="4"/>
            </a:pPr>
            <a:r>
              <a:rPr lang="en-US" dirty="0" smtClean="0"/>
              <a:t>Click </a:t>
            </a:r>
            <a:r>
              <a:rPr lang="en-US" b="1" dirty="0" smtClean="0"/>
              <a:t>OK</a:t>
            </a:r>
            <a:r>
              <a:rPr lang="en-US" i="1" dirty="0" smtClean="0"/>
              <a:t>.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9EF8333E-A8CB-4AB3-938A-50D0DC90B858}" type="slidenum">
              <a:rPr lang="en-US" smtClean="0"/>
              <a:pPr defTabSz="920197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AED935EF-CD54-4B91-97CB-F39FE30C36CC}" type="slidenum">
              <a:rPr lang="en-US" smtClean="0"/>
              <a:pPr defTabSz="920197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F9F4EC1F-0F47-4C0E-A986-33A49BE6D1F6}" type="slidenum">
              <a:rPr lang="en-US" smtClean="0"/>
              <a:pPr defTabSz="920197"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F9F4EC1F-0F47-4C0E-A986-33A49BE6D1F6}" type="slidenum">
              <a:rPr lang="en-US" smtClean="0"/>
              <a:pPr defTabSz="920197"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48FDF9E-A0EF-4003-AE7E-65D0626211E3}" type="slidenum">
              <a:rPr lang="en-US" smtClean="0"/>
              <a:pPr defTabSz="920197"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7696200" y="6638544"/>
            <a:ext cx="1447800" cy="219456"/>
          </a:xfrm>
        </p:spPr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391400" y="6638544"/>
            <a:ext cx="17526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 Using-MSV-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2.xml"/><Relationship Id="rId7" Type="http://schemas.openxmlformats.org/officeDocument/2006/relationships/tags" Target="../tags/tag66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tags" Target="../tags/tag65.xml"/><Relationship Id="rId11" Type="http://schemas.openxmlformats.org/officeDocument/2006/relationships/image" Target="../media/image12.png"/><Relationship Id="rId5" Type="http://schemas.openxmlformats.org/officeDocument/2006/relationships/tags" Target="../tags/tag64.xml"/><Relationship Id="rId10" Type="http://schemas.openxmlformats.org/officeDocument/2006/relationships/image" Target="../media/image11.png"/><Relationship Id="rId4" Type="http://schemas.openxmlformats.org/officeDocument/2006/relationships/tags" Target="../tags/tag63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3" Type="http://schemas.openxmlformats.org/officeDocument/2006/relationships/tags" Target="../tags/tag69.xml"/><Relationship Id="rId7" Type="http://schemas.openxmlformats.org/officeDocument/2006/relationships/tags" Target="../tags/tag73.xml"/><Relationship Id="rId12" Type="http://schemas.openxmlformats.org/officeDocument/2006/relationships/image" Target="../media/image13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7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9" Type="http://schemas.openxmlformats.org/officeDocument/2006/relationships/tags" Target="../tags/tag7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78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3" Type="http://schemas.openxmlformats.org/officeDocument/2006/relationships/tags" Target="../tags/tag16.xml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image" Target="../media/image5.png"/><Relationship Id="rId2" Type="http://schemas.openxmlformats.org/officeDocument/2006/relationships/tags" Target="../tags/tag15.xml"/><Relationship Id="rId16" Type="http://schemas.openxmlformats.org/officeDocument/2006/relationships/image" Target="../media/image4.png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5" Type="http://schemas.openxmlformats.org/officeDocument/2006/relationships/tags" Target="../tags/tag18.xml"/><Relationship Id="rId15" Type="http://schemas.openxmlformats.org/officeDocument/2006/relationships/notesSlide" Target="../notesSlides/notesSlide4.xml"/><Relationship Id="rId10" Type="http://schemas.openxmlformats.org/officeDocument/2006/relationships/tags" Target="../tags/tag23.xml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6.png"/><Relationship Id="rId5" Type="http://schemas.openxmlformats.org/officeDocument/2006/relationships/tags" Target="../tags/tag31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0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image" Target="../media/image8.png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image" Target="../media/image7.png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tags" Target="../tags/tag40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39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38.xml"/><Relationship Id="rId9" Type="http://schemas.openxmlformats.org/officeDocument/2006/relationships/tags" Target="../tags/tag4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image" Target="../media/image10.png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5.xml"/><Relationship Id="rId7" Type="http://schemas.openxmlformats.org/officeDocument/2006/relationships/tags" Target="../tags/tag59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11" Type="http://schemas.openxmlformats.org/officeDocument/2006/relationships/image" Target="../media/image12.png"/><Relationship Id="rId5" Type="http://schemas.openxmlformats.org/officeDocument/2006/relationships/tags" Target="../tags/tag57.xml"/><Relationship Id="rId10" Type="http://schemas.openxmlformats.org/officeDocument/2006/relationships/image" Target="../media/image11.png"/><Relationship Id="rId4" Type="http://schemas.openxmlformats.org/officeDocument/2006/relationships/tags" Target="../tags/tag56.xml"/><Relationship Id="rId9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Using the Multi Series View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0" lvl="1" indent="0">
              <a:buNone/>
            </a:pPr>
            <a:r>
              <a:rPr lang="en-US" sz="2000" dirty="0" smtClean="0"/>
              <a:t>The drop-down on the left has additional filtering options, including the ability to search for key words in the series. </a:t>
            </a:r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pPr marL="342900" lvl="1" indent="-342900">
              <a:buNone/>
            </a:pPr>
            <a:r>
              <a:rPr lang="en-US" sz="2000" dirty="0" smtClean="0"/>
              <a:t>Click the right button </a:t>
            </a:r>
          </a:p>
          <a:p>
            <a:pPr marL="342900" lvl="1" indent="-342900">
              <a:buNone/>
            </a:pPr>
            <a:r>
              <a:rPr lang="en-US" sz="2000" dirty="0" smtClean="0"/>
              <a:t>to remove the Filter</a:t>
            </a:r>
          </a:p>
          <a:p>
            <a:pPr marL="342900" lvl="1" indent="-342900">
              <a:buFont typeface="Arial"/>
              <a:buChar char="•"/>
            </a:pPr>
            <a:endParaRPr lang="en-US" sz="2000" dirty="0" smtClean="0"/>
          </a:p>
          <a:p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solidFill>
                  <a:schemeClr val="tx1"/>
                </a:solidFill>
              </a:rPr>
              <a:t>Using the </a:t>
            </a:r>
            <a:r>
              <a:rPr lang="en-US" smtClean="0"/>
              <a:t>Multi Series</a:t>
            </a:r>
            <a:r>
              <a:rPr lang="en-US" smtClean="0">
                <a:solidFill>
                  <a:schemeClr val="tx1"/>
                </a:solidFill>
              </a:rPr>
              <a:t> View</a:t>
            </a:r>
          </a:p>
        </p:txBody>
      </p:sp>
      <p:pic>
        <p:nvPicPr>
          <p:cNvPr id="9221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905000" y="1676400"/>
            <a:ext cx="5257800" cy="2925891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2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295400" y="2819400"/>
            <a:ext cx="685800" cy="2397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223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657600" y="4800600"/>
            <a:ext cx="5073970" cy="12954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4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352800" y="5181600"/>
            <a:ext cx="38100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sz="2000" dirty="0" smtClean="0"/>
              <a:t>You can also adjust series attributes for multiple series </a:t>
            </a:r>
            <a:r>
              <a:rPr lang="en-US" sz="2000" dirty="0" smtClean="0"/>
              <a:t>simultaneously</a:t>
            </a:r>
            <a:endParaRPr lang="en-US" sz="2000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Making A Mass Adjustment </a:t>
            </a:r>
          </a:p>
        </p:txBody>
      </p:sp>
      <p:sp>
        <p:nvSpPr>
          <p:cNvPr id="1005571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762000"/>
            <a:ext cx="85344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4763" lvl="1" indent="-4763" algn="l">
              <a:spcBef>
                <a:spcPct val="20000"/>
              </a:spcBef>
              <a:defRPr/>
            </a:pPr>
            <a:endParaRPr lang="en-US" sz="1200" dirty="0"/>
          </a:p>
          <a:p>
            <a:pPr marL="4763" lvl="1" indent="-4763" algn="l">
              <a:spcBef>
                <a:spcPct val="20000"/>
              </a:spcBef>
              <a:defRPr/>
            </a:pPr>
            <a:endParaRPr lang="en-US" sz="1800" dirty="0" smtClean="0"/>
          </a:p>
          <a:p>
            <a:pPr marL="4763" lvl="1" indent="-4763" algn="l">
              <a:spcBef>
                <a:spcPct val="20000"/>
              </a:spcBef>
              <a:defRPr/>
            </a:pPr>
            <a:endParaRPr lang="en-US" dirty="0"/>
          </a:p>
          <a:p>
            <a:pPr marL="4763" lvl="1" indent="-4763" algn="l">
              <a:spcBef>
                <a:spcPct val="20000"/>
              </a:spcBef>
              <a:defRPr/>
            </a:pPr>
            <a:endParaRPr lang="en-US" sz="1800" dirty="0" smtClean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000" dirty="0"/>
          </a:p>
          <a:p>
            <a:pPr marL="571500" lvl="1" indent="-457200" algn="l">
              <a:spcBef>
                <a:spcPct val="20000"/>
              </a:spcBef>
              <a:buFontTx/>
              <a:buChar char="•"/>
              <a:defRPr/>
            </a:pPr>
            <a:endParaRPr lang="en-US" sz="2000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000" dirty="0"/>
          </a:p>
        </p:txBody>
      </p:sp>
      <p:pic>
        <p:nvPicPr>
          <p:cNvPr id="10245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5257" y="1901689"/>
            <a:ext cx="7939144" cy="3965712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46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57200" y="2133599"/>
            <a:ext cx="685800" cy="838199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7696199" y="4191002"/>
            <a:ext cx="644563" cy="94856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>
            <p:custDataLst>
              <p:tags r:id="rId8"/>
            </p:custDataLst>
          </p:nvPr>
        </p:nvSpPr>
        <p:spPr>
          <a:xfrm>
            <a:off x="152400" y="1676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0" name="TextBox 9"/>
          <p:cNvSpPr txBox="1"/>
          <p:nvPr>
            <p:custDataLst>
              <p:tags r:id="rId9"/>
            </p:custDataLst>
          </p:nvPr>
        </p:nvSpPr>
        <p:spPr>
          <a:xfrm>
            <a:off x="7467600" y="38100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6" grpId="0" animBg="1"/>
      <p:bldP spid="102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763" lvl="1" indent="-4763">
              <a:spcBef>
                <a:spcPts val="1200"/>
              </a:spcBef>
              <a:defRPr/>
            </a:pPr>
            <a:r>
              <a:rPr lang="en-US" sz="2000" dirty="0" smtClean="0"/>
              <a:t>When the </a:t>
            </a:r>
            <a:r>
              <a:rPr lang="en-US" sz="2000" b="1" dirty="0" smtClean="0"/>
              <a:t>Multi Series View </a:t>
            </a:r>
            <a:r>
              <a:rPr lang="en-US" sz="2000" dirty="0" smtClean="0"/>
              <a:t>is enabled, the user can make adjustments to the forecast and/or other opinion lines for multiple series at the same time.</a:t>
            </a:r>
          </a:p>
          <a:p>
            <a:pPr marL="571500" lvl="1" indent="-457200">
              <a:spcBef>
                <a:spcPts val="1200"/>
              </a:spcBef>
              <a:buFontTx/>
              <a:buAutoNum type="arabicPeriod"/>
              <a:defRPr/>
            </a:pPr>
            <a:r>
              <a:rPr lang="en-US" sz="2000" dirty="0" smtClean="0"/>
              <a:t>Select multiple series by pressing Shift or Control while selecting Series or use the </a:t>
            </a:r>
            <a:r>
              <a:rPr lang="en-US" sz="2000" b="1" dirty="0" smtClean="0"/>
              <a:t>Select All </a:t>
            </a:r>
            <a:r>
              <a:rPr lang="en-US" sz="2000" dirty="0" smtClean="0"/>
              <a:t>button.</a:t>
            </a:r>
          </a:p>
          <a:p>
            <a:pPr marL="571500" lvl="1" indent="-457200">
              <a:spcBef>
                <a:spcPts val="1200"/>
              </a:spcBef>
              <a:buFontTx/>
              <a:buAutoNum type="arabicPeriod"/>
              <a:defRPr/>
            </a:pPr>
            <a:r>
              <a:rPr lang="en-US" sz="2000" dirty="0" smtClean="0"/>
              <a:t>In the </a:t>
            </a:r>
            <a:r>
              <a:rPr lang="en-US" sz="2000" b="1" dirty="0" smtClean="0"/>
              <a:t>Misc Window</a:t>
            </a:r>
            <a:r>
              <a:rPr lang="en-US" sz="2000" dirty="0" smtClean="0"/>
              <a:t>, use the </a:t>
            </a:r>
            <a:r>
              <a:rPr lang="en-US" sz="2000" b="1" dirty="0" smtClean="0"/>
              <a:t>Adjustment</a:t>
            </a:r>
            <a:r>
              <a:rPr lang="en-US" sz="2000" dirty="0" smtClean="0"/>
              <a:t> tab to make adjustments to opinion lines for all included series:</a:t>
            </a:r>
          </a:p>
          <a:p>
            <a:pPr marL="571500" lvl="1" indent="-457200">
              <a:buFontTx/>
              <a:buAutoNum type="arabicPeriod"/>
              <a:defRPr/>
            </a:pPr>
            <a:endParaRPr lang="en-US" sz="2000" dirty="0" smtClean="0"/>
          </a:p>
          <a:p>
            <a:endParaRPr lang="en-US" dirty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Mass Adjustment In The Misc Window</a:t>
            </a:r>
          </a:p>
        </p:txBody>
      </p:sp>
      <p:pic>
        <p:nvPicPr>
          <p:cNvPr id="1126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" y="3733800"/>
            <a:ext cx="8765254" cy="24384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914400" y="3505200"/>
            <a:ext cx="99060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Customizing the Multi Series View allows the User to:</a:t>
            </a:r>
          </a:p>
          <a:p>
            <a:pPr lvl="1"/>
            <a:r>
              <a:rPr lang="en-US" smtClean="0"/>
              <a:t>Hide data that is not relevant to the current task</a:t>
            </a:r>
          </a:p>
          <a:p>
            <a:pPr lvl="1"/>
            <a:r>
              <a:rPr lang="en-US" smtClean="0"/>
              <a:t>Display additional data to compare and utilize when making forecast decisions</a:t>
            </a:r>
          </a:p>
          <a:p>
            <a:pPr lvl="1"/>
            <a:r>
              <a:rPr lang="en-US" smtClean="0"/>
              <a:t>Quickly identify series with common properties</a:t>
            </a:r>
          </a:p>
          <a:p>
            <a:pPr lvl="1"/>
            <a:r>
              <a:rPr lang="en-US" smtClean="0"/>
              <a:t>Allowing dynamic display and quick sorting and filtering on series information</a:t>
            </a:r>
          </a:p>
          <a:p>
            <a:pPr lvl="1"/>
            <a:r>
              <a:rPr lang="en-US" smtClean="0"/>
              <a:t>Modify groups of series at a time</a:t>
            </a:r>
          </a:p>
          <a:p>
            <a:r>
              <a:rPr lang="en-US" smtClean="0"/>
              <a:t>Use in conjunction with Exceptions to quickly determine which forecasts need attention.</a:t>
            </a:r>
          </a:p>
          <a:p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the Multi Series View - Recap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Multi Series View </a:t>
            </a:r>
            <a:r>
              <a:rPr lang="en-US" dirty="0" smtClean="0"/>
              <a:t>allows multiple series to be selected for comparison of the values in the Data View and User created Views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the Multi Series View</a:t>
            </a:r>
          </a:p>
        </p:txBody>
      </p:sp>
      <p:sp>
        <p:nvSpPr>
          <p:cNvPr id="4100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143000"/>
            <a:ext cx="84582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6688" y="2209800"/>
            <a:ext cx="8824911" cy="41148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Users can change the display and filter the display of series information fields within the Multi Series view</a:t>
            </a:r>
          </a:p>
          <a:p>
            <a:r>
              <a:rPr lang="en-US" dirty="0" smtClean="0"/>
              <a:t>Reasons to Change the Display</a:t>
            </a:r>
          </a:p>
          <a:p>
            <a:pPr lvl="1"/>
            <a:r>
              <a:rPr lang="en-US" dirty="0" smtClean="0"/>
              <a:t>Hide data that is not relevant to the current task</a:t>
            </a:r>
          </a:p>
          <a:p>
            <a:pPr lvl="1"/>
            <a:r>
              <a:rPr lang="en-US" dirty="0" smtClean="0"/>
              <a:t>Display additional data to compare and utilize when making forecast decisions</a:t>
            </a:r>
          </a:p>
          <a:p>
            <a:pPr lvl="1"/>
            <a:r>
              <a:rPr lang="en-US" dirty="0" smtClean="0"/>
              <a:t>Quickly identify series with common properties</a:t>
            </a:r>
          </a:p>
          <a:p>
            <a:pPr lvl="1"/>
            <a:r>
              <a:rPr lang="en-US" dirty="0" smtClean="0"/>
              <a:t>Allowing dynamic display and quick sorting on series information</a:t>
            </a:r>
          </a:p>
          <a:p>
            <a:pPr lvl="1"/>
            <a:r>
              <a:rPr lang="en-US" dirty="0" smtClean="0"/>
              <a:t>Use in conjunction with </a:t>
            </a:r>
            <a:r>
              <a:rPr lang="en-US" b="1" dirty="0" smtClean="0"/>
              <a:t>Exceptions</a:t>
            </a:r>
            <a:r>
              <a:rPr lang="en-US" dirty="0" smtClean="0"/>
              <a:t> to quickly determine which forecasts need attention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The Multi Series View</a:t>
            </a:r>
          </a:p>
        </p:txBody>
      </p:sp>
      <p:sp>
        <p:nvSpPr>
          <p:cNvPr id="307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295400"/>
            <a:ext cx="8305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ts val="1800"/>
              </a:spcBef>
              <a:defRPr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Customizing the Multi Series View</a:t>
            </a:r>
          </a:p>
        </p:txBody>
      </p:sp>
      <p:sp>
        <p:nvSpPr>
          <p:cNvPr id="973827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143000"/>
            <a:ext cx="853440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1800" i="1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200" i="1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200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200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200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200" dirty="0"/>
          </a:p>
          <a:p>
            <a:pPr marL="571500" lvl="1" indent="-457200" algn="l">
              <a:spcBef>
                <a:spcPct val="20000"/>
              </a:spcBef>
              <a:buFontTx/>
              <a:buAutoNum type="arabicPeriod"/>
              <a:defRPr/>
            </a:pPr>
            <a:endParaRPr lang="en-US" sz="2200" dirty="0"/>
          </a:p>
        </p:txBody>
      </p:sp>
      <p:sp>
        <p:nvSpPr>
          <p:cNvPr id="5125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" y="3962400"/>
            <a:ext cx="43434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spcBef>
                <a:spcPts val="1800"/>
              </a:spcBef>
              <a:buFont typeface="Arial" charset="0"/>
              <a:buAutoNum type="arabicPeriod" startAt="2"/>
            </a:pPr>
            <a:endParaRPr lang="en-US" sz="1800" dirty="0"/>
          </a:p>
        </p:txBody>
      </p:sp>
      <p:pic>
        <p:nvPicPr>
          <p:cNvPr id="5126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609600" y="1371600"/>
            <a:ext cx="7924800" cy="14478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7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867400" y="1219197"/>
            <a:ext cx="1524000" cy="97009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5128" name="Picture 7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990600" y="3270741"/>
            <a:ext cx="7848600" cy="2645187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9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533402" y="5404340"/>
            <a:ext cx="5029199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Line 11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685800" y="4261340"/>
            <a:ext cx="1371600" cy="228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6"/>
          <p:cNvSpPr txBox="1"/>
          <p:nvPr>
            <p:custDataLst>
              <p:tags r:id="rId11"/>
            </p:custDataLst>
          </p:nvPr>
        </p:nvSpPr>
        <p:spPr>
          <a:xfrm>
            <a:off x="7391400" y="914398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8" name="TextBox 17"/>
          <p:cNvSpPr txBox="1"/>
          <p:nvPr>
            <p:custDataLst>
              <p:tags r:id="rId12"/>
            </p:custDataLst>
          </p:nvPr>
        </p:nvSpPr>
        <p:spPr>
          <a:xfrm>
            <a:off x="381000" y="426134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9" name="Rectangle 18"/>
          <p:cNvSpPr/>
          <p:nvPr>
            <p:custDataLst>
              <p:tags r:id="rId13"/>
            </p:custDataLst>
          </p:nvPr>
        </p:nvSpPr>
        <p:spPr>
          <a:xfrm>
            <a:off x="228600" y="5175740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3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  <p:bldP spid="5129" grpId="0" animBg="1"/>
      <p:bldP spid="16" grpId="0" animBg="1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Customizing the Multi Series View</a:t>
            </a:r>
          </a:p>
        </p:txBody>
      </p:sp>
      <p:pic>
        <p:nvPicPr>
          <p:cNvPr id="12" name="Picture 6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" y="914400"/>
            <a:ext cx="7760368" cy="5316538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Line 11"/>
          <p:cNvSpPr>
            <a:spLocks noChangeShapeType="1"/>
          </p:cNvSpPr>
          <p:nvPr/>
        </p:nvSpPr>
        <p:spPr bwMode="auto">
          <a:xfrm flipH="1" flipV="1">
            <a:off x="4572000" y="3428999"/>
            <a:ext cx="1447801" cy="99060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" name="Line 11"/>
          <p:cNvSpPr>
            <a:spLocks noChangeShapeType="1"/>
          </p:cNvSpPr>
          <p:nvPr/>
        </p:nvSpPr>
        <p:spPr bwMode="auto">
          <a:xfrm flipV="1">
            <a:off x="7086600" y="3581399"/>
            <a:ext cx="685800" cy="1219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>
            <p:custDataLst>
              <p:tags r:id="rId3"/>
            </p:custDataLst>
          </p:nvPr>
        </p:nvSpPr>
        <p:spPr>
          <a:xfrm>
            <a:off x="152400" y="1905000"/>
            <a:ext cx="60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sp>
        <p:nvSpPr>
          <p:cNvPr id="16" name="Line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81000" y="2286000"/>
            <a:ext cx="533400" cy="1219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6"/>
          <p:cNvSpPr txBox="1"/>
          <p:nvPr>
            <p:custDataLst>
              <p:tags r:id="rId5"/>
            </p:custDataLst>
          </p:nvPr>
        </p:nvSpPr>
        <p:spPr>
          <a:xfrm>
            <a:off x="5943600" y="4267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5</a:t>
            </a:r>
            <a:endParaRPr lang="en-US" sz="2400" b="1" dirty="0"/>
          </a:p>
        </p:txBody>
      </p:sp>
      <p:sp>
        <p:nvSpPr>
          <p:cNvPr id="18" name="Rectangle 17"/>
          <p:cNvSpPr/>
          <p:nvPr>
            <p:custDataLst>
              <p:tags r:id="rId6"/>
            </p:custDataLst>
          </p:nvPr>
        </p:nvSpPr>
        <p:spPr>
          <a:xfrm>
            <a:off x="6781800" y="4724400"/>
            <a:ext cx="3577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 smtClean="0"/>
              <a:t>6</a:t>
            </a:r>
            <a:endParaRPr lang="en-US" sz="2400" b="1" dirty="0"/>
          </a:p>
        </p:txBody>
      </p:sp>
      <p:sp>
        <p:nvSpPr>
          <p:cNvPr id="19" name="Rectangle 18"/>
          <p:cNvSpPr/>
          <p:nvPr>
            <p:custDataLst>
              <p:tags r:id="rId7"/>
            </p:custDataLst>
          </p:nvPr>
        </p:nvSpPr>
        <p:spPr>
          <a:xfrm>
            <a:off x="152400" y="838200"/>
            <a:ext cx="3577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7</a:t>
            </a:r>
            <a:endParaRPr lang="en-US" sz="2400" b="1" dirty="0"/>
          </a:p>
        </p:txBody>
      </p:sp>
      <p:sp>
        <p:nvSpPr>
          <p:cNvPr id="21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57200" y="1143000"/>
            <a:ext cx="762000" cy="3048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 animBg="1"/>
      <p:bldP spid="17" grpId="0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1"/>
            <a:r>
              <a:rPr lang="en-US" dirty="0" smtClean="0"/>
              <a:t>Order the displayed data by sort ascending or descending by clicking on the column header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Notice the small indicator noting sort order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Changing Display Order In Multi Series View</a:t>
            </a:r>
            <a:endParaRPr lang="en-US" dirty="0" smtClean="0"/>
          </a:p>
        </p:txBody>
      </p:sp>
      <p:sp>
        <p:nvSpPr>
          <p:cNvPr id="7172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219200"/>
            <a:ext cx="8305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3550" lvl="1" indent="-463550" algn="l">
              <a:spcBef>
                <a:spcPts val="1200"/>
              </a:spcBef>
              <a:buFontTx/>
              <a:buChar char="•"/>
            </a:pPr>
            <a:endParaRPr lang="en-US" sz="2000" dirty="0"/>
          </a:p>
        </p:txBody>
      </p:sp>
      <p:sp>
        <p:nvSpPr>
          <p:cNvPr id="7173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5029200"/>
            <a:ext cx="40386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63550" lvl="1" indent="-463550" algn="l">
              <a:spcBef>
                <a:spcPts val="1200"/>
              </a:spcBef>
              <a:buFontTx/>
              <a:buChar char="•"/>
            </a:pPr>
            <a:endParaRPr lang="en-US" sz="2000" dirty="0"/>
          </a:p>
        </p:txBody>
      </p:sp>
      <p:pic>
        <p:nvPicPr>
          <p:cNvPr id="7174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447800" y="1752600"/>
            <a:ext cx="6096000" cy="25146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5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486400" y="1904999"/>
            <a:ext cx="914400" cy="38100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7176" name="Picture 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800" y="4800600"/>
            <a:ext cx="7791450" cy="12954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7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6705600" y="4800600"/>
            <a:ext cx="304800" cy="6096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342900" lvl="1" indent="-342900">
              <a:buFont typeface="Arial"/>
              <a:buChar char="•"/>
            </a:pPr>
            <a:r>
              <a:rPr lang="en-US" sz="2000" dirty="0" smtClean="0"/>
              <a:t>Filter a column by using the drop-down list on the right to select a specific value to </a:t>
            </a:r>
            <a:r>
              <a:rPr lang="en-US" sz="2000" dirty="0" smtClean="0"/>
              <a:t>view</a:t>
            </a:r>
            <a:endParaRPr lang="en-US" sz="2000" dirty="0" smtClean="0"/>
          </a:p>
          <a:p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Applying a Filter In Multi Series View</a:t>
            </a:r>
          </a:p>
        </p:txBody>
      </p:sp>
      <p:sp>
        <p:nvSpPr>
          <p:cNvPr id="8196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1295400"/>
            <a:ext cx="3886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</p:txBody>
      </p:sp>
      <p:pic>
        <p:nvPicPr>
          <p:cNvPr id="8197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90600" y="1600200"/>
            <a:ext cx="7162800" cy="436644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98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5486400" y="1905000"/>
            <a:ext cx="609600" cy="1219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Filter a column by typing in a string</a:t>
            </a:r>
          </a:p>
        </p:txBody>
      </p:sp>
      <p:sp>
        <p:nvSpPr>
          <p:cNvPr id="8196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295400"/>
            <a:ext cx="3886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7675" y="838200"/>
            <a:ext cx="8248650" cy="5334000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0" name="Straight Arrow Connector 9"/>
          <p:cNvCxnSpPr/>
          <p:nvPr/>
        </p:nvCxnSpPr>
        <p:spPr>
          <a:xfrm flipH="1">
            <a:off x="5867400" y="990600"/>
            <a:ext cx="1524000" cy="1676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Footer Placehold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>
                <a:solidFill>
                  <a:schemeClr val="tx1"/>
                </a:solidFill>
              </a:rPr>
              <a:t>Using the </a:t>
            </a:r>
            <a:r>
              <a:rPr lang="en-US" dirty="0" smtClean="0"/>
              <a:t>Multi Series</a:t>
            </a:r>
            <a:r>
              <a:rPr lang="en-US" dirty="0" smtClean="0">
                <a:solidFill>
                  <a:schemeClr val="tx1"/>
                </a:solidFill>
              </a:rPr>
              <a:t> View</a:t>
            </a:r>
          </a:p>
        </p:txBody>
      </p:sp>
      <p:sp>
        <p:nvSpPr>
          <p:cNvPr id="9220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371600"/>
            <a:ext cx="4343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r>
              <a:rPr lang="en-US" sz="2000"/>
              <a:t>The drop-down on the left has additional filtering options, including the ability to search for key words in the series. </a:t>
            </a:r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endParaRPr lang="en-US" sz="2000"/>
          </a:p>
          <a:p>
            <a:pPr lvl="1" indent="-338138" algn="l">
              <a:spcBef>
                <a:spcPct val="20000"/>
              </a:spcBef>
              <a:buFont typeface="Arial" charset="0"/>
              <a:buChar char="•"/>
            </a:pPr>
            <a:r>
              <a:rPr lang="en-US" sz="2000"/>
              <a:t>Click the right button to remove the Filter</a:t>
            </a:r>
          </a:p>
        </p:txBody>
      </p:sp>
      <p:pic>
        <p:nvPicPr>
          <p:cNvPr id="9221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00600" y="1447800"/>
            <a:ext cx="3067050" cy="267652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2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648200" y="1905000"/>
            <a:ext cx="685800" cy="2397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223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4648200"/>
            <a:ext cx="4191000" cy="106997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4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7772400" y="4572000"/>
            <a:ext cx="609600" cy="773113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 Using-MSV-090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M6CxtGxZJRjpe1wxbo4p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4umLRj9DYAJf5mEduUcj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NE4M28IPRsI485a4cPfc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9ZDAMPs832KcFBqtcebtp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MzyQ1dZ6CHRCCQVI2pZl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HKvBjeiH4E3dbnTqLth1t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rwefl9pfQVTPBkJOWVC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Wwho2aZEake15wV0VIJ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nOPc7o4CsCY54L9NPQeU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7fUBg6MNDIa98qp920b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1nWTV3WZY1Rx2OIFKcnX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Y08lMzcZKcdaj6LQLwU6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PAyyGaaJYjIAtgY2xvjO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MyTKMLIWaaIpxmlnmMOe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OskrHHFREiAoNZEVnp12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nk3IPQwTdnNhBBkmULqX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zfPbUaPvdY8lwAy0yPikv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1AMM1VwQfTjkLOTDWl3H9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8f4JOUdBFgxHdfp89UYn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LgPSiRSpC9zdNBgf0Ukh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2cPJ7VTWgNIcrxHh7CDE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1ORrSNlJ40ZpK9uG5K7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77UQaGJ3de33BjfMStjX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6wkOm2QlVu325zOmmkmn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UdsaViBDZSG3UhxCvKvo9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nFzFkJpKHR5C7lc6yJiv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l1FxPJOBRERoh5ulChUz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cPEphjDXERZL1EU8uZB8P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bSahj49J2bozZfLrWqPE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deQgHLVsoW3mOPSpsuYU0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ov4PruNUXZ9ZCqz1CS1ct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IEP4f4x7aUccPkbRjrFtY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cPdrQrS5SOxlNp0meInQ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Wsd4eBuI0Q7qI1dSI1i08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qBePKzAxZ4EsZROd5f4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EuwMRWcW58eX3NQBC7wig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9X0vqviBKcnL7H2SCnA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uW3YBt7xJ76dnPRqMrN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DYAhavtmGcBF4XH0yNgT6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KF1ITAeTVGEkKs3rrTOuc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FTkc1cA95qUJg1fITSEO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TDmNYkyY2hhpmOzndHk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TPJNpcbVByFOe0HQedgB6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rRFq8vFWtVRZOD0y7m3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0gSgcCNqFrIuvVeW5mkOt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PdC1tyXTrR3iecG1UDfGu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BB8OSxZu4UsvbhWKM2qWC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ptCl3OlkCu7pILMZkKPVF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YjaOJVS1n8Mf8nF91UoMK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DQOeJtA08LY5u08qlwNlx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WDVWMdCmffQNHWAwbkCl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2PQTfbP1oSpliSBOwOMwo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PEdrtLZB1VWYUO53x2Nk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qro4YIEwQPaiZbFNH32MR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okXNJtgJJ4SsdL2pMgWu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CSi1T9r1W4WwX143XYXd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CMJvkwTCDqTDfiQFO21qt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xXTKhhMPmphwmYP5xnZM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NBOTnJlJh4wW346bZbf66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hIYiBgLfY1HbhVtY4rv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MxKc95IJ6jCAGbMZFv46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fObHUCyjxgzMKWrxp6Fxf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oyGfhc4M0a35wIzuft9py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vY3jmKClhIreHo5eAm7Lv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EpIYURcnPmlwSk2RDvBL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2NVflrgopyblqC0FkleL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g39xwJ2CHA3aEGLV5fld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biXuA8ObMMC4gPCtmwc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4hB7mmAjDNLTqnqRy1FQp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4HtrYERj2TFcM11Ip70Gw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iT7e4fY0zX1ZcUEUoVskL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UO3dea94yixceRmeQjz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XPvAcrWf9BIpuaih3gq7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lv7mim6mLjgHgKr1a80i8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MJG3XM38pwQShx1hScXl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Wd2b932cg43sXZyD1IdPo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2djIqeIUKIepfstZ5pcV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QEQycX6dLNMxjrhevPTbF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V66h50rkCrlaqHtKemPqv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b1BrAzrFiIp9CxbZsgeV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TfPL0fQ3nu99YspNrCquT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DRhyOT7x8II66drkdhz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Ze8IKR1hnfawMdssHblOa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4759</TotalTime>
  <Words>791</Words>
  <Application>Microsoft Office PowerPoint</Application>
  <PresentationFormat>On-screen Show (4:3)</PresentationFormat>
  <Paragraphs>139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Using the Multi Series View</vt:lpstr>
      <vt:lpstr>Using the Multi Series View</vt:lpstr>
      <vt:lpstr>Using The Multi Series View</vt:lpstr>
      <vt:lpstr>Customizing the Multi Series View</vt:lpstr>
      <vt:lpstr>Customizing the Multi Series View</vt:lpstr>
      <vt:lpstr>Changing Display Order In Multi Series View</vt:lpstr>
      <vt:lpstr>Applying a Filter In Multi Series View</vt:lpstr>
      <vt:lpstr>Filter a column by typing in a string</vt:lpstr>
      <vt:lpstr>Using the Multi Series View</vt:lpstr>
      <vt:lpstr>Using the Multi Series View</vt:lpstr>
      <vt:lpstr>Making A Mass Adjustment </vt:lpstr>
      <vt:lpstr>Mass Adjustment In The Misc Window</vt:lpstr>
      <vt:lpstr>Using the Multi Series View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351</cp:revision>
  <dcterms:created xsi:type="dcterms:W3CDTF">2011-07-26T19:38:36Z</dcterms:created>
  <dcterms:modified xsi:type="dcterms:W3CDTF">2012-01-30T22:48:09Z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DocumentId">
    <vt:lpwstr>1bgLmnXqWUkK9LUGdzlF4iTl1_YYOa77VIa6JOmbXUJ4</vt:lpwstr>
  </property>
  <property fmtid="{D5CDD505-2E9C-101B-9397-08002B2CF9AE}" pid="3" name="Google.Documents.RevisionId">
    <vt:lpwstr>15209024442474221796</vt:lpwstr>
  </property>
  <property fmtid="{D5CDD505-2E9C-101B-9397-08002B2CF9AE}" pid="4" name="Google.Documents.PreviousRevisionId">
    <vt:lpwstr>14625397474335691495</vt:lpwstr>
  </property>
  <property fmtid="{D5CDD505-2E9C-101B-9397-08002B2CF9AE}" pid="5" name="Google.Documents.PluginVersion">
    <vt:lpwstr>2.0.2154.5604</vt:lpwstr>
  </property>
  <property fmtid="{D5CDD505-2E9C-101B-9397-08002B2CF9AE}" pid="6" name="Google.Documents.MergeIncapabilityFlags">
    <vt:i4>0</vt:i4>
  </property>
  <property fmtid="{D5CDD505-2E9C-101B-9397-08002B2CF9AE}" pid="7" name="Google.Documents.Tracking">
    <vt:lpwstr>false</vt:lpwstr>
  </property>
</Properties>
</file>