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9"/>
  </p:notesMasterIdLst>
  <p:sldIdLst>
    <p:sldId id="258" r:id="rId2"/>
    <p:sldId id="259" r:id="rId3"/>
    <p:sldId id="260" r:id="rId4"/>
    <p:sldId id="265" r:id="rId5"/>
    <p:sldId id="262" r:id="rId6"/>
    <p:sldId id="263" r:id="rId7"/>
    <p:sldId id="264" r:id="rId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5347" autoAdjust="0"/>
  </p:normalViewPr>
  <p:slideViewPr>
    <p:cSldViewPr>
      <p:cViewPr>
        <p:scale>
          <a:sx n="90" d="100"/>
          <a:sy n="90" d="100"/>
        </p:scale>
        <p:origin x="-588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058" y="-10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05C127F3-3DD0-4A33-9F9C-31934C0C87E0}" type="datetimeFigureOut">
              <a:rPr lang="en-US" smtClean="0"/>
              <a:pPr/>
              <a:t>2/2/2012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C4BF0D98-F35C-4596-AF93-11E38349C35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Creating A New Series</a:t>
            </a:r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8A5E80-111B-4055-A339-23A427E0B789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When creating a new series, Key Fields must be used to create unique series.  Otherwise duplicates will be created in the database</a:t>
            </a:r>
          </a:p>
          <a:p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72726A-3B72-434E-96E5-9833A84C9091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0" lvl="1">
              <a:defRPr/>
            </a:pPr>
            <a:r>
              <a:rPr lang="en-US" b="1" dirty="0" smtClean="0"/>
              <a:t>Note</a:t>
            </a:r>
            <a:r>
              <a:rPr lang="en-US" dirty="0" smtClean="0"/>
              <a:t>: In situations where the label uses a description instead of a key field, for example SKU description instead of SKU number, use SKU number to create the new series.  The MSU will reset the label in the Batch Scheduler.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0085543-97AD-462B-ACFE-04474CA12602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711618-ED3C-44F7-AC1D-235E569D45F8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1B26B9-D09A-497C-A8C5-7E2E264EBF40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72726A-3B72-434E-96E5-9833A84C9091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1C3953AF-F0DC-4D2A-A1D5-1672F3CCAC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14400"/>
            <a:ext cx="4038600" cy="540173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14400"/>
            <a:ext cx="4038600" cy="5401733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1C3953AF-F0DC-4D2A-A1D5-1672F3CCACA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457200" y="990601"/>
            <a:ext cx="8229600" cy="5291666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14401"/>
            <a:ext cx="8229600" cy="53931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086600" y="6638544"/>
            <a:ext cx="2057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DM-Create-New-Series-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664" r:id="rId10"/>
    <p:sldLayoutId id="214748366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image" Target="../media/image4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image" Target="../media/image7.png"/><Relationship Id="rId5" Type="http://schemas.openxmlformats.org/officeDocument/2006/relationships/tags" Target="../tags/tag31.xml"/><Relationship Id="rId10" Type="http://schemas.openxmlformats.org/officeDocument/2006/relationships/image" Target="../media/image6.png"/><Relationship Id="rId4" Type="http://schemas.openxmlformats.org/officeDocument/2006/relationships/tags" Target="../tags/tag30.xml"/><Relationship Id="rId9" Type="http://schemas.openxmlformats.org/officeDocument/2006/relationships/notesSlide" Target="../notesSlides/notesSl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Creating A New Series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administrator given permissions, Users have the ability to create </a:t>
            </a:r>
            <a:r>
              <a:rPr lang="en-US" b="1" dirty="0" smtClean="0"/>
              <a:t>New Series</a:t>
            </a:r>
          </a:p>
          <a:p>
            <a:r>
              <a:rPr lang="en-US" b="1" dirty="0" smtClean="0"/>
              <a:t>New series </a:t>
            </a:r>
            <a:r>
              <a:rPr lang="en-US" dirty="0" smtClean="0"/>
              <a:t>can either copy the observations from another series, or start from zero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New Series </a:t>
            </a:r>
            <a:r>
              <a:rPr lang="en-US" dirty="0" smtClean="0"/>
              <a:t>cannot be created with a hierarchy applied</a:t>
            </a:r>
          </a:p>
          <a:p>
            <a:r>
              <a:rPr lang="en-US" dirty="0" smtClean="0"/>
              <a:t>A </a:t>
            </a:r>
            <a:r>
              <a:rPr lang="en-US" b="1" dirty="0" smtClean="0"/>
              <a:t>New Series </a:t>
            </a:r>
            <a:r>
              <a:rPr lang="en-US" dirty="0" smtClean="0"/>
              <a:t>created in a </a:t>
            </a:r>
            <a:r>
              <a:rPr lang="en-US" b="1" dirty="0" smtClean="0"/>
              <a:t>Detail Scenario </a:t>
            </a:r>
            <a:r>
              <a:rPr lang="en-US" dirty="0" smtClean="0"/>
              <a:t>will not be included when committing back to the </a:t>
            </a:r>
            <a:r>
              <a:rPr lang="en-US" b="1" dirty="0" smtClean="0"/>
              <a:t>Living Master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Creating New Series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dirty="0" smtClean="0"/>
              <a:t>Before creating a new series, make sure the Display Set is properly set up</a:t>
            </a:r>
          </a:p>
          <a:p>
            <a:r>
              <a:rPr lang="en-US" sz="2600" dirty="0" smtClean="0"/>
              <a:t>In the Display </a:t>
            </a:r>
            <a:r>
              <a:rPr lang="en-US" sz="2600" dirty="0" smtClean="0"/>
              <a:t>Set </a:t>
            </a:r>
            <a:r>
              <a:rPr lang="en-US" sz="2600" dirty="0" smtClean="0"/>
              <a:t>define which key fields make the series </a:t>
            </a:r>
            <a:r>
              <a:rPr lang="en-US" sz="2600" dirty="0" smtClean="0"/>
              <a:t>unique </a:t>
            </a:r>
            <a:r>
              <a:rPr lang="en-US" sz="2600" dirty="0" smtClean="0"/>
              <a:t>usually these are part of the </a:t>
            </a:r>
            <a:r>
              <a:rPr lang="en-US" sz="2600" dirty="0" smtClean="0"/>
              <a:t>label</a:t>
            </a:r>
          </a:p>
          <a:p>
            <a:pPr lvl="1"/>
            <a:r>
              <a:rPr lang="en-US" sz="2200" dirty="0" smtClean="0"/>
              <a:t>Also </a:t>
            </a:r>
            <a:r>
              <a:rPr lang="en-US" sz="2200" dirty="0" smtClean="0"/>
              <a:t>specify order they appear in the </a:t>
            </a:r>
            <a:r>
              <a:rPr lang="en-US" sz="2200" dirty="0" smtClean="0"/>
              <a:t>label</a:t>
            </a:r>
            <a:endParaRPr lang="en-US" sz="2200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Define Key Fields</a:t>
            </a:r>
          </a:p>
        </p:txBody>
      </p:sp>
      <p:grpSp>
        <p:nvGrpSpPr>
          <p:cNvPr id="6" name="Group 5"/>
          <p:cNvGrpSpPr>
            <a:grpSpLocks noChangeAspect="1"/>
          </p:cNvGrpSpPr>
          <p:nvPr>
            <p:custDataLst>
              <p:tags r:id="rId4"/>
            </p:custDataLst>
          </p:nvPr>
        </p:nvGrpSpPr>
        <p:grpSpPr>
          <a:xfrm>
            <a:off x="1525750" y="3416598"/>
            <a:ext cx="5897880" cy="2948940"/>
            <a:chOff x="2438400" y="2286000"/>
            <a:chExt cx="3886200" cy="30607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5122" name="Picture 7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438400" y="2286000"/>
              <a:ext cx="3886200" cy="30607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5126" name="Rectangl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5715000" y="3276600"/>
              <a:ext cx="533400" cy="2286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Select </a:t>
            </a:r>
            <a:r>
              <a:rPr lang="en-US" b="1" dirty="0" smtClean="0"/>
              <a:t>New</a:t>
            </a:r>
            <a:r>
              <a:rPr lang="en-US" dirty="0" smtClean="0"/>
              <a:t> from the Series drop-down in the </a:t>
            </a:r>
            <a:r>
              <a:rPr lang="en-US" b="1" dirty="0" smtClean="0"/>
              <a:t>Edit</a:t>
            </a:r>
            <a:r>
              <a:rPr lang="en-US" dirty="0" smtClean="0"/>
              <a:t> section of the ribbon off the </a:t>
            </a:r>
            <a:r>
              <a:rPr lang="en-US" b="1" dirty="0" smtClean="0"/>
              <a:t>Home</a:t>
            </a:r>
            <a:r>
              <a:rPr lang="en-US" dirty="0" smtClean="0"/>
              <a:t> </a:t>
            </a:r>
            <a:r>
              <a:rPr lang="en-US" dirty="0" smtClean="0"/>
              <a:t>tab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New Series </a:t>
            </a:r>
            <a:r>
              <a:rPr lang="en-US" dirty="0" smtClean="0"/>
              <a:t>window will </a:t>
            </a:r>
            <a:r>
              <a:rPr lang="en-US" dirty="0" smtClean="0"/>
              <a:t>display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New Series</a:t>
            </a:r>
            <a:endParaRPr lang="en-US" dirty="0"/>
          </a:p>
        </p:txBody>
      </p:sp>
      <p:grpSp>
        <p:nvGrpSpPr>
          <p:cNvPr id="5" name="Content Placeholder 16"/>
          <p:cNvGrpSpPr>
            <a:grpSpLocks noGrp="1"/>
          </p:cNvGrpSpPr>
          <p:nvPr>
            <p:ph sz="half" idx="2"/>
            <p:custDataLst>
              <p:tags r:id="rId1"/>
            </p:custDataLst>
          </p:nvPr>
        </p:nvGrpSpPr>
        <p:grpSpPr>
          <a:xfrm>
            <a:off x="5334000" y="838200"/>
            <a:ext cx="2895600" cy="2057399"/>
            <a:chOff x="6019800" y="1447800"/>
            <a:chExt cx="1768475" cy="18288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6" name="Picture 7"/>
            <p:cNvPicPr>
              <a:picLocks noChangeAspect="1" noChangeArrowheads="1"/>
            </p:cNvPicPr>
            <p:nvPr>
              <p:custDataLst>
                <p:tags r:id="rId3"/>
              </p:custDataLst>
            </p:nvPr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6019800" y="1447800"/>
              <a:ext cx="1768475" cy="18288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6448425" y="2133600"/>
              <a:ext cx="1143000" cy="2286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8" name="Picture 11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45666" y="3214571"/>
            <a:ext cx="4038600" cy="30607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DM-Create-New-Series-040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04813" indent="-404813">
              <a:defRPr/>
            </a:pPr>
            <a:r>
              <a:rPr lang="en-US" sz="2000" dirty="0" smtClean="0"/>
              <a:t>Pick fields to put in the labels from the list, or create new </a:t>
            </a:r>
            <a:r>
              <a:rPr lang="en-US" sz="2000" dirty="0" smtClean="0"/>
              <a:t>ones</a:t>
            </a:r>
            <a:endParaRPr lang="en-US" sz="2000" dirty="0" smtClean="0"/>
          </a:p>
          <a:p>
            <a:pPr marL="404813" indent="-404813">
              <a:defRPr/>
            </a:pPr>
            <a:r>
              <a:rPr lang="en-US" sz="2000" dirty="0" smtClean="0"/>
              <a:t>Decide whether to copy observations from another series, or to initialize to 0. If you start at 0, pick how many historical periods will be </a:t>
            </a:r>
            <a:r>
              <a:rPr lang="en-US" sz="2000" dirty="0" smtClean="0"/>
              <a:t>present</a:t>
            </a:r>
            <a:endParaRPr lang="en-US" sz="2000" dirty="0" smtClean="0"/>
          </a:p>
          <a:p>
            <a:pPr marL="404813" indent="-404813">
              <a:defRPr/>
            </a:pPr>
            <a:r>
              <a:rPr lang="en-US" sz="2000" dirty="0" smtClean="0"/>
              <a:t>Click </a:t>
            </a:r>
            <a:r>
              <a:rPr lang="en-US" sz="2000" b="1" i="1" dirty="0" smtClean="0"/>
              <a:t>Check Unique</a:t>
            </a:r>
            <a:r>
              <a:rPr lang="en-US" sz="2000" dirty="0" smtClean="0"/>
              <a:t> to determine if the series already </a:t>
            </a:r>
            <a:r>
              <a:rPr lang="en-US" sz="2000" dirty="0" smtClean="0"/>
              <a:t>exists</a:t>
            </a: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533400" indent="-533400">
              <a:defRPr/>
            </a:pPr>
            <a:endParaRPr lang="en-US" sz="2000" dirty="0" smtClean="0"/>
          </a:p>
          <a:p>
            <a:pPr marL="404813" indent="-404813">
              <a:defRPr/>
            </a:pPr>
            <a:r>
              <a:rPr lang="en-US" sz="2000" dirty="0" smtClean="0"/>
              <a:t>Click </a:t>
            </a:r>
            <a:r>
              <a:rPr lang="en-US" sz="2000" b="1" i="1" dirty="0" smtClean="0"/>
              <a:t>Create</a:t>
            </a:r>
          </a:p>
          <a:p>
            <a:pPr marL="804863" lvl="1" indent="-404813">
              <a:defRPr/>
            </a:pPr>
            <a:r>
              <a:rPr lang="en-US" sz="1600" dirty="0" smtClean="0"/>
              <a:t>When </a:t>
            </a:r>
            <a:r>
              <a:rPr lang="en-US" sz="1600" dirty="0" smtClean="0"/>
              <a:t>prompted to refresh the series list, click </a:t>
            </a:r>
            <a:r>
              <a:rPr lang="en-US" sz="1600" b="1" dirty="0" smtClean="0"/>
              <a:t>Yes</a:t>
            </a:r>
            <a:endParaRPr lang="en-US" sz="1600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marL="533400" indent="-533400">
              <a:defRPr/>
            </a:pPr>
            <a:r>
              <a:rPr lang="en-US" dirty="0" smtClean="0"/>
              <a:t>Creating New Series</a:t>
            </a:r>
            <a:r>
              <a:rPr lang="en-US" i="1" dirty="0" smtClean="0"/>
              <a:t> </a:t>
            </a:r>
            <a:r>
              <a:rPr lang="en-US" dirty="0" smtClean="0"/>
              <a:t>(continued)</a:t>
            </a:r>
          </a:p>
        </p:txBody>
      </p:sp>
      <p:pic>
        <p:nvPicPr>
          <p:cNvPr id="7173" name="Picture 1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42602" y="2971800"/>
            <a:ext cx="3957998" cy="15144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4" name="Picture 1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715000" y="2971800"/>
            <a:ext cx="2152089" cy="1524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5" name="Text Box 13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38200" y="4648200"/>
            <a:ext cx="3429000" cy="73866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/>
              <a:t>This message appears if you try to create a series that already exists. Choose different fields and try again.</a:t>
            </a:r>
          </a:p>
        </p:txBody>
      </p:sp>
      <p:sp>
        <p:nvSpPr>
          <p:cNvPr id="7176" name="Text Box 14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10200" y="4724400"/>
            <a:ext cx="3200400" cy="523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1400" b="1" dirty="0"/>
              <a:t>This message appears if the series doesn’t exist. You can proceed.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For security reasons, </a:t>
            </a:r>
            <a:r>
              <a:rPr lang="en-US" b="1" dirty="0" smtClean="0"/>
              <a:t>New Series </a:t>
            </a:r>
            <a:r>
              <a:rPr lang="en-US" dirty="0" smtClean="0"/>
              <a:t>created in </a:t>
            </a:r>
            <a:r>
              <a:rPr lang="en-US" b="1" dirty="0" smtClean="0"/>
              <a:t>detail scenarios</a:t>
            </a:r>
            <a:r>
              <a:rPr lang="en-US" dirty="0" smtClean="0"/>
              <a:t> will not be included when committing back to the </a:t>
            </a:r>
            <a:r>
              <a:rPr lang="en-US" b="1" dirty="0" smtClean="0"/>
              <a:t>Living Master</a:t>
            </a:r>
          </a:p>
          <a:p>
            <a:pPr lvl="1"/>
            <a:r>
              <a:rPr lang="en-US" dirty="0" smtClean="0"/>
              <a:t>This prohibits several users from creating the same item with slight variations in their detail scenario from creating duplicates in the Living Master database</a:t>
            </a:r>
          </a:p>
          <a:p>
            <a:r>
              <a:rPr lang="en-US" dirty="0" smtClean="0"/>
              <a:t>If you are using a </a:t>
            </a:r>
            <a:r>
              <a:rPr lang="en-US" dirty="0" smtClean="0"/>
              <a:t>Hierarchy </a:t>
            </a:r>
            <a:r>
              <a:rPr lang="en-US" dirty="0" smtClean="0"/>
              <a:t>it should be re-applied after creating the new </a:t>
            </a:r>
            <a:r>
              <a:rPr lang="en-US" dirty="0" smtClean="0"/>
              <a:t>series </a:t>
            </a:r>
            <a:endParaRPr lang="en-US" dirty="0" smtClean="0"/>
          </a:p>
        </p:txBody>
      </p:sp>
      <p:sp>
        <p:nvSpPr>
          <p:cNvPr id="819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Detail </a:t>
            </a:r>
            <a:r>
              <a:rPr lang="en-US" dirty="0" smtClean="0"/>
              <a:t>Scenario and Hierarchy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Users have the ability to create new series if the Administrator gives them permission</a:t>
            </a:r>
          </a:p>
          <a:p>
            <a:r>
              <a:rPr lang="en-US" dirty="0" smtClean="0"/>
              <a:t>New series can either copy the observations from another series, or start from zero</a:t>
            </a:r>
          </a:p>
          <a:p>
            <a:r>
              <a:rPr lang="en-US" dirty="0" smtClean="0"/>
              <a:t>A new series cannot be created with a hierarchy applied</a:t>
            </a:r>
          </a:p>
          <a:p>
            <a:r>
              <a:rPr lang="en-US" dirty="0" smtClean="0"/>
              <a:t>A New Series created in detail scenarios will not be included when committing back to the Living Master</a:t>
            </a:r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Creating New Series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DM-Create-New-Series-070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HiVKIFKv4aAkUCZVLbaaT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Vs1LoLx3JqV8hT5pcat7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HhzIj7g5JaRfc4V4EMlS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edZBjLAwYBAOBDkoghZf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RydbmKBPgRit3mIINvvc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K5RjAqRpWfuCck2f47RPA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7zXFyutJjXCUPH4ZljcY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otiKfv3TSH3lrn7oPV8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Jg9Ll6NvvpGxIVT5a6ck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6JxypkQzO9K5kAWndOn4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MZ1hkG6Fh4TVTmINAXzp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PwH1wqKcx8eGJnX0LmMvl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YWllcLmCzgoThKMgLPH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5nUR3CsrcMMHm7dAMICWu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wcuZm6Ju9wPubahPNWMu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z1JtLLigPFECTZmqhmO3q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2Hhc9bMbTOdYY6rczidqP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xMgTapExdoT4iAoollNV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oaNYLxcBPQAmBXWktVIc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WFC7lZWKDgn2Bu4BJQpa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TR6XCWNbOQdwOZjjPjNv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lcsP90QBLBJfTjzZ9hu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oVtF8WBrzeVBpe9Jp8Drc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o0zlQ1JktxL5jAIboUO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2mvzGQsad3Fut6og6Lr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GLJFIADVTG0CvYcQgkTR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pP7CM7O28jwlBMTYfOfj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KQziVl2rI3XzI27fB6ov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YCA4nlD330lJX9uzIYBz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FRX8cpPryB3m3jQAYRO5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zrnQYLnK7stzVN1A3pLBd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lHASqth662hBvD2CjXm5C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Zys3ohXreIOyZvBlr5U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zRmSfyuquD4NedhR0ua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hmT9fL9CUIwEvTOM3mT5N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kqVv7hDW1vniusJZMkOA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EZxkcx1zBst7UY77rIYMB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j94FOwFcHUqC3npMYsHqx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rFSLt1w0qMwFnfxIvTpK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734</TotalTime>
  <Words>495</Words>
  <Application>Microsoft Office PowerPoint</Application>
  <PresentationFormat>On-screen Show (4:3)</PresentationFormat>
  <Paragraphs>61</Paragraphs>
  <Slides>7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Creating A New Series</vt:lpstr>
      <vt:lpstr>Overview – Creating New Series</vt:lpstr>
      <vt:lpstr>Define Key Fields</vt:lpstr>
      <vt:lpstr>Creating New Series</vt:lpstr>
      <vt:lpstr>Creating New Series (continued)</vt:lpstr>
      <vt:lpstr>Detail Scenario and Hierarchy</vt:lpstr>
      <vt:lpstr>Overview – Creating New Series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188</cp:revision>
  <dcterms:created xsi:type="dcterms:W3CDTF">2011-07-26T22:37:06Z</dcterms:created>
  <dcterms:modified xsi:type="dcterms:W3CDTF">2012-02-02T22:45:24Z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1iE_nFywIIiJwWoe3aGm8wXPTZMnZV1KGRWQI4SqmBKk</vt:lpwstr>
  </property>
  <property fmtid="{D5CDD505-2E9C-101B-9397-08002B2CF9AE}" pid="4" name="Google.Documents.RevisionId">
    <vt:lpwstr>17585264409910810931</vt:lpwstr>
  </property>
  <property fmtid="{D5CDD505-2E9C-101B-9397-08002B2CF9AE}" pid="5" name="Google.Documents.PreviousRevisionId">
    <vt:lpwstr>00564656717452886440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