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notesSlides/notesSlide9.xml" ContentType="application/vnd.openxmlformats-officedocument.presentationml.notesSlide+xml"/>
  <Override PartName="/ppt/tags/tag43.xml" ContentType="application/vnd.openxmlformats-officedocument.presentationml.tags+xml"/>
  <Override PartName="/ppt/tags/tag52.xml" ContentType="application/vnd.openxmlformats-officedocument.presentationml.tags+xml"/>
  <Override PartName="/ppt/tags/tag61.xml" ContentType="application/vnd.openxmlformats-officedocument.presentationml.tags+xml"/>
  <Override PartName="/ppt/notesSlides/notesSlide12.xml" ContentType="application/vnd.openxmlformats-officedocument.presentationml.notesSlide+xml"/>
  <Override PartName="/ppt/tags/tag7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notesSlides/notesSlide7.xml" ContentType="application/vnd.openxmlformats-officedocument.presentationml.notesSlide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notesSlides/notesSlide10.xml" ContentType="application/vnd.openxmlformats-officedocument.presentationml.notesSlide+xml"/>
  <Override PartName="/ppt/tags/tag50.xml" ContentType="application/vnd.openxmlformats-officedocument.presentationml.tags+xml"/>
  <Override PartName="/ppt/tags/tag7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5.xml" ContentType="application/vnd.openxmlformats-officedocument.presentationml.notesSlide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emf" ContentType="image/x-emf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notesSlides/notesSlide13.xml" ContentType="application/vnd.openxmlformats-officedocument.presentationml.notesSlide+xml"/>
  <Override PartName="/ppt/tags/tag73.xml" ContentType="application/vnd.openxmlformats-officedocument.presentationml.tags+xml"/>
  <Default Extension="vml" ContentType="application/vnd.openxmlformats-officedocument.vmlDrawing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notesSlides/notesSlide11.xml" ContentType="application/vnd.openxmlformats-officedocument.presentationml.notesSlide+xml"/>
  <Override PartName="/ppt/tags/tag62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notesSlides/notesSlide1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notesMasterIdLst>
    <p:notesMasterId r:id="rId16"/>
  </p:notesMasterIdLst>
  <p:sldIdLst>
    <p:sldId id="257" r:id="rId2"/>
    <p:sldId id="259" r:id="rId3"/>
    <p:sldId id="28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8" r:id="rId12"/>
    <p:sldId id="270" r:id="rId13"/>
    <p:sldId id="271" r:id="rId14"/>
    <p:sldId id="287" r:id="rId15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27" autoAdjust="0"/>
    <p:restoredTop sz="65841" autoAdjust="0"/>
  </p:normalViewPr>
  <p:slideViewPr>
    <p:cSldViewPr>
      <p:cViewPr>
        <p:scale>
          <a:sx n="100" d="100"/>
          <a:sy n="100" d="100"/>
        </p:scale>
        <p:origin x="-294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80" d="100"/>
          <a:sy n="80" d="100"/>
        </p:scale>
        <p:origin x="-1992" y="48"/>
      </p:cViewPr>
      <p:guideLst>
        <p:guide orient="horz" pos="2949"/>
        <p:guide pos="222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E989CA87-4B60-46D8-9EA0-6AC5CD18D9D3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3158C2B1-4392-433D-863E-FB3D71A8494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Hello, this</a:t>
            </a:r>
            <a:r>
              <a:rPr lang="en-US" baseline="0" dirty="0" smtClean="0"/>
              <a:t> is Mark Williams of the QAD Supply Chain Solutions Center</a:t>
            </a:r>
          </a:p>
          <a:p>
            <a:r>
              <a:rPr lang="en-US" baseline="0" dirty="0" smtClean="0"/>
              <a:t>This session is part of the QAD Demand Management Certification Program.</a:t>
            </a:r>
          </a:p>
          <a:p>
            <a:r>
              <a:rPr lang="en-US" baseline="0" dirty="0" smtClean="0"/>
              <a:t>Today’s topic, Introduction to the Viewer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5BD07987-D8B8-47B7-80AD-007632EF3364}" type="slidenum">
              <a:rPr lang="en-US" smtClean="0"/>
              <a:pPr defTabSz="920197"/>
              <a:t>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7981E460-5186-4C95-909A-481EEBA2C601}" type="slidenum">
              <a:rPr lang="en-US" smtClean="0"/>
              <a:pPr defTabSz="920197"/>
              <a:t>10</a:t>
            </a:fld>
            <a:endParaRPr lang="en-US" dirty="0" smtClean="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11AE50C8-FF29-4D1F-B857-3EC1E8180EA6}" type="slidenum">
              <a:rPr lang="en-US" smtClean="0"/>
              <a:pPr defTabSz="920197"/>
              <a:t>11</a:t>
            </a:fld>
            <a:endParaRPr lang="en-US" dirty="0" smtClean="0"/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dirty="0" smtClean="0"/>
              <a:t>DME Button </a:t>
            </a:r>
            <a:r>
              <a:rPr lang="en-US" dirty="0" smtClean="0"/>
              <a:t>– displays the dropdown menu to close the program, change users, select a new scenario 	</a:t>
            </a:r>
          </a:p>
          <a:p>
            <a:r>
              <a:rPr lang="en-US" b="1" dirty="0" smtClean="0"/>
              <a:t>Ribbon Menu </a:t>
            </a:r>
            <a:r>
              <a:rPr lang="en-US" dirty="0" smtClean="0"/>
              <a:t>– main</a:t>
            </a:r>
            <a:r>
              <a:rPr lang="en-US" baseline="0" dirty="0" smtClean="0"/>
              <a:t> control panel for the viewer</a:t>
            </a:r>
          </a:p>
          <a:p>
            <a:r>
              <a:rPr lang="en-US" b="1" baseline="0" dirty="0" smtClean="0"/>
              <a:t>Series View </a:t>
            </a:r>
            <a:r>
              <a:rPr lang="en-US" baseline="0" dirty="0" smtClean="0"/>
              <a:t>– displays the series that are available </a:t>
            </a:r>
          </a:p>
          <a:p>
            <a:r>
              <a:rPr lang="en-US" b="1" baseline="0" dirty="0" smtClean="0"/>
              <a:t>Data &amp; Graph Views </a:t>
            </a:r>
            <a:r>
              <a:rPr lang="en-US" baseline="0" dirty="0" smtClean="0"/>
              <a:t>(Graph View on slide) – displays information about selected series</a:t>
            </a:r>
          </a:p>
          <a:p>
            <a:r>
              <a:rPr lang="en-US" b="1" baseline="0" dirty="0" smtClean="0"/>
              <a:t>Series Information </a:t>
            </a:r>
            <a:r>
              <a:rPr lang="en-US" baseline="0" dirty="0" smtClean="0"/>
              <a:t>– displays selected facts about each series</a:t>
            </a:r>
            <a:r>
              <a:rPr lang="en-US" dirty="0" smtClean="0"/>
              <a:t>	</a:t>
            </a:r>
          </a:p>
          <a:p>
            <a:r>
              <a:rPr lang="en-US" b="1" dirty="0" smtClean="0"/>
              <a:t>Information Bar </a:t>
            </a:r>
            <a:r>
              <a:rPr lang="en-US" dirty="0" smtClean="0"/>
              <a:t>– displays date,</a:t>
            </a:r>
            <a:r>
              <a:rPr lang="en-US" baseline="0" dirty="0" smtClean="0"/>
              <a:t> time, server name, who “owns” information, series selected</a:t>
            </a:r>
            <a:r>
              <a:rPr lang="en-US" dirty="0" smtClean="0"/>
              <a:t>		</a:t>
            </a:r>
          </a:p>
          <a:p>
            <a:pPr marL="232050" indent="-232050"/>
            <a:r>
              <a:rPr lang="en-US" dirty="0" smtClean="0"/>
              <a:t>	</a:t>
            </a:r>
          </a:p>
          <a:p>
            <a:pPr marL="232050" indent="-232050"/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480BF3D8-0443-4F78-9074-5D54E4689151}" type="slidenum">
              <a:rPr lang="en-US" smtClean="0"/>
              <a:pPr defTabSz="920197"/>
              <a:t>12</a:t>
            </a:fld>
            <a:endParaRPr lang="en-US" dirty="0" smtClean="0"/>
          </a:p>
        </p:txBody>
      </p:sp>
      <p:sp>
        <p:nvSpPr>
          <p:cNvPr id="481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32050" indent="-232050"/>
            <a:endParaRPr lang="en-US" dirty="0" smtClean="0"/>
          </a:p>
          <a:p>
            <a:pPr marL="232050" indent="-232050"/>
            <a:r>
              <a:rPr lang="en-US" dirty="0" smtClean="0"/>
              <a:t>									</a:t>
            </a:r>
          </a:p>
          <a:p>
            <a:pPr marL="232050" indent="-232050"/>
            <a:r>
              <a:rPr lang="en-US" dirty="0" smtClean="0"/>
              <a:t>	</a:t>
            </a:r>
          </a:p>
          <a:p>
            <a:pPr marL="232050" indent="-232050"/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73C11470-8189-4F68-8007-06D09BF2EAF4}" type="slidenum">
              <a:rPr lang="en-US" smtClean="0"/>
              <a:pPr defTabSz="920197"/>
              <a:t>13</a:t>
            </a:fld>
            <a:endParaRPr lang="en-US" dirty="0" smtClean="0"/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32050" indent="-232050"/>
            <a:endParaRPr lang="en-US" dirty="0" smtClean="0"/>
          </a:p>
          <a:p>
            <a:pPr marL="232050" indent="-232050"/>
            <a:r>
              <a:rPr lang="en-US" dirty="0" smtClean="0"/>
              <a:t>									</a:t>
            </a:r>
          </a:p>
          <a:p>
            <a:pPr marL="232050" indent="-232050"/>
            <a:r>
              <a:rPr lang="en-US" dirty="0" smtClean="0"/>
              <a:t>	</a:t>
            </a:r>
          </a:p>
          <a:p>
            <a:pPr marL="232050" indent="-232050"/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74DA95D1-8103-43C2-A97C-BE7472436559}" type="slidenum">
              <a:rPr lang="en-US" smtClean="0"/>
              <a:pPr defTabSz="920197"/>
              <a:t>14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D50B5372-4E0A-41E3-A9A5-19CD54630495}" type="slidenum">
              <a:rPr lang="en-US" smtClean="0"/>
              <a:pPr defTabSz="920197"/>
              <a:t>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DM Admin - One or more Super Users, possibly a Forecasting</a:t>
            </a:r>
            <a:r>
              <a:rPr lang="en-US" baseline="0" dirty="0" smtClean="0"/>
              <a:t> Manager or Director, a Demand Planner or someone in Information Technology will normally manage the system using the DM Admin tool.</a:t>
            </a:r>
          </a:p>
          <a:p>
            <a:endParaRPr lang="en-US" baseline="0" dirty="0" smtClean="0"/>
          </a:p>
          <a:p>
            <a:r>
              <a:rPr lang="en-US" baseline="0" dirty="0" smtClean="0"/>
              <a:t>DM Viewer – Most users who are responsible for forecasting, such as Marketing Managers, Sales Managers, Demand Planning Managers and Demand Planners will use the Viewer</a:t>
            </a:r>
          </a:p>
          <a:p>
            <a:endParaRPr lang="en-US" baseline="0" dirty="0" smtClean="0"/>
          </a:p>
          <a:p>
            <a:r>
              <a:rPr lang="en-US" baseline="0" dirty="0" smtClean="0"/>
              <a:t>DM Portal – Occasional users such as Sales People or Customers will use the Planning Portal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18EAC-BBBD-4757-BB22-FB0D2C159A98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C15BA421-FECC-45CA-AAB0-618855F566D2}" type="slidenum">
              <a:rPr lang="en-US" smtClean="0"/>
              <a:pPr defTabSz="920197"/>
              <a:t>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7AE4881E-50C9-4731-B4CA-36845E2EC982}" type="slidenum">
              <a:rPr lang="en-US" smtClean="0"/>
              <a:pPr defTabSz="920197"/>
              <a:t>5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99BDF1C1-8C02-4A5C-8189-0E3B738BB164}" type="slidenum">
              <a:rPr lang="en-US" smtClean="0"/>
              <a:pPr defTabSz="920197"/>
              <a:t>6</a:t>
            </a:fld>
            <a:endParaRPr lang="en-US" dirty="0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620E7812-02C1-4182-A0D3-53FB2DFE0090}" type="slidenum">
              <a:rPr lang="en-US" smtClean="0"/>
              <a:pPr defTabSz="920197"/>
              <a:t>7</a:t>
            </a:fld>
            <a:endParaRPr lang="en-US" dirty="0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b="1" dirty="0" smtClean="0"/>
              <a:t>Note</a:t>
            </a:r>
            <a:r>
              <a:rPr lang="en-US" dirty="0" smtClean="0"/>
              <a:t>: If the Value column is Empty, displaying “0” record(s) found, there is an issue,</a:t>
            </a:r>
            <a:r>
              <a:rPr lang="en-US" baseline="0" dirty="0" smtClean="0"/>
              <a:t> s</a:t>
            </a:r>
            <a:r>
              <a:rPr lang="en-US" dirty="0" smtClean="0"/>
              <a:t>uch as the data didn’t load or a connectivity problem.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3ACCEA89-DAC5-4333-9C9B-4E4905B83476}" type="slidenum">
              <a:rPr lang="en-US" smtClean="0"/>
              <a:pPr defTabSz="920197"/>
              <a:t>8</a:t>
            </a:fld>
            <a:endParaRPr lang="en-US" dirty="0" smtClean="0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09D35EB6-5802-4E41-A569-FDAE83893255}" type="slidenum">
              <a:rPr lang="en-US" smtClean="0"/>
              <a:pPr defTabSz="920197"/>
              <a:t>9</a:t>
            </a:fld>
            <a:endParaRPr lang="en-US" dirty="0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DM-Viewer-Intro-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DM-Viewer-Intro-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DM-Viewer-Intro-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DM-Viewer-Intro-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DM-Viewer-Intro-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DM-Viewer-Intro-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391400" y="6638544"/>
            <a:ext cx="17526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DM-Viewer-Intro-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9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1.xml"/><Relationship Id="rId4" Type="http://schemas.openxmlformats.org/officeDocument/2006/relationships/tags" Target="../tags/tag4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13" Type="http://schemas.openxmlformats.org/officeDocument/2006/relationships/tags" Target="../tags/tag54.xml"/><Relationship Id="rId18" Type="http://schemas.openxmlformats.org/officeDocument/2006/relationships/tags" Target="../tags/tag59.xml"/><Relationship Id="rId3" Type="http://schemas.openxmlformats.org/officeDocument/2006/relationships/tags" Target="../tags/tag44.xml"/><Relationship Id="rId21" Type="http://schemas.openxmlformats.org/officeDocument/2006/relationships/slideLayout" Target="../slideLayouts/slideLayout2.xml"/><Relationship Id="rId7" Type="http://schemas.openxmlformats.org/officeDocument/2006/relationships/tags" Target="../tags/tag48.xml"/><Relationship Id="rId12" Type="http://schemas.openxmlformats.org/officeDocument/2006/relationships/tags" Target="../tags/tag53.xml"/><Relationship Id="rId17" Type="http://schemas.openxmlformats.org/officeDocument/2006/relationships/tags" Target="../tags/tag58.xml"/><Relationship Id="rId2" Type="http://schemas.openxmlformats.org/officeDocument/2006/relationships/tags" Target="../tags/tag43.xml"/><Relationship Id="rId16" Type="http://schemas.openxmlformats.org/officeDocument/2006/relationships/tags" Target="../tags/tag57.xml"/><Relationship Id="rId20" Type="http://schemas.openxmlformats.org/officeDocument/2006/relationships/tags" Target="../tags/tag61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tags" Target="../tags/tag52.xml"/><Relationship Id="rId5" Type="http://schemas.openxmlformats.org/officeDocument/2006/relationships/tags" Target="../tags/tag46.xml"/><Relationship Id="rId15" Type="http://schemas.openxmlformats.org/officeDocument/2006/relationships/tags" Target="../tags/tag56.xml"/><Relationship Id="rId23" Type="http://schemas.openxmlformats.org/officeDocument/2006/relationships/image" Target="../media/image8.png"/><Relationship Id="rId10" Type="http://schemas.openxmlformats.org/officeDocument/2006/relationships/tags" Target="../tags/tag51.xml"/><Relationship Id="rId19" Type="http://schemas.openxmlformats.org/officeDocument/2006/relationships/tags" Target="../tags/tag60.xml"/><Relationship Id="rId4" Type="http://schemas.openxmlformats.org/officeDocument/2006/relationships/tags" Target="../tags/tag45.xml"/><Relationship Id="rId9" Type="http://schemas.openxmlformats.org/officeDocument/2006/relationships/tags" Target="../tags/tag50.xml"/><Relationship Id="rId14" Type="http://schemas.openxmlformats.org/officeDocument/2006/relationships/tags" Target="../tags/tag55.xml"/><Relationship Id="rId2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64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69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71.xml"/><Relationship Id="rId4" Type="http://schemas.openxmlformats.org/officeDocument/2006/relationships/tags" Target="../tags/tag7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5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7" Type="http://schemas.openxmlformats.org/officeDocument/2006/relationships/image" Target="../media/image5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image" Target="../media/image6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8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0.xml"/><Relationship Id="rId4" Type="http://schemas.openxmlformats.org/officeDocument/2006/relationships/tags" Target="../tags/tag2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3" Type="http://schemas.openxmlformats.org/officeDocument/2006/relationships/tags" Target="../tags/tag3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Introduction to the Viewer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Mark K. Williams, CFPIM, CSCP					</a:t>
            </a:r>
          </a:p>
          <a:p>
            <a:r>
              <a:rPr lang="en-US" dirty="0" smtClean="0"/>
              <a:t>QAD Supply Chain Solutions Center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If the Hierarchy Options shows: </a:t>
            </a:r>
          </a:p>
          <a:p>
            <a:pPr algn="ctr">
              <a:buNone/>
            </a:pPr>
            <a:r>
              <a:rPr lang="en-US" b="1" dirty="0" smtClean="0"/>
              <a:t>Static: &lt;Hierarchy Name&gt; </a:t>
            </a:r>
          </a:p>
          <a:p>
            <a:pPr indent="0">
              <a:buNone/>
            </a:pPr>
            <a:r>
              <a:rPr lang="en-US" dirty="0" smtClean="0"/>
              <a:t>as an option, this indicates that the Hierarchy is already applied to the Scenario</a:t>
            </a:r>
          </a:p>
          <a:p>
            <a:pPr lvl="1"/>
            <a:r>
              <a:rPr lang="en-US" dirty="0" smtClean="0"/>
              <a:t>Another Hierarchy can be applied by selecting On-Fly and choosing an existing Hierarchy from the drop-down list</a:t>
            </a:r>
          </a:p>
          <a:p>
            <a:pPr lvl="1"/>
            <a:endParaRPr lang="en-US" dirty="0" smtClean="0"/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Hierarchy Options</a:t>
            </a:r>
            <a:endParaRPr lang="en-US" dirty="0" smtClean="0"/>
          </a:p>
        </p:txBody>
      </p:sp>
      <p:pic>
        <p:nvPicPr>
          <p:cNvPr id="11269" name="Picture 9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03828" y="3962400"/>
            <a:ext cx="5923670" cy="23622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270" name="Line 9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5715000" y="3810000"/>
            <a:ext cx="228600" cy="609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DM-Viewer-Intro-100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7" name="TextBox 6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1066800"/>
            <a:ext cx="1428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dirty="0"/>
              <a:t>DME Button</a:t>
            </a:r>
          </a:p>
        </p:txBody>
      </p:sp>
      <p:sp>
        <p:nvSpPr>
          <p:cNvPr id="13322" name="TextBox 10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1600200"/>
            <a:ext cx="15557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dirty="0"/>
              <a:t>Ribbon Menu</a:t>
            </a:r>
          </a:p>
        </p:txBody>
      </p:sp>
      <p:sp>
        <p:nvSpPr>
          <p:cNvPr id="13323" name="TextBox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3124200"/>
            <a:ext cx="13985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dirty="0"/>
              <a:t>Series View</a:t>
            </a:r>
          </a:p>
        </p:txBody>
      </p:sp>
      <p:sp>
        <p:nvSpPr>
          <p:cNvPr id="13324" name="TextBox 12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3657600"/>
            <a:ext cx="18462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dirty="0"/>
              <a:t>Data and Graph Views</a:t>
            </a:r>
          </a:p>
        </p:txBody>
      </p:sp>
      <p:pic>
        <p:nvPicPr>
          <p:cNvPr id="13316" name="Picture 5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2362200" y="1066800"/>
            <a:ext cx="6611314" cy="51514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13318" name="Rectangle 7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362200" y="1439702"/>
            <a:ext cx="6550479" cy="599004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19" name="Rectangle 5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362200" y="1066800"/>
            <a:ext cx="315686" cy="366152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20" name="Rectangle 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362200" y="2443666"/>
            <a:ext cx="1894114" cy="3320678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21" name="Rectangle 9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256314" y="2443666"/>
            <a:ext cx="3709307" cy="3482662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25" name="Rectangle 13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2362200" y="6017444"/>
            <a:ext cx="6629400" cy="161984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26" name="TextBox 14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" y="5867400"/>
            <a:ext cx="1905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800" dirty="0"/>
              <a:t>Information Bar</a:t>
            </a:r>
          </a:p>
        </p:txBody>
      </p:sp>
      <p:sp>
        <p:nvSpPr>
          <p:cNvPr id="13327" name="TextBox 15"/>
          <p:cNvSpPr txBox="1"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0" y="4724400"/>
            <a:ext cx="22859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800" dirty="0"/>
              <a:t>Series Information</a:t>
            </a:r>
          </a:p>
        </p:txBody>
      </p:sp>
      <p:sp>
        <p:nvSpPr>
          <p:cNvPr id="17" name="Title 16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/>
        <p:txBody>
          <a:bodyPr/>
          <a:lstStyle/>
          <a:p>
            <a:r>
              <a:rPr lang="en-US" dirty="0" smtClean="0"/>
              <a:t>Components of Viewer Screen</a:t>
            </a:r>
            <a:endParaRPr lang="en-US" dirty="0"/>
          </a:p>
        </p:txBody>
      </p:sp>
      <p:cxnSp>
        <p:nvCxnSpPr>
          <p:cNvPr id="20" name="Straight Arrow Connector 19"/>
          <p:cNvCxnSpPr>
            <a:stCxn id="13317" idx="3"/>
            <a:endCxn id="13319" idx="1"/>
          </p:cNvCxnSpPr>
          <p:nvPr>
            <p:custDataLst>
              <p:tags r:id="rId15"/>
            </p:custDataLst>
          </p:nvPr>
        </p:nvCxnSpPr>
        <p:spPr>
          <a:xfrm flipV="1">
            <a:off x="1428750" y="1249876"/>
            <a:ext cx="933450" cy="186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>
            <p:custDataLst>
              <p:tags r:id="rId16"/>
            </p:custDataLst>
          </p:nvPr>
        </p:nvCxnSpPr>
        <p:spPr>
          <a:xfrm flipV="1">
            <a:off x="1676400" y="1826932"/>
            <a:ext cx="704850" cy="186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>
            <p:custDataLst>
              <p:tags r:id="rId17"/>
            </p:custDataLst>
          </p:nvPr>
        </p:nvCxnSpPr>
        <p:spPr>
          <a:xfrm>
            <a:off x="1447800" y="3352800"/>
            <a:ext cx="1066800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>
            <p:custDataLst>
              <p:tags r:id="rId18"/>
            </p:custDataLst>
          </p:nvPr>
        </p:nvCxnSpPr>
        <p:spPr>
          <a:xfrm>
            <a:off x="1447800" y="3962400"/>
            <a:ext cx="3962400" cy="762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endCxn id="13325" idx="1"/>
          </p:cNvCxnSpPr>
          <p:nvPr>
            <p:custDataLst>
              <p:tags r:id="rId19"/>
            </p:custDataLst>
          </p:nvPr>
        </p:nvCxnSpPr>
        <p:spPr>
          <a:xfrm>
            <a:off x="1828800" y="6096000"/>
            <a:ext cx="533400" cy="2436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>
            <p:custDataLst>
              <p:tags r:id="rId20"/>
            </p:custDataLst>
          </p:nvPr>
        </p:nvCxnSpPr>
        <p:spPr>
          <a:xfrm flipV="1">
            <a:off x="2133600" y="4800600"/>
            <a:ext cx="6096000" cy="152400"/>
          </a:xfrm>
          <a:prstGeom prst="straightConnector1">
            <a:avLst/>
          </a:prstGeom>
          <a:ln w="28575">
            <a:solidFill>
              <a:srgbClr val="FF0000"/>
            </a:solidFill>
            <a:prstDash val="solid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Footer Placeholder 2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DM-Viewer-Intro-110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22" grpId="0"/>
      <p:bldP spid="13323" grpId="0"/>
      <p:bldP spid="13324" grpId="0"/>
      <p:bldP spid="13318" grpId="0" animBg="1"/>
      <p:bldP spid="13319" grpId="0" animBg="1"/>
      <p:bldP spid="13325" grpId="0" animBg="1"/>
      <p:bldP spid="13326" grpId="0"/>
      <p:bldP spid="133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Select Scenario to open</a:t>
            </a:r>
          </a:p>
          <a:p>
            <a:r>
              <a:rPr lang="en-US" dirty="0" smtClean="0"/>
              <a:t>Scenarios can be designated for each user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Select A Scenarios</a:t>
            </a:r>
            <a:endParaRPr lang="en-US" dirty="0"/>
          </a:p>
        </p:txBody>
      </p:sp>
      <p:pic>
        <p:nvPicPr>
          <p:cNvPr id="15362" name="Picture 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 r="36761" b="39047"/>
          <a:stretch>
            <a:fillRect/>
          </a:stretch>
        </p:blipFill>
        <p:spPr bwMode="auto">
          <a:xfrm>
            <a:off x="1447800" y="1981200"/>
            <a:ext cx="6248400" cy="43434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366" name="Picture 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24000" y="3126364"/>
            <a:ext cx="2085975" cy="3167063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DM-Viewer-Intro-120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>
            <p:custDataLst>
              <p:tags r:id="rId2"/>
            </p:custDataLst>
          </p:nvPr>
        </p:nvSpPr>
        <p:spPr>
          <a:xfrm>
            <a:off x="609600" y="1447800"/>
            <a:ext cx="73914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l">
              <a:defRPr/>
            </a:pPr>
            <a:endParaRPr lang="en-US" sz="1800" b="1" dirty="0"/>
          </a:p>
          <a:p>
            <a:pPr algn="l">
              <a:defRPr/>
            </a:pPr>
            <a:endParaRPr lang="en-US" sz="1800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Current Series – selected item on the series list</a:t>
            </a:r>
          </a:p>
          <a:p>
            <a:r>
              <a:rPr lang="en-US" dirty="0" smtClean="0"/>
              <a:t>Scenario status – Owned or Shared, impacts behavior and access</a:t>
            </a:r>
          </a:p>
          <a:p>
            <a:r>
              <a:rPr lang="en-US" dirty="0" smtClean="0"/>
              <a:t>Hierarchy - None, Static, or On-fly with hierarchy name</a:t>
            </a:r>
          </a:p>
          <a:p>
            <a:r>
              <a:rPr lang="en-US" dirty="0" smtClean="0"/>
              <a:t>Series Count – Full scenario count, changes with hierarchies, filters, or exceptions applied</a:t>
            </a:r>
          </a:p>
          <a:p>
            <a:r>
              <a:rPr lang="en-US" dirty="0" smtClean="0"/>
              <a:t>Data Source – local or </a:t>
            </a:r>
            <a:r>
              <a:rPr lang="en-US" dirty="0" smtClean="0">
                <a:solidFill>
                  <a:schemeClr val="tx1"/>
                </a:solidFill>
              </a:rPr>
              <a:t>server name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Information Bar</a:t>
            </a:r>
            <a:endParaRPr lang="en-US" dirty="0"/>
          </a:p>
        </p:txBody>
      </p:sp>
      <p:pic>
        <p:nvPicPr>
          <p:cNvPr id="16388" name="Picture 5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8" cstate="print"/>
          <a:srcRect l="583" t="95905" r="38789" b="1024"/>
          <a:stretch>
            <a:fillRect/>
          </a:stretch>
        </p:blipFill>
        <p:spPr bwMode="auto">
          <a:xfrm>
            <a:off x="574964" y="5408148"/>
            <a:ext cx="7979411" cy="306852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DM-Viewer-Intro-130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Viewer</a:t>
            </a:r>
            <a:r>
              <a:rPr lang="en-US" dirty="0" smtClean="0"/>
              <a:t> provides a single interface for users to collaborate and interact with their forecasts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Viewer login </a:t>
            </a:r>
            <a:r>
              <a:rPr lang="en-US" dirty="0" smtClean="0"/>
              <a:t>has options for applying </a:t>
            </a:r>
            <a:r>
              <a:rPr lang="en-US" b="1" dirty="0" smtClean="0"/>
              <a:t>filters</a:t>
            </a:r>
            <a:r>
              <a:rPr lang="en-US" dirty="0" smtClean="0"/>
              <a:t> and </a:t>
            </a:r>
            <a:r>
              <a:rPr lang="en-US" b="1" dirty="0" smtClean="0"/>
              <a:t>hierarchies</a:t>
            </a:r>
          </a:p>
          <a:p>
            <a:r>
              <a:rPr lang="en-US" dirty="0" smtClean="0"/>
              <a:t>Data can be viewed through </a:t>
            </a:r>
            <a:r>
              <a:rPr lang="en-US" b="1" dirty="0" smtClean="0"/>
              <a:t>Scenarios</a:t>
            </a:r>
            <a:r>
              <a:rPr lang="en-US" dirty="0" smtClean="0"/>
              <a:t> based on </a:t>
            </a:r>
            <a:r>
              <a:rPr lang="en-US" b="1" dirty="0" smtClean="0"/>
              <a:t>Data Permissions </a:t>
            </a:r>
            <a:r>
              <a:rPr lang="en-US" dirty="0" smtClean="0"/>
              <a:t>given by the </a:t>
            </a:r>
            <a:r>
              <a:rPr lang="en-US" b="1" dirty="0" smtClean="0"/>
              <a:t>Administrator</a:t>
            </a:r>
            <a:endParaRPr lang="en-US" dirty="0" smtClean="0"/>
          </a:p>
          <a:p>
            <a:r>
              <a:rPr lang="en-US" dirty="0" smtClean="0"/>
              <a:t>Users may have access to the </a:t>
            </a:r>
            <a:r>
              <a:rPr lang="en-US" b="1" dirty="0" smtClean="0"/>
              <a:t>Living Master or a DTL (Detail) Scenario</a:t>
            </a:r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Viewer Introduction - Recap</a:t>
            </a:r>
            <a:endParaRPr lang="en-US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DM-Viewer-Intro-140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The Viewer is the main program used in researching and manipulating a forecast</a:t>
            </a:r>
          </a:p>
          <a:p>
            <a:r>
              <a:rPr lang="en-US" dirty="0" smtClean="0"/>
              <a:t>It allows users to collaboratively manage the forecasting process to account for</a:t>
            </a:r>
          </a:p>
          <a:p>
            <a:pPr lvl="1"/>
            <a:r>
              <a:rPr lang="en-US" dirty="0" smtClean="0"/>
              <a:t>Sales Objectives</a:t>
            </a:r>
          </a:p>
          <a:p>
            <a:pPr lvl="1"/>
            <a:r>
              <a:rPr lang="en-US" dirty="0" smtClean="0"/>
              <a:t>New Customers </a:t>
            </a:r>
          </a:p>
          <a:p>
            <a:pPr lvl="1"/>
            <a:r>
              <a:rPr lang="en-US" dirty="0" smtClean="0"/>
              <a:t>New Products</a:t>
            </a:r>
          </a:p>
          <a:p>
            <a:pPr lvl="1"/>
            <a:r>
              <a:rPr lang="en-US" dirty="0" smtClean="0"/>
              <a:t>Product Cannibalization</a:t>
            </a:r>
          </a:p>
          <a:p>
            <a:pPr lvl="1"/>
            <a:r>
              <a:rPr lang="en-US" dirty="0" smtClean="0"/>
              <a:t>Product Retirements</a:t>
            </a:r>
          </a:p>
          <a:p>
            <a:pPr lvl="1"/>
            <a:r>
              <a:rPr lang="en-US" dirty="0" smtClean="0"/>
              <a:t>Price Changes</a:t>
            </a:r>
          </a:p>
          <a:p>
            <a:pPr lvl="1"/>
            <a:r>
              <a:rPr lang="en-US" dirty="0" smtClean="0"/>
              <a:t>Promotions 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Viewer - Introduction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DM-Viewer-Intro-020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Who Uses The DM Viewer</a:t>
            </a:r>
            <a:endParaRPr lang="en-US" dirty="0"/>
          </a:p>
        </p:txBody>
      </p:sp>
      <p:graphicFrame>
        <p:nvGraphicFramePr>
          <p:cNvPr id="39939" name="Object 3"/>
          <p:cNvGraphicFramePr>
            <a:graphicFrameLocks noChangeAspect="1"/>
          </p:cNvGraphicFramePr>
          <p:nvPr/>
        </p:nvGraphicFramePr>
        <p:xfrm>
          <a:off x="163520" y="1676400"/>
          <a:ext cx="8816955" cy="4038600"/>
        </p:xfrm>
        <a:graphic>
          <a:graphicData uri="http://schemas.openxmlformats.org/presentationml/2006/ole">
            <p:oleObj spid="_x0000_s2050" name="Visio" r:id="rId6" imgW="7006966" imgH="2785192" progId="Visio.Drawing.11">
              <p:embed/>
            </p:oleObj>
          </a:graphicData>
        </a:graphic>
      </p:graphicFrame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DM-Viewer-Intro-030</a:t>
            </a:r>
            <a:endParaRPr lang="en-US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The Viewer can be accessed from the Start Menu via: Programs &gt; QAD – Demand Management&gt; Demand Management Engine &gt; DME Viewer</a:t>
            </a:r>
          </a:p>
          <a:p>
            <a:endParaRPr lang="en-US" dirty="0" smtClean="0"/>
          </a:p>
          <a:p>
            <a:r>
              <a:rPr lang="en-US" dirty="0" smtClean="0"/>
              <a:t>You may drag the shortcut from the Start Menu to the Desktop or the Quick Launch Bar</a:t>
            </a:r>
          </a:p>
          <a:p>
            <a:pPr lvl="1"/>
            <a:endParaRPr lang="en-US" dirty="0" smtClean="0"/>
          </a:p>
        </p:txBody>
      </p:sp>
      <p:sp>
        <p:nvSpPr>
          <p:cNvPr id="6" name="Title 5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Launching the Viewer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DM-Viewer-Intro-040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339725" lvl="1" indent="-339725">
              <a:spcBef>
                <a:spcPts val="900"/>
              </a:spcBef>
              <a:buFontTx/>
              <a:buChar char="•"/>
              <a:defRPr/>
            </a:pPr>
            <a:r>
              <a:rPr lang="en-US" sz="2000" dirty="0" smtClean="0"/>
              <a:t>The QAD Demand Management administrator is responsible for the creation of all users and their security</a:t>
            </a:r>
          </a:p>
          <a:p>
            <a:pPr marL="339725" lvl="1" indent="-339725">
              <a:spcBef>
                <a:spcPts val="1200"/>
              </a:spcBef>
              <a:buFontTx/>
              <a:buChar char="•"/>
              <a:defRPr/>
            </a:pPr>
            <a:r>
              <a:rPr lang="en-US" sz="2000" dirty="0" smtClean="0"/>
              <a:t>Once the application has been launched, the </a:t>
            </a:r>
            <a:r>
              <a:rPr lang="en-US" sz="2000" b="1" dirty="0" smtClean="0"/>
              <a:t>DME Viewer - Login</a:t>
            </a:r>
            <a:r>
              <a:rPr lang="en-US" sz="2000" dirty="0" smtClean="0"/>
              <a:t> screen displays</a:t>
            </a:r>
          </a:p>
          <a:p>
            <a:pPr marL="339725" lvl="1" indent="-339725">
              <a:spcBef>
                <a:spcPts val="1200"/>
              </a:spcBef>
              <a:buFontTx/>
              <a:buChar char="•"/>
              <a:defRPr/>
            </a:pPr>
            <a:r>
              <a:rPr lang="en-US" sz="2000" dirty="0" smtClean="0"/>
              <a:t>Enter your assigned </a:t>
            </a:r>
            <a:r>
              <a:rPr lang="en-US" sz="2000" b="1" dirty="0" smtClean="0"/>
              <a:t>Login</a:t>
            </a:r>
            <a:r>
              <a:rPr lang="en-US" sz="2000" dirty="0" smtClean="0"/>
              <a:t> and </a:t>
            </a:r>
            <a:r>
              <a:rPr lang="en-US" sz="2000" b="1" dirty="0" smtClean="0"/>
              <a:t>Password</a:t>
            </a:r>
            <a:endParaRPr lang="en-US" sz="2000" dirty="0" smtClean="0"/>
          </a:p>
          <a:p>
            <a:pPr marL="339725" lvl="1" indent="-339725">
              <a:spcBef>
                <a:spcPts val="1200"/>
              </a:spcBef>
              <a:buFontTx/>
              <a:buChar char="•"/>
              <a:defRPr/>
            </a:pPr>
            <a:r>
              <a:rPr lang="en-US" sz="2000" dirty="0" smtClean="0"/>
              <a:t>Use the </a:t>
            </a:r>
            <a:r>
              <a:rPr lang="en-US" sz="2000" b="1" dirty="0" smtClean="0"/>
              <a:t>Language</a:t>
            </a:r>
            <a:r>
              <a:rPr lang="en-US" sz="2000" dirty="0" smtClean="0"/>
              <a:t> drop-down to select the language used in the Viewer</a:t>
            </a:r>
          </a:p>
          <a:p>
            <a:endParaRPr lang="en-US" dirty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Logging into the Viewer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sz="half" idx="4294967295"/>
            <p:custDataLst>
              <p:tags r:id="rId4"/>
            </p:custDataLst>
          </p:nvPr>
        </p:nvSpPr>
        <p:spPr>
          <a:xfrm>
            <a:off x="0" y="179388"/>
            <a:ext cx="8229600" cy="428625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endParaRPr lang="en-US" sz="800" i="1" dirty="0" smtClean="0"/>
          </a:p>
          <a:p>
            <a:pPr lvl="1" eaLnBrk="1" hangingPunct="1">
              <a:spcBef>
                <a:spcPct val="0"/>
              </a:spcBef>
              <a:spcAft>
                <a:spcPct val="30000"/>
              </a:spcAft>
              <a:buFontTx/>
              <a:buChar char="•"/>
              <a:defRPr/>
            </a:pPr>
            <a:endParaRPr lang="en-US" sz="2000" dirty="0" smtClean="0"/>
          </a:p>
          <a:p>
            <a:pPr lvl="1" eaLnBrk="1" hangingPunct="1">
              <a:spcAft>
                <a:spcPct val="30000"/>
              </a:spcAft>
              <a:buFontTx/>
              <a:buChar char="•"/>
              <a:defRPr/>
            </a:pPr>
            <a:endParaRPr lang="en-US" dirty="0" smtClean="0"/>
          </a:p>
        </p:txBody>
      </p:sp>
      <p:pic>
        <p:nvPicPr>
          <p:cNvPr id="6149" name="Picture 6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67000" y="3276600"/>
            <a:ext cx="3547619" cy="2940476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DM-Viewer-Intro-050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sz="2200" dirty="0" smtClean="0"/>
              <a:t>The main scenarios to choose from will be the </a:t>
            </a:r>
            <a:r>
              <a:rPr lang="en-US" sz="2200" b="1" dirty="0" smtClean="0"/>
              <a:t>Living Master </a:t>
            </a:r>
            <a:r>
              <a:rPr lang="en-US" sz="2200" dirty="0" smtClean="0"/>
              <a:t>and the </a:t>
            </a:r>
            <a:r>
              <a:rPr lang="en-US" sz="2200" b="1" dirty="0" smtClean="0"/>
              <a:t>DTL (Detail) Scenario</a:t>
            </a:r>
            <a:r>
              <a:rPr lang="en-US" sz="2200" dirty="0" smtClean="0"/>
              <a:t>  </a:t>
            </a:r>
          </a:p>
          <a:p>
            <a:r>
              <a:rPr lang="en-US" sz="2200" dirty="0" smtClean="0"/>
              <a:t>Users may have the ability to access the Living Master directly to make changes</a:t>
            </a:r>
          </a:p>
          <a:p>
            <a:r>
              <a:rPr lang="en-US" sz="2200" dirty="0" smtClean="0"/>
              <a:t>The scenario </a:t>
            </a:r>
            <a:r>
              <a:rPr lang="en-US" sz="2200" b="1" dirty="0" smtClean="0"/>
              <a:t>“&lt;user&gt;– DTL” </a:t>
            </a:r>
            <a:r>
              <a:rPr lang="en-US" sz="2200" dirty="0" smtClean="0"/>
              <a:t>refers to the your </a:t>
            </a:r>
            <a:r>
              <a:rPr lang="en-US" sz="2200" b="1" dirty="0" smtClean="0"/>
              <a:t>“Detail”</a:t>
            </a:r>
            <a:r>
              <a:rPr lang="en-US" sz="2200" dirty="0" smtClean="0"/>
              <a:t> scenario. </a:t>
            </a:r>
          </a:p>
          <a:p>
            <a:pPr lvl="1"/>
            <a:r>
              <a:rPr lang="en-US" sz="2000" dirty="0" smtClean="0"/>
              <a:t>The DTL scenario is used to retrieve, view, and edit data from the Living Master that a person is restricted to  </a:t>
            </a:r>
          </a:p>
          <a:p>
            <a:pPr lvl="2"/>
            <a:r>
              <a:rPr lang="en-US" sz="1600" dirty="0" smtClean="0"/>
              <a:t>Any changes made in the DTL scenario will needed to be committed (saved) back to the Living Master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Open Scenario</a:t>
            </a:r>
            <a:endParaRPr lang="en-US" dirty="0" smtClean="0"/>
          </a:p>
        </p:txBody>
      </p:sp>
      <p:pic>
        <p:nvPicPr>
          <p:cNvPr id="7173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34000" y="4114800"/>
            <a:ext cx="2285999" cy="227606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DM-Viewer-Intro-060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Once you have logged into the application, click the </a:t>
            </a:r>
            <a:r>
              <a:rPr lang="en-US" b="1" dirty="0" smtClean="0"/>
              <a:t>Scenario</a:t>
            </a:r>
            <a:r>
              <a:rPr lang="en-US" dirty="0" smtClean="0"/>
              <a:t> button to open the drop-down list of available scenarios</a:t>
            </a:r>
          </a:p>
          <a:p>
            <a:r>
              <a:rPr lang="en-US" dirty="0" smtClean="0"/>
              <a:t>Select the scenario to open from the list. The Open Scenario window displays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Open Scenario</a:t>
            </a:r>
            <a:endParaRPr lang="en-US" dirty="0" smtClean="0"/>
          </a:p>
        </p:txBody>
      </p:sp>
      <p:pic>
        <p:nvPicPr>
          <p:cNvPr id="8197" name="Picture 9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304731" y="3429000"/>
            <a:ext cx="6520815" cy="260032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DM-Viewer-Intro-070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2200" dirty="0" smtClean="0"/>
              <a:t>For previously saved filters, use the drop-down list to select a desired filter. Default value is “No Filter”</a:t>
            </a:r>
          </a:p>
          <a:p>
            <a:r>
              <a:rPr lang="en-US" sz="2200" dirty="0" smtClean="0"/>
              <a:t>The Record Count below the drop-down indicates the number of series that would be returned from applying the selected filter to this Scenario</a:t>
            </a:r>
          </a:p>
          <a:p>
            <a:r>
              <a:rPr lang="en-US" sz="2200" dirty="0" smtClean="0"/>
              <a:t>To add a new filter, enter a name into the text box and click the New button </a:t>
            </a:r>
          </a:p>
          <a:p>
            <a:pPr lvl="1"/>
            <a:r>
              <a:rPr lang="en-US" sz="1800" dirty="0" smtClean="0"/>
              <a:t>The Filter Editor will display allowing you to enter the filter criteria   </a:t>
            </a:r>
          </a:p>
          <a:p>
            <a:pPr lvl="1"/>
            <a:endParaRPr lang="en-US" dirty="0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Select a Filter (optional)</a:t>
            </a:r>
          </a:p>
        </p:txBody>
      </p:sp>
      <p:pic>
        <p:nvPicPr>
          <p:cNvPr id="9222" name="Picture 9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38400" y="4038600"/>
            <a:ext cx="4657725" cy="185737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221" name="Line 5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2048069" y="4419600"/>
            <a:ext cx="4572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DM-Viewer-Intro-080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To open the scenario without a Hierarchy, leave the default selection of No Hierarchy</a:t>
            </a:r>
          </a:p>
          <a:p>
            <a:r>
              <a:rPr lang="en-US" dirty="0" smtClean="0"/>
              <a:t>To apply a Hierarchy while opening the Scenario, select On-Fly and choose an existing Hierarchy from the drop-down list </a:t>
            </a:r>
          </a:p>
          <a:p>
            <a:r>
              <a:rPr lang="en-US" dirty="0" smtClean="0"/>
              <a:t>Click Ok</a:t>
            </a: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Hierarchy Options</a:t>
            </a:r>
          </a:p>
        </p:txBody>
      </p:sp>
      <p:pic>
        <p:nvPicPr>
          <p:cNvPr id="10245" name="Picture 10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981200" y="3733800"/>
            <a:ext cx="5732585" cy="22860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246" name="Oval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191000" y="3886200"/>
            <a:ext cx="3352800" cy="1371600"/>
          </a:xfrm>
          <a:prstGeom prst="ellipse">
            <a:avLst/>
          </a:prstGeom>
          <a:noFill/>
          <a:ln w="317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7" name="Line 5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4953000" y="3352800"/>
            <a:ext cx="152400" cy="533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DM-Viewer-Intro-090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LINSipN9vcAy85EVd8eDR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9M11B0ARMnZURzFQMdhom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3sdfiyY0xFyGwGZXQnpx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S5yaqamGhyPIS9oYdY80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3oft480qweTCRia9wAOYK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9bCHYg8LBiUBNnc4y41V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hPES0FvAO0rvGQBhVJu3k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NrjyYNfEe5ixUN35fsf0t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aiHmth8irNha1dzrGHk9M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XWNxC4LNxHUYCiAaQlOsH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MsUicEVc6dvidDTWcHai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vCtoF10rEqBu3Zmit103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bBXnumtx4mDvlwEXZgcX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0ZipiUPrReyCc3hgaDGD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59JkxNY45bNB6ZV6K3xjJ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WIjAFI6zho45osgahUHHZ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AQ97DUJaeLrrBX454yHDu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bLrjc4y8W2qcTqO3e03Ft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dZ12WmSr70XRN4d4gMJsv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EczPmdGGDkj8oVKzeFQ9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nwzCPThMVNp9wx9mw209s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4mZYvN1CMsNLzZ1kLEvkv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lBVY21tUNp79BPN3ceLW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AItRg74tET0RFOWVSQQ4R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6mvjE36hh9YPovkwK2IcKG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y24owe7N2SsITv6Ggxej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Qo9dBXNlijU1pPV5jNcBF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rPWd4rJj2ypQP69dqydug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zHWpYDwFnlYgAerj9F4JP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i2FZx36F5w1pgfhFt5Mnb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8781xYgwZNf7DvJhiM9QR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fbYc2ucYWsIfa6tDh0gx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SzwUL6pxqwcFoTJY5syHf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unQsBnOUyknHgSsGYZXKC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dARnVu0jOuNqjlWz4Ulrz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X9IDusbyrIlLXnlEzIYCD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1pzTywK1gLqKnbw2zj0CY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rJN8GHWmcEUtDHFhZx8g3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4ynzepkDtW6JHYQlLtC4v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QuJDZhIqtnalFeL7tw1za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mTZGrDLFEYAmISPBp2U3s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r3u9UBQnligWHBfG1E47a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u1E3bH92YFFh0ERq9ktvW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dLtQKMH6UJE8lgQokcFjX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4UljaYYOz2rL743VDgsgSa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gPohnxOSYZXaNSAkXnkSL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DSiAAKZgQDmauEstpah2L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8eOSEk7TFAEwKcuVZmXmz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LiwShR6YF7vElDmQ36FyU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PQL0X6cPoEZlA04Hn7Y4g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mtuZWZ1x8ai7tG7gT0LPI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EZ3mLlJxzQnpthwYadNRw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3txoz6dYiqHwOuWzdFOAB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J4cPKVQy2RjPVzPnLCjAx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IWs11AZ72WdBJtbKmi8Ko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LTzUAvfMYifh0V34Ro5L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cZzmKQTcg0UMmgmJUfzUP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CjQmb1f1sNxSJtsFP8dQF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28oG01KppAPK95IsDpKMYx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ftwThfqrGZHpCTfgEDDzC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HW7VnCoSau0PmfwoFSWey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D0v3fOtKiDAxn0DwaRcRn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QXoWrMyOgpyepd3QmpJRF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GS8xLfdQQe0ZgbcxuZBQa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7XCC9pdjAYubBCM36ZYk5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5v1MHh2tKtVRdzpxx226S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nUowvqPMhGKt7x7Aq65SQ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K2cBRahu6TfQM9Awh38AQ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WLPCtzHUcvp4XGA4tZrC9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0d5NAVTgQZuEHNStZ9cKZ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r9BJXsz2EfraPUGssYo6X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VVW17Jv6yKNuzgW4OtLPh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3LEkbKwbGL73GNsz8rPlV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WMKUzoyQEJlB9vXAQjxvH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5489</TotalTime>
  <Words>790</Words>
  <Application>Microsoft Office PowerPoint</Application>
  <PresentationFormat>On-screen Show (4:3)</PresentationFormat>
  <Paragraphs>124</Paragraphs>
  <Slides>14</Slides>
  <Notes>14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6" baseType="lpstr">
      <vt:lpstr>QAD 2010 Template</vt:lpstr>
      <vt:lpstr>Microsoft Office Visio Drawing</vt:lpstr>
      <vt:lpstr>Introduction to the Viewer</vt:lpstr>
      <vt:lpstr>Viewer - Introduction</vt:lpstr>
      <vt:lpstr>Who Uses The DM Viewer</vt:lpstr>
      <vt:lpstr>Launching the Viewer</vt:lpstr>
      <vt:lpstr>Logging into the Viewer</vt:lpstr>
      <vt:lpstr>Open Scenario</vt:lpstr>
      <vt:lpstr>Open Scenario</vt:lpstr>
      <vt:lpstr>Select a Filter (optional)</vt:lpstr>
      <vt:lpstr>Hierarchy Options</vt:lpstr>
      <vt:lpstr>Hierarchy Options</vt:lpstr>
      <vt:lpstr>Components of Viewer Screen</vt:lpstr>
      <vt:lpstr>Select A Scenarios</vt:lpstr>
      <vt:lpstr>Information Bar</vt:lpstr>
      <vt:lpstr>Viewer Introduction - Recap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Demand Management Engine</dc:title>
  <dc:creator>Mark K Williams</dc:creator>
  <cp:lastModifiedBy>mdf</cp:lastModifiedBy>
  <cp:revision>756</cp:revision>
  <dcterms:created xsi:type="dcterms:W3CDTF">2011-07-26T19:18:42Z</dcterms:created>
  <dcterms:modified xsi:type="dcterms:W3CDTF">2012-01-30T17:18:39Z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1jp-wiULzAsie6Yt4hXk8RVZxcn8mjJkrB62C6NC5b4A</vt:lpwstr>
  </property>
  <property fmtid="{D5CDD505-2E9C-101B-9397-08002B2CF9AE}" pid="4" name="Google.Documents.RevisionId">
    <vt:lpwstr>13809765292570512966</vt:lpwstr>
  </property>
  <property fmtid="{D5CDD505-2E9C-101B-9397-08002B2CF9AE}" pid="5" name="Google.Documents.PreviousRevisionId">
    <vt:lpwstr>07098763317682384544</vt:lpwstr>
  </property>
  <property fmtid="{D5CDD505-2E9C-101B-9397-08002B2CF9AE}" pid="6" name="Google.Documents.PluginVersion">
    <vt:lpwstr>2.0.2154.5604</vt:lpwstr>
  </property>
  <property fmtid="{D5CDD505-2E9C-101B-9397-08002B2CF9AE}" pid="7" name="Google.Documents.MergeIncapabilityFlags">
    <vt:i4>0</vt:i4>
  </property>
</Properties>
</file>