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4"/>
  </p:sldMasterIdLst>
  <p:notesMasterIdLst>
    <p:notesMasterId r:id="rId10"/>
  </p:notesMasterIdLst>
  <p:handoutMasterIdLst>
    <p:handoutMasterId r:id="rId11"/>
  </p:handoutMasterIdLst>
  <p:sldIdLst>
    <p:sldId id="993" r:id="rId5"/>
    <p:sldId id="988" r:id="rId6"/>
    <p:sldId id="989" r:id="rId7"/>
    <p:sldId id="994" r:id="rId8"/>
    <p:sldId id="991" r:id="rId9"/>
  </p:sldIdLst>
  <p:sldSz cx="9144000" cy="6858000" type="screen4x3"/>
  <p:notesSz cx="7077075" cy="936307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53" autoAdjust="0"/>
    <p:restoredTop sz="71969" autoAdjust="0"/>
  </p:normalViewPr>
  <p:slideViewPr>
    <p:cSldViewPr>
      <p:cViewPr>
        <p:scale>
          <a:sx n="90" d="100"/>
          <a:sy n="90" d="100"/>
        </p:scale>
        <p:origin x="-37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358"/>
    </p:cViewPr>
  </p:sorterViewPr>
  <p:notesViewPr>
    <p:cSldViewPr>
      <p:cViewPr>
        <p:scale>
          <a:sx n="110" d="100"/>
          <a:sy n="110" d="100"/>
        </p:scale>
        <p:origin x="-3138" y="402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66733" cy="46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72" tIns="46087" rIns="92172" bIns="46087" numCol="1" anchor="t" anchorCtr="0" compatLnSpc="1">
            <a:prstTxWarp prst="textNoShape">
              <a:avLst/>
            </a:prstTxWarp>
          </a:bodyPr>
          <a:lstStyle>
            <a:lvl1pPr algn="l" defTabSz="921706">
              <a:defRPr sz="1200" b="1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10342" y="0"/>
            <a:ext cx="3066733" cy="46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72" tIns="46087" rIns="92172" bIns="46087" numCol="1" anchor="t" anchorCtr="0" compatLnSpc="1">
            <a:prstTxWarp prst="textNoShape">
              <a:avLst/>
            </a:prstTxWarp>
          </a:bodyPr>
          <a:lstStyle>
            <a:lvl1pPr algn="r" defTabSz="921706">
              <a:defRPr sz="1200" b="1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95402"/>
            <a:ext cx="3066733" cy="46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72" tIns="46087" rIns="92172" bIns="46087" numCol="1" anchor="b" anchorCtr="0" compatLnSpc="1">
            <a:prstTxWarp prst="textNoShape">
              <a:avLst/>
            </a:prstTxWarp>
          </a:bodyPr>
          <a:lstStyle>
            <a:lvl1pPr algn="l" defTabSz="921706">
              <a:defRPr sz="1200" b="1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10342" y="8895402"/>
            <a:ext cx="3066733" cy="46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72" tIns="46087" rIns="92172" bIns="46087" numCol="1" anchor="b" anchorCtr="0" compatLnSpc="1">
            <a:prstTxWarp prst="textNoShape">
              <a:avLst/>
            </a:prstTxWarp>
          </a:bodyPr>
          <a:lstStyle>
            <a:lvl1pPr algn="r" defTabSz="921706">
              <a:defRPr sz="1200" b="1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77CB985-19B3-4C72-AFA7-C1FE06F448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66733" cy="46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72" tIns="46087" rIns="92172" bIns="46087" numCol="1" anchor="t" anchorCtr="0" compatLnSpc="1">
            <a:prstTxWarp prst="textNoShape">
              <a:avLst/>
            </a:prstTxWarp>
          </a:bodyPr>
          <a:lstStyle>
            <a:lvl1pPr algn="l" defTabSz="921706">
              <a:defRPr sz="1200" b="1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10342" y="0"/>
            <a:ext cx="3066733" cy="46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72" tIns="46087" rIns="92172" bIns="46087" numCol="1" anchor="t" anchorCtr="0" compatLnSpc="1">
            <a:prstTxWarp prst="textNoShape">
              <a:avLst/>
            </a:prstTxWarp>
          </a:bodyPr>
          <a:lstStyle>
            <a:lvl1pPr algn="r" defTabSz="921706">
              <a:defRPr sz="1200" b="1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6975" y="701675"/>
            <a:ext cx="4683125" cy="3511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3610" y="4447701"/>
            <a:ext cx="5189855" cy="4213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72" tIns="46087" rIns="92172" bIns="460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13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95402"/>
            <a:ext cx="3066733" cy="46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72" tIns="46087" rIns="92172" bIns="46087" numCol="1" anchor="b" anchorCtr="0" compatLnSpc="1">
            <a:prstTxWarp prst="textNoShape">
              <a:avLst/>
            </a:prstTxWarp>
          </a:bodyPr>
          <a:lstStyle>
            <a:lvl1pPr algn="l" defTabSz="921706">
              <a:defRPr sz="1200" b="1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10342" y="8895402"/>
            <a:ext cx="3066733" cy="467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72" tIns="46087" rIns="92172" bIns="46087" numCol="1" anchor="b" anchorCtr="0" compatLnSpc="1">
            <a:prstTxWarp prst="textNoShape">
              <a:avLst/>
            </a:prstTxWarp>
          </a:bodyPr>
          <a:lstStyle>
            <a:lvl1pPr algn="r" defTabSz="921706">
              <a:defRPr sz="1200" b="1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F473422-744D-4CC8-AF4D-CD848ED675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</a:t>
            </a:r>
            <a:r>
              <a:rPr lang="en-US" dirty="0" smtClean="0"/>
              <a:t>Using “Same As” To Develop A Forecast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473422-744D-4CC8-AF4D-CD848ED675C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2713" lvl="1" indent="-112713">
              <a:buFont typeface="Arial" pitchFamily="34" charset="0"/>
              <a:buChar char="•"/>
            </a:pPr>
            <a:r>
              <a:rPr lang="en-US" b="1" dirty="0" smtClean="0"/>
              <a:t>Same As History </a:t>
            </a:r>
            <a:r>
              <a:rPr lang="en-US" dirty="0" smtClean="0"/>
              <a:t>– Allows you to replace one product's history with another product’s history by a certain percentage, adjusted by a certain percentage  </a:t>
            </a:r>
          </a:p>
          <a:p>
            <a:pPr marL="112713" lvl="1" indent="-112713">
              <a:buFont typeface="Arial" pitchFamily="34" charset="0"/>
              <a:buChar char="•"/>
            </a:pPr>
            <a:r>
              <a:rPr lang="en-US" b="1" dirty="0" smtClean="0"/>
              <a:t>Same As Seasonality </a:t>
            </a:r>
            <a:r>
              <a:rPr lang="en-US" dirty="0" smtClean="0"/>
              <a:t>– Allows you to replace the seasonality pattern of one product's forecast with the seasonality of another product’s forecast to simulate data for products with similar seasonal characteristics  </a:t>
            </a:r>
          </a:p>
          <a:p>
            <a:pPr marL="112713" lvl="1" indent="-112713">
              <a:buFont typeface="Arial" pitchFamily="34" charset="0"/>
              <a:buChar char="•"/>
            </a:pPr>
            <a:r>
              <a:rPr lang="en-US" b="1" dirty="0" smtClean="0"/>
              <a:t>Both</a:t>
            </a:r>
            <a:r>
              <a:rPr lang="en-US" dirty="0" smtClean="0"/>
              <a:t> – Changes both history and the forecast as described above</a:t>
            </a:r>
            <a:endParaRPr lang="en-US" b="1" dirty="0" smtClean="0"/>
          </a:p>
          <a:p>
            <a:pPr marL="0" lvl="1" defTabSz="931408" eaLnBrk="1" hangingPunct="1">
              <a:defRPr/>
            </a:pPr>
            <a:r>
              <a:rPr lang="en-US" dirty="0" smtClean="0"/>
              <a:t>When modifying history, the user will need to reforecast to see a change in the statistical forecast.</a:t>
            </a:r>
          </a:p>
          <a:p>
            <a:pPr marL="0" lvl="1" defTabSz="931408" eaLnBrk="1" hangingPunct="1">
              <a:defRPr/>
            </a:pPr>
            <a:endParaRPr lang="en-US" b="1" dirty="0" smtClean="0"/>
          </a:p>
          <a:p>
            <a:pPr marL="0" lvl="1" defTabSz="931408" eaLnBrk="1" hangingPunct="1">
              <a:defRPr/>
            </a:pPr>
            <a:r>
              <a:rPr lang="en-US" b="1" dirty="0" smtClean="0"/>
              <a:t>Note</a:t>
            </a:r>
            <a:r>
              <a:rPr lang="en-US" dirty="0" smtClean="0"/>
              <a:t>:  </a:t>
            </a:r>
            <a:r>
              <a:rPr lang="en-US" b="1" dirty="0" smtClean="0"/>
              <a:t>Same As History </a:t>
            </a:r>
            <a:r>
              <a:rPr lang="en-US" dirty="0" smtClean="0"/>
              <a:t>changes values stored in the opinion line value (History).</a:t>
            </a:r>
            <a:r>
              <a:rPr lang="en-US" baseline="0" dirty="0" smtClean="0"/>
              <a:t> </a:t>
            </a:r>
            <a:r>
              <a:rPr lang="en-US" b="1" dirty="0" smtClean="0"/>
              <a:t>Same As Seasonality </a:t>
            </a:r>
            <a:r>
              <a:rPr lang="en-US" dirty="0" smtClean="0"/>
              <a:t>changes values stored in the opinion line  </a:t>
            </a:r>
            <a:r>
              <a:rPr lang="en-US" dirty="0" err="1" smtClean="0"/>
              <a:t>fvalue</a:t>
            </a:r>
            <a:r>
              <a:rPr lang="en-US" dirty="0" smtClean="0"/>
              <a:t> (Forecast). </a:t>
            </a:r>
          </a:p>
          <a:p>
            <a:pPr marL="0" lvl="1" defTabSz="931408" eaLnBrk="1" hangingPunct="1">
              <a:defRPr/>
            </a:pPr>
            <a:endParaRPr lang="en-US" dirty="0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21DF108-269B-4B24-9078-EB1DC9756C03}" type="slidenum">
              <a:rPr lang="en-US" smtClean="0"/>
              <a:pPr>
                <a:defRPr/>
              </a:pPr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8044" indent="-118044"/>
            <a:r>
              <a:rPr lang="en-US" dirty="0" smtClean="0"/>
              <a:t>You can apply either of the following options to the selected series:</a:t>
            </a:r>
          </a:p>
          <a:p>
            <a:pPr marL="118044" lvl="1" indent="-118044">
              <a:buFont typeface="Arial" pitchFamily="34" charset="0"/>
              <a:buChar char="•"/>
            </a:pPr>
            <a:r>
              <a:rPr lang="en-US" dirty="0" smtClean="0"/>
              <a:t>Select </a:t>
            </a:r>
            <a:r>
              <a:rPr lang="en-US" b="1" dirty="0" smtClean="0"/>
              <a:t>History</a:t>
            </a:r>
            <a:r>
              <a:rPr lang="en-US" dirty="0" smtClean="0"/>
              <a:t>, </a:t>
            </a:r>
            <a:r>
              <a:rPr lang="en-US" b="1" dirty="0" smtClean="0"/>
              <a:t>Seasonality</a:t>
            </a:r>
            <a:r>
              <a:rPr lang="en-US" dirty="0" smtClean="0"/>
              <a:t> or </a:t>
            </a:r>
            <a:r>
              <a:rPr lang="en-US" b="1" dirty="0" smtClean="0"/>
              <a:t>Both</a:t>
            </a:r>
            <a:r>
              <a:rPr lang="en-US" dirty="0" smtClean="0"/>
              <a:t> as the Method.  </a:t>
            </a:r>
          </a:p>
          <a:p>
            <a:pPr marL="118044" lvl="1" indent="-118044">
              <a:buFont typeface="Arial" pitchFamily="34" charset="0"/>
              <a:buChar char="•"/>
            </a:pPr>
            <a:r>
              <a:rPr lang="en-US" dirty="0" smtClean="0"/>
              <a:t>Select the Source series to “copy” in the drop-down list.</a:t>
            </a:r>
          </a:p>
          <a:p>
            <a:pPr marL="118044" lvl="1" indent="-118044">
              <a:buFont typeface="Arial" pitchFamily="34" charset="0"/>
              <a:buChar char="•"/>
            </a:pPr>
            <a:r>
              <a:rPr lang="en-US" dirty="0" smtClean="0"/>
              <a:t>Use the </a:t>
            </a:r>
            <a:r>
              <a:rPr lang="en-US" b="1" dirty="0" smtClean="0"/>
              <a:t>percentage option </a:t>
            </a:r>
            <a:r>
              <a:rPr lang="en-US" dirty="0" smtClean="0"/>
              <a:t>to increase or decrease the history by the specified factor, then Apply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3D2CF33-B4B4-402D-AFAC-B67C3E11C46E}" type="slidenum">
              <a:rPr lang="en-US" smtClean="0"/>
              <a:pPr>
                <a:defRPr/>
              </a:pPr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Use “Same As” for New or changing products.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Note that the two series selected in these examples have the same history.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This results from selecting “History” on the Same As tab and applying the same history from one series to another.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F473422-744D-4CC8-AF4D-CD848ED675C0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701297C-0747-40DB-979C-C70B98B5B492}" type="slidenum">
              <a:rPr lang="en-US" smtClean="0"/>
              <a:pPr>
                <a:defRPr/>
              </a:pPr>
              <a:t>5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DM-Using-SAs-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DM-Using-SAs-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DM-Using-SAs-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DM-Using-SAs-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DM-Using-SAs-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DM-Using-SAs-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DM-Using-SAs-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781800" y="6638544"/>
            <a:ext cx="23622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DM-Using-SAs-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4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3.png"/><Relationship Id="rId5" Type="http://schemas.openxmlformats.org/officeDocument/2006/relationships/tags" Target="../tags/tag12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11.xml"/><Relationship Id="rId9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8.xml"/><Relationship Id="rId7" Type="http://schemas.openxmlformats.org/officeDocument/2006/relationships/image" Target="../media/image5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Using “Same As” To Develop A Forecast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 “</a:t>
            </a:r>
            <a:r>
              <a:rPr lang="en-US" b="1" dirty="0" smtClean="0"/>
              <a:t>Same As</a:t>
            </a:r>
            <a:r>
              <a:rPr lang="en-US" dirty="0" smtClean="0"/>
              <a:t>” for new products or a product whose marketing strategy is changing</a:t>
            </a:r>
          </a:p>
          <a:p>
            <a:r>
              <a:rPr lang="en-US" b="1" dirty="0" smtClean="0"/>
              <a:t>Same As </a:t>
            </a:r>
            <a:r>
              <a:rPr lang="en-US" dirty="0" smtClean="0"/>
              <a:t>methods:</a:t>
            </a:r>
          </a:p>
          <a:p>
            <a:pPr lvl="1"/>
            <a:r>
              <a:rPr lang="en-US" b="1" dirty="0" smtClean="0"/>
              <a:t>Same As History</a:t>
            </a:r>
          </a:p>
          <a:p>
            <a:pPr lvl="1"/>
            <a:r>
              <a:rPr lang="en-US" b="1" dirty="0" smtClean="0"/>
              <a:t>Same As Seasonality</a:t>
            </a:r>
          </a:p>
          <a:p>
            <a:pPr lvl="1"/>
            <a:r>
              <a:rPr lang="en-US" b="1" dirty="0" smtClean="0"/>
              <a:t>Both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Same As Functionality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DM-Using-SAs-020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Select a series in the Viewer and click the Same As tab in the </a:t>
            </a:r>
            <a:r>
              <a:rPr lang="en-US" dirty="0" smtClean="0"/>
              <a:t>Misc. Window</a:t>
            </a:r>
            <a:endParaRPr lang="en-US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Same As Tab – Misc. Window</a:t>
            </a:r>
          </a:p>
        </p:txBody>
      </p:sp>
      <p:pic>
        <p:nvPicPr>
          <p:cNvPr id="5125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81000" y="2004294"/>
            <a:ext cx="6898065" cy="258927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26" name="Picture 7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30876" y="4723412"/>
            <a:ext cx="4194024" cy="12297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27" name="Line 12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3047999" y="3124200"/>
            <a:ext cx="1482877" cy="171378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8" name="Line 1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5410199" y="1905000"/>
            <a:ext cx="886582" cy="1066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9" name="Line 12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>
            <a:off x="1828799" y="2057400"/>
            <a:ext cx="838200" cy="26166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DM-Using-SAs-030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Applying Same As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DM-Using-SAs-040</a:t>
            </a:r>
            <a:endParaRPr lang="en-US" dirty="0"/>
          </a:p>
        </p:txBody>
      </p:sp>
      <p:pic>
        <p:nvPicPr>
          <p:cNvPr id="4" name="Picture 9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912631"/>
            <a:ext cx="8229600" cy="25599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Oval 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13042" y="1770585"/>
            <a:ext cx="1790897" cy="190657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" name="Picture 1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" y="3602720"/>
            <a:ext cx="8229600" cy="255201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Oval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13042" y="4746659"/>
            <a:ext cx="1790897" cy="282541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Use “</a:t>
            </a:r>
            <a:r>
              <a:rPr lang="en-US" b="1" dirty="0" smtClean="0"/>
              <a:t>Same As</a:t>
            </a:r>
            <a:r>
              <a:rPr lang="en-US" dirty="0" smtClean="0"/>
              <a:t>” for new products or a product whose marketing strategy is </a:t>
            </a:r>
            <a:r>
              <a:rPr lang="en-US" dirty="0" smtClean="0"/>
              <a:t>changing</a:t>
            </a:r>
            <a:endParaRPr lang="en-US" dirty="0" smtClean="0"/>
          </a:p>
          <a:p>
            <a:r>
              <a:rPr lang="en-US" dirty="0" smtClean="0"/>
              <a:t>Allows the user to replace one product's history with another and change it by a certain percentage </a:t>
            </a:r>
          </a:p>
          <a:p>
            <a:pPr algn="ctr">
              <a:buNone/>
            </a:pPr>
            <a:r>
              <a:rPr lang="en-US" b="1" dirty="0" smtClean="0"/>
              <a:t>OR</a:t>
            </a:r>
          </a:p>
          <a:p>
            <a:r>
              <a:rPr lang="en-US" dirty="0" smtClean="0"/>
              <a:t>Allows the user to replace the seasonality of one product's forecast with the seasonality of another product’s forecast to simulate data for products with similar </a:t>
            </a:r>
            <a:r>
              <a:rPr lang="en-US" dirty="0" smtClean="0"/>
              <a:t>properties</a:t>
            </a:r>
            <a:endParaRPr lang="en-US" dirty="0" smtClean="0"/>
          </a:p>
          <a:p>
            <a:r>
              <a:rPr lang="en-US" dirty="0" smtClean="0"/>
              <a:t>When modifying </a:t>
            </a:r>
            <a:r>
              <a:rPr lang="en-US" dirty="0" smtClean="0"/>
              <a:t>history </a:t>
            </a:r>
            <a:r>
              <a:rPr lang="en-US" dirty="0" smtClean="0"/>
              <a:t>the user will need to reforecast to see a change in the statistical </a:t>
            </a:r>
            <a:r>
              <a:rPr lang="en-US" dirty="0" smtClean="0"/>
              <a:t>forecast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Recap - Same As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DM-Using-SAs-050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YZJBkQqGwkVjauxHmf3K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WCnQjHhKJxxXRlgI9SQkf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ZebBIfLLbcwIVsEbOLtV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23mzIOY4izoGBfnbSkac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pkdXQT1tQXEOb7e8xXN7T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keRpNDT8K9XND1mLX43PI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2N3fWKNdo5ls0Y5r5oAH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QotdLLZJ33eUc4lyG9lxK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MYIuxAVKUDt0p7TqKKg1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8NjgMr2jq1x8T9Xipzpz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FXvuL0GdwEc7QVagNtHA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NpyBVIq4OwhO1xaySQDjN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oxeHeWvIhnELyRDookRGi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AVwqi8MUShUmJ3LP01TT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9jtAxjLBexrF9iykLhcTu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eQwnxpDdr9GOFY9jLMvlt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rRbCwpkPmmM1aI5ya1qB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VDhfIf9Q7j2FIq1xGs9tk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2sheSx1UZPgJ41pDAcHZ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0UOxX1pSfeMiMfu84AYCB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uRJX2JvTLRgabjiKXqbWN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12btJr0MUC0vwER1djDf6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ECF1C440CE21346A33C4F16C157A41A" ma:contentTypeVersion="4" ma:contentTypeDescription="Create a new document." ma:contentTypeScope="" ma:versionID="c076df5cdbcf84d20ebc52c0bec9f742">
  <xsd:schema xmlns:xsd="http://www.w3.org/2001/XMLSchema" xmlns:p="http://schemas.microsoft.com/office/2006/metadata/properties" xmlns:ns2="47cba8a7-b1d4-4fdd-a586-806848fa5752" targetNamespace="http://schemas.microsoft.com/office/2006/metadata/properties" ma:root="true" ma:fieldsID="06bfc42a5009bc37c423a4d74f770b2e" ns2:_="">
    <xsd:import namespace="47cba8a7-b1d4-4fdd-a586-806848fa5752"/>
    <xsd:element name="properties">
      <xsd:complexType>
        <xsd:sequence>
          <xsd:element name="documentManagement">
            <xsd:complexType>
              <xsd:all>
                <xsd:element ref="ns2:Description0" minOccurs="0"/>
                <xsd:element ref="ns2:Key_x0020_Words" minOccurs="0"/>
                <xsd:element ref="ns2:Client_x0020_Name" minOccurs="0"/>
                <xsd:element ref="ns2:Build_x0020_Version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47cba8a7-b1d4-4fdd-a586-806848fa5752" elementFormDefault="qualified">
    <xsd:import namespace="http://schemas.microsoft.com/office/2006/documentManagement/types"/>
    <xsd:element name="Description0" ma:index="8" nillable="true" ma:displayName="Description" ma:internalName="Description0">
      <xsd:simpleType>
        <xsd:restriction base="dms:Text">
          <xsd:maxLength value="255"/>
        </xsd:restriction>
      </xsd:simpleType>
    </xsd:element>
    <xsd:element name="Key_x0020_Words" ma:index="9" nillable="true" ma:displayName="Key Words" ma:internalName="Key_x0020_Words">
      <xsd:simpleType>
        <xsd:restriction base="dms:Text">
          <xsd:maxLength value="255"/>
        </xsd:restriction>
      </xsd:simpleType>
    </xsd:element>
    <xsd:element name="Client_x0020_Name" ma:index="10" nillable="true" ma:displayName="Client Name" ma:internalName="Client_x0020_Name">
      <xsd:simpleType>
        <xsd:restriction base="dms:Text">
          <xsd:maxLength value="255"/>
        </xsd:restriction>
      </xsd:simpleType>
    </xsd:element>
    <xsd:element name="Build_x0020_Version" ma:index="11" nillable="true" ma:displayName="Build Version" ma:internalName="Build_x0020_Version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Build_x0020_Version xmlns="47cba8a7-b1d4-4fdd-a586-806848fa5752" xsi:nil="true"/>
    <Key_x0020_Words xmlns="47cba8a7-b1d4-4fdd-a586-806848fa5752" xsi:nil="true"/>
    <Description0 xmlns="47cba8a7-b1d4-4fdd-a586-806848fa5752" xsi:nil="true"/>
    <Client_x0020_Name xmlns="47cba8a7-b1d4-4fdd-a586-806848fa5752" xsi:nil="true"/>
  </documentManagement>
</p:properties>
</file>

<file path=customXml/itemProps1.xml><?xml version="1.0" encoding="utf-8"?>
<ds:datastoreItem xmlns:ds="http://schemas.openxmlformats.org/officeDocument/2006/customXml" ds:itemID="{8A00ADC1-2834-4B53-886E-1B29FED505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7cba8a7-b1d4-4fdd-a586-806848fa5752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B53E34DA-36A4-4DE0-B3C7-D5BDE414FF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4A1A7B4-A82E-4702-87F3-80D2488FBF06}">
  <ds:schemaRefs>
    <ds:schemaRef ds:uri="http://schemas.microsoft.com/office/2006/metadata/properties"/>
    <ds:schemaRef ds:uri="47cba8a7-b1d4-4fdd-a586-806848fa575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14734</TotalTime>
  <Words>422</Words>
  <Application>Microsoft Office PowerPoint</Application>
  <PresentationFormat>On-screen Show (4:3)</PresentationFormat>
  <Paragraphs>44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QAD 2010 Template</vt:lpstr>
      <vt:lpstr>Using “Same As” To Develop A Forecast</vt:lpstr>
      <vt:lpstr>Same As Functionality</vt:lpstr>
      <vt:lpstr>Same As Tab – Misc. Window</vt:lpstr>
      <vt:lpstr>Applying Same As</vt:lpstr>
      <vt:lpstr>Recap - Same As</vt:lpstr>
    </vt:vector>
  </TitlesOfParts>
  <Company>JGD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 Gabriel</dc:creator>
  <cp:lastModifiedBy>mdf</cp:lastModifiedBy>
  <cp:revision>953</cp:revision>
  <dcterms:created xsi:type="dcterms:W3CDTF">2002-07-02T16:26:53Z</dcterms:created>
  <dcterms:modified xsi:type="dcterms:W3CDTF">2012-02-06T22:37:05Z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1Gp_LdB2VkfAi52YjFJejockdIpcviILPR5OXEa_FMNo</vt:lpwstr>
  </property>
  <property fmtid="{D5CDD505-2E9C-101B-9397-08002B2CF9AE}" pid="4" name="Google.Documents.RevisionId">
    <vt:lpwstr>01691851709415168189</vt:lpwstr>
  </property>
  <property fmtid="{D5CDD505-2E9C-101B-9397-08002B2CF9AE}" pid="5" name="Google.Documents.PreviousRevisionId">
    <vt:lpwstr>15870460379068504644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