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tags/tag86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tags/tag84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tags/tag80.xml" ContentType="application/vnd.openxmlformats-officedocument.presentationml.tags+xml"/>
  <Override PartName="/ppt/notesSlides/notesSlide8.xml" ContentType="application/vnd.openxmlformats-officedocument.presentationml.notesSlide+xml"/>
  <Override PartName="/ppt/tags/tag9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notesSlides/notesSlide6.xml" ContentType="application/vnd.openxmlformats-officedocument.presentationml.notesSlide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tags/tag90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17"/>
  </p:notesMasterIdLst>
  <p:sldIdLst>
    <p:sldId id="257" r:id="rId2"/>
    <p:sldId id="258" r:id="rId3"/>
    <p:sldId id="265" r:id="rId4"/>
    <p:sldId id="260" r:id="rId5"/>
    <p:sldId id="261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3333" autoAdjust="0"/>
  </p:normalViewPr>
  <p:slideViewPr>
    <p:cSldViewPr>
      <p:cViewPr varScale="1">
        <p:scale>
          <a:sx n="84" d="100"/>
          <a:sy n="84" d="100"/>
        </p:scale>
        <p:origin x="-73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846" y="-96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72145290-0155-4F61-8A4B-B5F40622A8A4}" type="datetimeFigureOut">
              <a:rPr lang="en-US" smtClean="0"/>
              <a:pPr/>
              <a:t>2/1/2012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F601AEC6-967B-4731-8D77-5B499F119AC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Creating</a:t>
            </a:r>
            <a:r>
              <a:rPr lang="en-US" baseline="0" dirty="0" smtClean="0"/>
              <a:t> Filters</a:t>
            </a: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1638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5D1AC8FE-A138-485F-B8A7-960A7509920C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1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813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0" lvl="1">
              <a:spcBef>
                <a:spcPts val="1233"/>
              </a:spcBef>
              <a:defRPr/>
            </a:pPr>
            <a:r>
              <a:rPr lang="en-US" b="1" i="0" dirty="0" smtClean="0">
                <a:latin typeface="Arial" charset="0"/>
                <a:cs typeface="+mn-cs"/>
              </a:rPr>
              <a:t>Note</a:t>
            </a:r>
            <a:r>
              <a:rPr lang="en-US" i="0" dirty="0" smtClean="0">
                <a:latin typeface="Arial" charset="0"/>
                <a:cs typeface="+mn-cs"/>
              </a:rPr>
              <a:t>: When using the Admin Tool, make sure you have a Base Scenario selected so the Display Set aliases are visible</a:t>
            </a:r>
            <a:endParaRPr lang="en-US" i="0" dirty="0">
              <a:latin typeface="Arial" charset="0"/>
              <a:cs typeface="+mn-cs"/>
            </a:endParaRPr>
          </a:p>
        </p:txBody>
      </p:sp>
      <p:sp>
        <p:nvSpPr>
          <p:cNvPr id="1741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82B42BCE-11C7-4AF3-98B0-2B8611EDD9A7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4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1843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9C3CEAD6-8C5F-424F-A608-2D9688E14CD4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5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017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Select a </a:t>
            </a:r>
            <a:r>
              <a:rPr lang="en-US" b="1" dirty="0" smtClean="0"/>
              <a:t>Category</a:t>
            </a:r>
            <a:r>
              <a:rPr lang="en-US" dirty="0" smtClean="0"/>
              <a:t> from the </a:t>
            </a:r>
            <a:r>
              <a:rPr lang="en-US" b="1" dirty="0" smtClean="0"/>
              <a:t>drop-down list</a:t>
            </a:r>
            <a:r>
              <a:rPr lang="en-US" dirty="0" smtClean="0"/>
              <a:t>.  This area allows attribute selections from:</a:t>
            </a:r>
          </a:p>
          <a:p>
            <a:pPr marL="120682" lvl="1" indent="-120682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Series</a:t>
            </a:r>
            <a:r>
              <a:rPr lang="en-US" dirty="0" smtClean="0"/>
              <a:t> table, which contains all of the Series attributes; </a:t>
            </a:r>
          </a:p>
          <a:p>
            <a:pPr marL="120682" lvl="1" indent="-120682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b="1" dirty="0" smtClean="0"/>
              <a:t>Scenarios</a:t>
            </a:r>
            <a:r>
              <a:rPr lang="en-US" dirty="0" smtClean="0"/>
              <a:t> table, which contains Scenario information, or </a:t>
            </a:r>
          </a:p>
          <a:p>
            <a:pPr marL="120682" lvl="1" indent="-120682">
              <a:buFont typeface="Arial" pitchFamily="34" charset="0"/>
              <a:buChar char="•"/>
            </a:pPr>
            <a:r>
              <a:rPr lang="en-US" dirty="0" smtClean="0"/>
              <a:t>The </a:t>
            </a:r>
            <a:r>
              <a:rPr lang="en-US" dirty="0" err="1" smtClean="0"/>
              <a:t>StatisticsValues</a:t>
            </a:r>
            <a:r>
              <a:rPr lang="en-US" dirty="0" smtClean="0"/>
              <a:t> table, which has MAPE, </a:t>
            </a:r>
            <a:r>
              <a:rPr lang="en-US" dirty="0" err="1" smtClean="0"/>
              <a:t>RSqr</a:t>
            </a:r>
            <a:r>
              <a:rPr lang="en-US" dirty="0" smtClean="0"/>
              <a:t>, etc.</a:t>
            </a:r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423CF20A-EEA6-4783-A0B1-53EA86E77C41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6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120682"/>
            <a:r>
              <a:rPr lang="en-US" b="1" dirty="0" smtClean="0"/>
              <a:t>Note</a:t>
            </a:r>
            <a:r>
              <a:rPr lang="en-US" dirty="0" smtClean="0"/>
              <a:t>: If you are in the Admin Tool and these values do not match your Display Set, make sure you have the correct Base Scenario applied.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601AEC6-967B-4731-8D77-5B499F119ACF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20484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62ED2A3D-4FE8-41C3-95DA-BBD693F8E308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8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1508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0CADE0F6-20E8-474F-A6E8-5AD69C0C2553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9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2532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0D4EBBBE-B049-4691-A7C4-0BDD55BCBE6A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13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3556" name="Slide Number Placeholder 3"/>
          <p:cNvSpPr>
            <a:spLocks noGrp="1"/>
          </p:cNvSpPr>
          <p:nvPr>
            <p:ph type="sldNum" sz="quarter" idx="5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/>
          <a:lstStyle>
            <a:lvl1pPr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1pPr>
            <a:lvl2pPr marL="751707" indent="-289118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2pPr>
            <a:lvl3pPr marL="1156474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3pPr>
            <a:lvl4pPr marL="1619063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4pPr>
            <a:lvl5pPr marL="2081652" indent="-231295" algn="ctr" defTabSz="915541" eaLnBrk="0" hangingPunct="0">
              <a:defRPr sz="2500">
                <a:solidFill>
                  <a:schemeClr val="tx1"/>
                </a:solidFill>
                <a:latin typeface="Arial" charset="0"/>
              </a:defRPr>
            </a:lvl5pPr>
            <a:lvl6pPr marL="2544242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6pPr>
            <a:lvl7pPr marL="3006831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7pPr>
            <a:lvl8pPr marL="3469420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8pPr>
            <a:lvl9pPr marL="3932009" indent="-231295" algn="ctr" defTabSz="915541" eaLnBrk="0" fontAlgn="base" hangingPunct="0">
              <a:spcBef>
                <a:spcPct val="0"/>
              </a:spcBef>
              <a:spcAft>
                <a:spcPct val="0"/>
              </a:spcAft>
              <a:defRPr sz="25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r" eaLnBrk="1" hangingPunct="1">
              <a:defRPr/>
            </a:pPr>
            <a:fld id="{74A34888-DE99-46B5-A0FF-31B5D1FCA3AC}" type="slidenum">
              <a:rPr lang="en-US" sz="1200" smtClean="0">
                <a:latin typeface="Times New Roman" pitchFamily="18" charset="0"/>
              </a:rPr>
              <a:pPr algn="r" eaLnBrk="1" hangingPunct="1">
                <a:defRPr/>
              </a:pPr>
              <a:t>14</a:t>
            </a:fld>
            <a:endParaRPr lang="en-US" sz="1200" dirty="0" smtClean="0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7239000" y="6638544"/>
            <a:ext cx="1905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DM-Cr-Us-Filt-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  <p:sldLayoutId id="2147483701" r:id="rId8"/>
  </p:sldLayoutIdLst>
  <p:timing>
    <p:tnLst>
      <p:par>
        <p:cTn id="1" dur="indefinite" restart="never" nodeType="tmRoot"/>
      </p:par>
    </p:tnLst>
  </p:timing>
  <p:hf sldNum="0" hdr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59.xml"/><Relationship Id="rId7" Type="http://schemas.openxmlformats.org/officeDocument/2006/relationships/image" Target="../media/image12.png"/><Relationship Id="rId2" Type="http://schemas.openxmlformats.org/officeDocument/2006/relationships/tags" Target="../tags/tag58.xml"/><Relationship Id="rId1" Type="http://schemas.openxmlformats.org/officeDocument/2006/relationships/tags" Target="../tags/tag5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61.xml"/><Relationship Id="rId4" Type="http://schemas.openxmlformats.org/officeDocument/2006/relationships/tags" Target="../tags/tag6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64.xml"/><Relationship Id="rId2" Type="http://schemas.openxmlformats.org/officeDocument/2006/relationships/tags" Target="../tags/tag63.xml"/><Relationship Id="rId1" Type="http://schemas.openxmlformats.org/officeDocument/2006/relationships/tags" Target="../tags/tag62.xml"/><Relationship Id="rId6" Type="http://schemas.openxmlformats.org/officeDocument/2006/relationships/image" Target="../media/image12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4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tags" Target="../tags/tag76.xml"/><Relationship Id="rId13" Type="http://schemas.openxmlformats.org/officeDocument/2006/relationships/tags" Target="../tags/tag81.xml"/><Relationship Id="rId3" Type="http://schemas.openxmlformats.org/officeDocument/2006/relationships/tags" Target="../tags/tag71.xml"/><Relationship Id="rId7" Type="http://schemas.openxmlformats.org/officeDocument/2006/relationships/tags" Target="../tags/tag75.xml"/><Relationship Id="rId12" Type="http://schemas.openxmlformats.org/officeDocument/2006/relationships/tags" Target="../tags/tag80.xml"/><Relationship Id="rId2" Type="http://schemas.openxmlformats.org/officeDocument/2006/relationships/tags" Target="../tags/tag70.xml"/><Relationship Id="rId16" Type="http://schemas.openxmlformats.org/officeDocument/2006/relationships/image" Target="../media/image13.png"/><Relationship Id="rId1" Type="http://schemas.openxmlformats.org/officeDocument/2006/relationships/tags" Target="../tags/tag69.xml"/><Relationship Id="rId6" Type="http://schemas.openxmlformats.org/officeDocument/2006/relationships/tags" Target="../tags/tag74.xml"/><Relationship Id="rId11" Type="http://schemas.openxmlformats.org/officeDocument/2006/relationships/tags" Target="../tags/tag79.xml"/><Relationship Id="rId5" Type="http://schemas.openxmlformats.org/officeDocument/2006/relationships/tags" Target="../tags/tag73.xml"/><Relationship Id="rId15" Type="http://schemas.openxmlformats.org/officeDocument/2006/relationships/notesSlide" Target="../notesSlides/notesSlide8.xml"/><Relationship Id="rId10" Type="http://schemas.openxmlformats.org/officeDocument/2006/relationships/tags" Target="../tags/tag78.xml"/><Relationship Id="rId4" Type="http://schemas.openxmlformats.org/officeDocument/2006/relationships/tags" Target="../tags/tag72.xml"/><Relationship Id="rId9" Type="http://schemas.openxmlformats.org/officeDocument/2006/relationships/tags" Target="../tags/tag77.xml"/><Relationship Id="rId1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11" Type="http://schemas.openxmlformats.org/officeDocument/2006/relationships/image" Target="../media/image14.png"/><Relationship Id="rId5" Type="http://schemas.openxmlformats.org/officeDocument/2006/relationships/tags" Target="../tags/tag86.xml"/><Relationship Id="rId10" Type="http://schemas.openxmlformats.org/officeDocument/2006/relationships/image" Target="../media/image10.png"/><Relationship Id="rId4" Type="http://schemas.openxmlformats.org/officeDocument/2006/relationships/tags" Target="../tags/tag85.xml"/><Relationship Id="rId9" Type="http://schemas.openxmlformats.org/officeDocument/2006/relationships/notesSlide" Target="../notesSlides/notesSlide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91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tags" Target="../tags/tag5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1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9.xml"/><Relationship Id="rId3" Type="http://schemas.openxmlformats.org/officeDocument/2006/relationships/tags" Target="../tags/tag14.xml"/><Relationship Id="rId7" Type="http://schemas.openxmlformats.org/officeDocument/2006/relationships/tags" Target="../tags/tag18.xml"/><Relationship Id="rId12" Type="http://schemas.openxmlformats.org/officeDocument/2006/relationships/image" Target="../media/image5.png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11" Type="http://schemas.openxmlformats.org/officeDocument/2006/relationships/image" Target="../media/image4.png"/><Relationship Id="rId5" Type="http://schemas.openxmlformats.org/officeDocument/2006/relationships/tags" Target="../tags/tag16.xml"/><Relationship Id="rId10" Type="http://schemas.openxmlformats.org/officeDocument/2006/relationships/notesSlide" Target="../notesSlides/notesSlide2.xml"/><Relationship Id="rId4" Type="http://schemas.openxmlformats.org/officeDocument/2006/relationships/tags" Target="../tags/tag15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3" Type="http://schemas.openxmlformats.org/officeDocument/2006/relationships/tags" Target="../tags/tag22.xml"/><Relationship Id="rId7" Type="http://schemas.openxmlformats.org/officeDocument/2006/relationships/tags" Target="../tags/tag26.xml"/><Relationship Id="rId12" Type="http://schemas.openxmlformats.org/officeDocument/2006/relationships/image" Target="../media/image6.png"/><Relationship Id="rId2" Type="http://schemas.openxmlformats.org/officeDocument/2006/relationships/tags" Target="../tags/tag21.xml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notesSlide" Target="../notesSlides/notesSlide3.xml"/><Relationship Id="rId5" Type="http://schemas.openxmlformats.org/officeDocument/2006/relationships/tags" Target="../tags/tag2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3.xml"/><Relationship Id="rId9" Type="http://schemas.openxmlformats.org/officeDocument/2006/relationships/tags" Target="../tags/tag28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10" Type="http://schemas.openxmlformats.org/officeDocument/2006/relationships/image" Target="../media/image7.png"/><Relationship Id="rId4" Type="http://schemas.openxmlformats.org/officeDocument/2006/relationships/tags" Target="../tags/tag32.xml"/><Relationship Id="rId9" Type="http://schemas.openxmlformats.org/officeDocument/2006/relationships/notesSlide" Target="../notesSlides/notesSlide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5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image" Target="../media/image8.png"/><Relationship Id="rId4" Type="http://schemas.openxmlformats.org/officeDocument/2006/relationships/tags" Target="../tags/tag39.xml"/><Relationship Id="rId9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49.xml"/><Relationship Id="rId13" Type="http://schemas.openxmlformats.org/officeDocument/2006/relationships/image" Target="../media/image9.png"/><Relationship Id="rId3" Type="http://schemas.openxmlformats.org/officeDocument/2006/relationships/tags" Target="../tags/tag44.xml"/><Relationship Id="rId7" Type="http://schemas.openxmlformats.org/officeDocument/2006/relationships/tags" Target="../tags/tag48.xml"/><Relationship Id="rId12" Type="http://schemas.openxmlformats.org/officeDocument/2006/relationships/image" Target="../media/image3.png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tags" Target="../tags/tag47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46.xml"/><Relationship Id="rId10" Type="http://schemas.openxmlformats.org/officeDocument/2006/relationships/slideLayout" Target="../slideLayouts/slideLayout3.xml"/><Relationship Id="rId4" Type="http://schemas.openxmlformats.org/officeDocument/2006/relationships/tags" Target="../tags/tag45.xml"/><Relationship Id="rId9" Type="http://schemas.openxmlformats.org/officeDocument/2006/relationships/tags" Target="../tags/tag50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.xml"/><Relationship Id="rId3" Type="http://schemas.openxmlformats.org/officeDocument/2006/relationships/tags" Target="../tags/tag53.xml"/><Relationship Id="rId7" Type="http://schemas.openxmlformats.org/officeDocument/2006/relationships/slideLayout" Target="../slideLayouts/slideLayout5.xml"/><Relationship Id="rId2" Type="http://schemas.openxmlformats.org/officeDocument/2006/relationships/tags" Target="../tags/tag52.xml"/><Relationship Id="rId1" Type="http://schemas.openxmlformats.org/officeDocument/2006/relationships/tags" Target="../tags/tag51.xml"/><Relationship Id="rId6" Type="http://schemas.openxmlformats.org/officeDocument/2006/relationships/tags" Target="../tags/tag56.xml"/><Relationship Id="rId5" Type="http://schemas.openxmlformats.org/officeDocument/2006/relationships/tags" Target="../tags/tag55.xml"/><Relationship Id="rId10" Type="http://schemas.openxmlformats.org/officeDocument/2006/relationships/image" Target="../media/image11.png"/><Relationship Id="rId4" Type="http://schemas.openxmlformats.org/officeDocument/2006/relationships/tags" Target="../tags/tag54.xml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Creating &amp; Using Filters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6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42530" y="2895600"/>
            <a:ext cx="5846763" cy="29718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5562600"/>
            <a:ext cx="8305800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031875" lvl="1" indent="-457200">
              <a:spcBef>
                <a:spcPts val="1200"/>
              </a:spcBef>
            </a:pPr>
            <a:r>
              <a:rPr lang="en-US" sz="1400" i="1"/>
              <a:t>.</a:t>
            </a:r>
            <a:endParaRPr lang="en-US" sz="1400" b="1" i="1"/>
          </a:p>
        </p:txBody>
      </p:sp>
      <p:sp>
        <p:nvSpPr>
          <p:cNvPr id="11" name="Content Placeholder 10"/>
          <p:cNvSpPr>
            <a:spLocks noGrp="1"/>
          </p:cNvSpPr>
          <p:nvPr>
            <p:ph idx="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>
                <a:latin typeface="Arial" charset="0"/>
                <a:cs typeface="Arial" charset="0"/>
              </a:rPr>
              <a:t>Additional </a:t>
            </a:r>
            <a:r>
              <a:rPr lang="en-US" b="1" i="1" dirty="0" smtClean="0">
                <a:latin typeface="Arial" charset="0"/>
                <a:cs typeface="Arial" charset="0"/>
              </a:rPr>
              <a:t>Filter</a:t>
            </a:r>
            <a:r>
              <a:rPr lang="en-US" dirty="0" smtClean="0">
                <a:latin typeface="Arial" charset="0"/>
                <a:cs typeface="Arial" charset="0"/>
              </a:rPr>
              <a:t> expressions can be added directly into the </a:t>
            </a:r>
            <a:r>
              <a:rPr lang="en-US" b="1" dirty="0" smtClean="0">
                <a:latin typeface="Arial" charset="0"/>
                <a:cs typeface="Arial" charset="0"/>
              </a:rPr>
              <a:t>SQL</a:t>
            </a:r>
            <a:r>
              <a:rPr lang="en-US" dirty="0" smtClean="0">
                <a:latin typeface="Arial" charset="0"/>
                <a:cs typeface="Arial" charset="0"/>
              </a:rPr>
              <a:t> by using the Logic Operator buttons: “</a:t>
            </a:r>
            <a:r>
              <a:rPr lang="en-US" b="1" i="1" dirty="0" smtClean="0">
                <a:latin typeface="Arial" charset="0"/>
                <a:cs typeface="Arial" charset="0"/>
              </a:rPr>
              <a:t>AND</a:t>
            </a:r>
            <a:r>
              <a:rPr lang="en-US" i="1" dirty="0" smtClean="0">
                <a:latin typeface="Arial" charset="0"/>
                <a:cs typeface="Arial" charset="0"/>
              </a:rPr>
              <a:t>”, “</a:t>
            </a:r>
            <a:r>
              <a:rPr lang="en-US" b="1" i="1" dirty="0" smtClean="0">
                <a:latin typeface="Arial" charset="0"/>
                <a:cs typeface="Arial" charset="0"/>
              </a:rPr>
              <a:t>OR</a:t>
            </a:r>
            <a:r>
              <a:rPr lang="en-US" i="1" dirty="0" smtClean="0">
                <a:latin typeface="Arial" charset="0"/>
                <a:cs typeface="Arial" charset="0"/>
              </a:rPr>
              <a:t>”, “</a:t>
            </a:r>
            <a:r>
              <a:rPr lang="en-US" b="1" i="1" dirty="0" smtClean="0">
                <a:latin typeface="Arial" charset="0"/>
                <a:cs typeface="Arial" charset="0"/>
              </a:rPr>
              <a:t>(</a:t>
            </a:r>
            <a:r>
              <a:rPr lang="en-US" i="1" dirty="0" smtClean="0">
                <a:latin typeface="Arial" charset="0"/>
                <a:cs typeface="Arial" charset="0"/>
              </a:rPr>
              <a:t>“, and </a:t>
            </a:r>
            <a:r>
              <a:rPr lang="en-US" i="1" dirty="0" smtClean="0">
                <a:latin typeface="Arial" charset="0"/>
                <a:cs typeface="Arial" charset="0"/>
              </a:rPr>
              <a:t>“</a:t>
            </a:r>
            <a:r>
              <a:rPr lang="en-US" b="1" i="1" dirty="0" smtClean="0">
                <a:latin typeface="Arial" charset="0"/>
                <a:cs typeface="Arial" charset="0"/>
              </a:rPr>
              <a:t>)</a:t>
            </a:r>
            <a:r>
              <a:rPr lang="en-US" i="1" dirty="0" smtClean="0">
                <a:latin typeface="Arial" charset="0"/>
                <a:cs typeface="Arial" charset="0"/>
              </a:rPr>
              <a:t>”</a:t>
            </a:r>
            <a:r>
              <a:rPr lang="en-US" b="1" i="1" dirty="0" smtClean="0">
                <a:latin typeface="Arial" charset="0"/>
                <a:cs typeface="Arial" charset="0"/>
              </a:rPr>
              <a:t>  </a:t>
            </a:r>
          </a:p>
          <a:p>
            <a:pPr lvl="1"/>
            <a:r>
              <a:rPr lang="en-US" dirty="0" smtClean="0">
                <a:latin typeface="Arial" charset="0"/>
                <a:cs typeface="Arial" charset="0"/>
              </a:rPr>
              <a:t>Click </a:t>
            </a:r>
            <a:r>
              <a:rPr lang="en-US" dirty="0" smtClean="0">
                <a:latin typeface="Arial" charset="0"/>
                <a:cs typeface="Arial" charset="0"/>
              </a:rPr>
              <a:t>the Logic Operator buttons to insert the symbol .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/>
        <p:txBody>
          <a:bodyPr/>
          <a:lstStyle/>
          <a:p>
            <a:r>
              <a:rPr lang="en-US" dirty="0" smtClean="0"/>
              <a:t>Advanced filters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This filter will return series that have Product Brand equals “CONSUMER” and Product Class equals “GARDEN</a:t>
            </a:r>
            <a:r>
              <a:rPr lang="en-US" dirty="0" smtClean="0"/>
              <a:t>”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Advanced Filter – Example</a:t>
            </a:r>
            <a:endParaRPr lang="en-US" dirty="0"/>
          </a:p>
        </p:txBody>
      </p:sp>
      <p:pic>
        <p:nvPicPr>
          <p:cNvPr id="13316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 l="31" t="38283" r="35321" b="31067"/>
          <a:stretch>
            <a:fillRect/>
          </a:stretch>
        </p:blipFill>
        <p:spPr bwMode="auto">
          <a:xfrm>
            <a:off x="1066800" y="2809875"/>
            <a:ext cx="6992938" cy="168592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DM-Cr-Us-Filt-110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Advanced Filtering, you are not restricted to using the syntax buttons </a:t>
            </a:r>
            <a:r>
              <a:rPr lang="en-US" dirty="0" smtClean="0"/>
              <a:t>provided</a:t>
            </a:r>
          </a:p>
          <a:p>
            <a:pPr lvl="1"/>
            <a:r>
              <a:rPr lang="en-US" dirty="0" smtClean="0"/>
              <a:t>If </a:t>
            </a:r>
            <a:r>
              <a:rPr lang="en-US" dirty="0" smtClean="0"/>
              <a:t>you are familiar with the DME table </a:t>
            </a:r>
            <a:r>
              <a:rPr lang="en-US" dirty="0" smtClean="0"/>
              <a:t>structure </a:t>
            </a:r>
            <a:r>
              <a:rPr lang="en-US" dirty="0" smtClean="0"/>
              <a:t>you can simply type in the desired filter </a:t>
            </a:r>
            <a:r>
              <a:rPr lang="en-US" dirty="0" smtClean="0"/>
              <a:t>logic</a:t>
            </a:r>
            <a:endParaRPr lang="en-US" dirty="0" smtClean="0"/>
          </a:p>
          <a:p>
            <a:r>
              <a:rPr lang="en-US" dirty="0" smtClean="0"/>
              <a:t>This filter will return all series where Uservalue02 is greater than </a:t>
            </a:r>
            <a:r>
              <a:rPr lang="en-US" dirty="0" smtClean="0"/>
              <a:t>Uservalue03</a:t>
            </a:r>
            <a:endParaRPr lang="en-US" dirty="0" smtClean="0"/>
          </a:p>
          <a:p>
            <a:endParaRPr lang="en-US" dirty="0" smtClean="0"/>
          </a:p>
          <a:p>
            <a:pPr algn="ctr">
              <a:buNone/>
            </a:pPr>
            <a:r>
              <a:rPr lang="en-US" sz="2000" b="1" dirty="0" smtClean="0">
                <a:latin typeface="Courier New" pitchFamily="49" charset="0"/>
                <a:cs typeface="Courier New" pitchFamily="49" charset="0"/>
              </a:rPr>
              <a:t>(Series.[UserValue02] &gt; Series.[UserValue03])</a:t>
            </a:r>
          </a:p>
          <a:p>
            <a:endParaRPr lang="en-US" dirty="0"/>
          </a:p>
        </p:txBody>
      </p:sp>
      <p:sp>
        <p:nvSpPr>
          <p:cNvPr id="14338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Advanced Filter – SQL example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DM-Cr-Us-Filt-120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20000"/>
          </a:bodyPr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the </a:t>
            </a:r>
            <a:r>
              <a:rPr lang="en-US" b="1" dirty="0" smtClean="0"/>
              <a:t>Count button </a:t>
            </a:r>
            <a:r>
              <a:rPr lang="en-US" dirty="0" smtClean="0"/>
              <a:t>to see how many records would be returned by this </a:t>
            </a:r>
            <a:r>
              <a:rPr lang="en-US" dirty="0" smtClean="0"/>
              <a:t>Filter.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the </a:t>
            </a:r>
            <a:r>
              <a:rPr lang="en-US" b="1" dirty="0" smtClean="0"/>
              <a:t>Preview button </a:t>
            </a:r>
            <a:r>
              <a:rPr lang="en-US" dirty="0" smtClean="0"/>
              <a:t>to preview the data that will be returned by the expression on a new tab.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Click the </a:t>
            </a:r>
            <a:r>
              <a:rPr lang="en-US" b="1" dirty="0" smtClean="0"/>
              <a:t>Parse Expression </a:t>
            </a:r>
            <a:r>
              <a:rPr lang="en-US" dirty="0" smtClean="0"/>
              <a:t>button to ensure the Filter logic is valid.  </a:t>
            </a:r>
          </a:p>
          <a:p>
            <a:pPr marL="457200" indent="-457200" algn="ctr">
              <a:buNone/>
            </a:pPr>
            <a:endParaRPr lang="en-US" sz="1800" dirty="0" smtClean="0"/>
          </a:p>
          <a:p>
            <a:pPr marL="457200" indent="-457200" algn="ctr">
              <a:buNone/>
            </a:pPr>
            <a:r>
              <a:rPr lang="en-US" sz="1800" dirty="0" smtClean="0"/>
              <a:t>Note:  </a:t>
            </a:r>
            <a:r>
              <a:rPr lang="en-US" sz="1800" dirty="0" smtClean="0"/>
              <a:t>This </a:t>
            </a:r>
            <a:r>
              <a:rPr lang="en-US" sz="1800" dirty="0" smtClean="0"/>
              <a:t>option only displays when Advanced is </a:t>
            </a:r>
            <a:r>
              <a:rPr lang="en-US" sz="1800" dirty="0" smtClean="0"/>
              <a:t>selected.</a:t>
            </a:r>
            <a:endParaRPr lang="en-US" sz="1800" dirty="0" smtClean="0"/>
          </a:p>
          <a:p>
            <a:endParaRPr lang="en-US" dirty="0"/>
          </a:p>
        </p:txBody>
      </p:sp>
      <p:sp>
        <p:nvSpPr>
          <p:cNvPr id="1536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Advanced Filter </a:t>
            </a:r>
            <a:endParaRPr lang="en-US" dirty="0"/>
          </a:p>
        </p:txBody>
      </p:sp>
      <p:pic>
        <p:nvPicPr>
          <p:cNvPr id="15365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1676400" y="1676400"/>
            <a:ext cx="5280025" cy="214312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" name="Rectangle 8"/>
          <p:cNvSpPr/>
          <p:nvPr>
            <p:custDataLst>
              <p:tags r:id="rId5"/>
            </p:custDataLst>
          </p:nvPr>
        </p:nvSpPr>
        <p:spPr>
          <a:xfrm>
            <a:off x="3352800" y="1981200"/>
            <a:ext cx="457200" cy="1524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>
            <p:custDataLst>
              <p:tags r:id="rId6"/>
            </p:custDataLst>
          </p:nvPr>
        </p:nvSpPr>
        <p:spPr>
          <a:xfrm>
            <a:off x="4724400" y="1752600"/>
            <a:ext cx="533400" cy="228600"/>
          </a:xfrm>
          <a:prstGeom prst="rect">
            <a:avLst/>
          </a:prstGeom>
          <a:noFill/>
          <a:ln w="222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>
            <p:custDataLst>
              <p:tags r:id="rId7"/>
            </p:custDataLst>
          </p:nvPr>
        </p:nvSpPr>
        <p:spPr>
          <a:xfrm>
            <a:off x="3048000" y="3657600"/>
            <a:ext cx="685800" cy="152400"/>
          </a:xfrm>
          <a:prstGeom prst="rect">
            <a:avLst/>
          </a:prstGeom>
          <a:noFill/>
          <a:ln w="3492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3" name="Straight Arrow Connector 12"/>
          <p:cNvCxnSpPr/>
          <p:nvPr>
            <p:custDataLst>
              <p:tags r:id="rId8"/>
            </p:custDataLst>
          </p:nvPr>
        </p:nvCxnSpPr>
        <p:spPr>
          <a:xfrm rot="10800000" flipV="1">
            <a:off x="3581400" y="3276600"/>
            <a:ext cx="45720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>
            <p:custDataLst>
              <p:tags r:id="rId9"/>
            </p:custDataLst>
          </p:nvPr>
        </p:nvCxnSpPr>
        <p:spPr>
          <a:xfrm rot="16200000" flipV="1">
            <a:off x="3771900" y="2247900"/>
            <a:ext cx="5334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/>
          <p:nvPr>
            <p:custDataLst>
              <p:tags r:id="rId10"/>
            </p:custDataLst>
          </p:nvPr>
        </p:nvCxnSpPr>
        <p:spPr>
          <a:xfrm rot="16200000" flipV="1">
            <a:off x="4838700" y="2247900"/>
            <a:ext cx="6096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>
            <p:custDataLst>
              <p:tags r:id="rId11"/>
            </p:custDataLst>
          </p:nvPr>
        </p:nvSpPr>
        <p:spPr>
          <a:xfrm>
            <a:off x="3962400" y="30480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22" name="TextBox 21"/>
          <p:cNvSpPr txBox="1"/>
          <p:nvPr>
            <p:custDataLst>
              <p:tags r:id="rId12"/>
            </p:custDataLst>
          </p:nvPr>
        </p:nvSpPr>
        <p:spPr>
          <a:xfrm>
            <a:off x="4191000" y="26670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23" name="TextBox 22"/>
          <p:cNvSpPr txBox="1"/>
          <p:nvPr>
            <p:custDataLst>
              <p:tags r:id="rId13"/>
            </p:custDataLst>
          </p:nvPr>
        </p:nvSpPr>
        <p:spPr>
          <a:xfrm>
            <a:off x="5181600" y="2590800"/>
            <a:ext cx="228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3</a:t>
            </a:r>
            <a:endParaRPr lang="en-US" b="1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DM-Cr-Us-Filt-130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117475">
              <a:spcBef>
                <a:spcPts val="1000"/>
              </a:spcBef>
              <a:buNone/>
              <a:defRPr/>
            </a:pPr>
            <a:r>
              <a:rPr lang="en-US" sz="2000" dirty="0" smtClean="0">
                <a:latin typeface="Arial" charset="0"/>
              </a:rPr>
              <a:t>You can assign a </a:t>
            </a:r>
            <a:r>
              <a:rPr lang="en-US" sz="2000" b="1" dirty="0" smtClean="0">
                <a:latin typeface="Arial" charset="0"/>
              </a:rPr>
              <a:t>Filter</a:t>
            </a:r>
            <a:r>
              <a:rPr lang="en-US" sz="2000" dirty="0" smtClean="0">
                <a:latin typeface="Arial" charset="0"/>
              </a:rPr>
              <a:t> to additional users:</a:t>
            </a:r>
          </a:p>
          <a:p>
            <a:pPr marL="517525">
              <a:spcBef>
                <a:spcPts val="1000"/>
              </a:spcBef>
              <a:defRPr/>
            </a:pPr>
            <a:r>
              <a:rPr lang="en-US" sz="2000" dirty="0" smtClean="0">
                <a:latin typeface="Arial" charset="0"/>
              </a:rPr>
              <a:t>Select the Filter from the Filter List and click </a:t>
            </a:r>
            <a:r>
              <a:rPr lang="en-US" sz="2000" b="1" dirty="0" smtClean="0">
                <a:latin typeface="Arial" charset="0"/>
              </a:rPr>
              <a:t>Permissions</a:t>
            </a:r>
            <a:endParaRPr lang="en-US" sz="2000" dirty="0" smtClean="0">
              <a:latin typeface="Arial" charset="0"/>
            </a:endParaRPr>
          </a:p>
          <a:p>
            <a:pPr marL="517525">
              <a:spcBef>
                <a:spcPts val="1000"/>
              </a:spcBef>
              <a:defRPr/>
            </a:pPr>
            <a:endParaRPr lang="en-US" sz="2000" dirty="0" smtClean="0">
              <a:latin typeface="Arial" charset="0"/>
            </a:endParaRPr>
          </a:p>
          <a:p>
            <a:pPr marL="517525">
              <a:spcBef>
                <a:spcPts val="1000"/>
              </a:spcBef>
              <a:defRPr/>
            </a:pPr>
            <a:endParaRPr lang="en-US" sz="2000" dirty="0" smtClean="0">
              <a:latin typeface="Arial" charset="0"/>
            </a:endParaRPr>
          </a:p>
          <a:p>
            <a:pPr marL="517525">
              <a:spcBef>
                <a:spcPts val="1000"/>
              </a:spcBef>
              <a:defRPr/>
            </a:pPr>
            <a:endParaRPr lang="en-US" sz="2000" dirty="0" smtClean="0">
              <a:latin typeface="Arial" charset="0"/>
            </a:endParaRPr>
          </a:p>
          <a:p>
            <a:pPr marL="517525">
              <a:spcBef>
                <a:spcPts val="1000"/>
              </a:spcBef>
              <a:defRPr/>
            </a:pPr>
            <a:r>
              <a:rPr lang="en-US" sz="2000" dirty="0" smtClean="0">
                <a:latin typeface="Arial" charset="0"/>
              </a:rPr>
              <a:t>On the </a:t>
            </a:r>
            <a:r>
              <a:rPr lang="en-US" sz="2000" b="1" dirty="0" smtClean="0">
                <a:latin typeface="Arial" charset="0"/>
              </a:rPr>
              <a:t>Filter Permissions </a:t>
            </a:r>
            <a:r>
              <a:rPr lang="en-US" sz="2000" dirty="0" smtClean="0">
                <a:latin typeface="Arial" charset="0"/>
              </a:rPr>
              <a:t>screen, select the check boxes of the users you want to have access to this Filter and click </a:t>
            </a:r>
            <a:r>
              <a:rPr lang="en-US" sz="2000" b="1" i="1" dirty="0" smtClean="0">
                <a:latin typeface="Arial" charset="0"/>
              </a:rPr>
              <a:t>Save</a:t>
            </a:r>
            <a:endParaRPr lang="en-US" sz="2000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1638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marL="457200" indent="-457200">
              <a:spcBef>
                <a:spcPct val="20000"/>
              </a:spcBef>
              <a:defRPr/>
            </a:pPr>
            <a:r>
              <a:rPr lang="en-US" dirty="0" smtClean="0">
                <a:latin typeface="Arial" charset="0"/>
              </a:rPr>
              <a:t>Filter Permissions</a:t>
            </a:r>
            <a:endParaRPr lang="en-US" dirty="0">
              <a:latin typeface="Arial" charset="0"/>
            </a:endParaRPr>
          </a:p>
        </p:txBody>
      </p:sp>
      <p:pic>
        <p:nvPicPr>
          <p:cNvPr id="16390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38200" y="1676400"/>
            <a:ext cx="7044944" cy="12954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391" name="Rounded 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192180" y="1861457"/>
            <a:ext cx="796459" cy="277586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pic>
        <p:nvPicPr>
          <p:cNvPr id="16389" name="Picture 6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315230" y="3810000"/>
            <a:ext cx="5076170" cy="248285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392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133600" y="4710127"/>
            <a:ext cx="363259" cy="360051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DM-Cr-Us-Filt-140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Filters</a:t>
            </a:r>
            <a:r>
              <a:rPr lang="en-US" dirty="0" smtClean="0"/>
              <a:t> are used to select the series to display in the Viewer</a:t>
            </a:r>
          </a:p>
          <a:p>
            <a:r>
              <a:rPr lang="en-US" b="1" dirty="0" smtClean="0"/>
              <a:t>Filters</a:t>
            </a:r>
            <a:r>
              <a:rPr lang="en-US" dirty="0" smtClean="0"/>
              <a:t> can be created on any </a:t>
            </a:r>
            <a:r>
              <a:rPr lang="en-US" b="1" dirty="0" smtClean="0"/>
              <a:t>Series attribute </a:t>
            </a:r>
            <a:r>
              <a:rPr lang="en-US" dirty="0" smtClean="0"/>
              <a:t>available in the scenario  </a:t>
            </a:r>
          </a:p>
          <a:p>
            <a:r>
              <a:rPr lang="en-US" dirty="0" smtClean="0"/>
              <a:t>There are two types of filters: </a:t>
            </a:r>
            <a:r>
              <a:rPr lang="en-US" b="1" dirty="0" smtClean="0"/>
              <a:t>basic filters </a:t>
            </a:r>
            <a:r>
              <a:rPr lang="en-US" dirty="0" smtClean="0"/>
              <a:t>which have a simple structure, and </a:t>
            </a:r>
            <a:r>
              <a:rPr lang="en-US" b="1" dirty="0" smtClean="0"/>
              <a:t>advanced filters </a:t>
            </a:r>
            <a:r>
              <a:rPr lang="en-US" dirty="0" smtClean="0"/>
              <a:t>that can use </a:t>
            </a:r>
            <a:r>
              <a:rPr lang="en-US" b="1" dirty="0" smtClean="0"/>
              <a:t>complex SQL expressions</a:t>
            </a:r>
            <a:endParaRPr lang="en-US" dirty="0" smtClean="0"/>
          </a:p>
          <a:p>
            <a:r>
              <a:rPr lang="en-US" dirty="0" smtClean="0"/>
              <a:t>Filters can be created by any user and shared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7410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Filters - Recap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DM-Cr-Us-Filt-150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 smtClean="0"/>
              <a:t>Filters</a:t>
            </a:r>
            <a:r>
              <a:rPr lang="en-US" dirty="0" smtClean="0"/>
              <a:t> are used to </a:t>
            </a:r>
            <a:r>
              <a:rPr lang="en-US" b="1" dirty="0" smtClean="0"/>
              <a:t>select the series to display </a:t>
            </a:r>
            <a:r>
              <a:rPr lang="en-US" dirty="0" smtClean="0"/>
              <a:t>in the Viewer which permits the user to focus</a:t>
            </a:r>
          </a:p>
          <a:p>
            <a:r>
              <a:rPr lang="en-US" b="1" dirty="0" smtClean="0"/>
              <a:t>Filters</a:t>
            </a:r>
            <a:r>
              <a:rPr lang="en-US" dirty="0" smtClean="0"/>
              <a:t> can be created on </a:t>
            </a:r>
            <a:r>
              <a:rPr lang="en-US" b="1" dirty="0" smtClean="0"/>
              <a:t>any Series attribute</a:t>
            </a:r>
            <a:r>
              <a:rPr lang="en-US" dirty="0" smtClean="0"/>
              <a:t> available in the scenario </a:t>
            </a:r>
          </a:p>
          <a:p>
            <a:r>
              <a:rPr lang="en-US" dirty="0" smtClean="0"/>
              <a:t>There are </a:t>
            </a:r>
            <a:r>
              <a:rPr lang="en-US" b="1" dirty="0" smtClean="0"/>
              <a:t>two types of filters</a:t>
            </a:r>
            <a:r>
              <a:rPr lang="en-US" dirty="0" smtClean="0"/>
              <a:t>: </a:t>
            </a:r>
            <a:r>
              <a:rPr lang="en-US" b="1" dirty="0" smtClean="0"/>
              <a:t>basic filters </a:t>
            </a:r>
            <a:r>
              <a:rPr lang="en-US" dirty="0" smtClean="0"/>
              <a:t>which have a simple structure, and </a:t>
            </a:r>
            <a:r>
              <a:rPr lang="en-US" b="1" dirty="0" smtClean="0"/>
              <a:t>advanced filters </a:t>
            </a:r>
            <a:r>
              <a:rPr lang="en-US" dirty="0" smtClean="0"/>
              <a:t>that can use </a:t>
            </a:r>
            <a:r>
              <a:rPr lang="en-US" b="1" dirty="0" smtClean="0"/>
              <a:t>complex SQL expressions</a:t>
            </a:r>
          </a:p>
          <a:p>
            <a:r>
              <a:rPr lang="en-US" dirty="0" smtClean="0"/>
              <a:t>Filters can be created by any user and shared</a:t>
            </a:r>
          </a:p>
          <a:p>
            <a:r>
              <a:rPr lang="en-US" dirty="0" smtClean="0"/>
              <a:t>Filters can be created in three different places:</a:t>
            </a:r>
          </a:p>
          <a:p>
            <a:pPr lvl="1"/>
            <a:r>
              <a:rPr lang="en-US" b="1" dirty="0" smtClean="0"/>
              <a:t>DME Admin Tool</a:t>
            </a:r>
          </a:p>
          <a:p>
            <a:pPr lvl="1"/>
            <a:r>
              <a:rPr lang="en-US" b="1" dirty="0" smtClean="0"/>
              <a:t>DME Viewer</a:t>
            </a:r>
            <a:r>
              <a:rPr lang="en-US" dirty="0" smtClean="0"/>
              <a:t>, from both the </a:t>
            </a:r>
            <a:r>
              <a:rPr lang="en-US" b="1" dirty="0" smtClean="0"/>
              <a:t>Filter Manager &amp; </a:t>
            </a:r>
            <a:r>
              <a:rPr lang="en-US" dirty="0" smtClean="0"/>
              <a:t>in</a:t>
            </a:r>
            <a:r>
              <a:rPr lang="en-US" b="1" dirty="0" smtClean="0"/>
              <a:t> Multi-Series View</a:t>
            </a:r>
          </a:p>
          <a:p>
            <a:pPr lvl="1"/>
            <a:r>
              <a:rPr lang="en-US" b="1" dirty="0" smtClean="0"/>
              <a:t>DME Viewer</a:t>
            </a:r>
            <a:r>
              <a:rPr lang="en-US" dirty="0" smtClean="0"/>
              <a:t>, </a:t>
            </a:r>
            <a:r>
              <a:rPr lang="en-US" b="1" dirty="0" smtClean="0"/>
              <a:t>when</a:t>
            </a:r>
            <a:r>
              <a:rPr lang="en-US" dirty="0" smtClean="0"/>
              <a:t> </a:t>
            </a:r>
            <a:r>
              <a:rPr lang="en-US" b="1" dirty="0" smtClean="0"/>
              <a:t>opening a scenario</a:t>
            </a:r>
            <a:endParaRPr lang="en-US" dirty="0" smtClean="0"/>
          </a:p>
          <a:p>
            <a:endParaRPr lang="en-US" dirty="0" smtClean="0"/>
          </a:p>
        </p:txBody>
      </p:sp>
      <p:sp>
        <p:nvSpPr>
          <p:cNvPr id="3074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Filters – Overview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This filter will return all series that have Product Group equals “CONSUMER” or Product Class equals “GARDEN</a:t>
            </a:r>
            <a:r>
              <a:rPr lang="en-US" dirty="0" smtClean="0"/>
              <a:t>”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1024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Example of a Basic Filter</a:t>
            </a:r>
          </a:p>
        </p:txBody>
      </p:sp>
      <p:pic>
        <p:nvPicPr>
          <p:cNvPr id="10244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76495" y="2667000"/>
            <a:ext cx="8438905" cy="25146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DME Admin Tool </a:t>
            </a:r>
            <a:r>
              <a:rPr lang="en-US" dirty="0" smtClean="0"/>
              <a:t>, click the </a:t>
            </a:r>
            <a:r>
              <a:rPr lang="en-US" b="1" dirty="0" smtClean="0"/>
              <a:t>Filter button</a:t>
            </a:r>
            <a:r>
              <a:rPr lang="en-US" dirty="0" smtClean="0"/>
              <a:t> to open the </a:t>
            </a:r>
            <a:r>
              <a:rPr lang="en-US" b="1" dirty="0" smtClean="0"/>
              <a:t>Filter Manager</a:t>
            </a:r>
          </a:p>
          <a:p>
            <a:endParaRPr lang="en-US" dirty="0" smtClean="0"/>
          </a:p>
          <a:p>
            <a:endParaRPr lang="en-US" dirty="0" smtClean="0"/>
          </a:p>
          <a:p>
            <a:pPr>
              <a:buNone/>
            </a:pPr>
            <a:endParaRPr lang="en-US" dirty="0" smtClean="0"/>
          </a:p>
          <a:p>
            <a:r>
              <a:rPr lang="en-US" dirty="0" smtClean="0"/>
              <a:t>In the </a:t>
            </a:r>
            <a:r>
              <a:rPr lang="en-US" b="1" dirty="0" smtClean="0"/>
              <a:t>DME Viewer</a:t>
            </a:r>
            <a:r>
              <a:rPr lang="en-US" dirty="0" smtClean="0"/>
              <a:t>, click the </a:t>
            </a:r>
            <a:r>
              <a:rPr lang="en-US" b="1" dirty="0" smtClean="0"/>
              <a:t>Filter button </a:t>
            </a:r>
            <a:r>
              <a:rPr lang="en-US" dirty="0" smtClean="0"/>
              <a:t>to select the </a:t>
            </a:r>
            <a:r>
              <a:rPr lang="en-US" b="1" dirty="0" smtClean="0"/>
              <a:t>Filter Manager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Filters In the DME Admin Tool </a:t>
            </a:r>
          </a:p>
        </p:txBody>
      </p:sp>
      <p:pic>
        <p:nvPicPr>
          <p:cNvPr id="5125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066800" y="1905000"/>
            <a:ext cx="6934200" cy="13716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6" name="Rounded 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038600" y="2362199"/>
            <a:ext cx="304800" cy="685802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pic>
        <p:nvPicPr>
          <p:cNvPr id="5127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3886200" y="4267200"/>
            <a:ext cx="4676775" cy="2116138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9" name="Rounded 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4343400" y="4517847"/>
            <a:ext cx="457200" cy="563955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5130" name="Line 6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 flipH="1">
            <a:off x="5867400" y="6147051"/>
            <a:ext cx="838200" cy="125323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574675" indent="-457200">
              <a:spcBef>
                <a:spcPts val="1200"/>
              </a:spcBef>
              <a:defRPr/>
            </a:pPr>
            <a:r>
              <a:rPr lang="en-US" dirty="0" smtClean="0">
                <a:latin typeface="Arial" charset="0"/>
              </a:rPr>
              <a:t>Click the </a:t>
            </a:r>
            <a:r>
              <a:rPr lang="en-US" b="1" i="1" dirty="0" smtClean="0">
                <a:latin typeface="Arial" charset="0"/>
              </a:rPr>
              <a:t>New</a:t>
            </a:r>
            <a:r>
              <a:rPr lang="en-US" dirty="0" smtClean="0">
                <a:latin typeface="Arial" charset="0"/>
              </a:rPr>
              <a:t> button </a:t>
            </a:r>
          </a:p>
          <a:p>
            <a:pPr marL="574675" indent="-457200">
              <a:spcBef>
                <a:spcPts val="1200"/>
              </a:spcBef>
              <a:defRPr/>
            </a:pPr>
            <a:r>
              <a:rPr lang="en-US" dirty="0" smtClean="0">
                <a:latin typeface="Arial" charset="0"/>
              </a:rPr>
              <a:t>In the </a:t>
            </a:r>
            <a:r>
              <a:rPr lang="en-US" b="1" dirty="0" smtClean="0">
                <a:latin typeface="Arial" charset="0"/>
              </a:rPr>
              <a:t>Filter</a:t>
            </a:r>
            <a:r>
              <a:rPr lang="en-US" dirty="0" smtClean="0">
                <a:latin typeface="Arial" charset="0"/>
              </a:rPr>
              <a:t> </a:t>
            </a:r>
            <a:r>
              <a:rPr lang="en-US" b="1" dirty="0" smtClean="0">
                <a:latin typeface="Arial" charset="0"/>
              </a:rPr>
              <a:t>Editor,</a:t>
            </a:r>
            <a:r>
              <a:rPr lang="en-US" b="1" i="1" dirty="0" smtClean="0">
                <a:latin typeface="Arial" charset="0"/>
              </a:rPr>
              <a:t> </a:t>
            </a:r>
            <a:r>
              <a:rPr lang="en-US" dirty="0" smtClean="0">
                <a:latin typeface="Arial" charset="0"/>
              </a:rPr>
              <a:t>enter a </a:t>
            </a:r>
            <a:r>
              <a:rPr lang="en-US" b="1" dirty="0" smtClean="0">
                <a:latin typeface="Arial" charset="0"/>
              </a:rPr>
              <a:t>Name</a:t>
            </a:r>
            <a:r>
              <a:rPr lang="en-US" dirty="0" smtClean="0">
                <a:latin typeface="Arial" charset="0"/>
              </a:rPr>
              <a:t> and a </a:t>
            </a:r>
            <a:r>
              <a:rPr lang="en-US" b="1" dirty="0" smtClean="0">
                <a:latin typeface="Arial" charset="0"/>
              </a:rPr>
              <a:t>Description </a:t>
            </a:r>
            <a:r>
              <a:rPr lang="en-US" dirty="0" smtClean="0">
                <a:latin typeface="Arial" charset="0"/>
              </a:rPr>
              <a:t>(optional</a:t>
            </a:r>
            <a:r>
              <a:rPr lang="en-US" dirty="0" smtClean="0">
                <a:latin typeface="Arial" charset="0"/>
              </a:rPr>
              <a:t>)</a:t>
            </a:r>
            <a:endParaRPr lang="en-US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61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A Basic Filter</a:t>
            </a:r>
          </a:p>
        </p:txBody>
      </p:sp>
      <p:pic>
        <p:nvPicPr>
          <p:cNvPr id="6149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2000" y="2438400"/>
            <a:ext cx="7848600" cy="37338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150" name="Rounded 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859776" y="2652014"/>
            <a:ext cx="435624" cy="319786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9" name="Rounded Rectangle 6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895600" y="3505200"/>
            <a:ext cx="609600" cy="457200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cxnSp>
        <p:nvCxnSpPr>
          <p:cNvPr id="11" name="Straight Arrow Connector 10"/>
          <p:cNvCxnSpPr/>
          <p:nvPr>
            <p:custDataLst>
              <p:tags r:id="rId7"/>
            </p:custDataLst>
          </p:nvPr>
        </p:nvCxnSpPr>
        <p:spPr>
          <a:xfrm rot="16200000" flipV="1">
            <a:off x="1104900" y="3314700"/>
            <a:ext cx="68580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>
            <p:custDataLst>
              <p:tags r:id="rId8"/>
            </p:custDataLst>
          </p:nvPr>
        </p:nvCxnSpPr>
        <p:spPr>
          <a:xfrm rot="5400000" flipH="1" flipV="1">
            <a:off x="2400300" y="4000500"/>
            <a:ext cx="533400" cy="457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6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819400" y="2895600"/>
            <a:ext cx="685800" cy="228600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Filter Criteria </a:t>
            </a:r>
            <a:r>
              <a:rPr lang="en-US" b="1" dirty="0" smtClean="0"/>
              <a:t>section</a:t>
            </a:r>
            <a:r>
              <a:rPr lang="en-US" dirty="0" smtClean="0"/>
              <a:t> </a:t>
            </a:r>
            <a:r>
              <a:rPr lang="en-US" dirty="0" smtClean="0"/>
              <a:t>click the </a:t>
            </a:r>
            <a:r>
              <a:rPr lang="en-US" b="1" dirty="0" smtClean="0"/>
              <a:t>Add Criteria button</a:t>
            </a:r>
            <a:r>
              <a:rPr lang="en-US" dirty="0" smtClean="0"/>
              <a:t> to add a criteria to the </a:t>
            </a:r>
            <a:r>
              <a:rPr lang="en-US" b="1" dirty="0" smtClean="0"/>
              <a:t>filter</a:t>
            </a:r>
            <a:endParaRPr lang="en-US" dirty="0" smtClean="0"/>
          </a:p>
          <a:p>
            <a:pPr lvl="1"/>
            <a:r>
              <a:rPr lang="en-US" dirty="0" smtClean="0"/>
              <a:t>A </a:t>
            </a:r>
            <a:r>
              <a:rPr lang="en-US" b="1" dirty="0" smtClean="0"/>
              <a:t>filter must have at least one Criteria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A Basic Filter (cont)</a:t>
            </a:r>
          </a:p>
        </p:txBody>
      </p:sp>
      <p:pic>
        <p:nvPicPr>
          <p:cNvPr id="7173" name="Picture 1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143000" y="3276600"/>
            <a:ext cx="6916738" cy="1697038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4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 flipV="1">
            <a:off x="2057400" y="3657600"/>
            <a:ext cx="990600" cy="457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175" name="Rounded Rectangle 7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143000" y="3429000"/>
            <a:ext cx="914400" cy="228600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8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H="1" flipV="1">
            <a:off x="2362200" y="4267200"/>
            <a:ext cx="990600" cy="4572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Use the </a:t>
            </a:r>
            <a:r>
              <a:rPr lang="en-US" b="1" dirty="0" smtClean="0"/>
              <a:t>Field</a:t>
            </a:r>
            <a:r>
              <a:rPr lang="en-US" b="1" i="1" dirty="0" smtClean="0"/>
              <a:t> </a:t>
            </a:r>
            <a:r>
              <a:rPr lang="en-US" dirty="0" smtClean="0"/>
              <a:t>drop-down list to </a:t>
            </a:r>
            <a:r>
              <a:rPr lang="en-US" b="1" dirty="0" smtClean="0"/>
              <a:t>select the desired attribute </a:t>
            </a:r>
            <a:r>
              <a:rPr lang="en-US" b="1" dirty="0" smtClean="0"/>
              <a:t>field</a:t>
            </a:r>
            <a:r>
              <a:rPr lang="en-US" dirty="0" smtClean="0"/>
              <a:t>  </a:t>
            </a:r>
          </a:p>
          <a:p>
            <a:pPr lvl="1"/>
            <a:r>
              <a:rPr lang="en-US" dirty="0" smtClean="0"/>
              <a:t>The </a:t>
            </a:r>
            <a:r>
              <a:rPr lang="en-US" dirty="0" smtClean="0"/>
              <a:t>values in this </a:t>
            </a:r>
            <a:r>
              <a:rPr lang="en-US" b="1" dirty="0" smtClean="0"/>
              <a:t>drop-down </a:t>
            </a:r>
            <a:r>
              <a:rPr lang="en-US" dirty="0" smtClean="0"/>
              <a:t>vary based on the Category</a:t>
            </a:r>
          </a:p>
          <a:p>
            <a:endParaRPr lang="en-US" dirty="0"/>
          </a:p>
        </p:txBody>
      </p:sp>
      <p:sp>
        <p:nvSpPr>
          <p:cNvPr id="8194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A Basic Filter (cont)</a:t>
            </a:r>
          </a:p>
        </p:txBody>
      </p:sp>
      <p:pic>
        <p:nvPicPr>
          <p:cNvPr id="8197" name="Picture 11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027287" y="2630310"/>
            <a:ext cx="7083388" cy="1724154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198" name="Picture 6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766977" y="4089209"/>
            <a:ext cx="2752264" cy="2118919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</p:spPr>
      </p:pic>
      <p:sp>
        <p:nvSpPr>
          <p:cNvPr id="8199" name="Line 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031181" y="3359760"/>
            <a:ext cx="2006714" cy="179046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/>
        <p:txBody>
          <a:bodyPr>
            <a:normAutofit fontScale="85000" lnSpcReduction="10000"/>
          </a:bodyPr>
          <a:lstStyle/>
          <a:p>
            <a:pPr marL="115888" indent="-115888">
              <a:spcBef>
                <a:spcPts val="1200"/>
              </a:spcBef>
              <a:defRPr/>
            </a:pPr>
            <a:r>
              <a:rPr lang="en-US" dirty="0" smtClean="0">
                <a:latin typeface="Arial" charset="0"/>
              </a:rPr>
              <a:t>Select an </a:t>
            </a:r>
            <a:r>
              <a:rPr lang="en-US" b="1" dirty="0" smtClean="0">
                <a:latin typeface="Arial" charset="0"/>
              </a:rPr>
              <a:t>Operator</a:t>
            </a:r>
            <a:r>
              <a:rPr lang="en-US" dirty="0" smtClean="0">
                <a:latin typeface="Arial" charset="0"/>
              </a:rPr>
              <a:t> from the drop-down list.</a:t>
            </a:r>
          </a:p>
          <a:p>
            <a:pPr marL="115888" indent="-115888">
              <a:spcBef>
                <a:spcPts val="1200"/>
              </a:spcBef>
              <a:defRPr/>
            </a:pPr>
            <a:r>
              <a:rPr lang="en-US" dirty="0" smtClean="0">
                <a:latin typeface="Arial" charset="0"/>
              </a:rPr>
              <a:t>Check desired field value(s) from the </a:t>
            </a:r>
            <a:r>
              <a:rPr lang="en-US" b="1" dirty="0" smtClean="0">
                <a:latin typeface="Arial" charset="0"/>
              </a:rPr>
              <a:t>Value</a:t>
            </a:r>
            <a:r>
              <a:rPr lang="en-US" dirty="0" smtClean="0">
                <a:latin typeface="Arial" charset="0"/>
              </a:rPr>
              <a:t> drop-down list. Select the accept icon when finished selecting values. </a:t>
            </a:r>
          </a:p>
          <a:p>
            <a:pPr marL="115888" indent="-115888">
              <a:spcBef>
                <a:spcPts val="1200"/>
              </a:spcBef>
              <a:defRPr/>
            </a:pPr>
            <a:r>
              <a:rPr lang="en-US" b="1" dirty="0" smtClean="0">
                <a:latin typeface="Arial" charset="0"/>
              </a:rPr>
              <a:t>Save</a:t>
            </a:r>
            <a:r>
              <a:rPr lang="en-US" dirty="0" smtClean="0">
                <a:latin typeface="Arial" charset="0"/>
              </a:rPr>
              <a:t> when you are finished</a:t>
            </a:r>
          </a:p>
          <a:p>
            <a:pPr marL="574675" indent="-457200">
              <a:spcBef>
                <a:spcPts val="1200"/>
              </a:spcBef>
              <a:defRPr/>
            </a:pPr>
            <a:endParaRPr lang="en-US" b="1" dirty="0" smtClean="0">
              <a:latin typeface="Arial" charset="0"/>
            </a:endParaRPr>
          </a:p>
          <a:p>
            <a:pPr marL="112713" indent="-112713">
              <a:spcBef>
                <a:spcPts val="1200"/>
              </a:spcBef>
              <a:buNone/>
              <a:defRPr/>
            </a:pPr>
            <a:r>
              <a:rPr lang="en-US" b="1" dirty="0" smtClean="0">
                <a:latin typeface="Arial" charset="0"/>
              </a:rPr>
              <a:t>Note</a:t>
            </a:r>
            <a:r>
              <a:rPr lang="en-US" dirty="0" smtClean="0">
                <a:latin typeface="Arial" charset="0"/>
              </a:rPr>
              <a:t>:  If the filter is improperly defined, an “invalid” icon (       ) will appear in the Valid column.</a:t>
            </a:r>
            <a:endParaRPr lang="en-US" dirty="0" smtClean="0"/>
          </a:p>
          <a:p>
            <a:pPr marL="574675" indent="-457200">
              <a:spcBef>
                <a:spcPts val="1200"/>
              </a:spcBef>
              <a:buFontTx/>
              <a:buAutoNum type="arabicPeriod" startAt="6"/>
              <a:defRPr/>
            </a:pPr>
            <a:endParaRPr lang="en-US" dirty="0" smtClean="0">
              <a:latin typeface="Arial" charset="0"/>
            </a:endParaRPr>
          </a:p>
          <a:p>
            <a:endParaRPr lang="en-US" dirty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Creating A Basic Filter (cont)</a:t>
            </a:r>
          </a:p>
        </p:txBody>
      </p:sp>
      <p:pic>
        <p:nvPicPr>
          <p:cNvPr id="9222" name="Picture 2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494212" y="1295400"/>
            <a:ext cx="4421188" cy="17526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3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 flipH="1">
            <a:off x="6629400" y="1447800"/>
            <a:ext cx="228600" cy="304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pic>
        <p:nvPicPr>
          <p:cNvPr id="9224" name="Picture 8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5181600" y="3343276"/>
            <a:ext cx="3267075" cy="2600324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6" name="Rounded 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81594" y="3860752"/>
            <a:ext cx="486262" cy="413982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14" name="Rounded Rectangle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324600" y="1752600"/>
            <a:ext cx="533400" cy="609600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sp>
        <p:nvSpPr>
          <p:cNvPr id="9225" name="Line 6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 flipV="1">
            <a:off x="4495800" y="4029077"/>
            <a:ext cx="695325" cy="68580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81000" y="1219200"/>
            <a:ext cx="853440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339725">
              <a:spcBef>
                <a:spcPts val="1200"/>
              </a:spcBef>
              <a:spcAft>
                <a:spcPts val="0"/>
              </a:spcAft>
              <a:defRPr/>
            </a:pPr>
            <a:r>
              <a:rPr lang="en-US" sz="2200" b="1" dirty="0">
                <a:latin typeface="Arial" charset="0"/>
                <a:cs typeface="+mn-cs"/>
              </a:rPr>
              <a:t>Advanced filters </a:t>
            </a:r>
            <a:r>
              <a:rPr lang="en-US" sz="2200" dirty="0">
                <a:latin typeface="Arial" charset="0"/>
                <a:cs typeface="+mn-cs"/>
              </a:rPr>
              <a:t>- built using standard SQL statements</a:t>
            </a: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>
                <a:latin typeface="Arial" charset="0"/>
                <a:cs typeface="+mn-cs"/>
              </a:rPr>
              <a:t>Click the </a:t>
            </a:r>
            <a:r>
              <a:rPr lang="en-US" sz="1800" b="1" dirty="0">
                <a:latin typeface="Arial" charset="0"/>
                <a:cs typeface="+mn-cs"/>
              </a:rPr>
              <a:t>Advanced</a:t>
            </a:r>
            <a:r>
              <a:rPr lang="en-US" sz="1800" dirty="0">
                <a:latin typeface="Arial" charset="0"/>
                <a:cs typeface="+mn-cs"/>
              </a:rPr>
              <a:t> button to use the Advanced Filtering </a:t>
            </a:r>
            <a:r>
              <a:rPr lang="en-US" sz="1800" dirty="0" smtClean="0">
                <a:latin typeface="Arial" charset="0"/>
                <a:cs typeface="+mn-cs"/>
              </a:rPr>
              <a:t>option.</a:t>
            </a: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>
                <a:latin typeface="Arial" charset="0"/>
                <a:cs typeface="+mn-cs"/>
              </a:rPr>
              <a:t>Click on </a:t>
            </a:r>
            <a:r>
              <a:rPr lang="en-US" sz="1800" b="1" dirty="0">
                <a:latin typeface="Arial" charset="0"/>
                <a:cs typeface="+mn-cs"/>
              </a:rPr>
              <a:t>Add </a:t>
            </a:r>
            <a:r>
              <a:rPr lang="en-US" sz="1800" b="1" dirty="0" smtClean="0">
                <a:latin typeface="Arial" charset="0"/>
                <a:cs typeface="+mn-cs"/>
              </a:rPr>
              <a:t>Criteria.</a:t>
            </a: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endParaRPr lang="en-US" sz="1800" dirty="0">
              <a:latin typeface="Arial" charset="0"/>
              <a:cs typeface="+mn-cs"/>
            </a:endParaRPr>
          </a:p>
          <a:p>
            <a:pPr marL="1031875" lvl="1" indent="-457200">
              <a:spcBef>
                <a:spcPts val="120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en-US" sz="1800" dirty="0">
                <a:latin typeface="Arial" charset="0"/>
                <a:cs typeface="+mn-cs"/>
              </a:rPr>
              <a:t>Choose Category, Field, Operator and Value. Click </a:t>
            </a:r>
            <a:r>
              <a:rPr lang="en-US" sz="1800" b="1" dirty="0">
                <a:latin typeface="Arial" charset="0"/>
                <a:cs typeface="+mn-cs"/>
              </a:rPr>
              <a:t>Add</a:t>
            </a:r>
            <a:r>
              <a:rPr lang="en-US" sz="1800" dirty="0">
                <a:latin typeface="Arial" charset="0"/>
                <a:cs typeface="+mn-cs"/>
              </a:rPr>
              <a:t> when finished.</a:t>
            </a:r>
          </a:p>
        </p:txBody>
      </p:sp>
      <p:pic>
        <p:nvPicPr>
          <p:cNvPr id="11268" name="Picture 6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133600" y="2057400"/>
            <a:ext cx="5486400" cy="868363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69" name="Rounded 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648200" y="2133600"/>
            <a:ext cx="685800" cy="304800"/>
          </a:xfrm>
          <a:prstGeom prst="roundRect">
            <a:avLst>
              <a:gd name="adj" fmla="val 16667"/>
            </a:avLst>
          </a:prstGeom>
          <a:noFill/>
          <a:ln w="317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en-US"/>
          </a:p>
        </p:txBody>
      </p:sp>
      <p:pic>
        <p:nvPicPr>
          <p:cNvPr id="11270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 l="32541" t="32584" r="16780" b="26910"/>
          <a:stretch>
            <a:fillRect/>
          </a:stretch>
        </p:blipFill>
        <p:spPr bwMode="auto">
          <a:xfrm>
            <a:off x="2692400" y="3352800"/>
            <a:ext cx="4748213" cy="2022475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271" name="Title 1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en-US" dirty="0" smtClean="0"/>
              <a:t>Creating Filters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DM-Cr-Us-Filt-090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3ZXqHYUO58vlyu0JpqPkO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SGJ6mGXuZ9AQhSotHjl1a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1ovw8GskoC6VqoXPgTUj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2AJheRcfNAZbELG9Hr2AXB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24SMJsAUayFtqlSSumiJz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vLYUJilAFjcszn30m9hnv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lklOVCZqgaB0fIxqr8cbo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opvPqrHJNszCU3X2hLtu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yRYSo16qQJu6VWj5cyJxm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7O70JbyVL9wppl5UyIzo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xq6EdEv3VZwBuYmsEFSM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sb5czZRpc2ar4IGn6R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UnPUL3oyFdMcIHk3Lsj4U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Uh21R1AzQM2YTGbvYBeS4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Yqfvs87TNdOxhHU5XTpHd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MXHFxzHZnrbrwrElB0PTI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58feFfH2LckB0TpRyucwR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58feFfH2LckB0TpRyucwR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PRnbUVhmuHuSvHYVn9ByK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Z1S0M6YmbaDEuaysw20EJ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Z9AbSWsj4Il3BwAZ6TYO3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UChaLWWI6eErkOToWrcp2j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5JHa34D830h7o5Gu8Hp1x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VF1TIuxhQn2SliT9bo8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WZ9Y3RLVbjAcSypjTrhkF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1O1RsfAKewlYSexhV1sPC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eRcOmVDzy63JFWkKcgSES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JdnQ9UVfoboCkduh0ovNs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tNmaecfr3OX6TCK4hdLV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SzXsmnh8Dwl0KxK07rPzY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hsid9CTPfBK2HOP5lyTIh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0MlVxQKf4Grh48Mo2lwO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b29muBl9gE6e45D0gK2H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LeP8VpHQUgSwlIuV8umI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yRVbUOYrjhF05fnduB1gS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5YwpAlNJ5orStiqjHxbOk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KnSqFO17FSBEpBNtzkO6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8GmzoZ8fRrrAKv9M0GJ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ycL5MbTt54LhospdIKtEH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D6WBB9up6ux7i2Vq7kFhE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Jo3QZXwQ4orHQrgtoKoG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zBswn7zOQCmxmyyKaxTgq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i5HVDzRNaDqWRkTWWRVJ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ki5HVDzRNaDqWRkTWWRVJ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21ZAjJFgwsLPcMRca2JO2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FBbtaDWVSXFFOrotAphgy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p688cDRvKS6Pp4iOBz2IF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Kms0vS2s7RkyypWGcZ6Q2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G3JBeqlDhxISldZuYlv7B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26NbSR42xUVmFogTDB7tz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PF3JGH0KkUMj0DO3xtzfZ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WZyAe4HU07Nfh779an1Mz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FENdTEClZw4up2I4er5HY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zlnC5A3DUkN0J4a6sW3qT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sgo2Z4U5J86UPCgoDFkI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fSKX0dyVFPeAuM5XnwBvO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XtYInxeIxOeTRMz1K608K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iNCQbmiWXpSGbGHXOOaGB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DYawDURxs8NxrukZJdSpT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siOUoM34FtY1i3otf5Dna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aUkUi85aEnvyQ9RsYLHeR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sMjc6Jg6qX6FXaziwlrot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LUEf6xkACYSy0P2n0Hur3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oiWp9i7fqw56s25oKi7zH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QEdsTwMm97v5SCqdU3bX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GRBeKeISOzd3dgRoOkcRw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32Y2beorbrvXslV8eqd6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AORN4uwCBtTATwYZCKWp2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DNbToUZUtK7JACsCRNbuD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bZms1fh8taXDVOUjGyCUt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VbBlnRlkgA9mH7ymeCJNU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cR8zpLFmDhZ8SFcI7Fhgd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rxOQqgwjGfxkZJcOrAFTW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nzeSavv4wDoSqBKzkoQkB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yGswieHBjmzafBx60NBJ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V6iB4Rfg2CgDYFcHYdQO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wRquYMiQwZ0GDz9Vemrk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YO8Qcr4XcJZKOAAVIs7vQ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jxhVlp1ALUSQArazTtYc6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Ch2Cx3ZtnHOMyTd2rSOWe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FTtvXmcbUrwPdNESN6SK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ONZILEtYm3D3UZTIRYAhx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AfNoHkVsmvcIXjIhP1ZUH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ptRelOubfF2XL9QcR0nm9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EbgSfJ4DHuc53AxOMoLY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Yt3o38cfagQgd3LOJ0jMS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efhBYw9jpvJnPGYsyK7CX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kXBMvCTafcpRbIKehmFDF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bPh9GKC0FrjwAfYxkCwC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FLQQkP1RocGuCvIR66pU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LF6fF2dZBb0tW1BELxtn5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665</TotalTime>
  <Words>808</Words>
  <Application>Microsoft Office PowerPoint</Application>
  <PresentationFormat>On-screen Show (4:3)</PresentationFormat>
  <Paragraphs>119</Paragraphs>
  <Slides>15</Slides>
  <Notes>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QAD 2010 Template</vt:lpstr>
      <vt:lpstr>Creating &amp; Using Filters</vt:lpstr>
      <vt:lpstr>Creating Filters – Overview </vt:lpstr>
      <vt:lpstr>Example of a Basic Filter</vt:lpstr>
      <vt:lpstr>Creating Filters In the DME Admin Tool </vt:lpstr>
      <vt:lpstr>Creating A Basic Filter</vt:lpstr>
      <vt:lpstr>Creating A Basic Filter (cont)</vt:lpstr>
      <vt:lpstr>Creating A Basic Filter (cont)</vt:lpstr>
      <vt:lpstr>Creating A Basic Filter (cont)</vt:lpstr>
      <vt:lpstr>Creating Filters</vt:lpstr>
      <vt:lpstr>Advanced filters</vt:lpstr>
      <vt:lpstr>Advanced Filter – Example</vt:lpstr>
      <vt:lpstr>Advanced Filter – SQL example</vt:lpstr>
      <vt:lpstr>Advanced Filter </vt:lpstr>
      <vt:lpstr>Filter Permissions</vt:lpstr>
      <vt:lpstr>Creating Filters - Recap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Demand Management Engine</dc:title>
  <dc:creator>Mark K Williams</dc:creator>
  <cp:lastModifiedBy>mdf</cp:lastModifiedBy>
  <cp:revision>138</cp:revision>
  <dcterms:created xsi:type="dcterms:W3CDTF">2011-07-26T15:49:04Z</dcterms:created>
  <dcterms:modified xsi:type="dcterms:W3CDTF">2012-02-01T19:08:05Z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15En8S_FFb6SFdgtl4Z_UJCkbemGMHryc8k8IgXTpcic</vt:lpwstr>
  </property>
  <property fmtid="{D5CDD505-2E9C-101B-9397-08002B2CF9AE}" pid="4" name="Google.Documents.RevisionId">
    <vt:lpwstr>08142157311738669734</vt:lpwstr>
  </property>
  <property fmtid="{D5CDD505-2E9C-101B-9397-08002B2CF9AE}" pid="5" name="Google.Documents.PreviousRevisionId">
    <vt:lpwstr>18348402709533438814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