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3" r:id="rId1"/>
  </p:sldMasterIdLst>
  <p:notesMasterIdLst>
    <p:notesMasterId r:id="rId9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7077075" cy="9363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6375" autoAdjust="0"/>
  </p:normalViewPr>
  <p:slideViewPr>
    <p:cSldViewPr>
      <p:cViewPr varScale="1">
        <p:scale>
          <a:sx n="88" d="100"/>
          <a:sy n="88" d="100"/>
        </p:scale>
        <p:origin x="-6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705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r">
              <a:defRPr sz="1200"/>
            </a:lvl1pPr>
          </a:lstStyle>
          <a:p>
            <a:fld id="{967B8753-5D8D-4BF9-88B5-4E07DC92A17F}" type="datetimeFigureOut">
              <a:rPr lang="en-US" smtClean="0"/>
              <a:pPr/>
              <a:t>2/1/2012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6975" y="701675"/>
            <a:ext cx="4683125" cy="3511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936" tIns="46968" rIns="93936" bIns="4696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7708" y="4447461"/>
            <a:ext cx="5661660" cy="4213384"/>
          </a:xfrm>
          <a:prstGeom prst="rect">
            <a:avLst/>
          </a:prstGeom>
        </p:spPr>
        <p:txBody>
          <a:bodyPr vert="horz" lIns="93936" tIns="46968" rIns="93936" bIns="4696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705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r">
              <a:defRPr sz="1200"/>
            </a:lvl1pPr>
          </a:lstStyle>
          <a:p>
            <a:fld id="{B552B62B-426D-47E1-AADC-4F077B3DC17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126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Hello, this</a:t>
            </a:r>
            <a:r>
              <a:rPr lang="en-US" baseline="0" dirty="0" smtClean="0"/>
              <a:t> is Mark Williams of the QAD Supply Chain Solutions Center</a:t>
            </a:r>
          </a:p>
          <a:p>
            <a:r>
              <a:rPr lang="en-US" baseline="0" dirty="0" smtClean="0"/>
              <a:t>This session is part of the QAD Demand Management Certification Program.</a:t>
            </a:r>
          </a:p>
          <a:p>
            <a:r>
              <a:rPr lang="en-US" baseline="0" dirty="0" smtClean="0"/>
              <a:t>Today’s topic, </a:t>
            </a:r>
            <a:r>
              <a:rPr lang="en-US" dirty="0" smtClean="0"/>
              <a:t>Using Conversions</a:t>
            </a:r>
          </a:p>
        </p:txBody>
      </p:sp>
      <p:sp>
        <p:nvSpPr>
          <p:cNvPr id="1126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BACA9F3-82C6-47EB-83B0-880C9A61580E}" type="slidenum">
              <a:rPr lang="en-US" smtClean="0"/>
              <a:pPr/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7C907D4-3EA1-4202-8132-4D0051F7313B}" type="slidenum">
              <a:rPr lang="en-US" smtClean="0"/>
              <a:pPr/>
              <a:t>2</a:t>
            </a:fld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33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These </a:t>
            </a:r>
            <a:r>
              <a:rPr lang="en-US" b="1" dirty="0" smtClean="0"/>
              <a:t>Conversion Groups </a:t>
            </a:r>
            <a:r>
              <a:rPr lang="en-US" dirty="0" smtClean="0"/>
              <a:t>have been previously configured in the </a:t>
            </a:r>
            <a:r>
              <a:rPr lang="en-US" b="1" dirty="0" smtClean="0"/>
              <a:t>Admin Tool</a:t>
            </a:r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4BB49B56-D320-41B2-9AC2-8ADA12DB7D01}" type="slidenum">
              <a:rPr lang="en-US" smtClean="0"/>
              <a:pPr/>
              <a:t>3</a:t>
            </a:fld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4340" name="Slide Number Placeholder 3"/>
          <p:cNvSpPr txBox="1">
            <a:spLocks noGrp="1"/>
          </p:cNvSpPr>
          <p:nvPr/>
        </p:nvSpPr>
        <p:spPr bwMode="auto">
          <a:xfrm>
            <a:off x="4010342" y="8895402"/>
            <a:ext cx="3066733" cy="467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959" tIns="46480" rIns="92959" bIns="46480" anchor="b"/>
          <a:lstStyle/>
          <a:p>
            <a:pPr algn="r" defTabSz="929578"/>
            <a:fld id="{38882736-E7FE-48C0-95C8-0BCEBB572063}" type="slidenum">
              <a:rPr lang="en-US" sz="1200" b="1">
                <a:latin typeface="Times New Roman" pitchFamily="18" charset="0"/>
              </a:rPr>
              <a:pPr algn="r" defTabSz="929578"/>
              <a:t>4</a:t>
            </a:fld>
            <a:endParaRPr lang="en-US" sz="1200" b="1" dirty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5364" name="Slide Number Placeholder 3"/>
          <p:cNvSpPr txBox="1">
            <a:spLocks noGrp="1"/>
          </p:cNvSpPr>
          <p:nvPr/>
        </p:nvSpPr>
        <p:spPr bwMode="auto">
          <a:xfrm>
            <a:off x="4010342" y="8895402"/>
            <a:ext cx="3066733" cy="4676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959" tIns="46480" rIns="92959" bIns="46480" anchor="b"/>
          <a:lstStyle/>
          <a:p>
            <a:pPr algn="r" defTabSz="929578"/>
            <a:fld id="{E82FC5F0-3696-4C64-9848-71A5368BFA13}" type="slidenum">
              <a:rPr lang="en-US" sz="1200" b="1">
                <a:latin typeface="Times New Roman" pitchFamily="18" charset="0"/>
              </a:rPr>
              <a:pPr algn="r" defTabSz="929578"/>
              <a:t>5</a:t>
            </a:fld>
            <a:endParaRPr lang="en-US" sz="1200" b="1" dirty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638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DB09646-6012-400F-967D-999CE206D8EF}" type="slidenum">
              <a:rPr lang="en-US" smtClean="0"/>
              <a:pPr/>
              <a:t>6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22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7C907D4-3EA1-4202-8132-4D0051F7313B}" type="slidenum">
              <a:rPr lang="en-US" smtClean="0"/>
              <a:pPr/>
              <a:t>7</a:t>
            </a:fld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DM-Use-Conv-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DM-Use-Conv-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DM-Use-Conv-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DM-Use-Conv-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DM-Use-Conv-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DM-Use-Conv-</a:t>
            </a:r>
            <a:endParaRPr lang="en-US" dirty="0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DM-Use-Conv-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7239000" y="6638544"/>
            <a:ext cx="19050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DM-Use-Conv-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openxmlformats.org/officeDocument/2006/relationships/tags" Target="../tags/tag10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4" Type="http://schemas.openxmlformats.org/officeDocument/2006/relationships/tags" Target="../tags/tag11.xml"/><Relationship Id="rId9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.xml"/><Relationship Id="rId3" Type="http://schemas.openxmlformats.org/officeDocument/2006/relationships/tags" Target="../tags/tag16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tags" Target="../tags/tag19.xml"/><Relationship Id="rId5" Type="http://schemas.openxmlformats.org/officeDocument/2006/relationships/tags" Target="../tags/tag18.xml"/><Relationship Id="rId4" Type="http://schemas.openxmlformats.org/officeDocument/2006/relationships/tags" Target="../tags/tag17.xml"/><Relationship Id="rId9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tags" Target="../tags/tag22.xml"/><Relationship Id="rId7" Type="http://schemas.openxmlformats.org/officeDocument/2006/relationships/notesSlide" Target="../notesSlides/notesSlide5.xml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4.xml"/><Relationship Id="rId4" Type="http://schemas.openxmlformats.org/officeDocument/2006/relationships/tags" Target="../tags/tag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6.xml"/><Relationship Id="rId1" Type="http://schemas.openxmlformats.org/officeDocument/2006/relationships/tags" Target="../tags/tag25.xml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Using Conversions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sz="quarter" idx="10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Mark K. Williams, CFPIM, CSCP					</a:t>
            </a:r>
          </a:p>
          <a:p>
            <a:r>
              <a:rPr lang="en-US" dirty="0" smtClean="0"/>
              <a:t>QAD Supply Chain Solutions Center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Demand Management Certification Program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Conversions</a:t>
            </a:r>
            <a:r>
              <a:rPr lang="en-US" dirty="0" smtClean="0"/>
              <a:t> allow users to convert their history and forecasts into different units of measurement </a:t>
            </a:r>
          </a:p>
          <a:p>
            <a:r>
              <a:rPr lang="en-US" dirty="0" smtClean="0"/>
              <a:t>Conversion factors allow users to view and adjust the forecast using financial factors</a:t>
            </a:r>
          </a:p>
          <a:p>
            <a:r>
              <a:rPr lang="en-US" dirty="0" smtClean="0"/>
              <a:t>Conversion factors allow users to review and predict revenue over time from the forecast</a:t>
            </a:r>
          </a:p>
          <a:p>
            <a:r>
              <a:rPr lang="en-US" dirty="0" smtClean="0"/>
              <a:t>Conversions can be applied in Single Series, Multi-Series or Summary Views</a:t>
            </a:r>
          </a:p>
          <a:p>
            <a:r>
              <a:rPr lang="en-US" dirty="0" smtClean="0"/>
              <a:t>Conversions can be applied in a Hierarchy </a:t>
            </a:r>
            <a:endParaRPr lang="en-US" dirty="0"/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Conversions – Overview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DM-Use-Conv-020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With the desired </a:t>
            </a:r>
            <a:r>
              <a:rPr lang="en-US" b="1" dirty="0" smtClean="0"/>
              <a:t>Scenario</a:t>
            </a:r>
            <a:r>
              <a:rPr lang="en-US" dirty="0" smtClean="0"/>
              <a:t> open, click the </a:t>
            </a:r>
            <a:r>
              <a:rPr lang="en-US" b="1" dirty="0" smtClean="0"/>
              <a:t>Conversion button </a:t>
            </a:r>
            <a:r>
              <a:rPr lang="en-US" dirty="0" smtClean="0"/>
              <a:t>on the </a:t>
            </a:r>
            <a:r>
              <a:rPr lang="en-US" b="1" dirty="0" smtClean="0"/>
              <a:t>Views</a:t>
            </a:r>
            <a:r>
              <a:rPr lang="en-US" dirty="0" smtClean="0"/>
              <a:t> tab and select the desired </a:t>
            </a:r>
            <a:r>
              <a:rPr lang="en-US" b="1" dirty="0" smtClean="0"/>
              <a:t>Conversion Group </a:t>
            </a:r>
            <a:r>
              <a:rPr lang="en-US" dirty="0" smtClean="0"/>
              <a:t>from the </a:t>
            </a:r>
            <a:r>
              <a:rPr lang="en-US" b="1" dirty="0" smtClean="0"/>
              <a:t>Conversion Group List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100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Applying Conversions</a:t>
            </a:r>
            <a:endParaRPr lang="en-US" dirty="0"/>
          </a:p>
        </p:txBody>
      </p:sp>
      <p:pic>
        <p:nvPicPr>
          <p:cNvPr id="4098" name="Picture 7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 cstate="print"/>
          <a:srcRect b="22388"/>
          <a:stretch>
            <a:fillRect/>
          </a:stretch>
        </p:blipFill>
        <p:spPr bwMode="auto">
          <a:xfrm>
            <a:off x="914400" y="2849118"/>
            <a:ext cx="7315200" cy="3323082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102" name="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060704" y="4894092"/>
            <a:ext cx="7168896" cy="1022487"/>
          </a:xfrm>
          <a:prstGeom prst="rect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" name="Rectangl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045029" y="3706688"/>
            <a:ext cx="1567543" cy="1137928"/>
          </a:xfrm>
          <a:prstGeom prst="rect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DM-Use-Conv-030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sz="2600" dirty="0" smtClean="0"/>
              <a:t>The defined opinion lines in the </a:t>
            </a:r>
            <a:r>
              <a:rPr lang="en-US" sz="2600" b="1" dirty="0" smtClean="0"/>
              <a:t>Conversion Group </a:t>
            </a:r>
            <a:r>
              <a:rPr lang="en-US" sz="2600" dirty="0" smtClean="0"/>
              <a:t>have a symbol and column header color based on the configuration of the </a:t>
            </a:r>
            <a:r>
              <a:rPr lang="en-US" sz="2600" dirty="0" smtClean="0"/>
              <a:t>Group</a:t>
            </a:r>
            <a:endParaRPr lang="en-US" sz="2600" dirty="0" smtClean="0"/>
          </a:p>
          <a:p>
            <a:pPr lvl="1"/>
            <a:r>
              <a:rPr lang="en-US" dirty="0" smtClean="0"/>
              <a:t>Also notice the </a:t>
            </a:r>
            <a:r>
              <a:rPr lang="en-US" b="1" dirty="0" smtClean="0"/>
              <a:t>label designation </a:t>
            </a:r>
            <a:r>
              <a:rPr lang="en-US" dirty="0" smtClean="0"/>
              <a:t>indicating the conversion is </a:t>
            </a:r>
            <a:r>
              <a:rPr lang="en-US" dirty="0" smtClean="0"/>
              <a:t>applied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5124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smtClean="0"/>
              <a:t>Applying Conversions</a:t>
            </a:r>
            <a:endParaRPr lang="en-US" dirty="0"/>
          </a:p>
        </p:txBody>
      </p:sp>
      <p:pic>
        <p:nvPicPr>
          <p:cNvPr id="5122" name="Picture 13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66800" y="2942633"/>
            <a:ext cx="6778815" cy="3368584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126" name="Line 7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H="1">
            <a:off x="7476398" y="2775854"/>
            <a:ext cx="753202" cy="41694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5127" name="Rectangle 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617511" y="3442970"/>
            <a:ext cx="1757471" cy="2751850"/>
          </a:xfrm>
          <a:prstGeom prst="rect">
            <a:avLst/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DM-Use-Conv-040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marL="457200" indent="-339725">
              <a:buFont typeface="Arial" charset="0"/>
              <a:buChar char="•"/>
            </a:pPr>
            <a:r>
              <a:rPr lang="en-US" dirty="0" smtClean="0"/>
              <a:t>To remove the currently applied Conversion, select </a:t>
            </a:r>
            <a:r>
              <a:rPr lang="en-US" b="1" dirty="0" smtClean="0"/>
              <a:t>Remove</a:t>
            </a:r>
            <a:endParaRPr lang="en-US" b="1" dirty="0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noFill/>
        </p:spPr>
        <p:txBody>
          <a:bodyPr/>
          <a:lstStyle/>
          <a:p>
            <a:pPr marL="457200" indent="-339725">
              <a:spcBef>
                <a:spcPct val="20000"/>
              </a:spcBef>
              <a:spcAft>
                <a:spcPts val="1200"/>
              </a:spcAft>
            </a:pPr>
            <a:r>
              <a:rPr lang="en-US" dirty="0" smtClean="0"/>
              <a:t>Removing Conversions</a:t>
            </a:r>
            <a:endParaRPr lang="en-US" dirty="0"/>
          </a:p>
        </p:txBody>
      </p:sp>
      <p:pic>
        <p:nvPicPr>
          <p:cNvPr id="6149" name="Picture 7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295400" y="2166254"/>
            <a:ext cx="6629400" cy="3810000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150" name="Line 7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H="1">
            <a:off x="4233096" y="2434210"/>
            <a:ext cx="822555" cy="80386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DM-Use-Conv-050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>
          <a:noFill/>
        </p:spPr>
        <p:txBody>
          <a:bodyPr/>
          <a:lstStyle/>
          <a:p>
            <a:pPr marL="457200" indent="-457200">
              <a:spcBef>
                <a:spcPct val="20000"/>
              </a:spcBef>
              <a:defRPr/>
            </a:pPr>
            <a:r>
              <a:rPr lang="en-US" dirty="0" smtClean="0"/>
              <a:t>Conversions Facts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spcBef>
                <a:spcPts val="1800"/>
              </a:spcBef>
              <a:buFontTx/>
              <a:buChar char="•"/>
              <a:defRPr/>
            </a:pPr>
            <a:r>
              <a:rPr lang="en-US" b="1" dirty="0" smtClean="0"/>
              <a:t>Conversions</a:t>
            </a:r>
            <a:r>
              <a:rPr lang="en-US" dirty="0" smtClean="0"/>
              <a:t> and </a:t>
            </a:r>
            <a:r>
              <a:rPr lang="en-US" b="1" dirty="0" smtClean="0"/>
              <a:t>Conversion Groups </a:t>
            </a:r>
            <a:r>
              <a:rPr lang="en-US" dirty="0" smtClean="0"/>
              <a:t>can be created from any active series property and opinion </a:t>
            </a:r>
            <a:r>
              <a:rPr lang="en-US" dirty="0" smtClean="0"/>
              <a:t>line</a:t>
            </a:r>
          </a:p>
          <a:p>
            <a:pPr lvl="1">
              <a:spcBef>
                <a:spcPts val="1800"/>
              </a:spcBef>
              <a:buFontTx/>
              <a:buChar char="•"/>
              <a:defRPr/>
            </a:pPr>
            <a:r>
              <a:rPr lang="en-US" dirty="0" smtClean="0"/>
              <a:t>If </a:t>
            </a:r>
            <a:r>
              <a:rPr lang="en-US" dirty="0" smtClean="0"/>
              <a:t>the user does not have access to the data used in the conversion, the </a:t>
            </a:r>
            <a:r>
              <a:rPr lang="en-US" b="1" dirty="0" smtClean="0"/>
              <a:t>Conversion Group </a:t>
            </a:r>
            <a:r>
              <a:rPr lang="en-US" dirty="0" smtClean="0"/>
              <a:t>will not be available for use in the Viewer</a:t>
            </a:r>
          </a:p>
          <a:p>
            <a:pPr>
              <a:spcBef>
                <a:spcPts val="1800"/>
              </a:spcBef>
              <a:buFontTx/>
              <a:buChar char="•"/>
              <a:defRPr/>
            </a:pPr>
            <a:r>
              <a:rPr lang="en-US" dirty="0" smtClean="0"/>
              <a:t>Users cannot commit </a:t>
            </a:r>
            <a:r>
              <a:rPr lang="en-US" b="1" dirty="0" smtClean="0"/>
              <a:t>DTL scenarios </a:t>
            </a:r>
            <a:r>
              <a:rPr lang="en-US" dirty="0" smtClean="0"/>
              <a:t>with applied conversion </a:t>
            </a:r>
            <a:r>
              <a:rPr lang="en-US" dirty="0" smtClean="0"/>
              <a:t>factors</a:t>
            </a:r>
          </a:p>
          <a:p>
            <a:pPr lvl="1">
              <a:spcBef>
                <a:spcPts val="1800"/>
              </a:spcBef>
              <a:buFontTx/>
              <a:buChar char="•"/>
              <a:defRPr/>
            </a:pPr>
            <a:r>
              <a:rPr lang="en-US" dirty="0" smtClean="0"/>
              <a:t>The </a:t>
            </a:r>
            <a:r>
              <a:rPr lang="en-US" dirty="0" smtClean="0"/>
              <a:t>data must be stored in a consistent unit of measure in the </a:t>
            </a:r>
            <a:r>
              <a:rPr lang="en-US" b="1" dirty="0" smtClean="0"/>
              <a:t>Living Master scenario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DM-Use-Conv-060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b="1" dirty="0" smtClean="0"/>
              <a:t>Conversions</a:t>
            </a:r>
            <a:r>
              <a:rPr lang="en-US" dirty="0" smtClean="0"/>
              <a:t> allow users to convert their opinion lines into different units of measurement</a:t>
            </a:r>
          </a:p>
          <a:p>
            <a:pPr lvl="1"/>
            <a:r>
              <a:rPr lang="en-US" b="1" dirty="0" smtClean="0"/>
              <a:t>Conversions</a:t>
            </a:r>
            <a:r>
              <a:rPr lang="en-US" dirty="0" smtClean="0"/>
              <a:t> may include price, cost, margin, or units to cases</a:t>
            </a:r>
          </a:p>
          <a:p>
            <a:r>
              <a:rPr lang="en-US" dirty="0" smtClean="0"/>
              <a:t>Typical benefits of using </a:t>
            </a:r>
            <a:r>
              <a:rPr lang="en-US" b="1" dirty="0" smtClean="0"/>
              <a:t>Conversions</a:t>
            </a:r>
          </a:p>
          <a:p>
            <a:pPr lvl="1"/>
            <a:r>
              <a:rPr lang="en-US" dirty="0" smtClean="0"/>
              <a:t>Conversion factors allow users to view and adjust the forecast for series in different units of measurement</a:t>
            </a:r>
          </a:p>
          <a:p>
            <a:pPr lvl="1"/>
            <a:r>
              <a:rPr lang="en-US" dirty="0" smtClean="0"/>
              <a:t>Conversion factors allow users to review and predict revenue over time from the forecast</a:t>
            </a:r>
            <a:endParaRPr lang="en-US" dirty="0"/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Conversions - Recap</a:t>
            </a: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DM-Use-Conv-070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uLqddr4CKragiALE6wF89s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9sG4S8kyYNLxERwrSrZ5F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KQRs4wl8YAA9YcGGcQZqG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axszDIvXOuSrYEWjShTmL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axszDIvXOuSrYEWjShTmL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1TG7rdp1CbimuXGBKzZlrJ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iTFdT6YlBsQEREyU8zKMG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BnNldcSWgHQNeDweEGOgO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V012vipXxiPBRA5GpW64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qOeU4YyR2HLiTcnA35cnb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C2QoLmcSSh2599pdILkD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hAxgHGsSaJ7nRpOTsGgIF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iSyeKalsSrPe5HQ9wPdZTV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c8QnOsJ24CXsIbej0Sunj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gN3dbPmr2yu9BmauriYAX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i2AIvIKmbdw5VHfYGjTVz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uE8JhKAVE4kc4VDqxPmBN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JJtbeHivI7hhBNzcteGaiQ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LICjlgM4yYH3eZdKhPy34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eBs3X30Zd0S1API3Ig4iKo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hVPGj20AOf73YoTHAL4VM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4n2EZO5TaCMkKyiVsYpkP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pVeleFMLOHjtmaUDBmx3Y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yDF25Qxs949nAJzJwKERm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Fr4h81x2YsfoUEdT6EvX9i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hVPGj20AOf73YoTHAL4VM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4n2EZO5TaCMkKyiVsYpkP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X6BwgY2C0w616Y9Vj35ItI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RCLEF1kzt6L4IGNuNIkj1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1880</TotalTime>
  <Words>337</Words>
  <Application>Microsoft Office PowerPoint</Application>
  <PresentationFormat>On-screen Show (4:3)</PresentationFormat>
  <Paragraphs>49</Paragraphs>
  <Slides>7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QAD 2010 Template</vt:lpstr>
      <vt:lpstr>Using Conversions</vt:lpstr>
      <vt:lpstr>Conversions – Overview </vt:lpstr>
      <vt:lpstr>Applying Conversions</vt:lpstr>
      <vt:lpstr>Applying Conversions</vt:lpstr>
      <vt:lpstr>Removing Conversions</vt:lpstr>
      <vt:lpstr>Conversions Facts</vt:lpstr>
      <vt:lpstr>Conversions - Recap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Advanced Concepts</dc:title>
  <dc:creator>Mark K Williams</dc:creator>
  <cp:lastModifiedBy>mdf</cp:lastModifiedBy>
  <cp:revision>42</cp:revision>
  <dcterms:created xsi:type="dcterms:W3CDTF">2011-07-26T22:32:37Z</dcterms:created>
  <dcterms:modified xsi:type="dcterms:W3CDTF">2012-02-01T19:25:05Z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true</vt:lpwstr>
  </property>
  <property fmtid="{D5CDD505-2E9C-101B-9397-08002B2CF9AE}" pid="3" name="Google.Documents.DocumentId">
    <vt:lpwstr>1chKCJ-BzCy8RjOEKyKLD_N5Koam8eHX-5vdLRhDU3Z4</vt:lpwstr>
  </property>
  <property fmtid="{D5CDD505-2E9C-101B-9397-08002B2CF9AE}" pid="4" name="Google.Documents.RevisionId">
    <vt:lpwstr>02609995181286094792</vt:lpwstr>
  </property>
  <property fmtid="{D5CDD505-2E9C-101B-9397-08002B2CF9AE}" pid="5" name="Google.Documents.PreviousRevisionId">
    <vt:lpwstr>05966260481369095585</vt:lpwstr>
  </property>
  <property fmtid="{D5CDD505-2E9C-101B-9397-08002B2CF9AE}" pid="6" name="Google.Documents.PluginVersion">
    <vt:lpwstr>2.0.2154.5604</vt:lpwstr>
  </property>
  <property fmtid="{D5CDD505-2E9C-101B-9397-08002B2CF9AE}" pid="7" name="Google.Documents.MergeIncapabilityFlags">
    <vt:i4>0</vt:i4>
  </property>
</Properties>
</file>