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ppt/notesSlides/notesSlide15.xml" ContentType="application/vnd.openxmlformats-officedocument.presentationml.notesSlide+xml"/>
  <Override PartName="/ppt/tags/tag84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notesSlides/notesSlide11.xml" ContentType="application/vnd.openxmlformats-officedocument.presentationml.notesSlide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20"/>
  </p:notesMasterIdLst>
  <p:sldIdLst>
    <p:sldId id="257" r:id="rId2"/>
    <p:sldId id="258" r:id="rId3"/>
    <p:sldId id="280" r:id="rId4"/>
    <p:sldId id="260" r:id="rId5"/>
    <p:sldId id="261" r:id="rId6"/>
    <p:sldId id="263" r:id="rId7"/>
    <p:sldId id="265" r:id="rId8"/>
    <p:sldId id="266" r:id="rId9"/>
    <p:sldId id="267" r:id="rId10"/>
    <p:sldId id="268" r:id="rId11"/>
    <p:sldId id="276" r:id="rId12"/>
    <p:sldId id="270" r:id="rId13"/>
    <p:sldId id="272" r:id="rId14"/>
    <p:sldId id="273" r:id="rId15"/>
    <p:sldId id="277" r:id="rId16"/>
    <p:sldId id="274" r:id="rId17"/>
    <p:sldId id="278" r:id="rId18"/>
    <p:sldId id="279" r:id="rId19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2919" autoAdjust="0"/>
  </p:normalViewPr>
  <p:slideViewPr>
    <p:cSldViewPr>
      <p:cViewPr>
        <p:scale>
          <a:sx n="71" d="100"/>
          <a:sy n="71" d="100"/>
        </p:scale>
        <p:origin x="-1128" y="-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3810" y="-84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D5736E19-26FD-447D-9A4D-F51D8CDB2572}" type="datetimeFigureOut">
              <a:rPr lang="en-US" smtClean="0"/>
              <a:pPr/>
              <a:t>1/31/2012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05A9B87D-5937-41C5-B08A-59CC09E331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</a:t>
            </a:r>
            <a:r>
              <a:rPr lang="en-US" baseline="0" smtClean="0"/>
              <a:t>, </a:t>
            </a:r>
            <a:r>
              <a:rPr lang="en-US" smtClean="0"/>
              <a:t>Methods for Making Forecast Adjustments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740429-F2BB-4C74-9B7A-118AE6B9985D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CA586A-BEA2-4AC4-977E-7B3526768A36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b="1" dirty="0" smtClean="0"/>
              <a:t>Note</a:t>
            </a:r>
            <a:r>
              <a:rPr lang="en-US" dirty="0" smtClean="0"/>
              <a:t>: Changes can be undone or rolled back to their original status as long as the user has not saved, clicked away from the current series or changed to another View. </a:t>
            </a:r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637D5A-E04E-40F3-BE9A-646C784F9694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dirty="0" smtClean="0"/>
              <a:t>Series flagged as </a:t>
            </a:r>
            <a:r>
              <a:rPr lang="en-US" b="1" dirty="0" smtClean="0"/>
              <a:t>Forecast Complete </a:t>
            </a:r>
            <a:r>
              <a:rPr lang="en-US" dirty="0" smtClean="0"/>
              <a:t>are not affected when the user rebalances a hierarchy or re-forecasts the scenario.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A13011-FE59-4C21-892D-0289C76C0AC6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591995" indent="-352261">
              <a:spcBef>
                <a:spcPts val="616"/>
              </a:spcBef>
              <a:buFontTx/>
              <a:buAutoNum type="arabicPeriod"/>
              <a:defRPr/>
            </a:pPr>
            <a:r>
              <a:rPr lang="en-US" kern="0" dirty="0" smtClean="0"/>
              <a:t>Right-click on the series in the </a:t>
            </a:r>
            <a:r>
              <a:rPr lang="en-US" b="1" i="1" kern="0" dirty="0" smtClean="0"/>
              <a:t>Series View</a:t>
            </a:r>
            <a:r>
              <a:rPr lang="en-US" kern="0" dirty="0" smtClean="0"/>
              <a:t>.</a:t>
            </a:r>
          </a:p>
          <a:p>
            <a:pPr marL="591995" indent="-352261">
              <a:spcBef>
                <a:spcPts val="616"/>
              </a:spcBef>
              <a:buFontTx/>
              <a:buAutoNum type="arabicPeriod"/>
              <a:defRPr/>
            </a:pPr>
            <a:r>
              <a:rPr lang="en-US" kern="0" dirty="0" smtClean="0"/>
              <a:t>Select </a:t>
            </a:r>
            <a:r>
              <a:rPr lang="en-US" b="1" i="1" kern="0" dirty="0" smtClean="0"/>
              <a:t>Series Status</a:t>
            </a:r>
            <a:r>
              <a:rPr lang="en-US" b="1" kern="0" dirty="0" smtClean="0"/>
              <a:t> </a:t>
            </a:r>
            <a:r>
              <a:rPr lang="en-US" kern="0" dirty="0" smtClean="0"/>
              <a:t>from the pop-up menu.</a:t>
            </a:r>
          </a:p>
          <a:p>
            <a:pPr marL="591995" indent="-352261">
              <a:spcBef>
                <a:spcPts val="616"/>
              </a:spcBef>
              <a:buFontTx/>
              <a:buAutoNum type="arabicPeriod"/>
              <a:defRPr/>
            </a:pPr>
            <a:r>
              <a:rPr lang="en-US" kern="0" dirty="0" smtClean="0"/>
              <a:t>Select </a:t>
            </a:r>
            <a:r>
              <a:rPr lang="en-US" b="1" i="1" kern="0" dirty="0" smtClean="0"/>
              <a:t>Forecast Complete</a:t>
            </a:r>
            <a:r>
              <a:rPr lang="en-US" b="1" kern="0" dirty="0" smtClean="0"/>
              <a:t> </a:t>
            </a:r>
            <a:r>
              <a:rPr lang="en-US" kern="0" dirty="0" smtClean="0"/>
              <a:t>from the sub-menu.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341423-4DF7-4386-A95D-837976A9DCBC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7341423-4DF7-4386-A95D-837976A9DCBC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34841" indent="-234841" defTabSz="939363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kern="0" dirty="0" smtClean="0"/>
              <a:t>The system will ask for Confirmation to commit or not the historical periods.  It is not necessary to commit historical periods if changes have not been made in history.</a:t>
            </a:r>
          </a:p>
          <a:p>
            <a:pPr marL="234841" indent="-234841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kern="0" dirty="0" smtClean="0"/>
              <a:t>Only series that exist in both the </a:t>
            </a:r>
            <a:r>
              <a:rPr lang="en-US" b="1" kern="0" dirty="0" smtClean="0"/>
              <a:t>DTL scenario </a:t>
            </a:r>
            <a:r>
              <a:rPr lang="en-US" kern="0" dirty="0" smtClean="0"/>
              <a:t>and the </a:t>
            </a:r>
            <a:r>
              <a:rPr lang="en-US" b="1" kern="0" dirty="0" smtClean="0"/>
              <a:t>Living Master scenario </a:t>
            </a:r>
            <a:r>
              <a:rPr lang="en-US" kern="0" dirty="0" smtClean="0"/>
              <a:t>are committed</a:t>
            </a:r>
          </a:p>
          <a:p>
            <a:pPr marL="234841" indent="-234841">
              <a:spcBef>
                <a:spcPts val="616"/>
              </a:spcBef>
              <a:buFontTx/>
              <a:buChar char="•"/>
              <a:defRPr/>
            </a:pPr>
            <a:r>
              <a:rPr lang="en-US" kern="0" dirty="0" smtClean="0"/>
              <a:t>If a </a:t>
            </a:r>
            <a:r>
              <a:rPr lang="en-US" b="1" kern="0" dirty="0" smtClean="0"/>
              <a:t>Hierarchy</a:t>
            </a:r>
            <a:r>
              <a:rPr lang="en-US" kern="0" dirty="0" smtClean="0"/>
              <a:t> is still applied, only the base level series are committed to the </a:t>
            </a:r>
            <a:r>
              <a:rPr lang="en-US" b="1" kern="0" dirty="0" smtClean="0"/>
              <a:t>Living Master Scenario.</a:t>
            </a:r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0EA70-2785-40F6-B251-FB6902C4C646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6F77FD-3BAD-458B-B8EF-B5D0C4E9ADC7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6F77FD-3BAD-458B-B8EF-B5D0C4E9ADC7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DD73B0-AEE6-44A7-A358-A00778DD06CE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lvl="1" defTabSz="939363">
              <a:defRPr/>
            </a:pPr>
            <a:r>
              <a:rPr lang="en-US" b="1" dirty="0" smtClean="0"/>
              <a:t>Note:  </a:t>
            </a:r>
            <a:r>
              <a:rPr lang="en-US" dirty="0" smtClean="0"/>
              <a:t>The user can undo a change by clicking the Undo button in the Edit section of the Home tab or by pressing “Ctrl-Z”.</a:t>
            </a:r>
          </a:p>
          <a:p>
            <a:pPr marL="0" lvl="1" defTabSz="939363">
              <a:defRPr/>
            </a:pPr>
            <a:r>
              <a:rPr lang="en-US" dirty="0" smtClean="0"/>
              <a:t>After making a change, the program will ask for confirmation before keeping the change. 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57AD7B7-739F-405E-B299-B14D05DC7B38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ts val="1849"/>
              </a:spcBef>
              <a:buFont typeface="Arial" pitchFamily="34" charset="0"/>
              <a:buChar char="•"/>
              <a:defRPr/>
            </a:pPr>
            <a:r>
              <a:rPr lang="en-US" kern="0" dirty="0" smtClean="0"/>
              <a:t>The </a:t>
            </a:r>
            <a:r>
              <a:rPr lang="en-US" b="1" i="1" kern="0" dirty="0" smtClean="0"/>
              <a:t>Data View </a:t>
            </a:r>
            <a:r>
              <a:rPr lang="en-US" kern="0" dirty="0" smtClean="0"/>
              <a:t>is ideal for making exact adjustments to individual periods.</a:t>
            </a:r>
          </a:p>
          <a:p>
            <a:pPr>
              <a:spcBef>
                <a:spcPts val="1849"/>
              </a:spcBef>
              <a:buFont typeface="Arial" pitchFamily="34" charset="0"/>
              <a:buChar char="•"/>
              <a:defRPr/>
            </a:pPr>
            <a:r>
              <a:rPr lang="en-US" kern="0" dirty="0" smtClean="0"/>
              <a:t>Simply key</a:t>
            </a:r>
            <a:r>
              <a:rPr lang="en-US" kern="0" baseline="0" dirty="0" smtClean="0"/>
              <a:t> in the new forecast for a period in the appropriate cell.</a:t>
            </a:r>
            <a:endParaRPr lang="en-US" kern="0" dirty="0" smtClean="0"/>
          </a:p>
          <a:p>
            <a:pPr>
              <a:spcBef>
                <a:spcPts val="1849"/>
              </a:spcBef>
              <a:buFont typeface="Arial" pitchFamily="34" charset="0"/>
              <a:buChar char="•"/>
              <a:defRPr/>
            </a:pPr>
            <a:r>
              <a:rPr lang="en-US" kern="0" dirty="0" smtClean="0"/>
              <a:t>Use Ctrl-C and Ctrl-V to Copy and Paste data from Excel into the desired opinion line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7948"/>
            <a:fld id="{72E86A25-D725-4184-940E-3A1C0CCE3A72}" type="slidenum">
              <a:rPr lang="en-US" smtClean="0"/>
              <a:pPr defTabSz="927948"/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>
              <a:lnSpc>
                <a:spcPct val="90000"/>
              </a:lnSpc>
              <a:spcBef>
                <a:spcPts val="616"/>
              </a:spcBef>
              <a:defRPr/>
            </a:pPr>
            <a:r>
              <a:rPr lang="en-US" dirty="0" smtClean="0"/>
              <a:t>The </a:t>
            </a:r>
            <a:r>
              <a:rPr lang="en-US" i="1" dirty="0" smtClean="0"/>
              <a:t>Adjustment </a:t>
            </a:r>
            <a:r>
              <a:rPr lang="en-US" dirty="0" smtClean="0"/>
              <a:t>functionality is ideal for:</a:t>
            </a:r>
          </a:p>
          <a:p>
            <a:pPr marL="122313" lvl="2" indent="-122313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Adjustments made at an aggregate level in the hierarchy that should be allocated to the detail level</a:t>
            </a:r>
          </a:p>
          <a:p>
            <a:pPr marL="122313" lvl="2" indent="-122313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Forecast adjustments over a range of periods;</a:t>
            </a:r>
          </a:p>
          <a:p>
            <a:pPr marL="122313" lvl="2" indent="-122313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Adjusting the baseline forecast to achieve a specific unit/dollar goal for the forecast</a:t>
            </a:r>
          </a:p>
          <a:p>
            <a:pPr marL="122313" lvl="2" indent="-122313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Fitting a New Product/Retirement curve to a series</a:t>
            </a:r>
          </a:p>
          <a:p>
            <a:pPr marL="122313" lvl="2" indent="-122313">
              <a:spcBef>
                <a:spcPts val="616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Adjust by percentage or specific amount</a:t>
            </a:r>
          </a:p>
          <a:p>
            <a:pPr marL="547962" indent="-547962">
              <a:lnSpc>
                <a:spcPct val="90000"/>
              </a:lnSpc>
              <a:spcBef>
                <a:spcPts val="616"/>
              </a:spcBef>
              <a:defRPr/>
            </a:pPr>
            <a:endParaRPr lang="en-US" dirty="0" smtClean="0"/>
          </a:p>
          <a:p>
            <a:pPr>
              <a:spcBef>
                <a:spcPts val="616"/>
              </a:spcBef>
            </a:pP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307B50-D490-4C5D-ADC8-70BBABDDBF28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22313" indent="-122313" defTabSz="939363">
              <a:spcBef>
                <a:spcPts val="616"/>
              </a:spcBef>
              <a:buFont typeface="+mj-lt"/>
              <a:buAutoNum type="arabicPeriod"/>
              <a:defRPr/>
            </a:pPr>
            <a:r>
              <a:rPr lang="en-US" dirty="0" smtClean="0"/>
              <a:t>On the </a:t>
            </a:r>
            <a:r>
              <a:rPr lang="en-US" b="1" dirty="0" smtClean="0"/>
              <a:t>Adjustment</a:t>
            </a:r>
            <a:r>
              <a:rPr lang="en-US" dirty="0" smtClean="0"/>
              <a:t> tab in the </a:t>
            </a:r>
            <a:r>
              <a:rPr lang="en-US" b="1" dirty="0" smtClean="0"/>
              <a:t>Misc Window</a:t>
            </a:r>
            <a:r>
              <a:rPr lang="en-US" dirty="0" smtClean="0"/>
              <a:t>, select the </a:t>
            </a:r>
            <a:r>
              <a:rPr lang="en-US" b="1" dirty="0" smtClean="0"/>
              <a:t>Date Range </a:t>
            </a:r>
            <a:r>
              <a:rPr lang="en-US" dirty="0" smtClean="0"/>
              <a:t>for the adjustment. Checking </a:t>
            </a:r>
            <a:r>
              <a:rPr lang="en-US" b="1" dirty="0" smtClean="0"/>
              <a:t>Keep Range </a:t>
            </a:r>
            <a:r>
              <a:rPr lang="en-US" dirty="0" smtClean="0"/>
              <a:t>will retrain the selected date ranges through multiple adjustments, otherwise changes in value will reset to the defaults after selecting </a:t>
            </a:r>
            <a:r>
              <a:rPr lang="en-US" b="1" dirty="0" smtClean="0"/>
              <a:t>Apply</a:t>
            </a:r>
            <a:r>
              <a:rPr lang="en-US" dirty="0" smtClean="0"/>
              <a:t>.</a:t>
            </a:r>
          </a:p>
          <a:p>
            <a:pPr marL="122313" indent="-122313">
              <a:spcBef>
                <a:spcPts val="616"/>
              </a:spcBef>
              <a:buFont typeface="+mj-lt"/>
              <a:buAutoNum type="arabicPeriod"/>
            </a:pPr>
            <a:r>
              <a:rPr lang="en-US" dirty="0" smtClean="0"/>
              <a:t>Select the opinion line to modify from the drop down box</a:t>
            </a:r>
          </a:p>
          <a:p>
            <a:pPr marL="122313" indent="-122313">
              <a:spcBef>
                <a:spcPts val="616"/>
              </a:spcBef>
              <a:buFont typeface="+mj-lt"/>
              <a:buAutoNum type="arabicPeriod"/>
            </a:pPr>
            <a:r>
              <a:rPr lang="en-US" dirty="0" smtClean="0"/>
              <a:t>Set your adjustment type from the drop down box</a:t>
            </a:r>
          </a:p>
          <a:p>
            <a:pPr marL="122313" indent="-122313">
              <a:spcBef>
                <a:spcPts val="616"/>
              </a:spcBef>
              <a:buFont typeface="+mj-lt"/>
              <a:buAutoNum type="arabicPeriod"/>
            </a:pPr>
            <a:r>
              <a:rPr lang="en-US" dirty="0" smtClean="0"/>
              <a:t> Click </a:t>
            </a:r>
            <a:r>
              <a:rPr lang="en-US" b="1" dirty="0" smtClean="0"/>
              <a:t>Apply</a:t>
            </a:r>
            <a:endParaRPr lang="en-US" dirty="0" smtClean="0"/>
          </a:p>
          <a:p>
            <a:pPr marL="122313" indent="-122313"/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A02C54F-AA13-4C7F-8619-F54C5FEC278F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22313" indent="-122313">
              <a:spcBef>
                <a:spcPts val="616"/>
              </a:spcBef>
              <a:buFont typeface="Arial" pitchFamily="34" charset="0"/>
              <a:buChar char="•"/>
            </a:pPr>
            <a:r>
              <a:rPr lang="en-US" b="1" i="0" dirty="0" smtClean="0"/>
              <a:t>By Percentage </a:t>
            </a:r>
            <a:r>
              <a:rPr lang="en-US" i="0" dirty="0" smtClean="0"/>
              <a:t>will increase the existing value by a percentage.  For example enter 20 to increase an existing value in the selected opinion line by 20%</a:t>
            </a:r>
          </a:p>
          <a:p>
            <a:pPr marL="122313" indent="-122313">
              <a:spcBef>
                <a:spcPts val="616"/>
              </a:spcBef>
              <a:buFont typeface="Arial" pitchFamily="34" charset="0"/>
              <a:buChar char="•"/>
            </a:pPr>
            <a:r>
              <a:rPr lang="en-US" b="1" i="0" dirty="0" smtClean="0"/>
              <a:t>By Amount </a:t>
            </a:r>
            <a:r>
              <a:rPr lang="en-US" i="0" dirty="0" smtClean="0"/>
              <a:t>will increase the existing value by the entered amount.  For example enter 100 to add 100 to the existing value</a:t>
            </a:r>
          </a:p>
          <a:p>
            <a:pPr marL="122313" lvl="1" indent="-122313">
              <a:spcBef>
                <a:spcPts val="616"/>
              </a:spcBef>
              <a:buFont typeface="Arial" charset="0"/>
              <a:buChar char="•"/>
              <a:defRPr/>
            </a:pPr>
            <a:r>
              <a:rPr lang="en-US" b="1" i="0" kern="0" dirty="0" smtClean="0">
                <a:latin typeface="+mn-lt"/>
              </a:rPr>
              <a:t>To Exact Value </a:t>
            </a:r>
            <a:r>
              <a:rPr lang="en-US" i="0" kern="0" dirty="0" smtClean="0">
                <a:latin typeface="+mn-lt"/>
              </a:rPr>
              <a:t>replace the existing value with the entered amount.  For example enter 100, the existing value will be 100</a:t>
            </a:r>
          </a:p>
          <a:p>
            <a:pPr marL="122313" lvl="1" indent="-122313">
              <a:spcBef>
                <a:spcPts val="616"/>
              </a:spcBef>
              <a:buFont typeface="Arial" charset="0"/>
              <a:buChar char="•"/>
              <a:defRPr/>
            </a:pPr>
            <a:r>
              <a:rPr lang="en-US" b="1" i="0" kern="0" dirty="0" smtClean="0"/>
              <a:t>New Product </a:t>
            </a:r>
            <a:r>
              <a:rPr lang="en-US" i="0" kern="0" dirty="0" smtClean="0"/>
              <a:t>(see next slide)</a:t>
            </a:r>
          </a:p>
          <a:p>
            <a:pPr marL="122313" lvl="1" indent="-122313">
              <a:spcBef>
                <a:spcPts val="616"/>
              </a:spcBef>
              <a:buFont typeface="Arial" charset="0"/>
              <a:buChar char="•"/>
              <a:defRPr/>
            </a:pPr>
            <a:r>
              <a:rPr lang="en-US" b="1" i="0" kern="0" dirty="0" smtClean="0"/>
              <a:t>Delete </a:t>
            </a:r>
            <a:r>
              <a:rPr lang="en-US" i="0" kern="0" dirty="0" smtClean="0"/>
              <a:t> can be used to remove historical periods only</a:t>
            </a:r>
          </a:p>
          <a:p>
            <a:pPr marL="122313" lvl="1" indent="-122313">
              <a:spcBef>
                <a:spcPts val="616"/>
              </a:spcBef>
              <a:buFont typeface="Arial" charset="0"/>
              <a:buChar char="•"/>
              <a:defRPr/>
            </a:pPr>
            <a:r>
              <a:rPr lang="en-US" b="1" i="0" kern="0" dirty="0" smtClean="0"/>
              <a:t>Range Total </a:t>
            </a:r>
            <a:r>
              <a:rPr lang="en-US" i="0" kern="0" dirty="0" smtClean="0"/>
              <a:t> used the total value entered and spreads the value over the selected Data Range so the total value equals</a:t>
            </a:r>
            <a:r>
              <a:rPr lang="en-US" i="0" kern="0" baseline="0" dirty="0" smtClean="0"/>
              <a:t> </a:t>
            </a:r>
            <a:r>
              <a:rPr lang="en-US" i="0" kern="0" dirty="0" smtClean="0"/>
              <a:t>that entered; however the original pattern (or percentages) per period are retained.</a:t>
            </a:r>
          </a:p>
          <a:p>
            <a:pPr marL="818681" lvl="1" indent="-348999">
              <a:spcBef>
                <a:spcPts val="1849"/>
              </a:spcBef>
              <a:buFont typeface="Arial" charset="0"/>
              <a:buChar char="•"/>
              <a:defRPr/>
            </a:pPr>
            <a:endParaRPr lang="en-US" sz="1600" kern="0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0163B9-D4B6-4284-B199-9FFD0578EFB5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CA586A-BEA2-4AC4-977E-7B3526768A36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90601"/>
            <a:ext cx="8229600" cy="5316906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 b="0"/>
            </a:lvl1pPr>
          </a:lstStyle>
          <a:p>
            <a:fld id="{E70A936B-90BB-4FDD-8C15-89EA69DAA02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934200" y="6638544"/>
            <a:ext cx="22098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DM-MMFA-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48.xml"/><Relationship Id="rId7" Type="http://schemas.openxmlformats.org/officeDocument/2006/relationships/image" Target="../media/image9.png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5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10" Type="http://schemas.openxmlformats.org/officeDocument/2006/relationships/image" Target="../media/image11.png"/><Relationship Id="rId4" Type="http://schemas.openxmlformats.org/officeDocument/2006/relationships/tags" Target="../tags/tag53.xml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5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10" Type="http://schemas.openxmlformats.org/officeDocument/2006/relationships/image" Target="../media/image13.png"/><Relationship Id="rId4" Type="http://schemas.openxmlformats.org/officeDocument/2006/relationships/tags" Target="../tags/tag59.xml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7" Type="http://schemas.openxmlformats.org/officeDocument/2006/relationships/image" Target="../media/image14.png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5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3" Type="http://schemas.openxmlformats.org/officeDocument/2006/relationships/tags" Target="../tags/tag68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Relationship Id="rId9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7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Relationship Id="rId9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7" Type="http://schemas.openxmlformats.org/officeDocument/2006/relationships/image" Target="../media/image17.png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7" Type="http://schemas.openxmlformats.org/officeDocument/2006/relationships/image" Target="../media/image3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8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.xml"/><Relationship Id="rId4" Type="http://schemas.openxmlformats.org/officeDocument/2006/relationships/tags" Target="../tags/tag1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3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.xml"/><Relationship Id="rId3" Type="http://schemas.openxmlformats.org/officeDocument/2006/relationships/tags" Target="../tags/tag2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13" Type="http://schemas.openxmlformats.org/officeDocument/2006/relationships/image" Target="../media/image8.png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7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notesSlide" Target="../notesSlides/notesSlide7.xml"/><Relationship Id="rId5" Type="http://schemas.openxmlformats.org/officeDocument/2006/relationships/tags" Target="../tags/tag36.xml"/><Relationship Id="rId10" Type="http://schemas.openxmlformats.org/officeDocument/2006/relationships/slideLayout" Target="../slideLayouts/slideLayout5.xml"/><Relationship Id="rId4" Type="http://schemas.openxmlformats.org/officeDocument/2006/relationships/tags" Target="../tags/tag35.xml"/><Relationship Id="rId9" Type="http://schemas.openxmlformats.org/officeDocument/2006/relationships/tags" Target="../tags/tag4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tags" Target="../tags/tag43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45.xml"/><Relationship Id="rId4" Type="http://schemas.openxmlformats.org/officeDocument/2006/relationships/tags" Target="../tags/tag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Methods for Making Forecast Adjustments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  <a:p>
            <a:endParaRPr lang="en-US" dirty="0" smtClean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Selecting </a:t>
            </a:r>
            <a:r>
              <a:rPr lang="en-US" b="1" dirty="0" smtClean="0"/>
              <a:t>New Product </a:t>
            </a:r>
            <a:r>
              <a:rPr lang="en-US" dirty="0" smtClean="0"/>
              <a:t>gives additional options of known product curves to apply for both Introduction and Retirement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Continued on next page</a:t>
            </a:r>
          </a:p>
          <a:p>
            <a:endParaRPr lang="en-US" dirty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Forecast Adjustment Tab – New Product</a:t>
            </a:r>
          </a:p>
        </p:txBody>
      </p:sp>
      <p:pic>
        <p:nvPicPr>
          <p:cNvPr id="13316" name="Picture 5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95926" y="2129118"/>
            <a:ext cx="6742322" cy="32766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320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546848" y="3939871"/>
            <a:ext cx="914400" cy="68981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 smtClean="0"/>
              <a:t>Enter a </a:t>
            </a:r>
            <a:r>
              <a:rPr lang="en-US" sz="2600" b="1" dirty="0" smtClean="0"/>
              <a:t>min</a:t>
            </a:r>
            <a:r>
              <a:rPr lang="en-US" sz="2600" dirty="0" smtClean="0"/>
              <a:t> and </a:t>
            </a:r>
            <a:r>
              <a:rPr lang="en-US" sz="2600" b="1" dirty="0" smtClean="0"/>
              <a:t>max range value </a:t>
            </a:r>
            <a:r>
              <a:rPr lang="en-US" sz="2600" dirty="0" smtClean="0"/>
              <a:t>expected for the product and values will be fit across the selected </a:t>
            </a:r>
            <a:r>
              <a:rPr lang="en-US" sz="2600" b="1" dirty="0" smtClean="0"/>
              <a:t>Date Range </a:t>
            </a:r>
            <a:r>
              <a:rPr lang="en-US" sz="2600" dirty="0" smtClean="0"/>
              <a:t>with the selected curve</a:t>
            </a:r>
          </a:p>
          <a:p>
            <a:endParaRPr lang="en-US" dirty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Forecast Adjustment – New Product (cont)</a:t>
            </a:r>
            <a:endParaRPr lang="en-US" dirty="0" smtClean="0"/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3810000"/>
            <a:ext cx="83058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96925" lvl="1" indent="-339725" algn="l">
              <a:spcBef>
                <a:spcPts val="1800"/>
              </a:spcBef>
              <a:buFont typeface="Arial" charset="0"/>
              <a:buChar char="•"/>
              <a:defRPr/>
            </a:pPr>
            <a:endParaRPr lang="en-US" sz="1600" kern="0" dirty="0"/>
          </a:p>
        </p:txBody>
      </p:sp>
      <p:pic>
        <p:nvPicPr>
          <p:cNvPr id="13321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20271" y="2218765"/>
            <a:ext cx="7491255" cy="23622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322" name="Line 1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4953000" y="3810000"/>
            <a:ext cx="762000" cy="457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3323" name="Picture 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124200" y="4715436"/>
            <a:ext cx="2893671" cy="15240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the </a:t>
            </a:r>
            <a:r>
              <a:rPr lang="en-US" b="1" dirty="0" smtClean="0"/>
              <a:t>Viewer</a:t>
            </a:r>
            <a:r>
              <a:rPr lang="en-US" dirty="0" smtClean="0"/>
              <a:t> you can make temporary adjustments and return the values to their original by using the Undo button which is located in the Edit section of the Home </a:t>
            </a:r>
            <a:r>
              <a:rPr lang="en-US" dirty="0" smtClean="0"/>
              <a:t>tab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Using Undo</a:t>
            </a:r>
          </a:p>
        </p:txBody>
      </p:sp>
      <p:pic>
        <p:nvPicPr>
          <p:cNvPr id="15365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200" y="2816420"/>
            <a:ext cx="7467600" cy="1597788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366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400800" y="4724400"/>
            <a:ext cx="1797619" cy="1409333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367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7848600" y="4495800"/>
            <a:ext cx="685800" cy="38398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Oval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315200" y="3273620"/>
            <a:ext cx="609600" cy="3810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600" dirty="0" smtClean="0"/>
              <a:t>Once a forecast has been modified or adjustments to a series are complete the user can flag the series as </a:t>
            </a:r>
            <a:r>
              <a:rPr lang="en-US" sz="2600" b="1" dirty="0" smtClean="0"/>
              <a:t>Forecast Complete </a:t>
            </a:r>
            <a:r>
              <a:rPr lang="en-US" sz="2600" dirty="0" smtClean="0"/>
              <a:t>to prevent further changes</a:t>
            </a:r>
          </a:p>
          <a:p>
            <a:r>
              <a:rPr lang="en-US" sz="2600" dirty="0" smtClean="0"/>
              <a:t>Series flagged as </a:t>
            </a:r>
            <a:r>
              <a:rPr lang="en-US" sz="2600" b="1" dirty="0" smtClean="0"/>
              <a:t>Forecast Complete </a:t>
            </a:r>
            <a:r>
              <a:rPr lang="en-US" sz="2600" dirty="0" smtClean="0"/>
              <a:t>are denoted in the </a:t>
            </a:r>
            <a:r>
              <a:rPr lang="en-US" sz="2600" b="1" dirty="0" smtClean="0"/>
              <a:t>Series View </a:t>
            </a:r>
            <a:r>
              <a:rPr lang="en-US" sz="2600" dirty="0" smtClean="0"/>
              <a:t>with a </a:t>
            </a:r>
            <a:r>
              <a:rPr lang="en-US" sz="2600" b="1" dirty="0" smtClean="0"/>
              <a:t>check icon</a:t>
            </a:r>
            <a:endParaRPr lang="en-US" sz="2600" dirty="0" smtClean="0"/>
          </a:p>
          <a:p>
            <a:endParaRPr lang="en-US" dirty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Marking a Series as Forecast Complete</a:t>
            </a:r>
          </a:p>
        </p:txBody>
      </p:sp>
      <p:pic>
        <p:nvPicPr>
          <p:cNvPr id="17413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01481" y="3584965"/>
            <a:ext cx="3520000" cy="25200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7414" name="Straight Arrow Connector 7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>
            <a:off x="1828800" y="4724400"/>
            <a:ext cx="1219200" cy="990600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Marking a Series As Forecast Complete</a:t>
            </a:r>
          </a:p>
        </p:txBody>
      </p:sp>
      <p:pic>
        <p:nvPicPr>
          <p:cNvPr id="13" name="Picture 7"/>
          <p:cNvPicPr>
            <a:picLocks noGrp="1" noChangeAspect="1" noChangeArrowheads="1"/>
          </p:cNvPicPr>
          <p:nvPr>
            <p:ph idx="4294967295"/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2694" y="968188"/>
            <a:ext cx="7696200" cy="465772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6800" y="5867400"/>
            <a:ext cx="7315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90563" indent="-457200" algn="ctr">
              <a:spcBef>
                <a:spcPts val="1200"/>
              </a:spcBef>
              <a:defRPr/>
            </a:pPr>
            <a:r>
              <a:rPr lang="en-US" sz="2400" b="1" kern="0" dirty="0" smtClean="0">
                <a:latin typeface="+mn-lt"/>
              </a:rPr>
              <a:t>Continued on next page</a:t>
            </a:r>
            <a:endParaRPr lang="en-US" sz="2400" b="1" kern="0" dirty="0"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41294" y="2187388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941294" y="4016188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2</a:t>
            </a:r>
            <a:endParaRPr lang="en-US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865094" y="4930588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3</a:t>
            </a:r>
            <a:endParaRPr lang="en-US" sz="2400" b="1" dirty="0"/>
          </a:p>
        </p:txBody>
      </p:sp>
      <p:cxnSp>
        <p:nvCxnSpPr>
          <p:cNvPr id="18" name="Straight Arrow Connector 17"/>
          <p:cNvCxnSpPr/>
          <p:nvPr/>
        </p:nvCxnSpPr>
        <p:spPr>
          <a:xfrm>
            <a:off x="1246094" y="2492188"/>
            <a:ext cx="762000" cy="381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5" idx="3"/>
            <a:endCxn id="18438" idx="2"/>
          </p:cNvCxnSpPr>
          <p:nvPr/>
        </p:nvCxnSpPr>
        <p:spPr>
          <a:xfrm>
            <a:off x="1246094" y="4247021"/>
            <a:ext cx="1039906" cy="2017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16" idx="3"/>
          </p:cNvCxnSpPr>
          <p:nvPr/>
        </p:nvCxnSpPr>
        <p:spPr>
          <a:xfrm flipV="1">
            <a:off x="1169894" y="4648200"/>
            <a:ext cx="4392706" cy="51322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438" name="Oval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86000" y="4114800"/>
            <a:ext cx="1447800" cy="304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7" name="Oval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91200" y="4397188"/>
            <a:ext cx="1676400" cy="3810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DM-MMFA-140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indent="4763">
              <a:spcBef>
                <a:spcPts val="1200"/>
              </a:spcBef>
              <a:buNone/>
              <a:defRPr/>
            </a:pPr>
            <a:r>
              <a:rPr lang="en-US" kern="0" dirty="0" smtClean="0"/>
              <a:t>Another option for marking a Series as Forecast Complete:</a:t>
            </a:r>
          </a:p>
          <a:p>
            <a:pPr marL="690563" indent="-457200">
              <a:spcBef>
                <a:spcPts val="1200"/>
              </a:spcBef>
              <a:defRPr/>
            </a:pPr>
            <a:r>
              <a:rPr lang="en-US" kern="0" dirty="0" smtClean="0"/>
              <a:t>In the </a:t>
            </a:r>
            <a:r>
              <a:rPr lang="en-US" b="1" kern="0" dirty="0" smtClean="0"/>
              <a:t>Status</a:t>
            </a:r>
            <a:r>
              <a:rPr lang="en-US" kern="0" dirty="0" smtClean="0"/>
              <a:t> section, select the drop down for </a:t>
            </a:r>
            <a:r>
              <a:rPr lang="en-US" b="1" kern="0" dirty="0" smtClean="0"/>
              <a:t>Forecast Complete </a:t>
            </a:r>
            <a:r>
              <a:rPr lang="en-US" kern="0" dirty="0" smtClean="0"/>
              <a:t>and change to </a:t>
            </a:r>
            <a:r>
              <a:rPr lang="en-US" b="1" kern="0" dirty="0" smtClean="0"/>
              <a:t>True</a:t>
            </a:r>
            <a:r>
              <a:rPr lang="en-US" kern="0" dirty="0" smtClean="0"/>
              <a:t>, then Save</a:t>
            </a:r>
          </a:p>
          <a:p>
            <a:endParaRPr lang="en-US" dirty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Marking a Series As Forecast Complete</a:t>
            </a: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066800" y="5486400"/>
            <a:ext cx="7315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690563" indent="-457200" algn="l">
              <a:spcBef>
                <a:spcPts val="1200"/>
              </a:spcBef>
              <a:defRPr/>
            </a:pPr>
            <a:r>
              <a:rPr lang="en-US" sz="1800" kern="0" dirty="0">
                <a:latin typeface="+mn-lt"/>
              </a:rPr>
              <a:t>Note:  To mark multiple series at once, In the Multi Series View, highlight the desired series and change the as described</a:t>
            </a:r>
          </a:p>
        </p:txBody>
      </p:sp>
      <p:pic>
        <p:nvPicPr>
          <p:cNvPr id="1844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0612" y="3379694"/>
            <a:ext cx="7419975" cy="1839659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8442" name="Straight Arrow Connector 7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 flipV="1">
            <a:off x="2556606" y="4705574"/>
            <a:ext cx="1695994" cy="662940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8441" name="Oval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65412" y="3429000"/>
            <a:ext cx="1371600" cy="3048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DM-MMFA-150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lvl="1" indent="-228600">
              <a:spcBef>
                <a:spcPts val="1200"/>
              </a:spcBef>
              <a:buFontTx/>
              <a:buChar char="•"/>
              <a:defRPr/>
            </a:pPr>
            <a:r>
              <a:rPr lang="en-US" sz="2600" kern="0" dirty="0" smtClean="0"/>
              <a:t>When in the </a:t>
            </a:r>
            <a:r>
              <a:rPr lang="en-US" sz="2600" b="1" kern="0" dirty="0" smtClean="0"/>
              <a:t>Detail (DTL) </a:t>
            </a:r>
            <a:r>
              <a:rPr lang="en-US" sz="2600" b="1" kern="0" dirty="0" smtClean="0"/>
              <a:t>Scenario</a:t>
            </a:r>
            <a:r>
              <a:rPr lang="en-US" sz="2600" kern="0" dirty="0" smtClean="0"/>
              <a:t> </a:t>
            </a:r>
            <a:r>
              <a:rPr lang="en-US" sz="2600" kern="0" dirty="0" smtClean="0"/>
              <a:t>only series flagged as </a:t>
            </a:r>
            <a:r>
              <a:rPr lang="en-US" sz="2600" b="1" kern="0" dirty="0" smtClean="0"/>
              <a:t>Forecast Complete </a:t>
            </a:r>
            <a:r>
              <a:rPr lang="en-US" sz="2600" kern="0" dirty="0" smtClean="0"/>
              <a:t>will have changes committed back to the </a:t>
            </a:r>
            <a:r>
              <a:rPr lang="en-US" sz="2600" b="1" kern="0" dirty="0" smtClean="0"/>
              <a:t>Living Master Scenario</a:t>
            </a:r>
            <a:endParaRPr lang="en-US" sz="2600" kern="0" dirty="0" smtClean="0"/>
          </a:p>
          <a:p>
            <a:pPr marL="228600" indent="-228600">
              <a:spcBef>
                <a:spcPts val="1200"/>
              </a:spcBef>
              <a:buFontTx/>
              <a:buChar char="•"/>
              <a:defRPr/>
            </a:pPr>
            <a:r>
              <a:rPr lang="en-US" sz="2600" kern="0" dirty="0" smtClean="0"/>
              <a:t>Click the </a:t>
            </a:r>
            <a:r>
              <a:rPr lang="en-US" sz="2600" b="1" kern="0" dirty="0" smtClean="0"/>
              <a:t>Commit</a:t>
            </a:r>
            <a:r>
              <a:rPr lang="en-US" sz="2600" kern="0" dirty="0" smtClean="0"/>
              <a:t> button on the </a:t>
            </a:r>
            <a:r>
              <a:rPr lang="en-US" sz="2600" b="1" kern="0" dirty="0" smtClean="0"/>
              <a:t>Living Master </a:t>
            </a:r>
            <a:r>
              <a:rPr lang="en-US" sz="2600" kern="0" dirty="0" smtClean="0"/>
              <a:t>menu in the </a:t>
            </a:r>
            <a:r>
              <a:rPr lang="en-US" sz="2600" b="1" kern="0" dirty="0" smtClean="0"/>
              <a:t>Scenarios</a:t>
            </a:r>
            <a:r>
              <a:rPr lang="en-US" sz="2600" kern="0" dirty="0" smtClean="0"/>
              <a:t> section of the </a:t>
            </a:r>
            <a:r>
              <a:rPr lang="en-US" sz="2600" b="1" kern="0" dirty="0" smtClean="0"/>
              <a:t>Home</a:t>
            </a:r>
            <a:r>
              <a:rPr lang="en-US" sz="2600" kern="0" dirty="0" smtClean="0"/>
              <a:t> </a:t>
            </a:r>
            <a:r>
              <a:rPr lang="en-US" sz="2600" kern="0" dirty="0" smtClean="0"/>
              <a:t>tab</a:t>
            </a:r>
            <a:endParaRPr lang="en-US" sz="2600" kern="0" dirty="0" smtClean="0"/>
          </a:p>
          <a:p>
            <a:pPr marL="228600" indent="-228600">
              <a:spcBef>
                <a:spcPts val="1200"/>
              </a:spcBef>
              <a:buFontTx/>
              <a:buChar char="•"/>
              <a:defRPr/>
            </a:pPr>
            <a:endParaRPr lang="en-US" sz="2000" kern="0" dirty="0" smtClean="0"/>
          </a:p>
          <a:p>
            <a:pPr marL="228600" indent="-228600">
              <a:spcBef>
                <a:spcPts val="1200"/>
              </a:spcBef>
              <a:buFontTx/>
              <a:buChar char="•"/>
              <a:defRPr/>
            </a:pPr>
            <a:endParaRPr lang="en-US" sz="2000" kern="0" dirty="0" smtClean="0"/>
          </a:p>
          <a:p>
            <a:pPr marL="228600" indent="-228600">
              <a:spcBef>
                <a:spcPts val="1200"/>
              </a:spcBef>
              <a:buFontTx/>
              <a:buChar char="•"/>
              <a:defRPr/>
            </a:pPr>
            <a:endParaRPr lang="en-US" sz="2000" kern="0" dirty="0" smtClean="0"/>
          </a:p>
          <a:p>
            <a:pPr marL="228600" indent="-228600">
              <a:spcBef>
                <a:spcPts val="1200"/>
              </a:spcBef>
              <a:buFontTx/>
              <a:buChar char="•"/>
              <a:defRPr/>
            </a:pPr>
            <a:endParaRPr lang="en-US" sz="2000" kern="0" dirty="0" smtClean="0"/>
          </a:p>
          <a:p>
            <a:pPr marL="228600" indent="-228600">
              <a:spcBef>
                <a:spcPts val="1200"/>
              </a:spcBef>
              <a:buFontTx/>
              <a:buChar char="•"/>
              <a:defRPr/>
            </a:pPr>
            <a:endParaRPr lang="en-US" sz="2000" kern="0" dirty="0" smtClean="0"/>
          </a:p>
          <a:p>
            <a:endParaRPr lang="en-US" dirty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Forecast Complete &amp; the Detail Scenario</a:t>
            </a:r>
            <a:endParaRPr lang="en-US" dirty="0"/>
          </a:p>
        </p:txBody>
      </p:sp>
      <p:pic>
        <p:nvPicPr>
          <p:cNvPr id="19461" name="Picture 8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5468" y="3733799"/>
            <a:ext cx="8228671" cy="22860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9462" name="Straight Arrow Connector 7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rot="10800000">
            <a:off x="6185647" y="5562599"/>
            <a:ext cx="1295400" cy="609600"/>
          </a:xfrm>
          <a:prstGeom prst="straightConnector1">
            <a:avLst/>
          </a:prstGeom>
          <a:noFill/>
          <a:ln w="2540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DM-MMFA-160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0" indent="0" eaLnBrk="1" hangingPunct="1">
              <a:defRPr/>
            </a:pPr>
            <a:r>
              <a:rPr lang="en-US" sz="2200" dirty="0" smtClean="0"/>
              <a:t>  </a:t>
            </a:r>
            <a:r>
              <a:rPr lang="en-US" sz="2600" dirty="0" smtClean="0"/>
              <a:t>The </a:t>
            </a:r>
            <a:r>
              <a:rPr lang="en-US" sz="2600" i="1" dirty="0" smtClean="0"/>
              <a:t>Viewer</a:t>
            </a:r>
            <a:r>
              <a:rPr lang="en-US" sz="2600" dirty="0" smtClean="0"/>
              <a:t> has three ways to adjust the forecast data:</a:t>
            </a:r>
          </a:p>
          <a:p>
            <a:pPr marL="857250" lvl="1" indent="-457200" eaLnBrk="1" hangingPunct="1">
              <a:buFontTx/>
              <a:buAutoNum type="arabicPeriod"/>
              <a:defRPr/>
            </a:pPr>
            <a:r>
              <a:rPr lang="en-US" sz="2600" dirty="0" smtClean="0"/>
              <a:t>Directly on the Graph</a:t>
            </a:r>
          </a:p>
          <a:p>
            <a:pPr marL="857250" lvl="1" indent="-457200" eaLnBrk="1" hangingPunct="1">
              <a:buFontTx/>
              <a:buAutoNum type="arabicPeriod"/>
              <a:defRPr/>
            </a:pPr>
            <a:r>
              <a:rPr lang="en-US" sz="2600" dirty="0" smtClean="0"/>
              <a:t>On the Data View grid</a:t>
            </a:r>
          </a:p>
          <a:p>
            <a:pPr marL="857250" lvl="1" indent="-457200" eaLnBrk="1" hangingPunct="1">
              <a:buFontTx/>
              <a:buAutoNum type="arabicPeriod"/>
              <a:defRPr/>
            </a:pPr>
            <a:r>
              <a:rPr lang="en-US" sz="2600" dirty="0" smtClean="0"/>
              <a:t>Using the Adjustment tab of the Misc. window</a:t>
            </a:r>
          </a:p>
          <a:p>
            <a:pPr marL="457200" indent="-457200" eaLnBrk="1" hangingPunct="1">
              <a:defRPr/>
            </a:pPr>
            <a:r>
              <a:rPr lang="en-US" sz="2600" dirty="0" smtClean="0"/>
              <a:t>Undo can be used to remove a change until the series is saved</a:t>
            </a:r>
          </a:p>
          <a:p>
            <a:pPr marL="457200" indent="-457200" eaLnBrk="1" hangingPunct="1">
              <a:buNone/>
              <a:defRPr/>
            </a:pPr>
            <a:endParaRPr lang="en-US" sz="2600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Forecast Adjustments – Recap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DM-MMFA-170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defRPr/>
            </a:pPr>
            <a:r>
              <a:rPr lang="en-US" dirty="0" smtClean="0"/>
              <a:t>Once adjustments have been made and the forecast review process is complete, series can be marked “Forecast Complete” to prevent further changes from Hierarchy Rebalance allocation</a:t>
            </a:r>
          </a:p>
          <a:p>
            <a:pPr marL="457200" indent="-457200">
              <a:defRPr/>
            </a:pPr>
            <a:r>
              <a:rPr lang="en-US" dirty="0" smtClean="0"/>
              <a:t>Adjustments and opinion line edits made in the users DTL scenario are marked “Forecast Complete” as the indicator to move the changes back into the Living Master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Forecast Adjustments – Recap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DM-MMFA-180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0" indent="0">
              <a:defRPr/>
            </a:pPr>
            <a:r>
              <a:rPr lang="en-US" sz="2200" dirty="0" smtClean="0"/>
              <a:t> </a:t>
            </a:r>
            <a:r>
              <a:rPr lang="en-US" dirty="0" smtClean="0"/>
              <a:t>The </a:t>
            </a:r>
            <a:r>
              <a:rPr lang="en-US" i="1" dirty="0" smtClean="0"/>
              <a:t>Viewer</a:t>
            </a:r>
            <a:r>
              <a:rPr lang="en-US" dirty="0" smtClean="0"/>
              <a:t> has three ways to adjust the forecast data: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sz="2800" dirty="0" smtClean="0"/>
              <a:t>Directly on the Graph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sz="2800" dirty="0" smtClean="0"/>
              <a:t>On the Data View grid</a:t>
            </a:r>
          </a:p>
          <a:p>
            <a:pPr marL="857250" lvl="1" indent="-457200">
              <a:buFontTx/>
              <a:buAutoNum type="arabicPeriod"/>
              <a:defRPr/>
            </a:pPr>
            <a:r>
              <a:rPr lang="en-US" sz="2800" dirty="0" smtClean="0"/>
              <a:t>Using the Adjustment tab of the Misc. window</a:t>
            </a:r>
          </a:p>
          <a:p>
            <a:pPr marL="457200" indent="-457200">
              <a:defRPr/>
            </a:pPr>
            <a:r>
              <a:rPr lang="en-US" dirty="0" smtClean="0"/>
              <a:t>Undo can be used to remove a change until the series is saved</a:t>
            </a:r>
          </a:p>
          <a:p>
            <a:pPr marL="0" indent="0" eaLnBrk="1" hangingPunct="1">
              <a:buNone/>
              <a:defRPr/>
            </a:pPr>
            <a:r>
              <a:rPr lang="en-US" dirty="0" smtClean="0"/>
              <a:t> </a:t>
            </a:r>
            <a:endParaRPr lang="en-US" dirty="0" smtClean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Forecast Adjustments - Introduction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defRPr/>
            </a:pPr>
            <a:r>
              <a:rPr lang="en-US" dirty="0" smtClean="0"/>
              <a:t>Once adjustments have been made and the forecast review process is complete, series can be marked “Forecast Complete” to prevent further changes from Hierarchy Rebalance allocation</a:t>
            </a:r>
          </a:p>
          <a:p>
            <a:pPr marL="457200" indent="-457200">
              <a:defRPr/>
            </a:pPr>
            <a:r>
              <a:rPr lang="en-US" dirty="0" smtClean="0"/>
              <a:t>Adjustments and opinion line edits made in the users DTL scenario are marked “Forecast Complete” as the indicator to move the changes back into the Living Master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Forecast Adjustments - Introduction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DM-MMFA-030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Viewer</a:t>
            </a:r>
            <a:r>
              <a:rPr lang="en-US" dirty="0" smtClean="0"/>
              <a:t> displays the historical data and baseline forecast for each forecasted </a:t>
            </a:r>
            <a:r>
              <a:rPr lang="en-US" dirty="0" smtClean="0"/>
              <a:t>series</a:t>
            </a:r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Forecast Adjustments - Graph View</a:t>
            </a:r>
          </a:p>
        </p:txBody>
      </p:sp>
      <p:pic>
        <p:nvPicPr>
          <p:cNvPr id="5125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249" y="1905000"/>
            <a:ext cx="8878591" cy="41910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Adjustments are made by simply dragging and dropping an observation on an opinion line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Forecast Adjustment – Graph View</a:t>
            </a:r>
          </a:p>
        </p:txBody>
      </p:sp>
      <p:pic>
        <p:nvPicPr>
          <p:cNvPr id="6149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7722" y="2303929"/>
            <a:ext cx="7907572" cy="384048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0" name="Straight Arrow Connector 9"/>
          <p:cNvCxnSpPr/>
          <p:nvPr/>
        </p:nvCxnSpPr>
        <p:spPr>
          <a:xfrm rot="5400000">
            <a:off x="4884420" y="3081169"/>
            <a:ext cx="1508760" cy="914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Oval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3469789"/>
            <a:ext cx="838200" cy="3429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the Data </a:t>
            </a:r>
            <a:r>
              <a:rPr lang="en-US" dirty="0" smtClean="0"/>
              <a:t>View </a:t>
            </a:r>
            <a:r>
              <a:rPr lang="en-US" dirty="0" smtClean="0"/>
              <a:t>and user created Data </a:t>
            </a:r>
            <a:r>
              <a:rPr lang="en-US" dirty="0" smtClean="0"/>
              <a:t>Views  </a:t>
            </a:r>
            <a:r>
              <a:rPr lang="en-US" dirty="0" smtClean="0"/>
              <a:t>adjustments can be made directly into the spreadsheet </a:t>
            </a:r>
            <a:r>
              <a:rPr lang="en-US" dirty="0" smtClean="0"/>
              <a:t>window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Forecast Adjustment – Data View</a:t>
            </a:r>
          </a:p>
        </p:txBody>
      </p:sp>
      <p:pic>
        <p:nvPicPr>
          <p:cNvPr id="8197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74059" y="2356597"/>
            <a:ext cx="7391400" cy="3873296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199" name="Oval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45659" y="5976097"/>
            <a:ext cx="838200" cy="36195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 the </a:t>
            </a:r>
            <a:r>
              <a:rPr lang="en-US" b="1" dirty="0" smtClean="0"/>
              <a:t>Misc Window </a:t>
            </a:r>
            <a:r>
              <a:rPr lang="en-US" dirty="0" smtClean="0"/>
              <a:t>use the </a:t>
            </a:r>
            <a:r>
              <a:rPr lang="en-US" b="1" dirty="0" smtClean="0"/>
              <a:t>Adjustment</a:t>
            </a:r>
            <a:r>
              <a:rPr lang="en-US" dirty="0" smtClean="0"/>
              <a:t> </a:t>
            </a:r>
            <a:r>
              <a:rPr lang="en-US" b="1" dirty="0" smtClean="0"/>
              <a:t>tab</a:t>
            </a:r>
            <a:r>
              <a:rPr lang="en-US" dirty="0" smtClean="0"/>
              <a:t> to set a range of one or more historical or forecasted periods </a:t>
            </a:r>
            <a:endParaRPr lang="en-US" dirty="0" smtClean="0"/>
          </a:p>
          <a:p>
            <a:pPr lvl="1"/>
            <a:r>
              <a:rPr lang="en-US" dirty="0" smtClean="0"/>
              <a:t>Adjust </a:t>
            </a:r>
            <a:r>
              <a:rPr lang="en-US" dirty="0" smtClean="0"/>
              <a:t>the specified range by using the </a:t>
            </a:r>
            <a:r>
              <a:rPr lang="en-US" dirty="0" smtClean="0"/>
              <a:t>adjustment features</a:t>
            </a:r>
          </a:p>
          <a:p>
            <a:pPr lvl="2"/>
            <a:r>
              <a:rPr lang="en-US" dirty="0" smtClean="0"/>
              <a:t>Click </a:t>
            </a:r>
            <a:r>
              <a:rPr lang="en-US" b="1" dirty="0" smtClean="0"/>
              <a:t>Apply</a:t>
            </a:r>
            <a:r>
              <a:rPr lang="en-US" dirty="0" smtClean="0"/>
              <a:t> to set the </a:t>
            </a:r>
            <a:r>
              <a:rPr lang="en-US" dirty="0" smtClean="0"/>
              <a:t>adjustment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024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Forecast Adjustment Tab</a:t>
            </a:r>
          </a:p>
        </p:txBody>
      </p:sp>
      <p:pic>
        <p:nvPicPr>
          <p:cNvPr id="10243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36753" y="3528062"/>
            <a:ext cx="7969884" cy="2654046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246" name="Oval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93059" y="4186238"/>
            <a:ext cx="1258403" cy="341539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7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6968589" y="4381911"/>
            <a:ext cx="1677870" cy="68307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DM-MMFA-0070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Using the Forecast Adjustment Tab</a:t>
            </a:r>
          </a:p>
        </p:txBody>
      </p:sp>
      <p:pic>
        <p:nvPicPr>
          <p:cNvPr id="16" name="Picture 10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" y="990600"/>
            <a:ext cx="7971091" cy="24109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7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119285" y="4004225"/>
            <a:ext cx="2567515" cy="2302913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" name="Line 1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6119285" y="1472780"/>
            <a:ext cx="1219758" cy="416885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 flipV="1">
            <a:off x="6324599" y="2514599"/>
            <a:ext cx="1295399" cy="129539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Line 10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914400" y="2666999"/>
            <a:ext cx="457200" cy="1524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Box 20"/>
          <p:cNvSpPr txBox="1"/>
          <p:nvPr/>
        </p:nvSpPr>
        <p:spPr>
          <a:xfrm>
            <a:off x="685800" y="42672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22" name="TextBox 21"/>
          <p:cNvSpPr txBox="1"/>
          <p:nvPr/>
        </p:nvSpPr>
        <p:spPr>
          <a:xfrm>
            <a:off x="7391400" y="11430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7543800" y="35814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3</a:t>
            </a:r>
            <a:endParaRPr lang="en-US" sz="2400" b="1" dirty="0"/>
          </a:p>
        </p:txBody>
      </p:sp>
      <p:sp>
        <p:nvSpPr>
          <p:cNvPr id="24" name="Line 10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7086600" y="3810000"/>
            <a:ext cx="533958" cy="1143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" name="TextBox 24"/>
          <p:cNvSpPr txBox="1"/>
          <p:nvPr/>
        </p:nvSpPr>
        <p:spPr>
          <a:xfrm>
            <a:off x="8534400" y="28956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4</a:t>
            </a:r>
            <a:endParaRPr lang="en-US" sz="2400" b="1" dirty="0"/>
          </a:p>
        </p:txBody>
      </p:sp>
      <p:sp>
        <p:nvSpPr>
          <p:cNvPr id="27" name="Line 10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 flipV="1">
            <a:off x="8305800" y="2590800"/>
            <a:ext cx="304800" cy="45719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4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Forecast Adjustment Tab Adjustment Types</a:t>
            </a:r>
          </a:p>
        </p:txBody>
      </p:sp>
      <p:pic>
        <p:nvPicPr>
          <p:cNvPr id="14" name="Picture 5"/>
          <p:cNvPicPr>
            <a:picLocks noGrp="1" noChangeAspect="1" noChangeArrowheads="1"/>
          </p:cNvPicPr>
          <p:nvPr>
            <p:ph idx="4294967295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>
          <a:xfrm>
            <a:off x="1860177" y="1752600"/>
            <a:ext cx="5410200" cy="3535680"/>
          </a:xfrm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1000" y="990600"/>
            <a:ext cx="8458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96925" lvl="1" indent="-339725" algn="l">
              <a:spcBef>
                <a:spcPts val="1800"/>
              </a:spcBef>
              <a:buFont typeface="Arial" charset="0"/>
              <a:buChar char="•"/>
              <a:defRPr/>
            </a:pPr>
            <a:endParaRPr lang="en-US" sz="2000" kern="0" dirty="0">
              <a:latin typeface="+mn-lt"/>
            </a:endParaRPr>
          </a:p>
          <a:p>
            <a:pPr marL="796925" lvl="1" indent="-339725" algn="l">
              <a:spcBef>
                <a:spcPts val="1800"/>
              </a:spcBef>
              <a:buFont typeface="Arial" charset="0"/>
              <a:buChar char="•"/>
              <a:defRPr/>
            </a:pPr>
            <a:endParaRPr lang="en-US" sz="2000" kern="0" dirty="0">
              <a:latin typeface="+mn-lt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0" y="3657600"/>
            <a:ext cx="8991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796925" lvl="1" indent="-339725" algn="l">
              <a:spcBef>
                <a:spcPts val="1800"/>
              </a:spcBef>
              <a:buFont typeface="Arial" charset="0"/>
              <a:buChar char="•"/>
              <a:defRPr/>
            </a:pPr>
            <a:endParaRPr lang="en-US" sz="1600" kern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DM-MMFA-090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lCckGFSDgF4AhX04SUa3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61tHvOkzkpRLz24WbNf7j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AFa66xt4vPUoXrjQVtwb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J4h9zHNwnoEndSo2I47T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GYK6W7VlXfOy3htxvdrd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o7NdHz8teUKFeGPNxexq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0esLnkIG38lVNSzZrlLer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CyEIdVwTmEIYe6a6qGYRP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TG3A9sun5xV8F9ll0dnU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J60Frcej3Yg93uWrfzQc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c1NvWywdLbxAP1WhOKP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21ErhW1bq2tGTwEDMUHph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I42FaZqp1D0sGjJc1kvm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eDEnJG5vw9FEXRcvJOgwh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pnRnOhjlwfHLPp0MfJjv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c1NvWywdLbxAP1WhOKP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bX18Gxmr6lurPwdCBV0N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GHGjWwnrMgL79CMGEFIs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6i1HzdXuTAsuotVrQqzk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idKS56N6GAS96u1zAVYV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TY28K63KJwNP7rQnwA9cH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GC6xE94yl9mqp3FrtQq9R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8kCzwFnENCgvWgCbqDfs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sNLfpgnvtGL35FrOKNTR6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G2MI56jMxqKUxbaxBFlY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xvu1im4wPF0ef1sGQVg3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YRsvIJQRs6m1BeKUe49p9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n5rcNi72WQnryD2wACeEm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YRsvIJQRs6m1BeKUe49p9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YRsvIJQRs6m1BeKUe49p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KAtuslLaQUFydi70AfqDZ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YRsvIJQRs6m1BeKUe49p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4sfASUrHEwylPGw60H3sy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D9F6SIuwbvzNqex0zmq5J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tGWPYVYnZ4MUh9XdgqPvz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piE2TYtxK8fM2sIC5KHxX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mEdXEFCUKYvQhDaW20Tsk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akAXZpunyGkWg9kWNsc6X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Fu6uuDl5N1F4W0OVkOUPn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hcb5r9IHEv0IZJR9aYzF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gpUk1UaL4OczLoz8kS9Tp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D1iepddSpv86yKwAFtkH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VBkNQrtmopc66deBwS9lH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Fu6uuDl5N1F4W0OVkOUPn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sBwWQLMmi4517t921vrB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IYRU7ZAv7lgUl72vJRcx0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yILtTbzsl8eGVt7NabyH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jR3s5O8hGS1rajcmwGkyS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0SqmL4TBfrUqnZw3KaKZi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dfLaVrEud9Yo5X1YLwdFw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ZPKJZPAUXYKDoy5zN9Be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8A4RCTPBiElqceAUw3odJ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F0W0JfW7NmAtPDTV7Fs60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fMNM7PdgZoIHaF8dG5m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ErV8ZsHHeYxgxbbNN4G6d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hSx1oRh1wZzJzmvm7134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1uxqfoPH7mAFWPrV8WBI8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g9TfnbzPtGdrjH4qkq7KM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Y0TzBzimZZT0zbVO1oOL7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EioYwrCakvs6MYRUtGTS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JtyCudUh2WogbSlNAZw7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CiZ3teOOe0kvVgvAJoSj0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LvLtum3ODXeTKrzscTNk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rHLCi3l3tN7pzvAgGe4mx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oeBULBUqFZhBFPTr1aU7M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oeBULBUqFZhBFPTr1aU7M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SNKdzGufMCSFn3raBY5e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JtyCudUh2WogbSlNAZw7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LvLtum3ODXeTKrzscTNk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ejAFHhmIpSBwCQp08q4Ba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Dm8B9s4sJIaAF8KyhT0ID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ErV8ZsHHeYxgxbbNN4G6d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uQYaNcrCJJF4deCqkQpmE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ZlidOlDZV4qzNy0ojeDL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1kq3qYbZCWjx2SLSUv18a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a6lcxTAL4SmbflILioc8Y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7Mbe5nAUWv0YNoHQHTbkq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rGaTxSwonqjXkau4efMZ9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lCckGFSDgF4AhX04SUa3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61tHvOkzkpRLz24WbNf7j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GSPRA10pqASatMOzboBaw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1843</TotalTime>
  <Words>1155</Words>
  <Application>Microsoft Office PowerPoint</Application>
  <PresentationFormat>On-screen Show (4:3)</PresentationFormat>
  <Paragraphs>159</Paragraphs>
  <Slides>18</Slides>
  <Notes>16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QAD 2010 Template</vt:lpstr>
      <vt:lpstr>Methods for Making Forecast Adjustments</vt:lpstr>
      <vt:lpstr>Forecast Adjustments - Introduction</vt:lpstr>
      <vt:lpstr>Forecast Adjustments - Introduction</vt:lpstr>
      <vt:lpstr>Forecast Adjustments - Graph View</vt:lpstr>
      <vt:lpstr>Forecast Adjustment – Graph View</vt:lpstr>
      <vt:lpstr>Forecast Adjustment – Data View</vt:lpstr>
      <vt:lpstr>Forecast Adjustment Tab</vt:lpstr>
      <vt:lpstr>Using the Forecast Adjustment Tab</vt:lpstr>
      <vt:lpstr>Forecast Adjustment Tab Adjustment Types</vt:lpstr>
      <vt:lpstr>Forecast Adjustment Tab – New Product</vt:lpstr>
      <vt:lpstr>Forecast Adjustment – New Product (cont)</vt:lpstr>
      <vt:lpstr>Using Undo</vt:lpstr>
      <vt:lpstr>Marking a Series as Forecast Complete</vt:lpstr>
      <vt:lpstr>Marking a Series As Forecast Complete</vt:lpstr>
      <vt:lpstr>Marking a Series As Forecast Complete</vt:lpstr>
      <vt:lpstr>Forecast Complete &amp; the Detail Scenario</vt:lpstr>
      <vt:lpstr>Forecast Adjustments – Recap </vt:lpstr>
      <vt:lpstr>Forecast Adjustments – Recap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153</cp:revision>
  <dcterms:created xsi:type="dcterms:W3CDTF">2011-07-26T19:55:13Z</dcterms:created>
  <dcterms:modified xsi:type="dcterms:W3CDTF">2012-01-31T21:26:16Z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DocumentId">
    <vt:lpwstr>1ctKuDLbQ4nBkbtUSdzxJOkMoIUTuITFMIF2cUUSMR8M</vt:lpwstr>
  </property>
  <property fmtid="{D5CDD505-2E9C-101B-9397-08002B2CF9AE}" pid="3" name="Google.Documents.RevisionId">
    <vt:lpwstr>14655535380698754688</vt:lpwstr>
  </property>
  <property fmtid="{D5CDD505-2E9C-101B-9397-08002B2CF9AE}" pid="4" name="Google.Documents.PreviousRevisionId">
    <vt:lpwstr>18091430070525374007</vt:lpwstr>
  </property>
  <property fmtid="{D5CDD505-2E9C-101B-9397-08002B2CF9AE}" pid="5" name="Google.Documents.PluginVersion">
    <vt:lpwstr>2.0.2154.5604</vt:lpwstr>
  </property>
  <property fmtid="{D5CDD505-2E9C-101B-9397-08002B2CF9AE}" pid="6" name="Google.Documents.MergeIncapabilityFlags">
    <vt:i4>0</vt:i4>
  </property>
  <property fmtid="{D5CDD505-2E9C-101B-9397-08002B2CF9AE}" pid="7" name="Google.Documents.Tracking">
    <vt:lpwstr>false</vt:lpwstr>
  </property>
</Properties>
</file>