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ppt/tags/tag104.xml" ContentType="application/vnd.openxmlformats-officedocument.presentationml.tags+xml"/>
  <Override PartName="/ppt/notesSlides/notesSlide2.xml" ContentType="application/vnd.openxmlformats-officedocument.presentationml.notesSlide+xml"/>
  <Override PartName="/ppt/tags/tag140.xml" ContentType="application/vnd.openxmlformats-officedocument.presentationml.tags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Override PartName="/ppt/tags/tag78.xml" ContentType="application/vnd.openxmlformats-officedocument.presentationml.tags+xml"/>
  <Override PartName="/ppt/tags/tag96.xml" ContentType="application/vnd.openxmlformats-officedocument.presentationml.tags+xml"/>
  <Override PartName="/ppt/tags/tag100.xml" ContentType="application/vnd.openxmlformats-officedocument.presentationml.tag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ags/tag38.xml" ContentType="application/vnd.openxmlformats-officedocument.presentationml.tags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tags/tag85.xml" ContentType="application/vnd.openxmlformats-officedocument.presentationml.tags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tags/tag92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52.xml" ContentType="application/vnd.openxmlformats-officedocument.presentationml.tags+xml"/>
  <Override PartName="/ppt/tags/tag81.xml" ContentType="application/vnd.openxmlformats-officedocument.presentationml.tags+xml"/>
  <Override PartName="/ppt/tags/tag109.xml" ContentType="application/vnd.openxmlformats-officedocument.presentationml.tags+xml"/>
  <Override PartName="/ppt/tags/tag138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41.xml" ContentType="application/vnd.openxmlformats-officedocument.presentationml.tags+xml"/>
  <Override PartName="/ppt/tags/tag70.xml" ContentType="application/vnd.openxmlformats-officedocument.presentationml.tags+xml"/>
  <Override PartName="/ppt/tags/tag116.xml" ContentType="application/vnd.openxmlformats-officedocument.presentationml.tags+xml"/>
  <Override PartName="/ppt/tags/tag127.xml" ContentType="application/vnd.openxmlformats-officedocument.presentationml.tags+xml"/>
  <Override PartName="/ppt/tags/tag145.xml" ContentType="application/vnd.openxmlformats-officedocument.presentationml.tags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ppt/tags/tag105.xml" ContentType="application/vnd.openxmlformats-officedocument.presentationml.tags+xml"/>
  <Override PartName="/ppt/tags/tag134.xml" ContentType="application/vnd.openxmlformats-officedocument.presentationml.tag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tags/tag112.xml" ContentType="application/vnd.openxmlformats-officedocument.presentationml.tags+xml"/>
  <Override PartName="/ppt/notesSlides/notesSlide3.xml" ContentType="application/vnd.openxmlformats-officedocument.presentationml.notesSlide+xml"/>
  <Override PartName="/ppt/tags/tag123.xml" ContentType="application/vnd.openxmlformats-officedocument.presentationml.tags+xml"/>
  <Override PartName="/ppt/tags/tag141.xml" ContentType="application/vnd.openxmlformats-officedocument.presentationml.tags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ags/tag5.xml" ContentType="application/vnd.openxmlformats-officedocument.presentationml.tags+xml"/>
  <Override PartName="/ppt/tags/tag79.xml" ContentType="application/vnd.openxmlformats-officedocument.presentationml.tags+xml"/>
  <Override PartName="/ppt/tags/tag101.xml" ContentType="application/vnd.openxmlformats-officedocument.presentationml.tags+xml"/>
  <Override PartName="/ppt/theme/theme2.xml" ContentType="application/vnd.openxmlformats-officedocument.theme+xml"/>
  <Override PartName="/ppt/tags/tag130.xml" ContentType="application/vnd.openxmlformats-officedocument.presentationml.tags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39.xml" ContentType="application/vnd.openxmlformats-officedocument.presentationml.tags+xml"/>
  <Override PartName="/ppt/tags/tag68.xml" ContentType="application/vnd.openxmlformats-officedocument.presentationml.tags+xml"/>
  <Override PartName="/ppt/tags/tag86.xml" ContentType="application/vnd.openxmlformats-officedocument.presentationml.tags+xml"/>
  <Override PartName="/ppt/tags/tag97.xml" ContentType="application/vnd.openxmlformats-officedocument.presentationml.tags+xml"/>
  <Override PartName="/ppt/presentation.xml" ContentType="application/vnd.openxmlformats-officedocument.presentationml.presentation.main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ppt/tags/tag57.xml" ContentType="application/vnd.openxmlformats-officedocument.presentationml.tags+xml"/>
  <Override PartName="/ppt/tags/tag75.xml" ContentType="application/vnd.openxmlformats-officedocument.presentationml.tags+xml"/>
  <Override PartName="/docProps/app.xml" ContentType="application/vnd.openxmlformats-officedocument.extended-properties+xml"/>
  <Override PartName="/ppt/slideLayouts/slideLayout21.xml" ContentType="application/vnd.openxmlformats-officedocument.presentationml.slideLayout+xml"/>
  <Override PartName="/ppt/tags/tag17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64.xml" ContentType="application/vnd.openxmlformats-officedocument.presentationml.tags+xml"/>
  <Override PartName="/ppt/tags/tag82.xml" ContentType="application/vnd.openxmlformats-officedocument.presentationml.tags+xml"/>
  <Override PartName="/ppt/tags/tag93.xml" ContentType="application/vnd.openxmlformats-officedocument.presentationml.tags+xml"/>
  <Override PartName="/ppt/tags/tag139.xml" ContentType="application/vnd.openxmlformats-officedocument.presentationml.tags+xml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Override PartName="/ppt/tags/tag53.xml" ContentType="application/vnd.openxmlformats-officedocument.presentationml.tags+xml"/>
  <Override PartName="/ppt/tags/tag71.xml" ContentType="application/vnd.openxmlformats-officedocument.presentationml.tags+xml"/>
  <Override PartName="/ppt/tags/tag128.xml" ContentType="application/vnd.openxmlformats-officedocument.presentationml.tags+xml"/>
  <Override PartName="/ppt/tags/tag13.xml" ContentType="application/vnd.openxmlformats-officedocument.presentationml.tags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60.xml" ContentType="application/vnd.openxmlformats-officedocument.presentationml.tags+xml"/>
  <Override PartName="/ppt/tags/tag117.xml" ContentType="application/vnd.openxmlformats-officedocument.presentationml.tags+xml"/>
  <Override PartName="/ppt/tags/tag135.xml" ContentType="application/vnd.openxmlformats-officedocument.presentationml.tags+xml"/>
  <Override PartName="/ppt/tags/tag20.xml" ContentType="application/vnd.openxmlformats-officedocument.presentationml.tags+xml"/>
  <Override PartName="/ppt/tags/tag106.xml" ContentType="application/vnd.openxmlformats-officedocument.presentationml.tags+xml"/>
  <Override PartName="/ppt/tags/tag124.xml" ContentType="application/vnd.openxmlformats-officedocument.presentationml.tags+xml"/>
  <Override PartName="/ppt/notesSlides/notesSlide4.xml" ContentType="application/vnd.openxmlformats-officedocument.presentationml.notesSlide+xml"/>
  <Override PartName="/ppt/tags/tag142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tags/tag113.xml" ContentType="application/vnd.openxmlformats-officedocument.presentationml.tags+xml"/>
  <Override PartName="/ppt/tags/tag131.xml" ContentType="application/vnd.openxmlformats-officedocument.presentationml.tag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ags/tag98.xml" ContentType="application/vnd.openxmlformats-officedocument.presentationml.tags+xml"/>
  <Override PartName="/ppt/tags/tag102.xml" ContentType="application/vnd.openxmlformats-officedocument.presentationml.tags+xml"/>
  <Override PartName="/ppt/tags/tag120.xml" ContentType="application/vnd.openxmlformats-officedocument.presentationml.tags+xml"/>
  <Override PartName="/ppt/slides/slide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tags/tag87.xml" ContentType="application/vnd.openxmlformats-officedocument.presentationml.tags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tags/tag94.xml" ContentType="application/vnd.openxmlformats-officedocument.presentationml.tags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83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90.xml" ContentType="application/vnd.openxmlformats-officedocument.presentationml.tags+xml"/>
  <Override PartName="/ppt/tags/tag118.xml" ContentType="application/vnd.openxmlformats-officedocument.presentationml.tags+xml"/>
  <Override PartName="/ppt/tags/tag129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tags/tag107.xml" ContentType="application/vnd.openxmlformats-officedocument.presentationml.tags+xml"/>
  <Override PartName="/ppt/tags/tag136.xml" ContentType="application/vnd.openxmlformats-officedocument.presentationml.tags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114.xml" ContentType="application/vnd.openxmlformats-officedocument.presentationml.tags+xml"/>
  <Override PartName="/ppt/tags/tag125.xml" ContentType="application/vnd.openxmlformats-officedocument.presentationml.tags+xml"/>
  <Override PartName="/ppt/notesSlides/notesSlide5.xml" ContentType="application/vnd.openxmlformats-officedocument.presentationml.notesSlide+xml"/>
  <Override PartName="/ppt/tags/tag143.xml" ContentType="application/vnd.openxmlformats-officedocument.presentationml.tags+xml"/>
  <Override PartName="/ppt/tags/tag7.xml" ContentType="application/vnd.openxmlformats-officedocument.presentationml.tags+xml"/>
  <Override PartName="/ppt/tags/tag103.xml" ContentType="application/vnd.openxmlformats-officedocument.presentationml.tags+xml"/>
  <Override PartName="/ppt/notesSlides/notesSlide1.xml" ContentType="application/vnd.openxmlformats-officedocument.presentationml.notesSlide+xml"/>
  <Override PartName="/ppt/tags/tag132.xml" ContentType="application/vnd.openxmlformats-officedocument.presentationml.tags+xml"/>
  <Override PartName="/ppt/slides/slide3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tags/tag99.xml" ContentType="application/vnd.openxmlformats-officedocument.presentationml.tags+xml"/>
  <Override PartName="/ppt/tags/tag110.xml" ContentType="application/vnd.openxmlformats-officedocument.presentationml.tags+xml"/>
  <Override PartName="/ppt/tags/tag121.xml" ContentType="application/vnd.openxmlformats-officedocument.presentationml.tags+xml"/>
  <Override PartName="/ppt/slideLayouts/slideLayout16.xml" ContentType="application/vnd.openxmlformats-officedocument.presentationml.slideLayout+xml"/>
  <Override PartName="/ppt/tags/tag3.xml" ContentType="application/vnd.openxmlformats-officedocument.presentationml.tags+xml"/>
  <Override PartName="/ppt/tags/tag59.xml" ContentType="application/vnd.openxmlformats-officedocument.presentationml.tags+xml"/>
  <Override PartName="/ppt/tags/tag77.xml" ContentType="application/vnd.openxmlformats-officedocument.presentationml.tags+xml"/>
  <Override PartName="/ppt/tags/tag88.xml" ContentType="application/vnd.openxmlformats-officedocument.presentationml.tags+xml"/>
  <Default Extension="jpeg" ContentType="image/jpeg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tags/tag84.xml" ContentType="application/vnd.openxmlformats-officedocument.presentationml.tags+xml"/>
  <Override PartName="/ppt/tags/tag95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tags/tag73.xml" ContentType="application/vnd.openxmlformats-officedocument.presentationml.tags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62.xml" ContentType="application/vnd.openxmlformats-officedocument.presentationml.tags+xml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ppt/tags/tag119.xml" ContentType="application/vnd.openxmlformats-officedocument.presentationml.tags+xml"/>
  <Override PartName="/ppt/tags/tag137.xml" ContentType="application/vnd.openxmlformats-officedocument.presentationml.tags+xml"/>
  <Override PartName="/ppt/tags/tag22.xml" ContentType="application/vnd.openxmlformats-officedocument.presentationml.tags+xml"/>
  <Override PartName="/ppt/tags/tag40.xml" ContentType="application/vnd.openxmlformats-officedocument.presentationml.tags+xml"/>
  <Override PartName="/ppt/tags/tag51.xml" ContentType="application/vnd.openxmlformats-officedocument.presentationml.tags+xml"/>
  <Override PartName="/ppt/tags/tag108.xml" ContentType="application/vnd.openxmlformats-officedocument.presentationml.tags+xml"/>
  <Override PartName="/ppt/tags/tag126.xml" ContentType="application/vnd.openxmlformats-officedocument.presentationml.tags+xml"/>
  <Override PartName="/ppt/notesSlides/notesSlide6.xml" ContentType="application/vnd.openxmlformats-officedocument.presentationml.notesSlide+xml"/>
  <Override PartName="/ppt/tags/tag11.xml" ContentType="application/vnd.openxmlformats-officedocument.presentationml.tags+xml"/>
  <Override PartName="/ppt/tags/tag115.xml" ContentType="application/vnd.openxmlformats-officedocument.presentationml.tags+xml"/>
  <Override PartName="/ppt/tags/tag133.xml" ContentType="application/vnd.openxmlformats-officedocument.presentationml.tags+xml"/>
  <Override PartName="/ppt/tags/tag144.xml" ContentType="application/vnd.openxmlformats-officedocument.presentationml.tags+xml"/>
  <Override PartName="/ppt/tags/tag122.xml" ContentType="application/vnd.openxmlformats-officedocument.presentationml.tags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ags/tag4.xml" ContentType="application/vnd.openxmlformats-officedocument.presentationml.tags+xml"/>
  <Override PartName="/ppt/tags/tag89.xml" ContentType="application/vnd.openxmlformats-officedocument.presentationml.tags+xml"/>
  <Override PartName="/ppt/tags/tag111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6858000" type="screen4x3"/>
  <p:notesSz cx="7077075" cy="9363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9700" autoAdjust="0"/>
  </p:normalViewPr>
  <p:slideViewPr>
    <p:cSldViewPr>
      <p:cViewPr varScale="1">
        <p:scale>
          <a:sx n="91" d="100"/>
          <a:sy n="91" d="100"/>
        </p:scale>
        <p:origin x="-55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1" d="100"/>
          <a:sy n="81" d="100"/>
        </p:scale>
        <p:origin x="-3846" y="-96"/>
      </p:cViewPr>
      <p:guideLst>
        <p:guide orient="horz" pos="2949"/>
        <p:guide pos="2229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08705" y="0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r">
              <a:defRPr sz="1200"/>
            </a:lvl1pPr>
          </a:lstStyle>
          <a:p>
            <a:fld id="{6917C4D5-1930-4291-A2E2-F6ABB0879CFB}" type="datetimeFigureOut">
              <a:rPr lang="en-US" smtClean="0"/>
              <a:pPr/>
              <a:t>2/1/2012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96975" y="701675"/>
            <a:ext cx="4683125" cy="35115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936" tIns="46968" rIns="93936" bIns="46968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7708" y="4447461"/>
            <a:ext cx="5661660" cy="4213384"/>
          </a:xfrm>
          <a:prstGeom prst="rect">
            <a:avLst/>
          </a:prstGeom>
        </p:spPr>
        <p:txBody>
          <a:bodyPr vert="horz" lIns="93936" tIns="46968" rIns="93936" bIns="4696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93296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08705" y="8893296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r">
              <a:defRPr sz="1200"/>
            </a:lvl1pPr>
          </a:lstStyle>
          <a:p>
            <a:fld id="{33C5CF61-D91E-4FA5-B76F-ACD9B095155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Hello, this</a:t>
            </a:r>
            <a:r>
              <a:rPr lang="en-US" baseline="0" dirty="0" smtClean="0"/>
              <a:t> is Mark Williams of the QAD Supply Chain Solutions Center</a:t>
            </a:r>
          </a:p>
          <a:p>
            <a:r>
              <a:rPr lang="en-US" baseline="0" dirty="0" smtClean="0"/>
              <a:t>This session is part of the QAD Demand Management Certification Program.</a:t>
            </a:r>
          </a:p>
          <a:p>
            <a:r>
              <a:rPr lang="en-US" baseline="0" dirty="0" smtClean="0"/>
              <a:t>Today’s topic, </a:t>
            </a:r>
            <a:r>
              <a:rPr lang="en-US" dirty="0" smtClean="0"/>
              <a:t>Notes Configuration</a:t>
            </a:r>
          </a:p>
        </p:txBody>
      </p:sp>
      <p:sp>
        <p:nvSpPr>
          <p:cNvPr id="92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3DC39A5-E2B5-4A08-872D-8076FED7196B}" type="slidenum">
              <a:rPr lang="en-US" smtClean="0"/>
              <a:pPr/>
              <a:t>1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109FC28-E9A1-4F4A-AB87-FF10E4AD96D7}" type="slidenum">
              <a:rPr lang="en-US" smtClean="0"/>
              <a:pPr/>
              <a:t>2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defTabSz="939363">
              <a:defRPr/>
            </a:pPr>
            <a:r>
              <a:rPr lang="en-US" dirty="0" smtClean="0"/>
              <a:t>The system will allow the user to enter note text and enter the Reason Code as “Adjustment”</a:t>
            </a:r>
          </a:p>
          <a:p>
            <a:pPr eaLnBrk="1" hangingPunct="1"/>
            <a:endParaRPr lang="en-US" dirty="0" smtClean="0"/>
          </a:p>
        </p:txBody>
      </p:sp>
      <p:sp>
        <p:nvSpPr>
          <p:cNvPr id="112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7F486C5-2453-460C-9F60-032E68C9090A}" type="slidenum">
              <a:rPr lang="en-US" smtClean="0"/>
              <a:pPr/>
              <a:t>3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29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29F9738-7F46-4A38-A5BF-9B6F2A1C51B1}" type="slidenum">
              <a:rPr lang="en-US" smtClean="0"/>
              <a:pPr/>
              <a:t>4</a:t>
            </a:fld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33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CE71CC2-2CC9-48B4-A48F-D563D9E0E8F6}" type="slidenum">
              <a:rPr lang="en-US" smtClean="0"/>
              <a:pPr/>
              <a:t>5</a:t>
            </a:fld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BD58F98-FEDE-4BE8-A08F-26566451FA21}" type="slidenum">
              <a:rPr lang="en-US" smtClean="0"/>
              <a:pPr/>
              <a:t>6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2.png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8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4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4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tags" Target="../tags/tag51.xml"/><Relationship Id="rId4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4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4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4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4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" Type="http://schemas.openxmlformats.org/officeDocument/2006/relationships/tags" Target="../tags/tag66.xml"/><Relationship Id="rId4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4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2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tags" Target="../tags/tag74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4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4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tags" Target="../tags/tag80.xml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4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4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tags" Target="../tags/tag86.xml"/><Relationship Id="rId2" Type="http://schemas.openxmlformats.org/officeDocument/2006/relationships/tags" Target="../tags/tag85.xml"/><Relationship Id="rId1" Type="http://schemas.openxmlformats.org/officeDocument/2006/relationships/tags" Target="../tags/tag84.xml"/><Relationship Id="rId4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tags" Target="../tags/tag89.xml"/><Relationship Id="rId2" Type="http://schemas.openxmlformats.org/officeDocument/2006/relationships/tags" Target="../tags/tag88.xml"/><Relationship Id="rId1" Type="http://schemas.openxmlformats.org/officeDocument/2006/relationships/tags" Target="../tags/tag87.xml"/><Relationship Id="rId4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tags" Target="../tags/tag92.xml"/><Relationship Id="rId2" Type="http://schemas.openxmlformats.org/officeDocument/2006/relationships/tags" Target="../tags/tag91.xml"/><Relationship Id="rId1" Type="http://schemas.openxmlformats.org/officeDocument/2006/relationships/tags" Target="../tags/tag90.xml"/><Relationship Id="rId4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tags" Target="../tags/tag95.xml"/><Relationship Id="rId2" Type="http://schemas.openxmlformats.org/officeDocument/2006/relationships/tags" Target="../tags/tag94.xml"/><Relationship Id="rId1" Type="http://schemas.openxmlformats.org/officeDocument/2006/relationships/tags" Target="../tags/tag93.xml"/><Relationship Id="rId4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tags" Target="../tags/tag98.xml"/><Relationship Id="rId2" Type="http://schemas.openxmlformats.org/officeDocument/2006/relationships/tags" Target="../tags/tag97.xml"/><Relationship Id="rId1" Type="http://schemas.openxmlformats.org/officeDocument/2006/relationships/tags" Target="../tags/tag96.xml"/><Relationship Id="rId4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tags" Target="../tags/tag101.xml"/><Relationship Id="rId2" Type="http://schemas.openxmlformats.org/officeDocument/2006/relationships/tags" Target="../tags/tag100.xml"/><Relationship Id="rId1" Type="http://schemas.openxmlformats.org/officeDocument/2006/relationships/tags" Target="../tags/tag99.xml"/><Relationship Id="rId4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6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tags" Target="../tags/tag104.xml"/><Relationship Id="rId2" Type="http://schemas.openxmlformats.org/officeDocument/2006/relationships/tags" Target="../tags/tag103.xml"/><Relationship Id="rId1" Type="http://schemas.openxmlformats.org/officeDocument/2006/relationships/tags" Target="../tags/tag102.xml"/><Relationship Id="rId4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24.xml"/><Relationship Id="rId7" Type="http://schemas.openxmlformats.org/officeDocument/2006/relationships/tags" Target="../tags/tag28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4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3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tags" Target="../tags/tag37.xml"/><Relationship Id="rId5" Type="http://schemas.openxmlformats.org/officeDocument/2006/relationships/tags" Target="../tags/tag36.xml"/><Relationship Id="rId4" Type="http://schemas.openxmlformats.org/officeDocument/2006/relationships/tags" Target="../tags/tag35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8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41.xml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228076"/>
            <a:ext cx="9142413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  <p:custDataLst>
              <p:tags r:id="rId3"/>
            </p:custDataLst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  <p:custDataLst>
              <p:tags r:id="rId4"/>
            </p:custDataLst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457200" y="152400"/>
            <a:ext cx="8229600" cy="716523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914401"/>
            <a:ext cx="8229600" cy="5393106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>
            <a:lvl1pPr>
              <a:defRPr sz="2000" b="0"/>
            </a:lvl1pPr>
          </a:lstStyle>
          <a:p>
            <a:fld id="{B6272F7D-3484-42E3-9FB9-658701DB50D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941294"/>
            <a:ext cx="8229600" cy="5374839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116541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>
            <a:lvl1pPr>
              <a:defRPr sz="2000" b="0"/>
            </a:lvl1pPr>
          </a:lstStyle>
          <a:p>
            <a:fld id="{B6272F7D-3484-42E3-9FB9-658701DB50D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941294"/>
            <a:ext cx="8229600" cy="5374839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116541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>
            <a:lvl1pPr>
              <a:defRPr sz="2000" b="0"/>
            </a:lvl1pPr>
          </a:lstStyle>
          <a:p>
            <a:fld id="{B6272F7D-3484-42E3-9FB9-658701DB50D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941294"/>
            <a:ext cx="8229600" cy="5374839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116541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>
            <a:lvl1pPr>
              <a:defRPr sz="2000" b="0"/>
            </a:lvl1pPr>
          </a:lstStyle>
          <a:p>
            <a:fld id="{B6272F7D-3484-42E3-9FB9-658701DB50D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941294"/>
            <a:ext cx="8229600" cy="5374839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116541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>
            <a:lvl1pPr>
              <a:defRPr sz="2000" b="0"/>
            </a:lvl1pPr>
          </a:lstStyle>
          <a:p>
            <a:fld id="{B6272F7D-3484-42E3-9FB9-658701DB50D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941294"/>
            <a:ext cx="8229600" cy="5374839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116541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>
            <a:lvl1pPr>
              <a:defRPr sz="2000" b="0"/>
            </a:lvl1pPr>
          </a:lstStyle>
          <a:p>
            <a:fld id="{B6272F7D-3484-42E3-9FB9-658701DB50D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941294"/>
            <a:ext cx="8229600" cy="5374839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116541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>
            <a:lvl1pPr>
              <a:defRPr sz="2000" b="0"/>
            </a:lvl1pPr>
          </a:lstStyle>
          <a:p>
            <a:fld id="{B6272F7D-3484-42E3-9FB9-658701DB50D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941294"/>
            <a:ext cx="8229600" cy="5374839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116541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>
            <a:lvl1pPr>
              <a:defRPr sz="2000" b="0"/>
            </a:lvl1pPr>
          </a:lstStyle>
          <a:p>
            <a:fld id="{B6272F7D-3484-42E3-9FB9-658701DB50D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941294"/>
            <a:ext cx="8229600" cy="5374839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116541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>
            <a:lvl1pPr>
              <a:defRPr sz="2000" b="0"/>
            </a:lvl1pPr>
          </a:lstStyle>
          <a:p>
            <a:fld id="{B6272F7D-3484-42E3-9FB9-658701DB50D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941294"/>
            <a:ext cx="8229600" cy="5374839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116541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>
            <a:lvl1pPr>
              <a:defRPr sz="2000" b="0"/>
            </a:lvl1pPr>
          </a:lstStyle>
          <a:p>
            <a:fld id="{B6272F7D-3484-42E3-9FB9-658701DB50D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1316182"/>
            <a:ext cx="8229600" cy="4999951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607452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  <p:custDataLst>
              <p:tags r:id="rId4"/>
            </p:custDataLst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>
            <a:lvl1pPr>
              <a:defRPr sz="2000" b="0"/>
            </a:lvl1pPr>
          </a:lstStyle>
          <a:p>
            <a:fld id="{B6272F7D-3484-42E3-9FB9-658701DB50D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941294"/>
            <a:ext cx="8229600" cy="5374839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116541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>
            <a:lvl1pPr>
              <a:defRPr sz="2000" b="0"/>
            </a:lvl1pPr>
          </a:lstStyle>
          <a:p>
            <a:fld id="{B6272F7D-3484-42E3-9FB9-658701DB50D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941294"/>
            <a:ext cx="8229600" cy="5374839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116541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>
            <a:lvl1pPr>
              <a:defRPr sz="2000" b="0"/>
            </a:lvl1pPr>
          </a:lstStyle>
          <a:p>
            <a:fld id="{B6272F7D-3484-42E3-9FB9-658701DB50D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941294"/>
            <a:ext cx="8229600" cy="5374839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116541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>
            <a:lvl1pPr>
              <a:defRPr sz="2000" b="0"/>
            </a:lvl1pPr>
          </a:lstStyle>
          <a:p>
            <a:fld id="{B6272F7D-3484-42E3-9FB9-658701DB50D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941294"/>
            <a:ext cx="8229600" cy="5374839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116541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>
            <a:lvl1pPr>
              <a:defRPr sz="2000" b="0"/>
            </a:lvl1pPr>
          </a:lstStyle>
          <a:p>
            <a:fld id="{B6272F7D-3484-42E3-9FB9-658701DB50D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941294"/>
            <a:ext cx="8229600" cy="5374839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116541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>
            <a:lvl1pPr>
              <a:defRPr sz="2000" b="0"/>
            </a:lvl1pPr>
          </a:lstStyle>
          <a:p>
            <a:fld id="{B6272F7D-3484-42E3-9FB9-658701DB50D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941294"/>
            <a:ext cx="8229600" cy="5374839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116541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>
            <a:lvl1pPr>
              <a:defRPr sz="2000" b="0"/>
            </a:lvl1pPr>
          </a:lstStyle>
          <a:p>
            <a:fld id="{B6272F7D-3484-42E3-9FB9-658701DB50D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941294"/>
            <a:ext cx="8229600" cy="5374839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116541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>
            <a:lvl1pPr>
              <a:defRPr sz="2000" b="0"/>
            </a:lvl1pPr>
          </a:lstStyle>
          <a:p>
            <a:fld id="{B6272F7D-3484-42E3-9FB9-658701DB50D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941294"/>
            <a:ext cx="8229600" cy="5374839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116541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>
            <a:lvl1pPr>
              <a:defRPr sz="2000" b="0"/>
            </a:lvl1pPr>
          </a:lstStyle>
          <a:p>
            <a:fld id="{B6272F7D-3484-42E3-9FB9-658701DB50D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941294"/>
            <a:ext cx="8229600" cy="5374839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116541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>
            <a:lvl1pPr>
              <a:defRPr sz="2000" b="0"/>
            </a:lvl1pPr>
          </a:lstStyle>
          <a:p>
            <a:fld id="{B6272F7D-3484-42E3-9FB9-658701DB50D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941294"/>
            <a:ext cx="8229600" cy="5374839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116541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fld id="{B6272F7D-3484-42E3-9FB9-658701DB50D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0" hasCustomPrompt="1"/>
            <p:custDataLst>
              <p:tags r:id="rId2"/>
            </p:custDataLst>
          </p:nvPr>
        </p:nvSpPr>
        <p:spPr>
          <a:xfrm>
            <a:off x="455243" y="342840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7" name="Title Placeholder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5243" y="2618222"/>
            <a:ext cx="8229600" cy="8101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Text Placeholder 15"/>
          <p:cNvSpPr>
            <a:spLocks noGrp="1"/>
          </p:cNvSpPr>
          <p:nvPr>
            <p:ph type="body" sz="quarter" idx="11" hasCustomPrompt="1"/>
            <p:custDataLst>
              <p:tags r:id="rId4"/>
            </p:custDataLst>
          </p:nvPr>
        </p:nvSpPr>
        <p:spPr>
          <a:xfrm>
            <a:off x="455243" y="219015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41462374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2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>
            <a:lvl1pPr>
              <a:defRPr sz="2000" b="0"/>
            </a:lvl1pPr>
          </a:lstStyle>
          <a:p>
            <a:fld id="{B6272F7D-3484-42E3-9FB9-658701DB50D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941294"/>
            <a:ext cx="8229600" cy="5374839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457200" y="116541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fld id="{B6272F7D-3484-42E3-9FB9-658701DB50D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457200" y="1417638"/>
            <a:ext cx="4038600" cy="489849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648200" y="1417638"/>
            <a:ext cx="4038600" cy="489849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15"/>
          <p:cNvSpPr>
            <a:spLocks noGrp="1"/>
          </p:cNvSpPr>
          <p:nvPr>
            <p:ph type="body" sz="quarter" idx="13" hasCustomPrompt="1"/>
            <p:custDataLst>
              <p:tags r:id="rId5"/>
            </p:custDataLst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fld id="{B6272F7D-3484-42E3-9FB9-658701DB50D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  <p:custDataLst>
              <p:tags r:id="rId2"/>
            </p:custDataLst>
          </p:nvPr>
        </p:nvSpPr>
        <p:spPr>
          <a:xfrm>
            <a:off x="4645025" y="2064444"/>
            <a:ext cx="4041775" cy="4234755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  <p:custDataLst>
              <p:tags r:id="rId3"/>
            </p:custDataLst>
          </p:nvPr>
        </p:nvSpPr>
        <p:spPr>
          <a:xfrm>
            <a:off x="4645025" y="142468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7200" y="2064444"/>
            <a:ext cx="4040188" cy="4234755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  <p:custDataLst>
              <p:tags r:id="rId5"/>
            </p:custDataLst>
          </p:nvPr>
        </p:nvSpPr>
        <p:spPr>
          <a:xfrm>
            <a:off x="457200" y="142468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15"/>
          <p:cNvSpPr>
            <a:spLocks noGrp="1"/>
          </p:cNvSpPr>
          <p:nvPr>
            <p:ph type="body" sz="quarter" idx="13" hasCustomPrompt="1"/>
            <p:custDataLst>
              <p:tags r:id="rId7"/>
            </p:custDataLst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fld id="{B6272F7D-3484-42E3-9FB9-658701DB50D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13" hasCustomPrompt="1"/>
            <p:custDataLst>
              <p:tags r:id="rId3"/>
            </p:custDataLst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ist of Items/Na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fld id="{B6272F7D-3484-42E3-9FB9-658701DB50D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3"/>
          <p:cNvSpPr>
            <a:spLocks noGrp="1"/>
          </p:cNvSpPr>
          <p:nvPr>
            <p:ph sz="half" idx="16" hasCustomPrompt="1"/>
            <p:custDataLst>
              <p:tags r:id="rId2"/>
            </p:custDataLst>
          </p:nvPr>
        </p:nvSpPr>
        <p:spPr>
          <a:xfrm>
            <a:off x="5886173" y="1420041"/>
            <a:ext cx="2800627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Un-bulleted List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half" idx="17" hasCustomPrompt="1"/>
            <p:custDataLst>
              <p:tags r:id="rId3"/>
            </p:custDataLst>
          </p:nvPr>
        </p:nvSpPr>
        <p:spPr>
          <a:xfrm>
            <a:off x="3235738" y="1420041"/>
            <a:ext cx="2650435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Un-bulleted List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half" idx="15" hasCustomPrompt="1"/>
            <p:custDataLst>
              <p:tags r:id="rId4"/>
            </p:custDataLst>
          </p:nvPr>
        </p:nvSpPr>
        <p:spPr>
          <a:xfrm>
            <a:off x="456655" y="1420041"/>
            <a:ext cx="2779084" cy="4819523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buClr>
                <a:schemeClr val="accent6"/>
              </a:buClr>
              <a:buFontTx/>
              <a:buNone/>
              <a:defRPr sz="2000" baseline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1pPr>
            <a:lvl2pPr marL="266700" indent="0">
              <a:spcBef>
                <a:spcPts val="0"/>
              </a:spcBef>
              <a:buClr>
                <a:schemeClr val="accent6"/>
              </a:buClr>
              <a:buFontTx/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itchFamily="34" charset="0"/>
              </a:defRPr>
            </a:lvl2pPr>
            <a:lvl3pPr marL="715963" indent="-180975">
              <a:spcBef>
                <a:spcPts val="1200"/>
              </a:spcBef>
              <a:buClr>
                <a:schemeClr val="accent6"/>
              </a:buClr>
              <a:defRPr sz="2400">
                <a:solidFill>
                  <a:srgbClr val="666666"/>
                </a:solidFill>
                <a:latin typeface="Century Gothic" pitchFamily="34" charset="0"/>
              </a:defRPr>
            </a:lvl3pPr>
            <a:lvl4pPr marL="982663" indent="-266700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4pPr>
            <a:lvl5pPr marL="1165225" indent="-182563">
              <a:spcBef>
                <a:spcPts val="1200"/>
              </a:spcBef>
              <a:buClr>
                <a:schemeClr val="accent6"/>
              </a:buClr>
              <a:defRPr sz="2000">
                <a:solidFill>
                  <a:srgbClr val="666666"/>
                </a:solidFill>
                <a:latin typeface="Century Gothic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Un-bulleted List</a:t>
            </a:r>
          </a:p>
          <a:p>
            <a:pPr lvl="1"/>
            <a:r>
              <a:rPr lang="en-US" dirty="0" smtClean="0"/>
              <a:t>Second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15"/>
          <p:cNvSpPr>
            <a:spLocks noGrp="1"/>
          </p:cNvSpPr>
          <p:nvPr>
            <p:ph type="body" sz="quarter" idx="13" hasCustomPrompt="1"/>
            <p:custDataLst>
              <p:tags r:id="rId6"/>
            </p:custDataLst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7420022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/>
        <p:txBody>
          <a:bodyPr/>
          <a:lstStyle/>
          <a:p>
            <a:fld id="{B6272F7D-3484-42E3-9FB9-658701DB50D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  <p:custDataLst>
              <p:tags r:id="rId2"/>
            </p:custDataLst>
          </p:nvPr>
        </p:nvSpPr>
        <p:spPr/>
        <p:txBody>
          <a:bodyPr/>
          <a:lstStyle/>
          <a:p>
            <a:fld id="{B6272F7D-3484-42E3-9FB9-658701DB50DA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Text Placeholder 15"/>
          <p:cNvSpPr>
            <a:spLocks noGrp="1"/>
          </p:cNvSpPr>
          <p:nvPr>
            <p:ph type="body" sz="quarter" idx="13" hasCustomPrompt="1"/>
            <p:custDataLst>
              <p:tags r:id="rId3"/>
            </p:custDataLst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  <p:custDataLst>
              <p:tags r:id="rId4"/>
            </p:custDataLst>
          </p:nvPr>
        </p:nvSpPr>
        <p:spPr>
          <a:xfrm>
            <a:off x="457200" y="1417637"/>
            <a:ext cx="8229600" cy="4864629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tags" Target="../tags/tag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tags" Target="../tags/tag2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ags" Target="../tags/tag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tags" Target="../tags/tag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>
            <p:custDataLst>
              <p:tags r:id="rId32"/>
            </p:custDataLst>
          </p:nvPr>
        </p:nvPicPr>
        <p:blipFill>
          <a:blip r:embed="rId36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33"/>
            </p:custDataLst>
          </p:nvPr>
        </p:nvSpPr>
        <p:spPr>
          <a:xfrm>
            <a:off x="457200" y="598826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34"/>
            </p:custDataLst>
          </p:nvPr>
        </p:nvSpPr>
        <p:spPr>
          <a:xfrm>
            <a:off x="457200" y="1315349"/>
            <a:ext cx="8229600" cy="49921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  <p:custDataLst>
              <p:tags r:id="rId35"/>
            </p:custDataLst>
          </p:nvPr>
        </p:nvSpPr>
        <p:spPr>
          <a:xfrm>
            <a:off x="6922640" y="646025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 b="0">
                <a:solidFill>
                  <a:schemeClr val="bg1"/>
                </a:solidFill>
                <a:latin typeface="Century Gothic"/>
                <a:cs typeface="Century Gothic"/>
              </a:defRPr>
            </a:lvl1pPr>
          </a:lstStyle>
          <a:p>
            <a:fld id="{B6272F7D-3484-42E3-9FB9-658701DB50D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107.xml"/><Relationship Id="rId2" Type="http://schemas.openxmlformats.org/officeDocument/2006/relationships/tags" Target="../tags/tag106.xml"/><Relationship Id="rId1" Type="http://schemas.openxmlformats.org/officeDocument/2006/relationships/tags" Target="../tags/tag105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111.xml"/><Relationship Id="rId7" Type="http://schemas.openxmlformats.org/officeDocument/2006/relationships/image" Target="../media/image3.png"/><Relationship Id="rId2" Type="http://schemas.openxmlformats.org/officeDocument/2006/relationships/tags" Target="../tags/tag110.xml"/><Relationship Id="rId1" Type="http://schemas.openxmlformats.org/officeDocument/2006/relationships/tags" Target="../tags/tag109.xml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0.xml"/><Relationship Id="rId4" Type="http://schemas.openxmlformats.org/officeDocument/2006/relationships/tags" Target="../tags/tag11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tags" Target="../tags/tag115.xml"/><Relationship Id="rId7" Type="http://schemas.openxmlformats.org/officeDocument/2006/relationships/tags" Target="../tags/tag119.xml"/><Relationship Id="rId2" Type="http://schemas.openxmlformats.org/officeDocument/2006/relationships/tags" Target="../tags/tag114.xml"/><Relationship Id="rId1" Type="http://schemas.openxmlformats.org/officeDocument/2006/relationships/tags" Target="../tags/tag113.xml"/><Relationship Id="rId6" Type="http://schemas.openxmlformats.org/officeDocument/2006/relationships/tags" Target="../tags/tag118.xml"/><Relationship Id="rId5" Type="http://schemas.openxmlformats.org/officeDocument/2006/relationships/tags" Target="../tags/tag117.xml"/><Relationship Id="rId10" Type="http://schemas.openxmlformats.org/officeDocument/2006/relationships/image" Target="../media/image4.png"/><Relationship Id="rId4" Type="http://schemas.openxmlformats.org/officeDocument/2006/relationships/tags" Target="../tags/tag116.xml"/><Relationship Id="rId9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tags" Target="../tags/tag122.xml"/><Relationship Id="rId7" Type="http://schemas.openxmlformats.org/officeDocument/2006/relationships/tags" Target="../tags/tag126.xml"/><Relationship Id="rId2" Type="http://schemas.openxmlformats.org/officeDocument/2006/relationships/tags" Target="../tags/tag121.xml"/><Relationship Id="rId1" Type="http://schemas.openxmlformats.org/officeDocument/2006/relationships/tags" Target="../tags/tag120.xml"/><Relationship Id="rId6" Type="http://schemas.openxmlformats.org/officeDocument/2006/relationships/tags" Target="../tags/tag125.xml"/><Relationship Id="rId5" Type="http://schemas.openxmlformats.org/officeDocument/2006/relationships/tags" Target="../tags/tag124.xml"/><Relationship Id="rId10" Type="http://schemas.openxmlformats.org/officeDocument/2006/relationships/image" Target="../media/image5.png"/><Relationship Id="rId4" Type="http://schemas.openxmlformats.org/officeDocument/2006/relationships/tags" Target="../tags/tag123.xml"/><Relationship Id="rId9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134.xml"/><Relationship Id="rId13" Type="http://schemas.openxmlformats.org/officeDocument/2006/relationships/tags" Target="../tags/tag139.xml"/><Relationship Id="rId3" Type="http://schemas.openxmlformats.org/officeDocument/2006/relationships/tags" Target="../tags/tag129.xml"/><Relationship Id="rId7" Type="http://schemas.openxmlformats.org/officeDocument/2006/relationships/tags" Target="../tags/tag133.xml"/><Relationship Id="rId12" Type="http://schemas.openxmlformats.org/officeDocument/2006/relationships/tags" Target="../tags/tag138.xml"/><Relationship Id="rId17" Type="http://schemas.openxmlformats.org/officeDocument/2006/relationships/image" Target="../media/image6.png"/><Relationship Id="rId2" Type="http://schemas.openxmlformats.org/officeDocument/2006/relationships/tags" Target="../tags/tag128.xml"/><Relationship Id="rId16" Type="http://schemas.openxmlformats.org/officeDocument/2006/relationships/notesSlide" Target="../notesSlides/notesSlide5.xml"/><Relationship Id="rId1" Type="http://schemas.openxmlformats.org/officeDocument/2006/relationships/tags" Target="../tags/tag127.xml"/><Relationship Id="rId6" Type="http://schemas.openxmlformats.org/officeDocument/2006/relationships/tags" Target="../tags/tag132.xml"/><Relationship Id="rId11" Type="http://schemas.openxmlformats.org/officeDocument/2006/relationships/tags" Target="../tags/tag137.xml"/><Relationship Id="rId5" Type="http://schemas.openxmlformats.org/officeDocument/2006/relationships/tags" Target="../tags/tag131.xml"/><Relationship Id="rId15" Type="http://schemas.openxmlformats.org/officeDocument/2006/relationships/slideLayout" Target="../slideLayouts/slideLayout10.xml"/><Relationship Id="rId10" Type="http://schemas.openxmlformats.org/officeDocument/2006/relationships/tags" Target="../tags/tag136.xml"/><Relationship Id="rId4" Type="http://schemas.openxmlformats.org/officeDocument/2006/relationships/tags" Target="../tags/tag130.xml"/><Relationship Id="rId9" Type="http://schemas.openxmlformats.org/officeDocument/2006/relationships/tags" Target="../tags/tag135.xml"/><Relationship Id="rId14" Type="http://schemas.openxmlformats.org/officeDocument/2006/relationships/tags" Target="../tags/tag140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143.xml"/><Relationship Id="rId7" Type="http://schemas.openxmlformats.org/officeDocument/2006/relationships/notesSlide" Target="../notesSlides/notesSlide6.xml"/><Relationship Id="rId2" Type="http://schemas.openxmlformats.org/officeDocument/2006/relationships/tags" Target="../tags/tag142.xml"/><Relationship Id="rId1" Type="http://schemas.openxmlformats.org/officeDocument/2006/relationships/tags" Target="../tags/tag141.xml"/><Relationship Id="rId6" Type="http://schemas.openxmlformats.org/officeDocument/2006/relationships/slideLayout" Target="../slideLayouts/slideLayout10.xml"/><Relationship Id="rId5" Type="http://schemas.openxmlformats.org/officeDocument/2006/relationships/tags" Target="../tags/tag145.xml"/><Relationship Id="rId4" Type="http://schemas.openxmlformats.org/officeDocument/2006/relationships/tags" Target="../tags/tag14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Notes Configuration</a:t>
            </a:r>
          </a:p>
        </p:txBody>
      </p:sp>
      <p:sp>
        <p:nvSpPr>
          <p:cNvPr id="2052" name="Rectangle 3"/>
          <p:cNvSpPr>
            <a:spLocks noGrp="1" noChangeArrowheads="1"/>
          </p:cNvSpPr>
          <p:nvPr>
            <p:ph type="body" sz="quarter" idx="10"/>
            <p:custDataLst>
              <p:tags r:id="rId3"/>
            </p:custDataLst>
          </p:nvPr>
        </p:nvSpPr>
        <p:spPr>
          <a:xfrm>
            <a:off x="457200" y="1417638"/>
            <a:ext cx="8229600" cy="792162"/>
          </a:xfrm>
        </p:spPr>
        <p:txBody>
          <a:bodyPr/>
          <a:lstStyle/>
          <a:p>
            <a:r>
              <a:rPr lang="en-US" dirty="0" smtClean="0"/>
              <a:t>Mark K. Williams, CFPIM, CSCP					</a:t>
            </a:r>
          </a:p>
          <a:p>
            <a:r>
              <a:rPr lang="en-US" dirty="0" smtClean="0"/>
              <a:t>QAD Supply Chain Solutions Center</a:t>
            </a:r>
          </a:p>
          <a:p>
            <a:endParaRPr lang="en-US" dirty="0" smtClean="0"/>
          </a:p>
          <a:p>
            <a:pPr eaLnBrk="1" hangingPunct="1"/>
            <a:endParaRPr lang="en-US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smtClean="0"/>
              <a:t>Demand Management Certification Program</a:t>
            </a:r>
            <a:endParaRPr lang="en-US" dirty="0" smtClean="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Notes Configuration - Overview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The </a:t>
            </a:r>
            <a:r>
              <a:rPr lang="en-US" b="1" dirty="0" smtClean="0"/>
              <a:t>Configuration tab </a:t>
            </a:r>
            <a:r>
              <a:rPr lang="en-US" dirty="0" smtClean="0"/>
              <a:t>in the </a:t>
            </a:r>
            <a:r>
              <a:rPr lang="en-US" b="1" dirty="0" smtClean="0"/>
              <a:t>DME Admin Tool </a:t>
            </a:r>
            <a:r>
              <a:rPr lang="en-US" dirty="0" smtClean="0"/>
              <a:t>allows the Administrator to configure settings available on the </a:t>
            </a:r>
            <a:r>
              <a:rPr lang="en-US" b="1" dirty="0" smtClean="0"/>
              <a:t>Notes Editor </a:t>
            </a:r>
            <a:r>
              <a:rPr lang="en-US" dirty="0" smtClean="0"/>
              <a:t>and to </a:t>
            </a:r>
            <a:r>
              <a:rPr lang="en-US" b="1" dirty="0" smtClean="0"/>
              <a:t>require notes </a:t>
            </a:r>
            <a:r>
              <a:rPr lang="en-US" dirty="0" smtClean="0"/>
              <a:t>for data changes.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The </a:t>
            </a:r>
            <a:r>
              <a:rPr lang="en-US" b="1" dirty="0" smtClean="0"/>
              <a:t>Reason Notes option </a:t>
            </a:r>
            <a:r>
              <a:rPr lang="en-US" dirty="0" smtClean="0"/>
              <a:t>allows for the configuration and addition of the </a:t>
            </a:r>
            <a:r>
              <a:rPr lang="en-US" b="1" dirty="0" smtClean="0"/>
              <a:t>Reason Codes </a:t>
            </a:r>
            <a:r>
              <a:rPr lang="en-US" dirty="0" smtClean="0"/>
              <a:t>available to select for notes on the </a:t>
            </a:r>
            <a:r>
              <a:rPr lang="en-US" b="1" dirty="0" smtClean="0"/>
              <a:t>Notes Editor window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Configuration option </a:t>
            </a:r>
            <a:r>
              <a:rPr lang="en-US" dirty="0" smtClean="0"/>
              <a:t>allows for setting the requirement for the entry of an a note when saving changes made in the Data View</a:t>
            </a:r>
            <a:endParaRPr lang="en-US" dirty="0"/>
          </a:p>
        </p:txBody>
      </p:sp>
      <p:pic>
        <p:nvPicPr>
          <p:cNvPr id="3077" name="Picture 6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14400" y="2057400"/>
            <a:ext cx="7309022" cy="1447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Notes Configuration Tab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b="1" dirty="0" smtClean="0"/>
              <a:t>Configuration tab </a:t>
            </a:r>
            <a:r>
              <a:rPr lang="en-US" dirty="0" smtClean="0"/>
              <a:t>in the </a:t>
            </a:r>
            <a:r>
              <a:rPr lang="en-US" b="1" dirty="0" smtClean="0"/>
              <a:t>Admin tool </a:t>
            </a:r>
            <a:r>
              <a:rPr lang="en-US" dirty="0" smtClean="0"/>
              <a:t>consists of </a:t>
            </a:r>
            <a:r>
              <a:rPr lang="en-US" b="1" dirty="0" smtClean="0"/>
              <a:t>one check box </a:t>
            </a:r>
            <a:r>
              <a:rPr lang="en-US" dirty="0" smtClean="0"/>
              <a:t>that will </a:t>
            </a:r>
            <a:r>
              <a:rPr lang="en-US" b="1" dirty="0" smtClean="0"/>
              <a:t>require users to create a note when saving any changes to the opinion line data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If this option is checked, the </a:t>
            </a:r>
            <a:r>
              <a:rPr lang="en-US" b="1" dirty="0" smtClean="0"/>
              <a:t>Viewer</a:t>
            </a:r>
            <a:r>
              <a:rPr lang="en-US" dirty="0" smtClean="0"/>
              <a:t> will </a:t>
            </a:r>
            <a:r>
              <a:rPr lang="en-US" b="1" dirty="0" smtClean="0"/>
              <a:t>automatically display the Notes editor </a:t>
            </a:r>
            <a:r>
              <a:rPr lang="en-US" dirty="0" smtClean="0"/>
              <a:t>any time the user saves changes to the data. </a:t>
            </a:r>
            <a:r>
              <a:rPr lang="en-US" b="1" dirty="0" smtClean="0"/>
              <a:t>Changes to the data will not be saved if a note is not created</a:t>
            </a:r>
            <a:endParaRPr lang="en-US" dirty="0"/>
          </a:p>
        </p:txBody>
      </p:sp>
      <p:pic>
        <p:nvPicPr>
          <p:cNvPr id="4101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828800" y="2209800"/>
            <a:ext cx="7064829" cy="2286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4102" name="Line 22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 flipH="1" flipV="1">
            <a:off x="4572000" y="2743200"/>
            <a:ext cx="914400" cy="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>
            <p:custDataLst>
              <p:tags r:id="rId6"/>
            </p:custDataLst>
          </p:nvPr>
        </p:nvSpPr>
        <p:spPr>
          <a:xfrm>
            <a:off x="1828800" y="2209800"/>
            <a:ext cx="990600" cy="228600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>
            <p:custDataLst>
              <p:tags r:id="rId7"/>
            </p:custDataLst>
          </p:nvPr>
        </p:nvSpPr>
        <p:spPr>
          <a:xfrm>
            <a:off x="1905000" y="2590800"/>
            <a:ext cx="2667000" cy="304800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Reason Notes Tab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>
            <a:normAutofit lnSpcReduction="10000"/>
          </a:bodyPr>
          <a:lstStyle/>
          <a:p>
            <a:pPr marL="457200" indent="-457200">
              <a:spcBef>
                <a:spcPts val="1800"/>
              </a:spcBef>
              <a:buFontTx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The </a:t>
            </a:r>
            <a:r>
              <a:rPr lang="en-US" b="1" dirty="0" smtClean="0">
                <a:solidFill>
                  <a:schemeClr val="tx1"/>
                </a:solidFill>
              </a:rPr>
              <a:t>Reason Notes tab </a:t>
            </a:r>
            <a:r>
              <a:rPr lang="en-US" dirty="0" smtClean="0">
                <a:solidFill>
                  <a:schemeClr val="tx1"/>
                </a:solidFill>
              </a:rPr>
              <a:t>allows for the addition of a </a:t>
            </a:r>
            <a:r>
              <a:rPr lang="en-US" b="1" dirty="0" smtClean="0">
                <a:solidFill>
                  <a:schemeClr val="tx1"/>
                </a:solidFill>
              </a:rPr>
              <a:t>new reason code</a:t>
            </a:r>
            <a:r>
              <a:rPr lang="en-US" dirty="0" smtClean="0">
                <a:solidFill>
                  <a:schemeClr val="tx1"/>
                </a:solidFill>
              </a:rPr>
              <a:t>, edit of an existing reason code or deletion of a reason code used to classify notes.</a:t>
            </a:r>
          </a:p>
          <a:p>
            <a:pPr marL="457200" indent="-457200">
              <a:spcBef>
                <a:spcPts val="1800"/>
              </a:spcBef>
              <a:buFontTx/>
              <a:buChar char="•"/>
            </a:pPr>
            <a:endParaRPr lang="en-US" dirty="0" smtClean="0">
              <a:solidFill>
                <a:schemeClr val="tx1"/>
              </a:solidFill>
            </a:endParaRPr>
          </a:p>
          <a:p>
            <a:pPr marL="457200" indent="-457200">
              <a:spcBef>
                <a:spcPts val="1800"/>
              </a:spcBef>
              <a:buFontTx/>
              <a:buChar char="•"/>
            </a:pPr>
            <a:endParaRPr lang="en-US" dirty="0" smtClean="0">
              <a:solidFill>
                <a:schemeClr val="tx1"/>
              </a:solidFill>
            </a:endParaRPr>
          </a:p>
          <a:p>
            <a:pPr marL="457200" indent="-457200">
              <a:spcBef>
                <a:spcPts val="1800"/>
              </a:spcBef>
              <a:buFontTx/>
              <a:buChar char="•"/>
            </a:pPr>
            <a:endParaRPr lang="en-US" dirty="0" smtClean="0">
              <a:solidFill>
                <a:schemeClr val="tx1"/>
              </a:solidFill>
            </a:endParaRPr>
          </a:p>
          <a:p>
            <a:pPr marL="457200" indent="-457200">
              <a:spcBef>
                <a:spcPts val="1800"/>
              </a:spcBef>
              <a:buFontTx/>
              <a:buChar char="•"/>
            </a:pPr>
            <a:endParaRPr lang="en-US" dirty="0" smtClean="0">
              <a:solidFill>
                <a:schemeClr val="tx1"/>
              </a:solidFill>
            </a:endParaRPr>
          </a:p>
          <a:p>
            <a:pPr marL="457200" indent="-457200">
              <a:spcBef>
                <a:spcPts val="1800"/>
              </a:spcBef>
              <a:buFontTx/>
              <a:buChar char="•"/>
            </a:pPr>
            <a:endParaRPr lang="en-US" dirty="0" smtClean="0">
              <a:solidFill>
                <a:schemeClr val="tx1"/>
              </a:solidFill>
            </a:endParaRPr>
          </a:p>
          <a:p>
            <a:pPr marL="457200" indent="-457200">
              <a:spcBef>
                <a:spcPts val="1800"/>
              </a:spcBef>
              <a:buFontTx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The </a:t>
            </a:r>
            <a:r>
              <a:rPr lang="en-US" b="1" dirty="0" smtClean="0">
                <a:solidFill>
                  <a:schemeClr val="tx1"/>
                </a:solidFill>
              </a:rPr>
              <a:t>Reason List </a:t>
            </a:r>
            <a:r>
              <a:rPr lang="en-US" dirty="0" smtClean="0">
                <a:solidFill>
                  <a:schemeClr val="tx1"/>
                </a:solidFill>
              </a:rPr>
              <a:t>displays </a:t>
            </a:r>
            <a:r>
              <a:rPr lang="en-US" b="1" dirty="0" smtClean="0">
                <a:solidFill>
                  <a:schemeClr val="tx1"/>
                </a:solidFill>
              </a:rPr>
              <a:t>all existing reason codes </a:t>
            </a:r>
            <a:r>
              <a:rPr lang="en-US" dirty="0" smtClean="0">
                <a:solidFill>
                  <a:schemeClr val="tx1"/>
                </a:solidFill>
              </a:rPr>
              <a:t>that are available for selection when creating a note.</a:t>
            </a:r>
            <a:endParaRPr lang="en-US" dirty="0"/>
          </a:p>
        </p:txBody>
      </p:sp>
      <p:grpSp>
        <p:nvGrpSpPr>
          <p:cNvPr id="9" name="Group 8"/>
          <p:cNvGrpSpPr/>
          <p:nvPr>
            <p:custDataLst>
              <p:tags r:id="rId4"/>
            </p:custDataLst>
          </p:nvPr>
        </p:nvGrpSpPr>
        <p:grpSpPr>
          <a:xfrm>
            <a:off x="1524000" y="2057400"/>
            <a:ext cx="6019800" cy="2743200"/>
            <a:chOff x="1981200" y="2438400"/>
            <a:chExt cx="5584825" cy="2506663"/>
          </a:xfrm>
        </p:grpSpPr>
        <p:pic>
          <p:nvPicPr>
            <p:cNvPr id="5125" name="Picture 6"/>
            <p:cNvPicPr>
              <a:picLocks noChangeAspect="1" noChangeArrowheads="1"/>
            </p:cNvPicPr>
            <p:nvPr>
              <p:custDataLst>
                <p:tags r:id="rId6"/>
              </p:custDataLst>
            </p:nvPr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1981200" y="2438400"/>
              <a:ext cx="5584825" cy="250666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8" name="Rectangle 7"/>
            <p:cNvSpPr/>
            <p:nvPr/>
          </p:nvSpPr>
          <p:spPr>
            <a:xfrm>
              <a:off x="1981200" y="2786548"/>
              <a:ext cx="1066800" cy="117585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26" name="Line 22"/>
            <p:cNvSpPr>
              <a:spLocks noChangeShapeType="1"/>
            </p:cNvSpPr>
            <p:nvPr>
              <p:custDataLst>
                <p:tags r:id="rId7"/>
              </p:custDataLst>
            </p:nvPr>
          </p:nvSpPr>
          <p:spPr bwMode="auto">
            <a:xfrm flipH="1" flipV="1">
              <a:off x="3124200" y="3581400"/>
              <a:ext cx="762000" cy="381000"/>
            </a:xfrm>
            <a:prstGeom prst="line">
              <a:avLst/>
            </a:prstGeom>
            <a:noFill/>
            <a:ln w="3175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0" name="Rectangle 9"/>
          <p:cNvSpPr/>
          <p:nvPr>
            <p:custDataLst>
              <p:tags r:id="rId5"/>
            </p:custDataLst>
          </p:nvPr>
        </p:nvSpPr>
        <p:spPr>
          <a:xfrm>
            <a:off x="1524000" y="2057400"/>
            <a:ext cx="990600" cy="22860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Create A New Reason Code 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marL="914400" lvl="1" indent="-457200">
              <a:buFont typeface="+mj-lt"/>
              <a:buAutoNum type="arabicPeriod"/>
            </a:pPr>
            <a:r>
              <a:rPr lang="en-US" dirty="0" smtClean="0"/>
              <a:t>Click the New button 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/>
              <a:t>Enter a Name field in the Reason Editor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 smtClean="0"/>
              <a:t>Click Save </a:t>
            </a:r>
          </a:p>
          <a:p>
            <a:pPr lvl="1"/>
            <a:r>
              <a:rPr lang="en-US" dirty="0" smtClean="0"/>
              <a:t>Note:  The Is System check box is not editable and is use for Events and Adjustments.</a:t>
            </a:r>
          </a:p>
          <a:p>
            <a:endParaRPr lang="en-US" dirty="0"/>
          </a:p>
        </p:txBody>
      </p:sp>
      <p:pic>
        <p:nvPicPr>
          <p:cNvPr id="6149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1243489" y="3200400"/>
            <a:ext cx="6757511" cy="303424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6150" name="Line 22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 flipH="1" flipV="1">
            <a:off x="1981200" y="3657600"/>
            <a:ext cx="0" cy="60960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151" name="Line 22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 flipV="1">
            <a:off x="838200" y="3657600"/>
            <a:ext cx="457200" cy="45720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>
            <p:custDataLst>
              <p:tags r:id="rId7"/>
            </p:custDataLst>
          </p:nvPr>
        </p:nvSpPr>
        <p:spPr>
          <a:xfrm>
            <a:off x="1219200" y="3200400"/>
            <a:ext cx="990600" cy="228600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>
            <p:custDataLst>
              <p:tags r:id="rId8"/>
            </p:custDataLst>
          </p:nvPr>
        </p:nvSpPr>
        <p:spPr>
          <a:xfrm>
            <a:off x="1295400" y="3429000"/>
            <a:ext cx="457200" cy="228600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>
            <p:custDataLst>
              <p:tags r:id="rId9"/>
            </p:custDataLst>
          </p:nvPr>
        </p:nvSpPr>
        <p:spPr>
          <a:xfrm>
            <a:off x="2590800" y="3962400"/>
            <a:ext cx="3276600" cy="533400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>
            <p:custDataLst>
              <p:tags r:id="rId10"/>
            </p:custDataLst>
          </p:nvPr>
        </p:nvSpPr>
        <p:spPr>
          <a:xfrm>
            <a:off x="1752600" y="3429000"/>
            <a:ext cx="457200" cy="228600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>
            <p:custDataLst>
              <p:tags r:id="rId11"/>
            </p:custDataLst>
          </p:nvPr>
        </p:nvSpPr>
        <p:spPr>
          <a:xfrm>
            <a:off x="685800" y="3962400"/>
            <a:ext cx="228600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1</a:t>
            </a:r>
            <a:endParaRPr lang="en-US" b="1" dirty="0"/>
          </a:p>
        </p:txBody>
      </p:sp>
      <p:sp>
        <p:nvSpPr>
          <p:cNvPr id="16" name="TextBox 15"/>
          <p:cNvSpPr txBox="1"/>
          <p:nvPr>
            <p:custDataLst>
              <p:tags r:id="rId12"/>
            </p:custDataLst>
          </p:nvPr>
        </p:nvSpPr>
        <p:spPr>
          <a:xfrm>
            <a:off x="1828800" y="4191000"/>
            <a:ext cx="304800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3</a:t>
            </a:r>
            <a:endParaRPr lang="en-US" b="1" dirty="0"/>
          </a:p>
        </p:txBody>
      </p:sp>
      <p:sp>
        <p:nvSpPr>
          <p:cNvPr id="17" name="TextBox 16"/>
          <p:cNvSpPr txBox="1"/>
          <p:nvPr>
            <p:custDataLst>
              <p:tags r:id="rId13"/>
            </p:custDataLst>
          </p:nvPr>
        </p:nvSpPr>
        <p:spPr>
          <a:xfrm>
            <a:off x="3657600" y="5105400"/>
            <a:ext cx="304800" cy="38100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2</a:t>
            </a:r>
            <a:endParaRPr lang="en-US" b="1" dirty="0"/>
          </a:p>
        </p:txBody>
      </p:sp>
      <p:sp>
        <p:nvSpPr>
          <p:cNvPr id="18" name="Line 22"/>
          <p:cNvSpPr>
            <a:spLocks noChangeShapeType="1"/>
          </p:cNvSpPr>
          <p:nvPr>
            <p:custDataLst>
              <p:tags r:id="rId14"/>
            </p:custDataLst>
          </p:nvPr>
        </p:nvSpPr>
        <p:spPr bwMode="auto">
          <a:xfrm flipH="1" flipV="1">
            <a:off x="3810000" y="4495800"/>
            <a:ext cx="0" cy="60960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Notes Configuration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pPr marL="457200" indent="-457200">
              <a:spcBef>
                <a:spcPts val="1800"/>
              </a:spcBef>
              <a:buFontTx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Now in the </a:t>
            </a:r>
            <a:r>
              <a:rPr lang="en-US" b="1" dirty="0" smtClean="0">
                <a:solidFill>
                  <a:schemeClr val="tx1"/>
                </a:solidFill>
              </a:rPr>
              <a:t>Viewer</a:t>
            </a:r>
            <a:r>
              <a:rPr lang="en-US" dirty="0" smtClean="0">
                <a:solidFill>
                  <a:schemeClr val="tx1"/>
                </a:solidFill>
              </a:rPr>
              <a:t>, the codes from the </a:t>
            </a:r>
            <a:r>
              <a:rPr lang="en-US" b="1" dirty="0" smtClean="0">
                <a:solidFill>
                  <a:schemeClr val="tx1"/>
                </a:solidFill>
              </a:rPr>
              <a:t>Reason list </a:t>
            </a:r>
            <a:r>
              <a:rPr lang="en-US" dirty="0" smtClean="0">
                <a:solidFill>
                  <a:schemeClr val="tx1"/>
                </a:solidFill>
              </a:rPr>
              <a:t>can now be selected from the </a:t>
            </a:r>
            <a:r>
              <a:rPr lang="en-US" b="1" dirty="0" smtClean="0">
                <a:solidFill>
                  <a:schemeClr val="tx1"/>
                </a:solidFill>
              </a:rPr>
              <a:t>Reason drop-down </a:t>
            </a:r>
            <a:r>
              <a:rPr lang="en-US" dirty="0" smtClean="0">
                <a:solidFill>
                  <a:schemeClr val="tx1"/>
                </a:solidFill>
              </a:rPr>
              <a:t>on the </a:t>
            </a:r>
            <a:r>
              <a:rPr lang="en-US" b="1" dirty="0" smtClean="0">
                <a:solidFill>
                  <a:schemeClr val="tx1"/>
                </a:solidFill>
              </a:rPr>
              <a:t>Notes Editor</a:t>
            </a:r>
            <a:endParaRPr lang="en-US" dirty="0" smtClean="0">
              <a:solidFill>
                <a:schemeClr val="tx1"/>
              </a:solidFill>
            </a:endParaRPr>
          </a:p>
          <a:p>
            <a:pPr marL="457200" indent="-457200">
              <a:spcBef>
                <a:spcPts val="1800"/>
              </a:spcBef>
              <a:buFontTx/>
              <a:buChar char="•"/>
            </a:pPr>
            <a:endParaRPr lang="en-US" dirty="0" smtClean="0">
              <a:solidFill>
                <a:schemeClr val="tx1"/>
              </a:solidFill>
            </a:endParaRPr>
          </a:p>
          <a:p>
            <a:pPr marL="457200" indent="-457200">
              <a:spcBef>
                <a:spcPts val="1800"/>
              </a:spcBef>
              <a:buFontTx/>
              <a:buChar char="•"/>
            </a:pPr>
            <a:endParaRPr lang="en-US" dirty="0" smtClean="0">
              <a:solidFill>
                <a:schemeClr val="tx1"/>
              </a:solidFill>
            </a:endParaRPr>
          </a:p>
          <a:p>
            <a:pPr marL="457200" indent="-457200">
              <a:spcBef>
                <a:spcPts val="1800"/>
              </a:spcBef>
              <a:buFontTx/>
              <a:buChar char="•"/>
            </a:pPr>
            <a:endParaRPr lang="en-US" dirty="0" smtClean="0">
              <a:solidFill>
                <a:schemeClr val="tx1"/>
              </a:solidFill>
            </a:endParaRPr>
          </a:p>
          <a:p>
            <a:pPr marL="457200" indent="-457200">
              <a:spcBef>
                <a:spcPts val="1800"/>
              </a:spcBef>
              <a:buFontTx/>
              <a:buChar char="•"/>
            </a:pPr>
            <a:endParaRPr lang="en-US" dirty="0" smtClean="0">
              <a:solidFill>
                <a:schemeClr val="tx1"/>
              </a:solidFill>
            </a:endParaRPr>
          </a:p>
          <a:p>
            <a:pPr marL="457200" indent="-457200">
              <a:spcBef>
                <a:spcPts val="1800"/>
              </a:spcBef>
              <a:buFontTx/>
              <a:buChar char="•"/>
            </a:pPr>
            <a:endParaRPr lang="en-US" dirty="0" smtClean="0">
              <a:solidFill>
                <a:schemeClr val="tx1"/>
              </a:solidFill>
            </a:endParaRPr>
          </a:p>
          <a:p>
            <a:pPr marL="457200" indent="-457200">
              <a:spcBef>
                <a:spcPts val="1800"/>
              </a:spcBef>
              <a:buFontTx/>
              <a:buChar char="•"/>
            </a:pPr>
            <a:endParaRPr lang="en-US" dirty="0" smtClean="0">
              <a:solidFill>
                <a:schemeClr val="tx1"/>
              </a:solidFill>
            </a:endParaRPr>
          </a:p>
        </p:txBody>
      </p:sp>
      <p:pic>
        <p:nvPicPr>
          <p:cNvPr id="7173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905000" y="2286000"/>
            <a:ext cx="5296627" cy="3886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7174" name="Line 22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 flipH="1" flipV="1">
            <a:off x="4800600" y="2895600"/>
            <a:ext cx="533400" cy="15240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GdASu5vUxBfI0mJgrsQDV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F6l7tjTFp4UxmhZSceu9g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ql3VItW1Go9oO3By0ELRr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8lLcIgLtPET93UXHUKsmw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fuf1CDdpoc5LinyFX2eGo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ql3VItW1Go9oO3By0ELRr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8lLcIgLtPET93UXHUKsmw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F9EGN8YCiafIsviuSBKjoz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A4GLHn3UNsFDnf6xaYNz3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qX07aK9SzC9bLeaxKYWiP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PvhmHQXt9K7uDILAdiLVT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rVIlvMi1mam0rV9brnwXbv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4kgy2XWWtTw8asH09yn1Cg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ubtRmDdPDLfG7vQO3iU5t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XSa5sWNBLUCzGjx3TRKYQ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eXAfJoet0Oz67cgUR34Ze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r965nzDGYrR6HJYsCbkgN4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PkvKVeOAP9hH1DRwqmo3T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5SlBECZmyyPd2JA6Lo9aA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OqaD2kCIBasN6AMfFe7CU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z8vBLrSnot3O5xvVw8Aww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eauW42IE1WyYNiJRibBol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3KtgOsM6mPGovDb6HyXEUw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XYpmvTqLgu8AL5yrmWJVa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lr3nkH9mMqoWtyfqoInGbU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qkaaddlqjluEQ18rzbPdL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E4WinT6Yybeap0GgzVxF7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zhFxKBDEKqxSOcRapcfR7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hsM60hoJnQKMuFDQ8vkUq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kqHtM5zpGicrzSEYtBIkj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60fjY0XXabMP3X4xgXCpDH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9ldpcZKkCUHmNE10eWwBEq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ogAyWfbpgPoeqr9O5Brw6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DxbuopwkpgKmZcKEAlg1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pbOiR2G78EObiACAq227g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FJE569xObafZD4DlOYLaU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rHeBnKERLazjXIYtZ6qa0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qRqjOFTZ0m5WTTv1IUerC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72Icwy4KwdMuPfUwTYd2q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27Fq5tUZEpJVp9MbSXgFJ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AvnvK3rhO1gDZAx6tAPxz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KTQLKI6gLLLvx93zJRymB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EL9bDMtGPcXdKtFZjJbyf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Su2n3TQYYcL2e4By4jM4V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xkpzUKyOb3s9TE9fJzPRd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2RVVA604TkYzyexd2n59m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PKA5rDzKykTDRcWk6vy7t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HKgpccNCT7TriI9VuaCsNu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60cqptSfBNeBkJE7OURyj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A5aXpOAcf4lLSHkimNakh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IiyLmA5kA4Bzsi8mDNsWU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ZPYe1rErqyLfcZu4Idzyr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MAMXOLvGT37M8WmVrA64K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dJ2o2dZE27hy5l9Dheycq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rM5AR7Wv2iJhm2VqIiHe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uAR0LOiRvy3ihfjslRIx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OOY6HRvgubTrhuJQl7cbM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E0fOIHCuHI38vdFogtT1d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d4LF6gWPwuWvM22E7qle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oQYOIvwBkScDAUl1LfjFF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uLIGOGZMPy7lFVHhyrjU9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3j9s8j5F6VocZlc61GPBy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veepktGRmKfqrzeFnT6JC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9GAuawKujB0FDdUULcp4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JULxN1sHrk1L5xPQia6Rr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qMV0Ls8UjyHHXFJDJJ2B9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ES8m5VTfXa05tZCMfZzx0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4nA97FqnPQuK73Spnd03B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l6O8BxDZGVO6yzCGmOi2T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HSbJ1Wu22CFaNKMVOeOAk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AJRyUPBmwXSwGIYnDuSMN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5Xf8DsoMe0dxhsSs2ErG6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ih44XrAkHxlJDTjLc8XJJ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i8qvubrel7LoEY4zvXcUj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byOY8griImYqYVDrWoSsb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XfflHDDZxPyCWSGv2bM2p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pdZ8V30N1QuXBzJNyOFJP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SlYLLrlHG9OyQ1lzHAYJN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7Yh7LfCXnFzgkD9aizska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ERRvA3cmJUmoE80A64RI2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83JIrZ75K6lbdZuDF64IM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YzGHpwhogtxMQdo3NCQiU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U9qaGETlfrzZ591KABNmP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KAtuslLaQUFydi70AfqDZ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QD1iepddSpv86yKwAFtkH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fuf1CDdpoc5LinyFX2eGo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ql3VItW1Go9oO3By0ELRr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8lLcIgLtPET93UXHUKsmw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fuf1CDdpoc5LinyFX2eGo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ql3VItW1Go9oO3By0ELRr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8joE6LA75JamPrWg5XzMjb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8lLcIgLtPET93UXHUKsmw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fuf1CDdpoc5LinyFX2eGo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ql3VItW1Go9oO3By0ELRr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8lLcIgLtPET93UXHUKsmw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fuf1CDdpoc5LinyFX2eGo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ql3VItW1Go9oO3By0ELRr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8lLcIgLtPET93UXHUKsmw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fuf1CDdpoc5LinyFX2eGo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ql3VItW1Go9oO3By0ELRr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8lLcIgLtPET93UXHUKsmw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KaUuFLIdbbuwxsQtiBfEa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fuf1CDdpoc5LinyFX2eGo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ql3VItW1Go9oO3By0ELRr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8lLcIgLtPET93UXHUKsmw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fuf1CDdpoc5LinyFX2eGo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ql3VItW1Go9oO3By0ELRr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8lLcIgLtPET93UXHUKsmw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fuf1CDdpoc5LinyFX2eGo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ql3VItW1Go9oO3By0ELRr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8lLcIgLtPET93UXHUKsmw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fuf1CDdpoc5LinyFX2eGo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2PG3j07hVIWpEucgVlmvY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ql3VItW1Go9oO3By0ELRr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8lLcIgLtPET93UXHUKsmw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fuf1CDdpoc5LinyFX2eGo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ql3VItW1Go9oO3By0ELRr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8lLcIgLtPET93UXHUKsmw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fuf1CDdpoc5LinyFX2eGo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ql3VItW1Go9oO3By0ELRr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8lLcIgLtPET93UXHUKsmw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fuf1CDdpoc5LinyFX2eGo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ql3VItW1Go9oO3By0ELRr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kVpOetga3xJy84NBsH6Ug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8lLcIgLtPET93UXHUKsmw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fuf1CDdpoc5LinyFX2eGo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ql3VItW1Go9oO3By0ELRr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8lLcIgLtPET93UXHUKsmw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fuf1CDdpoc5LinyFX2eGo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ql3VItW1Go9oO3By0ELRr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8lLcIgLtPET93UXHUKsmw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fuf1CDdpoc5LinyFX2eGo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ql3VItW1Go9oO3By0ELRr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8lLcIgLtPET93UXHUKsmw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z8Omh1GUhFdRvLEvLD0KE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fuf1CDdpoc5LinyFX2eGo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ql3VItW1Go9oO3By0ELRr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8lLcIgLtPET93UXHUKsmw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fuf1CDdpoc5LinyFX2eGo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ql3VItW1Go9oO3By0ELRr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8lLcIgLtPET93UXHUKsmw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fuf1CDdpoc5LinyFX2eGo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ql3VItW1Go9oO3By0ELRr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8lLcIgLtPET93UXHUKsmw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fuf1CDdpoc5LinyFX2eGo"/>
</p:tagLst>
</file>

<file path=ppt/theme/theme1.xml><?xml version="1.0" encoding="utf-8"?>
<a:theme xmlns:a="http://schemas.openxmlformats.org/drawingml/2006/main" name="QAD Them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 Theme</Template>
  <TotalTime>51</TotalTime>
  <Words>334</Words>
  <Application>Microsoft Office PowerPoint</Application>
  <PresentationFormat>On-screen Show (4:3)</PresentationFormat>
  <Paragraphs>51</Paragraphs>
  <Slides>6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QAD Theme</vt:lpstr>
      <vt:lpstr>Notes Configuration</vt:lpstr>
      <vt:lpstr>Notes Configuration - Overview</vt:lpstr>
      <vt:lpstr>Notes Configuration Tab</vt:lpstr>
      <vt:lpstr>Reason Notes Tab</vt:lpstr>
      <vt:lpstr>Create A New Reason Code </vt:lpstr>
      <vt:lpstr>Notes Configuration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Mark K Williams</dc:creator>
  <cp:lastModifiedBy>mdf</cp:lastModifiedBy>
  <cp:revision>14</cp:revision>
  <dcterms:created xsi:type="dcterms:W3CDTF">2011-07-26T15:57:31Z</dcterms:created>
  <dcterms:modified xsi:type="dcterms:W3CDTF">2012-02-01T22:52:25Z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Google.Documents.Tracking">
    <vt:lpwstr>true</vt:lpwstr>
  </property>
  <property fmtid="{D5CDD505-2E9C-101B-9397-08002B2CF9AE}" pid="3" name="Google.Documents.DocumentId">
    <vt:lpwstr>1_FU8wBuJQRWLbvQpjQJvdsMaLzwr3OjSGJV61O0Dw5E</vt:lpwstr>
  </property>
  <property fmtid="{D5CDD505-2E9C-101B-9397-08002B2CF9AE}" pid="4" name="Google.Documents.RevisionId">
    <vt:lpwstr>13986605504368995404</vt:lpwstr>
  </property>
  <property fmtid="{D5CDD505-2E9C-101B-9397-08002B2CF9AE}" pid="5" name="Google.Documents.PreviousRevisionId">
    <vt:lpwstr>08664882420938373369</vt:lpwstr>
  </property>
  <property fmtid="{D5CDD505-2E9C-101B-9397-08002B2CF9AE}" pid="6" name="Google.Documents.PluginVersion">
    <vt:lpwstr>2.0.2154.5604</vt:lpwstr>
  </property>
  <property fmtid="{D5CDD505-2E9C-101B-9397-08002B2CF9AE}" pid="7" name="Google.Documents.MergeIncapabilityFlags">
    <vt:i4>0</vt:i4>
  </property>
</Properties>
</file>