
<file path=[Content_Types].xml><?xml version="1.0" encoding="utf-8"?>
<Types xmlns="http://schemas.openxmlformats.org/package/2006/content-types">
  <Override PartName="/ppt/notesSlides/notesSlide2.xml" ContentType="application/vnd.openxmlformats-officedocument.presentationml.notesSlide+xml"/>
  <Override PartName="/ppt/tags/tag8.xml" ContentType="application/vnd.openxmlformats-officedocument.presentationml.tags+xml"/>
  <Override PartName="/ppt/slides/slide4.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docProps/custom.xml" ContentType="application/vnd.openxmlformats-officedocument.custom-properties+xml"/>
  <Override PartName="/ppt/tags/tag14.xml" ContentType="application/vnd.openxmlformats-officedocument.presentationml.tags+xml"/>
  <Override PartName="/ppt/tags/tag25.xml" ContentType="application/vnd.openxmlformats-officedocument.presentationml.tags+xml"/>
  <Override PartName="/ppt/tags/tag34.xml" ContentType="application/vnd.openxmlformats-officedocument.presentationml.tags+xml"/>
  <Override PartName="/ppt/tags/tag43.xml" ContentType="application/vnd.openxmlformats-officedocument.presentationml.tags+xml"/>
  <Override PartName="/ppt/notesSlides/notesSlide9.xml" ContentType="application/vnd.openxmlformats-officedocument.presentationml.notesSlide+xml"/>
  <Override PartName="/ppt/tags/tag52.xml" ContentType="application/vnd.openxmlformats-officedocument.presentationml.tags+xml"/>
  <Override PartName="/ppt/tags/tag61.xml" ContentType="application/vnd.openxmlformats-officedocument.presentationml.tags+xml"/>
  <Override PartName="/ppt/notesSlides/notesSlide12.xml" ContentType="application/vnd.openxmlformats-officedocument.presentationml.notesSlide+xml"/>
  <Override PartName="/ppt/tags/tag72.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32.xml" ContentType="application/vnd.openxmlformats-officedocument.presentationml.tags+xml"/>
  <Override PartName="/ppt/notesSlides/notesSlide7.xml" ContentType="application/vnd.openxmlformats-officedocument.presentationml.notesSlide+xml"/>
  <Override PartName="/ppt/tags/tag41.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tags/tag70.xml" ContentType="application/vnd.openxmlformats-officedocument.presentationml.tags+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tags/tag30.xml" ContentType="application/vnd.openxmlformats-officedocument.presentationml.tags+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tags/tag7.xml" ContentType="application/vnd.openxmlformats-officedocument.presentationml.tags+xml"/>
  <Override PartName="/ppt/notesSlides/notesSlide3.xml" ContentType="application/vnd.openxmlformats-officedocument.presentationml.notesSlide+xml"/>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slides/slide1.xml" ContentType="application/vnd.openxmlformats-officedocument.presentationml.slide+xml"/>
  <Override PartName="/ppt/slideLayouts/slideLayout3.xml" ContentType="application/vnd.openxmlformats-officedocument.presentationml.slideLayout+xml"/>
  <Override PartName="/ppt/tags/tag3.xml" ContentType="application/vnd.openxmlformats-officedocument.presentationml.tags+xml"/>
  <Override PartName="/ppt/tags/tag39.xml" ContentType="application/vnd.openxmlformats-officedocument.presentationml.tags+xml"/>
  <Override PartName="/ppt/tags/tag59.xml" ContentType="application/vnd.openxmlformats-officedocument.presentationml.tags+xml"/>
  <Override PartName="/ppt/tags/tag68.xml" ContentType="application/vnd.openxmlformats-officedocument.presentationml.tags+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tags/tag1.xml" ContentType="application/vnd.openxmlformats-officedocument.presentationml.tags+xml"/>
  <Override PartName="/ppt/tags/tag19.xml" ContentType="application/vnd.openxmlformats-officedocument.presentationml.tags+xml"/>
  <Override PartName="/ppt/tags/tag28.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57.xml" ContentType="application/vnd.openxmlformats-officedocument.presentationml.tags+xml"/>
  <Override PartName="/ppt/tags/tag66.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26.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55.xml" ContentType="application/vnd.openxmlformats-officedocument.presentationml.tags+xml"/>
  <Override PartName="/ppt/tags/tag64.xml" ContentType="application/vnd.openxmlformats-officedocument.presentationml.tags+xml"/>
  <Override PartName="/ppt/tags/tag73.xml" ContentType="application/vnd.openxmlformats-officedocument.presentationml.tags+xml"/>
  <Override PartName="/ppt/notesSlides/notesSlide13.xml" ContentType="application/vnd.openxmlformats-officedocument.presentationml.notesSlide+xml"/>
  <Default Extension="vml" ContentType="application/vnd.openxmlformats-officedocument.vmlDrawing"/>
  <Override PartName="/ppt/tags/tag15.xml" ContentType="application/vnd.openxmlformats-officedocument.presentationml.tags+xml"/>
  <Override PartName="/ppt/tags/tag24.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notesSlides/notesSlide8.xml" ContentType="application/vnd.openxmlformats-officedocument.presentationml.notesSlide+xml"/>
  <Override PartName="/ppt/tags/tag53.xml" ContentType="application/vnd.openxmlformats-officedocument.presentationml.tags+xml"/>
  <Override PartName="/ppt/tags/tag62.xml" ContentType="application/vnd.openxmlformats-officedocument.presentationml.tags+xml"/>
  <Override PartName="/ppt/notesSlides/notesSlide11.xml" ContentType="application/vnd.openxmlformats-officedocument.presentationml.notesSlide+xml"/>
  <Override PartName="/ppt/tags/tag71.xml" ContentType="application/vnd.openxmlformats-officedocument.presentationml.tags+xml"/>
  <Override PartName="/ppt/tags/tag13.xml" ContentType="application/vnd.openxmlformats-officedocument.presentationml.tags+xml"/>
  <Override PartName="/ppt/tags/tag22.xml" ContentType="application/vnd.openxmlformats-officedocument.presentationml.tags+xml"/>
  <Override PartName="/ppt/notesSlides/notesSlide6.xml" ContentType="application/vnd.openxmlformats-officedocument.presentationml.notesSlide+xml"/>
  <Override PartName="/ppt/tags/tag31.xml" ContentType="application/vnd.openxmlformats-officedocument.presentationml.tags+xml"/>
  <Override PartName="/ppt/tags/tag40.xml" ContentType="application/vnd.openxmlformats-officedocument.presentationml.tags+xml"/>
  <Override PartName="/ppt/tags/tag42.xml" ContentType="application/vnd.openxmlformats-officedocument.presentationml.tags+xml"/>
  <Override PartName="/ppt/tags/tag51.xml" ContentType="application/vnd.openxmlformats-officedocument.presentationml.tags+xml"/>
  <Override PartName="/ppt/tags/tag60.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notesSlides/notesSlide4.xml" ContentType="application/vnd.openxmlformats-officedocument.presentationml.notes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slides/slide2.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Default Extension="wmf" ContentType="image/x-wmf"/>
  <Default Extension="rels" ContentType="application/vnd.openxmlformats-package.relationships+xml"/>
  <Override PartName="/ppt/tags/tag29.xml" ContentType="application/vnd.openxmlformats-officedocument.presentationml.tags+xml"/>
  <Override PartName="/ppt/tags/tag47.xml" ContentType="application/vnd.openxmlformats-officedocument.presentationml.tags+xml"/>
  <Override PartName="/ppt/slides/slide12.xml" ContentType="application/vnd.openxmlformats-officedocument.presentationml.slide+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3" r:id="rId1"/>
  </p:sldMasterIdLst>
  <p:notesMasterIdLst>
    <p:notesMasterId r:id="rId16"/>
  </p:notesMasterIdLst>
  <p:sldIdLst>
    <p:sldId id="257" r:id="rId2"/>
    <p:sldId id="258" r:id="rId3"/>
    <p:sldId id="270" r:id="rId4"/>
    <p:sldId id="261" r:id="rId5"/>
    <p:sldId id="263" r:id="rId6"/>
    <p:sldId id="271" r:id="rId7"/>
    <p:sldId id="272" r:id="rId8"/>
    <p:sldId id="273" r:id="rId9"/>
    <p:sldId id="274" r:id="rId10"/>
    <p:sldId id="264" r:id="rId11"/>
    <p:sldId id="276" r:id="rId12"/>
    <p:sldId id="266" r:id="rId13"/>
    <p:sldId id="267" r:id="rId14"/>
    <p:sldId id="275" r:id="rId15"/>
  </p:sldIdLst>
  <p:sldSz cx="9144000" cy="6858000" type="screen4x3"/>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3872" autoAdjust="0"/>
  </p:normalViewPr>
  <p:slideViewPr>
    <p:cSldViewPr>
      <p:cViewPr>
        <p:scale>
          <a:sx n="100" d="100"/>
          <a:sy n="100" d="100"/>
        </p:scale>
        <p:origin x="-288" y="-138"/>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80" d="100"/>
          <a:sy n="80" d="100"/>
        </p:scale>
        <p:origin x="-3810" y="-84"/>
      </p:cViewPr>
      <p:guideLst>
        <p:guide orient="horz" pos="2949"/>
        <p:guide pos="2229"/>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dirty="0"/>
          </a:p>
        </p:txBody>
      </p:sp>
      <p:sp>
        <p:nvSpPr>
          <p:cNvPr id="3" name="Date Placeholder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C8C89EB1-E5FF-4B49-8D2F-1A21AF7F2633}" type="datetimeFigureOut">
              <a:rPr lang="en-US" smtClean="0"/>
              <a:pPr/>
              <a:t>2/1/2012</a:t>
            </a:fld>
            <a:endParaRPr lang="en-US" dirty="0"/>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endParaRPr lang="en-US" dirty="0"/>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dirty="0"/>
          </a:p>
        </p:txBody>
      </p:sp>
      <p:sp>
        <p:nvSpPr>
          <p:cNvPr id="7" name="Slide Number Placeholder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fld id="{D7C72240-C3F6-43D7-ABAE-5A133528BA4D}" type="slidenum">
              <a:rPr lang="en-US" smtClean="0"/>
              <a:pPr/>
              <a:t>‹#›</a:t>
            </a:fld>
            <a:endParaRPr 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Slide Image Placeholder 1"/>
          <p:cNvSpPr>
            <a:spLocks noGrp="1" noRot="1" noChangeAspect="1" noTextEdit="1"/>
          </p:cNvSpPr>
          <p:nvPr>
            <p:ph type="sldImg"/>
          </p:nvPr>
        </p:nvSpPr>
        <p:spPr>
          <a:ln/>
        </p:spPr>
      </p:sp>
      <p:sp>
        <p:nvSpPr>
          <p:cNvPr id="15363" name="Notes Placeholder 2"/>
          <p:cNvSpPr>
            <a:spLocks noGrp="1"/>
          </p:cNvSpPr>
          <p:nvPr>
            <p:ph type="body" idx="1"/>
          </p:nvPr>
        </p:nvSpPr>
        <p:spPr>
          <a:noFill/>
          <a:ln/>
        </p:spPr>
        <p:txBody>
          <a:bodyPr/>
          <a:lstStyle/>
          <a:p>
            <a:r>
              <a:rPr lang="en-US" dirty="0" smtClean="0"/>
              <a:t>Hello, this</a:t>
            </a:r>
            <a:r>
              <a:rPr lang="en-US" baseline="0" dirty="0" smtClean="0"/>
              <a:t> is Mark Williams of the QAD Supply Chain Solutions Center</a:t>
            </a:r>
          </a:p>
          <a:p>
            <a:r>
              <a:rPr lang="en-US" baseline="0" dirty="0" smtClean="0"/>
              <a:t>This session is part of the QAD Demand Management Certification Program.</a:t>
            </a:r>
          </a:p>
          <a:p>
            <a:r>
              <a:rPr lang="en-US" baseline="0" dirty="0" smtClean="0"/>
              <a:t>Today’s topic, </a:t>
            </a:r>
            <a:r>
              <a:rPr lang="en-US" dirty="0" smtClean="0"/>
              <a:t>Applying</a:t>
            </a:r>
            <a:r>
              <a:rPr lang="en-US" baseline="0" dirty="0" smtClean="0"/>
              <a:t> </a:t>
            </a:r>
            <a:r>
              <a:rPr lang="en-US" dirty="0" smtClean="0"/>
              <a:t>Hierarchies and Rebalancing</a:t>
            </a:r>
          </a:p>
          <a:p>
            <a:pPr eaLnBrk="1" hangingPunct="1"/>
            <a:endParaRPr lang="en-US" dirty="0" smtClean="0"/>
          </a:p>
        </p:txBody>
      </p:sp>
      <p:sp>
        <p:nvSpPr>
          <p:cNvPr id="15364" name="Slide Number Placeholder 3"/>
          <p:cNvSpPr>
            <a:spLocks noGrp="1"/>
          </p:cNvSpPr>
          <p:nvPr>
            <p:ph type="sldNum" sz="quarter" idx="5"/>
          </p:nvPr>
        </p:nvSpPr>
        <p:spPr>
          <a:noFill/>
        </p:spPr>
        <p:txBody>
          <a:bodyPr/>
          <a:lstStyle/>
          <a:p>
            <a:fld id="{023C36A9-CD52-4261-BBAA-86A7110751FB}" type="slidenum">
              <a:rPr lang="en-US" smtClean="0"/>
              <a:pPr/>
              <a:t>1</a:t>
            </a:fld>
            <a:endParaRPr lang="en-US"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079C435B-263C-42BD-8D32-0B6B6E4AC3B6}" type="slidenum">
              <a:rPr lang="en-US" smtClean="0"/>
              <a:pPr/>
              <a:t>10</a:t>
            </a:fld>
            <a:endParaRPr lang="en-US" dirty="0" smtClean="0"/>
          </a:p>
        </p:txBody>
      </p:sp>
      <p:sp>
        <p:nvSpPr>
          <p:cNvPr id="22531" name="Rectangle 2"/>
          <p:cNvSpPr>
            <a:spLocks noGrp="1" noRot="1" noChangeAspect="1" noChangeArrowheads="1" noTextEdit="1"/>
          </p:cNvSpPr>
          <p:nvPr>
            <p:ph type="sldImg"/>
          </p:nvPr>
        </p:nvSpPr>
        <p:spPr>
          <a:xfrm>
            <a:off x="1200150" y="701675"/>
            <a:ext cx="4681538" cy="3509963"/>
          </a:xfrm>
          <a:ln/>
        </p:spPr>
      </p:sp>
      <p:sp>
        <p:nvSpPr>
          <p:cNvPr id="22532" name="Rectangle 3"/>
          <p:cNvSpPr>
            <a:spLocks noGrp="1" noChangeArrowheads="1"/>
          </p:cNvSpPr>
          <p:nvPr>
            <p:ph type="body" idx="1"/>
          </p:nvPr>
        </p:nvSpPr>
        <p:spPr>
          <a:noFill/>
          <a:ln/>
        </p:spPr>
        <p:txBody>
          <a:bodyPr/>
          <a:lstStyle/>
          <a:p>
            <a:pPr marL="0" lvl="1" defTabSz="939363">
              <a:defRPr/>
            </a:pPr>
            <a:r>
              <a:rPr lang="en-US" sz="1200" b="1" i="0" dirty="0" smtClean="0"/>
              <a:t>Note</a:t>
            </a:r>
            <a:r>
              <a:rPr lang="en-US" sz="1200" b="0" i="0" dirty="0" smtClean="0"/>
              <a:t>:  Refer to the Creating Hierarchies training module for more detail.</a:t>
            </a:r>
          </a:p>
          <a:p>
            <a:pPr eaLnBrk="1" hangingPunct="1"/>
            <a:endParaRPr lang="en-US"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Slide Image Placeholder 1"/>
          <p:cNvSpPr>
            <a:spLocks noGrp="1" noRot="1" noChangeAspect="1" noTextEdit="1"/>
          </p:cNvSpPr>
          <p:nvPr>
            <p:ph type="sldImg"/>
          </p:nvPr>
        </p:nvSpPr>
        <p:spPr>
          <a:ln/>
        </p:spPr>
      </p:sp>
      <p:sp>
        <p:nvSpPr>
          <p:cNvPr id="24579" name="Notes Placeholder 2"/>
          <p:cNvSpPr>
            <a:spLocks noGrp="1"/>
          </p:cNvSpPr>
          <p:nvPr>
            <p:ph type="body" idx="1"/>
          </p:nvPr>
        </p:nvSpPr>
        <p:spPr>
          <a:noFill/>
          <a:ln/>
        </p:spPr>
        <p:txBody>
          <a:bodyPr/>
          <a:lstStyle/>
          <a:p>
            <a:pPr eaLnBrk="1" hangingPunct="1"/>
            <a:endParaRPr lang="en-US" dirty="0" smtClean="0"/>
          </a:p>
        </p:txBody>
      </p:sp>
      <p:sp>
        <p:nvSpPr>
          <p:cNvPr id="24580" name="Slide Number Placeholder 3"/>
          <p:cNvSpPr>
            <a:spLocks noGrp="1"/>
          </p:cNvSpPr>
          <p:nvPr>
            <p:ph type="sldNum" sz="quarter" idx="5"/>
          </p:nvPr>
        </p:nvSpPr>
        <p:spPr>
          <a:noFill/>
        </p:spPr>
        <p:txBody>
          <a:bodyPr/>
          <a:lstStyle/>
          <a:p>
            <a:fld id="{7FF7D657-E12E-4440-A052-A1BD77EDAE9C}" type="slidenum">
              <a:rPr lang="en-US" smtClean="0"/>
              <a:pPr/>
              <a:t>12</a:t>
            </a:fld>
            <a:endParaRPr lang="en-US" dirty="0"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p:cNvSpPr>
            <a:spLocks noGrp="1" noRot="1" noChangeAspect="1" noTextEdit="1"/>
          </p:cNvSpPr>
          <p:nvPr>
            <p:ph type="sldImg"/>
          </p:nvPr>
        </p:nvSpPr>
        <p:spPr>
          <a:ln/>
        </p:spPr>
      </p:sp>
      <p:sp>
        <p:nvSpPr>
          <p:cNvPr id="25603" name="Notes Placeholder 2"/>
          <p:cNvSpPr>
            <a:spLocks noGrp="1"/>
          </p:cNvSpPr>
          <p:nvPr>
            <p:ph type="body" idx="1"/>
          </p:nvPr>
        </p:nvSpPr>
        <p:spPr>
          <a:noFill/>
          <a:ln/>
        </p:spPr>
        <p:txBody>
          <a:bodyPr/>
          <a:lstStyle/>
          <a:p>
            <a:pPr marL="117420" lvl="1">
              <a:spcBef>
                <a:spcPct val="20000"/>
              </a:spcBef>
            </a:pPr>
            <a:r>
              <a:rPr lang="en-US" sz="1200" b="1" dirty="0" smtClean="0"/>
              <a:t>Note</a:t>
            </a:r>
            <a:r>
              <a:rPr lang="en-US" sz="1200" dirty="0" smtClean="0"/>
              <a:t>:  Users can view the settings using the Hierarchy Manager.</a:t>
            </a:r>
          </a:p>
          <a:p>
            <a:pPr>
              <a:spcBef>
                <a:spcPct val="20000"/>
              </a:spcBef>
            </a:pPr>
            <a:endParaRPr lang="en-US" sz="2100" i="1" dirty="0" smtClean="0"/>
          </a:p>
          <a:p>
            <a:pPr eaLnBrk="1" hangingPunct="1"/>
            <a:endParaRPr lang="en-US" dirty="0" smtClean="0"/>
          </a:p>
        </p:txBody>
      </p:sp>
      <p:sp>
        <p:nvSpPr>
          <p:cNvPr id="25604" name="Slide Number Placeholder 3"/>
          <p:cNvSpPr>
            <a:spLocks noGrp="1"/>
          </p:cNvSpPr>
          <p:nvPr>
            <p:ph type="sldNum" sz="quarter" idx="5"/>
          </p:nvPr>
        </p:nvSpPr>
        <p:spPr>
          <a:noFill/>
        </p:spPr>
        <p:txBody>
          <a:bodyPr/>
          <a:lstStyle/>
          <a:p>
            <a:fld id="{466F4CBE-CD3D-4DC0-8D49-5340C2491759}" type="slidenum">
              <a:rPr lang="en-US" smtClean="0"/>
              <a:pPr/>
              <a:t>13</a:t>
            </a:fld>
            <a:endParaRPr lang="en-US" dirty="0"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1" dirty="0" smtClean="0"/>
              <a:t>Hierarchies</a:t>
            </a:r>
            <a:r>
              <a:rPr lang="en-US" dirty="0" smtClean="0"/>
              <a:t> are used to:</a:t>
            </a:r>
          </a:p>
          <a:p>
            <a:pPr marL="238102" lvl="1" indent="-119052">
              <a:buFont typeface="Arial" pitchFamily="34" charset="0"/>
              <a:buChar char="•"/>
            </a:pPr>
            <a:r>
              <a:rPr lang="en-US" dirty="0" smtClean="0"/>
              <a:t>View data based on series attributes at aggregate levels such as Product Class, Sales Region, Customer</a:t>
            </a:r>
          </a:p>
          <a:p>
            <a:pPr marL="238102" lvl="1" indent="-119052">
              <a:buFont typeface="Arial" pitchFamily="34" charset="0"/>
              <a:buChar char="•"/>
            </a:pPr>
            <a:r>
              <a:rPr lang="en-US" dirty="0" smtClean="0"/>
              <a:t>Reconcile changes made at various levels by using the Re-balance feature.</a:t>
            </a:r>
          </a:p>
          <a:p>
            <a:pPr marL="238102" lvl="1" indent="-119052">
              <a:buFont typeface="Arial" pitchFamily="34" charset="0"/>
              <a:buChar char="•"/>
            </a:pPr>
            <a:r>
              <a:rPr lang="en-US" dirty="0" smtClean="0"/>
              <a:t>Provide history to create statistical forecasts at aggregate level.</a:t>
            </a:r>
          </a:p>
          <a:p>
            <a:endParaRPr lang="en-US" dirty="0"/>
          </a:p>
        </p:txBody>
      </p:sp>
      <p:sp>
        <p:nvSpPr>
          <p:cNvPr id="4" name="Slide Number Placeholder 3"/>
          <p:cNvSpPr>
            <a:spLocks noGrp="1"/>
          </p:cNvSpPr>
          <p:nvPr>
            <p:ph type="sldNum" sz="quarter" idx="10"/>
          </p:nvPr>
        </p:nvSpPr>
        <p:spPr/>
        <p:txBody>
          <a:bodyPr/>
          <a:lstStyle/>
          <a:p>
            <a:fld id="{D7C72240-C3F6-43D7-ABAE-5A133528BA4D}" type="slidenum">
              <a:rPr lang="en-US" smtClean="0"/>
              <a:pPr/>
              <a:t>14</a:t>
            </a:fld>
            <a:endParaRPr 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Slide Image Placeholder 1"/>
          <p:cNvSpPr>
            <a:spLocks noGrp="1" noRot="1" noChangeAspect="1" noTextEdit="1"/>
          </p:cNvSpPr>
          <p:nvPr>
            <p:ph type="sldImg"/>
          </p:nvPr>
        </p:nvSpPr>
        <p:spPr>
          <a:ln/>
        </p:spPr>
      </p:sp>
      <p:sp>
        <p:nvSpPr>
          <p:cNvPr id="16387" name="Notes Placeholder 2"/>
          <p:cNvSpPr>
            <a:spLocks noGrp="1"/>
          </p:cNvSpPr>
          <p:nvPr>
            <p:ph type="body" idx="1"/>
          </p:nvPr>
        </p:nvSpPr>
        <p:spPr>
          <a:noFill/>
          <a:ln/>
        </p:spPr>
        <p:txBody>
          <a:bodyPr>
            <a:normAutofit/>
          </a:bodyPr>
          <a:lstStyle/>
          <a:p>
            <a:pPr marL="300074" indent="-300074">
              <a:spcBef>
                <a:spcPct val="20000"/>
              </a:spcBef>
              <a:buFontTx/>
              <a:buChar char="•"/>
            </a:pPr>
            <a:r>
              <a:rPr lang="en-US" dirty="0" smtClean="0"/>
              <a:t>Hierarchies can be applied:</a:t>
            </a:r>
          </a:p>
          <a:p>
            <a:pPr lvl="1" indent="-234841">
              <a:spcBef>
                <a:spcPct val="20000"/>
              </a:spcBef>
              <a:buFontTx/>
              <a:buChar char="•"/>
            </a:pPr>
            <a:r>
              <a:rPr lang="en-US" dirty="0" smtClean="0"/>
              <a:t>When logging in to the Viewer </a:t>
            </a:r>
          </a:p>
          <a:p>
            <a:pPr lvl="1" indent="-234841">
              <a:spcBef>
                <a:spcPct val="20000"/>
              </a:spcBef>
              <a:buFontTx/>
              <a:buChar char="•"/>
            </a:pPr>
            <a:r>
              <a:rPr lang="en-US" dirty="0" smtClean="0"/>
              <a:t>While in the Viewer</a:t>
            </a:r>
          </a:p>
          <a:p>
            <a:pPr lvl="1" indent="-234841">
              <a:spcBef>
                <a:spcPct val="20000"/>
              </a:spcBef>
              <a:buFontTx/>
              <a:buChar char="•"/>
            </a:pPr>
            <a:r>
              <a:rPr lang="en-US" dirty="0" smtClean="0"/>
              <a:t>Through the batch process</a:t>
            </a:r>
          </a:p>
          <a:p>
            <a:pPr marL="469682" indent="-469682">
              <a:spcBef>
                <a:spcPct val="20000"/>
              </a:spcBef>
              <a:buFontTx/>
              <a:buChar char="•"/>
            </a:pPr>
            <a:r>
              <a:rPr lang="en-US" dirty="0" smtClean="0"/>
              <a:t>Hierarchies can be removed within the Viewer or in the batch process.</a:t>
            </a:r>
          </a:p>
          <a:p>
            <a:pPr marL="469682" indent="-469682">
              <a:spcBef>
                <a:spcPct val="20000"/>
              </a:spcBef>
              <a:buFontTx/>
              <a:buChar char="•"/>
            </a:pPr>
            <a:r>
              <a:rPr lang="en-US" dirty="0" smtClean="0"/>
              <a:t>Users can Rebalance changes automatically or on-demand with a hierarchy applied.</a:t>
            </a:r>
          </a:p>
          <a:p>
            <a:pPr eaLnBrk="1" hangingPunct="1"/>
            <a:endParaRPr lang="en-US" dirty="0" smtClean="0"/>
          </a:p>
        </p:txBody>
      </p:sp>
      <p:sp>
        <p:nvSpPr>
          <p:cNvPr id="16388" name="Slide Number Placeholder 3"/>
          <p:cNvSpPr>
            <a:spLocks noGrp="1"/>
          </p:cNvSpPr>
          <p:nvPr>
            <p:ph type="sldNum" sz="quarter" idx="5"/>
          </p:nvPr>
        </p:nvSpPr>
        <p:spPr>
          <a:noFill/>
        </p:spPr>
        <p:txBody>
          <a:bodyPr/>
          <a:lstStyle/>
          <a:p>
            <a:fld id="{1290B95D-3E0A-47A7-8762-C38C558B6B61}" type="slidenum">
              <a:rPr lang="en-US" smtClean="0"/>
              <a:pPr/>
              <a:t>2</a:t>
            </a:fld>
            <a:endParaRPr lang="en-US"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eaLnBrk="0" hangingPunct="0">
              <a:defRPr/>
            </a:pPr>
            <a:endParaRPr lang="en-US" i="1" dirty="0">
              <a:solidFill>
                <a:srgbClr val="FF0000"/>
              </a:solidFill>
              <a:cs typeface="Times New Roman" pitchFamily="18" charset="0"/>
            </a:endParaRPr>
          </a:p>
        </p:txBody>
      </p:sp>
      <p:sp>
        <p:nvSpPr>
          <p:cNvPr id="4" name="Slide Number Placeholder 3"/>
          <p:cNvSpPr>
            <a:spLocks noGrp="1"/>
          </p:cNvSpPr>
          <p:nvPr>
            <p:ph type="sldNum" sz="quarter" idx="10"/>
          </p:nvPr>
        </p:nvSpPr>
        <p:spPr/>
        <p:txBody>
          <a:bodyPr/>
          <a:lstStyle/>
          <a:p>
            <a:fld id="{D7C72240-C3F6-43D7-ABAE-5A133528BA4D}" type="slidenum">
              <a:rPr lang="en-US" smtClean="0"/>
              <a:pPr/>
              <a:t>3</a:t>
            </a:fld>
            <a:endParaRPr lang="en-US"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p:spPr>
        <p:txBody>
          <a:bodyPr/>
          <a:lstStyle/>
          <a:p>
            <a:fld id="{8DF86E55-66C8-4934-BB6A-28CF4C5C0586}" type="slidenum">
              <a:rPr lang="en-US" smtClean="0"/>
              <a:pPr/>
              <a:t>4</a:t>
            </a:fld>
            <a:endParaRPr lang="en-US" dirty="0"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p:spPr>
        <p:txBody>
          <a:bodyPr/>
          <a:lstStyle/>
          <a:p>
            <a:pPr marL="234841" indent="-234841">
              <a:spcBef>
                <a:spcPts val="616"/>
              </a:spcBef>
              <a:buFont typeface="Arial" pitchFamily="34" charset="0"/>
              <a:buChar char="•"/>
              <a:defRPr/>
            </a:pPr>
            <a:r>
              <a:rPr lang="en-US" dirty="0" smtClean="0"/>
              <a:t>Rebalancing adjustments can be completed at all levels with </a:t>
            </a:r>
            <a:r>
              <a:rPr lang="en-US" b="1" dirty="0" smtClean="0"/>
              <a:t>Static</a:t>
            </a:r>
            <a:r>
              <a:rPr lang="en-US" dirty="0" smtClean="0"/>
              <a:t> or </a:t>
            </a:r>
            <a:r>
              <a:rPr lang="en-US" b="1" dirty="0" smtClean="0"/>
              <a:t>On Fly</a:t>
            </a:r>
            <a:r>
              <a:rPr lang="en-US" dirty="0" smtClean="0"/>
              <a:t> hierarchies.</a:t>
            </a:r>
          </a:p>
          <a:p>
            <a:pPr marL="234841" indent="-234841">
              <a:spcBef>
                <a:spcPts val="616"/>
              </a:spcBef>
              <a:buFont typeface="Arial" pitchFamily="34" charset="0"/>
              <a:buChar char="•"/>
              <a:defRPr/>
            </a:pPr>
            <a:r>
              <a:rPr lang="en-US" dirty="0" smtClean="0"/>
              <a:t>Some functionality is not available at the </a:t>
            </a:r>
            <a:r>
              <a:rPr lang="en-US" b="1" dirty="0" smtClean="0"/>
              <a:t>On Fly </a:t>
            </a:r>
            <a:r>
              <a:rPr lang="en-US" dirty="0" smtClean="0"/>
              <a:t>Aggregated levels, such as Events, Retagging, Clone/Rename and LifeCycle</a:t>
            </a:r>
          </a:p>
          <a:p>
            <a:pPr eaLnBrk="1" hangingPunct="1"/>
            <a:endParaRPr lang="en-US" dirty="0"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7"/>
          <p:cNvSpPr>
            <a:spLocks noGrp="1" noChangeArrowheads="1"/>
          </p:cNvSpPr>
          <p:nvPr>
            <p:ph type="sldNum" sz="quarter" idx="5"/>
          </p:nvPr>
        </p:nvSpPr>
        <p:spPr>
          <a:noFill/>
        </p:spPr>
        <p:txBody>
          <a:bodyPr/>
          <a:lstStyle/>
          <a:p>
            <a:fld id="{77C4FFD2-2E51-4713-8FC7-631824CE01ED}" type="slidenum">
              <a:rPr lang="en-US" smtClean="0"/>
              <a:pPr/>
              <a:t>5</a:t>
            </a:fld>
            <a:endParaRPr lang="en-US" dirty="0" smtClean="0"/>
          </a:p>
        </p:txBody>
      </p:sp>
      <p:sp>
        <p:nvSpPr>
          <p:cNvPr id="21507" name="Rectangle 2"/>
          <p:cNvSpPr>
            <a:spLocks noGrp="1" noRot="1" noChangeAspect="1" noChangeArrowheads="1" noTextEdit="1"/>
          </p:cNvSpPr>
          <p:nvPr>
            <p:ph type="sldImg"/>
          </p:nvPr>
        </p:nvSpPr>
        <p:spPr>
          <a:ln/>
        </p:spPr>
      </p:sp>
      <p:sp>
        <p:nvSpPr>
          <p:cNvPr id="21508" name="Rectangle 3"/>
          <p:cNvSpPr>
            <a:spLocks noGrp="1" noChangeArrowheads="1"/>
          </p:cNvSpPr>
          <p:nvPr>
            <p:ph type="body" idx="1"/>
          </p:nvPr>
        </p:nvSpPr>
        <p:spPr>
          <a:noFill/>
          <a:ln/>
        </p:spPr>
        <p:txBody>
          <a:bodyPr/>
          <a:lstStyle/>
          <a:p>
            <a:pPr eaLnBrk="1" hangingPunct="1"/>
            <a:endParaRPr lang="en-US" dirty="0" smtClean="0"/>
          </a:p>
          <a:p>
            <a:pPr eaLnBrk="1" hangingPunct="1"/>
            <a:r>
              <a:rPr lang="en-US" dirty="0" smtClean="0"/>
              <a:t>Recreate Base is a feature which works with the on-fly hierarchy.  It should re-create the structure of the dynamic tree.  It would be useful when you execute some changes to a scenario without the Viewer, including the Batch Scheduler or from SQL. </a:t>
            </a:r>
          </a:p>
          <a:p>
            <a:pPr eaLnBrk="1" hangingPunct="1"/>
            <a:endParaRPr lang="en-US" dirty="0" smtClean="0"/>
          </a:p>
          <a:p>
            <a:pPr marL="0" lvl="1" defTabSz="939363">
              <a:defRPr/>
            </a:pPr>
            <a:r>
              <a:rPr lang="en-US" b="1" kern="0" dirty="0" smtClean="0">
                <a:latin typeface="+mn-lt"/>
                <a:cs typeface="+mn-cs"/>
              </a:rPr>
              <a:t>Note</a:t>
            </a:r>
            <a:r>
              <a:rPr lang="en-US" kern="0" dirty="0" smtClean="0">
                <a:latin typeface="+mn-lt"/>
                <a:cs typeface="+mn-cs"/>
              </a:rPr>
              <a:t>:  If you are in the Living Master as a user other than fxadmin, the Apply Onfly box will be protected.  This means that a static hierarchy cannot be applied.</a:t>
            </a:r>
          </a:p>
          <a:p>
            <a:pPr eaLnBrk="1" hangingPunct="1"/>
            <a:endParaRPr lang="en-US" dirty="0"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7"/>
          <p:cNvSpPr>
            <a:spLocks noGrp="1" noChangeArrowheads="1"/>
          </p:cNvSpPr>
          <p:nvPr>
            <p:ph type="sldNum" sz="quarter" idx="5"/>
          </p:nvPr>
        </p:nvSpPr>
        <p:spPr/>
        <p:txBody>
          <a:bodyPr/>
          <a:lstStyle/>
          <a:p>
            <a:fld id="{48CE9C94-F922-4C45-AA2E-FE41A331592A}" type="slidenum">
              <a:rPr lang="en-US" smtClean="0"/>
              <a:pPr/>
              <a:t>6</a:t>
            </a:fld>
            <a:endParaRPr lang="en-US" dirty="0" smtClean="0"/>
          </a:p>
        </p:txBody>
      </p:sp>
      <p:sp>
        <p:nvSpPr>
          <p:cNvPr id="50180" name="Rectangle 3"/>
          <p:cNvSpPr>
            <a:spLocks noGrp="1" noChangeArrowheads="1"/>
          </p:cNvSpPr>
          <p:nvPr>
            <p:ph type="body" idx="1"/>
          </p:nvPr>
        </p:nvSpPr>
        <p:spPr/>
        <p:txBody>
          <a:bodyPr>
            <a:normAutofit/>
          </a:bodyPr>
          <a:lstStyle/>
          <a:p>
            <a:r>
              <a:rPr lang="en-US" dirty="0" smtClean="0"/>
              <a:t>Examples of Re-balancing:</a:t>
            </a:r>
          </a:p>
          <a:p>
            <a:pPr marL="234841" lvl="1" indent="-117420">
              <a:buFont typeface="Arial" pitchFamily="34" charset="0"/>
              <a:buChar char="•"/>
            </a:pPr>
            <a:r>
              <a:rPr lang="en-US" dirty="0" smtClean="0"/>
              <a:t>Actual History is typically Bottom Up</a:t>
            </a:r>
          </a:p>
          <a:p>
            <a:pPr marL="234841" lvl="1" indent="-117420">
              <a:buFont typeface="Arial" pitchFamily="34" charset="0"/>
              <a:buChar char="•"/>
            </a:pPr>
            <a:r>
              <a:rPr lang="en-US" dirty="0" smtClean="0"/>
              <a:t>Budget might be Top Down</a:t>
            </a:r>
          </a:p>
          <a:p>
            <a:pPr marL="234841" lvl="1" indent="-117420">
              <a:buFont typeface="Arial" pitchFamily="34" charset="0"/>
              <a:buChar char="•"/>
            </a:pPr>
            <a:r>
              <a:rPr lang="en-US" dirty="0" smtClean="0"/>
              <a:t>Consensus forecast (Fcst) is often both Top Down and Bottom Up</a:t>
            </a:r>
          </a:p>
          <a:p>
            <a:pPr marL="234841" lvl="1" indent="-117420">
              <a:buFont typeface="Arial" pitchFamily="34" charset="0"/>
              <a:buChar char="•"/>
            </a:pPr>
            <a:r>
              <a:rPr lang="en-US" dirty="0" smtClean="0"/>
              <a:t>Selling Price is Bottom Up with weighted average</a:t>
            </a:r>
          </a:p>
        </p:txBody>
      </p:sp>
      <p:sp>
        <p:nvSpPr>
          <p:cNvPr id="7" name="Slide Image Placeholder 6"/>
          <p:cNvSpPr>
            <a:spLocks noGrp="1" noRot="1" noChangeAspect="1"/>
          </p:cNvSpPr>
          <p:nvPr>
            <p:ph type="sldImg"/>
          </p:nvPr>
        </p:nvSpPr>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ln/>
        </p:spPr>
      </p:sp>
      <p:sp>
        <p:nvSpPr>
          <p:cNvPr id="51203" name="Notes Placeholder 2"/>
          <p:cNvSpPr>
            <a:spLocks noGrp="1"/>
          </p:cNvSpPr>
          <p:nvPr>
            <p:ph type="body" idx="1"/>
          </p:nvPr>
        </p:nvSpPr>
        <p:spPr>
          <a:noFill/>
          <a:ln/>
        </p:spPr>
        <p:txBody>
          <a:bodyPr/>
          <a:lstStyle/>
          <a:p>
            <a:pPr marL="117420" indent="-117420">
              <a:buFont typeface="Arial" pitchFamily="34" charset="0"/>
              <a:buChar char="•"/>
              <a:defRPr/>
            </a:pPr>
            <a:r>
              <a:rPr lang="en-US" dirty="0" smtClean="0"/>
              <a:t>If the hierarchy contains only two levels, then the </a:t>
            </a:r>
            <a:r>
              <a:rPr lang="en-US" b="1" dirty="0" smtClean="0"/>
              <a:t>Top Down </a:t>
            </a:r>
            <a:r>
              <a:rPr lang="en-US" dirty="0" smtClean="0"/>
              <a:t>allocation will only effect the lower level.  </a:t>
            </a:r>
          </a:p>
          <a:p>
            <a:pPr marL="117420" indent="-117420">
              <a:buFont typeface="Arial" pitchFamily="34" charset="0"/>
              <a:buChar char="•"/>
              <a:defRPr/>
            </a:pPr>
            <a:r>
              <a:rPr lang="en-US" dirty="0" smtClean="0"/>
              <a:t>If the hierarchy contains three or more levels and the adjustment is made at the middle level (middle-out), the lower levels will be affected by the </a:t>
            </a:r>
            <a:r>
              <a:rPr lang="en-US" b="1" dirty="0" smtClean="0"/>
              <a:t>Top Down </a:t>
            </a:r>
            <a:r>
              <a:rPr lang="en-US" dirty="0" smtClean="0"/>
              <a:t>settings, and the upper levels will be affected by the </a:t>
            </a:r>
            <a:r>
              <a:rPr lang="en-US" b="1" dirty="0" smtClean="0"/>
              <a:t>Bottom Up </a:t>
            </a:r>
            <a:r>
              <a:rPr lang="en-US" dirty="0" smtClean="0"/>
              <a:t>settings.</a:t>
            </a:r>
          </a:p>
          <a:p>
            <a:pPr marL="117420" indent="-117420">
              <a:buFont typeface="Arial" pitchFamily="34" charset="0"/>
              <a:buChar char="•"/>
              <a:defRPr/>
            </a:pPr>
            <a:r>
              <a:rPr lang="en-US" dirty="0" smtClean="0"/>
              <a:t> </a:t>
            </a:r>
            <a:r>
              <a:rPr lang="en-US" b="1" i="1" dirty="0" smtClean="0"/>
              <a:t>Rebalancing </a:t>
            </a:r>
            <a:r>
              <a:rPr lang="en-US" dirty="0" smtClean="0"/>
              <a:t>is the DME feature used to allocate these changes</a:t>
            </a:r>
          </a:p>
          <a:p>
            <a:pPr eaLnBrk="1" hangingPunct="1"/>
            <a:endParaRPr lang="en-US" dirty="0" smtClean="0"/>
          </a:p>
        </p:txBody>
      </p:sp>
      <p:sp>
        <p:nvSpPr>
          <p:cNvPr id="51204" name="Slide Number Placeholder 3"/>
          <p:cNvSpPr>
            <a:spLocks noGrp="1"/>
          </p:cNvSpPr>
          <p:nvPr>
            <p:ph type="sldNum" sz="quarter" idx="5"/>
          </p:nvPr>
        </p:nvSpPr>
        <p:spPr>
          <a:noFill/>
        </p:spPr>
        <p:txBody>
          <a:bodyPr/>
          <a:lstStyle/>
          <a:p>
            <a:fld id="{53092216-070D-4066-B8B5-65F530060181}" type="slidenum">
              <a:rPr lang="en-US" smtClean="0"/>
              <a:pPr/>
              <a:t>7</a:t>
            </a:fld>
            <a:endParaRPr lang="en-US" dirty="0"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a:ln/>
        </p:spPr>
      </p:sp>
      <p:sp>
        <p:nvSpPr>
          <p:cNvPr id="52227" name="Notes Placeholder 2"/>
          <p:cNvSpPr>
            <a:spLocks noGrp="1"/>
          </p:cNvSpPr>
          <p:nvPr>
            <p:ph type="body" idx="1"/>
          </p:nvPr>
        </p:nvSpPr>
        <p:spPr>
          <a:noFill/>
          <a:ln/>
        </p:spPr>
        <p:txBody>
          <a:bodyPr/>
          <a:lstStyle/>
          <a:p>
            <a:pPr eaLnBrk="1" hangingPunct="1"/>
            <a:endParaRPr lang="en-US" dirty="0" smtClean="0"/>
          </a:p>
        </p:txBody>
      </p:sp>
      <p:sp>
        <p:nvSpPr>
          <p:cNvPr id="52228" name="Slide Number Placeholder 3"/>
          <p:cNvSpPr>
            <a:spLocks noGrp="1"/>
          </p:cNvSpPr>
          <p:nvPr>
            <p:ph type="sldNum" sz="quarter" idx="5"/>
          </p:nvPr>
        </p:nvSpPr>
        <p:spPr>
          <a:noFill/>
        </p:spPr>
        <p:txBody>
          <a:bodyPr/>
          <a:lstStyle/>
          <a:p>
            <a:fld id="{E355C208-0AED-4776-ADB0-4E1467975FD3}" type="slidenum">
              <a:rPr lang="en-US" smtClean="0"/>
              <a:pPr/>
              <a:t>8</a:t>
            </a:fld>
            <a:endParaRPr lang="en-US" dirty="0"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7"/>
          <p:cNvSpPr>
            <a:spLocks noGrp="1" noChangeArrowheads="1"/>
          </p:cNvSpPr>
          <p:nvPr>
            <p:ph type="sldNum" sz="quarter" idx="5"/>
          </p:nvPr>
        </p:nvSpPr>
        <p:spPr>
          <a:noFill/>
        </p:spPr>
        <p:txBody>
          <a:bodyPr/>
          <a:lstStyle/>
          <a:p>
            <a:fld id="{DFDD623A-0891-4AE3-9C86-229573089CA8}" type="slidenum">
              <a:rPr lang="en-US" smtClean="0"/>
              <a:pPr/>
              <a:t>9</a:t>
            </a:fld>
            <a:endParaRPr lang="en-US" dirty="0" smtClean="0"/>
          </a:p>
        </p:txBody>
      </p:sp>
      <p:sp>
        <p:nvSpPr>
          <p:cNvPr id="53251" name="Rectangle 2"/>
          <p:cNvSpPr>
            <a:spLocks noGrp="1" noRot="1" noChangeAspect="1" noChangeArrowheads="1" noTextEdit="1"/>
          </p:cNvSpPr>
          <p:nvPr>
            <p:ph type="sldImg"/>
          </p:nvPr>
        </p:nvSpPr>
        <p:spPr>
          <a:xfrm>
            <a:off x="1200150" y="701675"/>
            <a:ext cx="4681538" cy="3509963"/>
          </a:xfrm>
          <a:ln/>
        </p:spPr>
      </p:sp>
      <p:sp>
        <p:nvSpPr>
          <p:cNvPr id="53252" name="Rectangle 3"/>
          <p:cNvSpPr>
            <a:spLocks noGrp="1" noChangeArrowheads="1"/>
          </p:cNvSpPr>
          <p:nvPr>
            <p:ph type="body" idx="1"/>
          </p:nvPr>
        </p:nvSpPr>
        <p:spPr>
          <a:noFill/>
          <a:ln/>
        </p:spPr>
        <p:txBody>
          <a:bodyPr/>
          <a:lstStyle/>
          <a:p>
            <a:r>
              <a:rPr lang="en-US" b="1" dirty="0" smtClean="0"/>
              <a:t>Top Down </a:t>
            </a:r>
            <a:r>
              <a:rPr lang="en-US" dirty="0" smtClean="0"/>
              <a:t>– Forecast at an aggregate level and use </a:t>
            </a:r>
            <a:r>
              <a:rPr lang="en-US" b="1" dirty="0" smtClean="0"/>
              <a:t>Top Down allocation</a:t>
            </a:r>
            <a:r>
              <a:rPr lang="en-US" dirty="0" smtClean="0"/>
              <a:t> when the number of detailed level series are likely to be too numerous to permit individual item forecasting</a:t>
            </a:r>
          </a:p>
          <a:p>
            <a:r>
              <a:rPr lang="en-US" b="1" dirty="0" smtClean="0"/>
              <a:t>Bottom Up </a:t>
            </a:r>
            <a:r>
              <a:rPr lang="en-US" dirty="0" smtClean="0"/>
              <a:t>– Forecast at a lower level and use </a:t>
            </a:r>
            <a:r>
              <a:rPr lang="en-US" b="1" dirty="0" smtClean="0"/>
              <a:t>Bottom Up aggregation</a:t>
            </a:r>
            <a:r>
              <a:rPr lang="en-US" dirty="0" smtClean="0"/>
              <a:t> when the detailed level does not contain too many items for practical forecasting to occur. Also use Bottom Up forecasting if you normally forecast at an aggregate level, but have special information regarding one item (on promotion, being discontinued) </a:t>
            </a:r>
          </a:p>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dirty="0" smtClean="0"/>
              <a:t>DM-App-Hier-Reb-</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DM-App-Hier-Reb-</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dirty="0" smtClean="0"/>
              <a:t>DM-App-Hier-Reb-</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dirty="0" smtClean="0"/>
              <a:t>DM-App-Hier-Reb-</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dirty="0" smtClean="0"/>
              <a:t>DM-App-Hier-Reb-</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dirty="0" smtClean="0"/>
              <a:t>DM-App-Hier-Reb-</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dirty="0"/>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smtClean="0"/>
              <a:t>Click icon to add picture</a:t>
            </a:r>
            <a:endParaRPr lang="en-US" dirty="0"/>
          </a:p>
        </p:txBody>
      </p:sp>
      <p:sp>
        <p:nvSpPr>
          <p:cNvPr id="6" name="Footer Placeholder 5"/>
          <p:cNvSpPr>
            <a:spLocks noGrp="1"/>
          </p:cNvSpPr>
          <p:nvPr>
            <p:ph type="ftr" sz="quarter" idx="10"/>
          </p:nvPr>
        </p:nvSpPr>
        <p:spPr/>
        <p:txBody>
          <a:bodyPr/>
          <a:lstStyle/>
          <a:p>
            <a:r>
              <a:rPr lang="en-US" dirty="0" smtClean="0"/>
              <a:t>DM-App-Hier-Reb-</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6781800" y="6638544"/>
            <a:ext cx="2362200" cy="219456"/>
          </a:xfrm>
          <a:prstGeom prst="rect">
            <a:avLst/>
          </a:prstGeom>
        </p:spPr>
        <p:txBody>
          <a:bodyPr vert="horz" lIns="91440" tIns="45720" rIns="91440" bIns="45720" rtlCol="0" anchor="b"/>
          <a:lstStyle>
            <a:lvl1pPr algn="r">
              <a:defRPr sz="800">
                <a:solidFill>
                  <a:schemeClr val="tx1"/>
                </a:solidFill>
              </a:defRPr>
            </a:lvl1pPr>
          </a:lstStyle>
          <a:p>
            <a:r>
              <a:rPr lang="en-US" dirty="0" smtClean="0"/>
              <a:t>DM-App-Hier-Reb-</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4" r:id="rId1"/>
    <p:sldLayoutId id="2147483695" r:id="rId2"/>
    <p:sldLayoutId id="2147483696" r:id="rId3"/>
    <p:sldLayoutId id="2147483697" r:id="rId4"/>
    <p:sldLayoutId id="2147483698" r:id="rId5"/>
    <p:sldLayoutId id="2147483699" r:id="rId6"/>
    <p:sldLayoutId id="2147483700" r:id="rId7"/>
    <p:sldLayoutId id="2147483701"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tags" Target="../tags/tag52.xml"/><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notesSlide" Target="../notesSlides/notesSlide10.xml"/><Relationship Id="rId5" Type="http://schemas.openxmlformats.org/officeDocument/2006/relationships/slideLayout" Target="../slideLayouts/slideLayout2.xml"/><Relationship Id="rId4" Type="http://schemas.openxmlformats.org/officeDocument/2006/relationships/tags" Target="../tags/tag53.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9.png"/><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58.xml"/><Relationship Id="rId7" Type="http://schemas.openxmlformats.org/officeDocument/2006/relationships/tags" Target="../tags/tag62.xml"/><Relationship Id="rId2" Type="http://schemas.openxmlformats.org/officeDocument/2006/relationships/tags" Target="../tags/tag57.xml"/><Relationship Id="rId1" Type="http://schemas.openxmlformats.org/officeDocument/2006/relationships/tags" Target="../tags/tag56.xml"/><Relationship Id="rId6" Type="http://schemas.openxmlformats.org/officeDocument/2006/relationships/tags" Target="../tags/tag61.xml"/><Relationship Id="rId5" Type="http://schemas.openxmlformats.org/officeDocument/2006/relationships/tags" Target="../tags/tag60.xml"/><Relationship Id="rId10" Type="http://schemas.openxmlformats.org/officeDocument/2006/relationships/image" Target="../media/image10.png"/><Relationship Id="rId4" Type="http://schemas.openxmlformats.org/officeDocument/2006/relationships/tags" Target="../tags/tag59.xml"/><Relationship Id="rId9" Type="http://schemas.openxmlformats.org/officeDocument/2006/relationships/notesSlide" Target="../notesSlides/notesSlide11.xml"/></Relationships>
</file>

<file path=ppt/slides/_rels/slide13.xml.rels><?xml version="1.0" encoding="UTF-8" standalone="yes"?>
<Relationships xmlns="http://schemas.openxmlformats.org/package/2006/relationships"><Relationship Id="rId8" Type="http://schemas.openxmlformats.org/officeDocument/2006/relationships/notesSlide" Target="../notesSlides/notesSlide12.xml"/><Relationship Id="rId3" Type="http://schemas.openxmlformats.org/officeDocument/2006/relationships/tags" Target="../tags/tag65.xml"/><Relationship Id="rId7" Type="http://schemas.openxmlformats.org/officeDocument/2006/relationships/slideLayout" Target="../slideLayouts/slideLayout2.xml"/><Relationship Id="rId2" Type="http://schemas.openxmlformats.org/officeDocument/2006/relationships/tags" Target="../tags/tag64.xml"/><Relationship Id="rId1" Type="http://schemas.openxmlformats.org/officeDocument/2006/relationships/tags" Target="../tags/tag63.xml"/><Relationship Id="rId6" Type="http://schemas.openxmlformats.org/officeDocument/2006/relationships/tags" Target="../tags/tag68.xml"/><Relationship Id="rId5" Type="http://schemas.openxmlformats.org/officeDocument/2006/relationships/tags" Target="../tags/tag67.xml"/><Relationship Id="rId4" Type="http://schemas.openxmlformats.org/officeDocument/2006/relationships/tags" Target="../tags/tag66.xml"/><Relationship Id="rId9" Type="http://schemas.openxmlformats.org/officeDocument/2006/relationships/image" Target="../media/image11.png"/></Relationships>
</file>

<file path=ppt/slides/_rels/slide14.xml.rels><?xml version="1.0" encoding="UTF-8" standalone="yes"?>
<Relationships xmlns="http://schemas.openxmlformats.org/package/2006/relationships"><Relationship Id="rId8" Type="http://schemas.openxmlformats.org/officeDocument/2006/relationships/image" Target="../media/image12.wmf"/><Relationship Id="rId3" Type="http://schemas.openxmlformats.org/officeDocument/2006/relationships/tags" Target="../tags/tag71.xml"/><Relationship Id="rId7" Type="http://schemas.openxmlformats.org/officeDocument/2006/relationships/notesSlide" Target="../notesSlides/notesSlide13.xml"/><Relationship Id="rId2" Type="http://schemas.openxmlformats.org/officeDocument/2006/relationships/tags" Target="../tags/tag70.xml"/><Relationship Id="rId1" Type="http://schemas.openxmlformats.org/officeDocument/2006/relationships/tags" Target="../tags/tag69.xml"/><Relationship Id="rId6" Type="http://schemas.openxmlformats.org/officeDocument/2006/relationships/slideLayout" Target="../slideLayouts/slideLayout2.xml"/><Relationship Id="rId5" Type="http://schemas.openxmlformats.org/officeDocument/2006/relationships/tags" Target="../tags/tag73.xml"/><Relationship Id="rId4" Type="http://schemas.openxmlformats.org/officeDocument/2006/relationships/tags" Target="../tags/tag72.xml"/></Relationships>
</file>

<file path=ppt/slides/_rels/slide2.xml.rels><?xml version="1.0" encoding="UTF-8" standalone="yes"?>
<Relationships xmlns="http://schemas.openxmlformats.org/package/2006/relationships"><Relationship Id="rId3" Type="http://schemas.openxmlformats.org/officeDocument/2006/relationships/tags" Target="../tags/tag7.xml"/><Relationship Id="rId2" Type="http://schemas.openxmlformats.org/officeDocument/2006/relationships/tags" Target="../tags/tag6.xml"/><Relationship Id="rId1" Type="http://schemas.openxmlformats.org/officeDocument/2006/relationships/tags" Target="../tags/tag5.xml"/><Relationship Id="rId5" Type="http://schemas.openxmlformats.org/officeDocument/2006/relationships/notesSlide" Target="../notesSlides/notesSlide2.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9.xml"/><Relationship Id="rId7" Type="http://schemas.openxmlformats.org/officeDocument/2006/relationships/tags" Target="../tags/tag13.xml"/><Relationship Id="rId2" Type="http://schemas.openxmlformats.org/officeDocument/2006/relationships/tags" Target="../tags/tag8.xml"/><Relationship Id="rId1" Type="http://schemas.openxmlformats.org/officeDocument/2006/relationships/vmlDrawing" Target="../drawings/vmlDrawing1.vml"/><Relationship Id="rId6" Type="http://schemas.openxmlformats.org/officeDocument/2006/relationships/tags" Target="../tags/tag12.xml"/><Relationship Id="rId5" Type="http://schemas.openxmlformats.org/officeDocument/2006/relationships/tags" Target="../tags/tag11.xml"/><Relationship Id="rId4" Type="http://schemas.openxmlformats.org/officeDocument/2006/relationships/tags" Target="../tags/tag10.xml"/><Relationship Id="rId9"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 Id="rId5" Type="http://schemas.openxmlformats.org/officeDocument/2006/relationships/notesSlide" Target="../notesSlides/notesSlide4.xml"/><Relationship Id="rId4"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3" Type="http://schemas.openxmlformats.org/officeDocument/2006/relationships/tags" Target="../tags/tag19.xml"/><Relationship Id="rId7" Type="http://schemas.openxmlformats.org/officeDocument/2006/relationships/slideLayout" Target="../slideLayouts/slideLayout3.xml"/><Relationship Id="rId2" Type="http://schemas.openxmlformats.org/officeDocument/2006/relationships/tags" Target="../tags/tag18.xml"/><Relationship Id="rId1" Type="http://schemas.openxmlformats.org/officeDocument/2006/relationships/tags" Target="../tags/tag17.xml"/><Relationship Id="rId6" Type="http://schemas.openxmlformats.org/officeDocument/2006/relationships/tags" Target="../tags/tag22.xml"/><Relationship Id="rId5" Type="http://schemas.openxmlformats.org/officeDocument/2006/relationships/tags" Target="../tags/tag21.xml"/><Relationship Id="rId4" Type="http://schemas.openxmlformats.org/officeDocument/2006/relationships/tags" Target="../tags/tag20.xml"/><Relationship Id="rId9" Type="http://schemas.openxmlformats.org/officeDocument/2006/relationships/image" Target="../media/image3.png"/></Relationships>
</file>

<file path=ppt/slides/_rels/slide6.xml.rels><?xml version="1.0" encoding="UTF-8" standalone="yes"?>
<Relationships xmlns="http://schemas.openxmlformats.org/package/2006/relationships"><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 Id="rId6" Type="http://schemas.openxmlformats.org/officeDocument/2006/relationships/notesSlide" Target="../notesSlides/notesSlide6.xml"/><Relationship Id="rId5" Type="http://schemas.openxmlformats.org/officeDocument/2006/relationships/slideLayout" Target="../slideLayouts/slideLayout2.xml"/><Relationship Id="rId4" Type="http://schemas.openxmlformats.org/officeDocument/2006/relationships/tags" Target="../tags/tag26.xml"/></Relationships>
</file>

<file path=ppt/slides/_rels/slide7.xml.rels><?xml version="1.0" encoding="UTF-8" standalone="yes"?>
<Relationships xmlns="http://schemas.openxmlformats.org/package/2006/relationships"><Relationship Id="rId8" Type="http://schemas.openxmlformats.org/officeDocument/2006/relationships/tags" Target="../tags/tag34.xml"/><Relationship Id="rId13" Type="http://schemas.openxmlformats.org/officeDocument/2006/relationships/image" Target="../media/image4.png"/><Relationship Id="rId3" Type="http://schemas.openxmlformats.org/officeDocument/2006/relationships/tags" Target="../tags/tag29.xml"/><Relationship Id="rId7" Type="http://schemas.openxmlformats.org/officeDocument/2006/relationships/tags" Target="../tags/tag33.xml"/><Relationship Id="rId12" Type="http://schemas.openxmlformats.org/officeDocument/2006/relationships/notesSlide" Target="../notesSlides/notesSlide7.xml"/><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tags" Target="../tags/tag32.xml"/><Relationship Id="rId11" Type="http://schemas.openxmlformats.org/officeDocument/2006/relationships/slideLayout" Target="../slideLayouts/slideLayout2.xml"/><Relationship Id="rId5" Type="http://schemas.openxmlformats.org/officeDocument/2006/relationships/tags" Target="../tags/tag31.xml"/><Relationship Id="rId10" Type="http://schemas.openxmlformats.org/officeDocument/2006/relationships/tags" Target="../tags/tag36.xml"/><Relationship Id="rId4" Type="http://schemas.openxmlformats.org/officeDocument/2006/relationships/tags" Target="../tags/tag30.xml"/><Relationship Id="rId9" Type="http://schemas.openxmlformats.org/officeDocument/2006/relationships/tags" Target="../tags/tag35.xml"/></Relationships>
</file>

<file path=ppt/slides/_rels/slide8.xml.rels><?xml version="1.0" encoding="UTF-8" standalone="yes"?>
<Relationships xmlns="http://schemas.openxmlformats.org/package/2006/relationships"><Relationship Id="rId8" Type="http://schemas.openxmlformats.org/officeDocument/2006/relationships/tags" Target="../tags/tag44.xml"/><Relationship Id="rId3" Type="http://schemas.openxmlformats.org/officeDocument/2006/relationships/tags" Target="../tags/tag39.xml"/><Relationship Id="rId7" Type="http://schemas.openxmlformats.org/officeDocument/2006/relationships/tags" Target="../tags/tag43.xml"/><Relationship Id="rId12" Type="http://schemas.openxmlformats.org/officeDocument/2006/relationships/image" Target="../media/image5.png"/><Relationship Id="rId2" Type="http://schemas.openxmlformats.org/officeDocument/2006/relationships/tags" Target="../tags/tag38.xml"/><Relationship Id="rId1" Type="http://schemas.openxmlformats.org/officeDocument/2006/relationships/tags" Target="../tags/tag37.xml"/><Relationship Id="rId6" Type="http://schemas.openxmlformats.org/officeDocument/2006/relationships/tags" Target="../tags/tag42.xml"/><Relationship Id="rId11" Type="http://schemas.openxmlformats.org/officeDocument/2006/relationships/notesSlide" Target="../notesSlides/notesSlide8.xml"/><Relationship Id="rId5" Type="http://schemas.openxmlformats.org/officeDocument/2006/relationships/tags" Target="../tags/tag41.xml"/><Relationship Id="rId10" Type="http://schemas.openxmlformats.org/officeDocument/2006/relationships/slideLayout" Target="../slideLayouts/slideLayout2.xml"/><Relationship Id="rId4" Type="http://schemas.openxmlformats.org/officeDocument/2006/relationships/tags" Target="../tags/tag40.xml"/><Relationship Id="rId9" Type="http://schemas.openxmlformats.org/officeDocument/2006/relationships/tags" Target="../tags/tag45.xml"/></Relationships>
</file>

<file path=ppt/slides/_rels/slide9.xml.rels><?xml version="1.0" encoding="UTF-8" standalone="yes"?>
<Relationships xmlns="http://schemas.openxmlformats.org/package/2006/relationships"><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 Id="rId6" Type="http://schemas.openxmlformats.org/officeDocument/2006/relationships/notesSlide" Target="../notesSlides/notesSlide9.xml"/><Relationship Id="rId5" Type="http://schemas.openxmlformats.org/officeDocument/2006/relationships/slideLayout" Target="../slideLayouts/slideLayout2.xml"/><Relationship Id="rId4" Type="http://schemas.openxmlformats.org/officeDocument/2006/relationships/tags" Target="../tags/tag4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normAutofit/>
          </a:bodyPr>
          <a:lstStyle/>
          <a:p>
            <a:r>
              <a:rPr lang="en-US" dirty="0" smtClean="0"/>
              <a:t>Applying Hierarchies and Rebalancing </a:t>
            </a:r>
          </a:p>
        </p:txBody>
      </p:sp>
      <p:sp>
        <p:nvSpPr>
          <p:cNvPr id="2052" name="Rectangle 3"/>
          <p:cNvSpPr>
            <a:spLocks noGrp="1" noChangeArrowheads="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p:txBody>
      </p:sp>
      <p:sp>
        <p:nvSpPr>
          <p:cNvPr id="9" name="Text Placeholder 8"/>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4"/>
          <p:cNvSpPr>
            <a:spLocks noGrp="1" noChangeArrowheads="1"/>
          </p:cNvSpPr>
          <p:nvPr>
            <p:ph idx="1"/>
            <p:custDataLst>
              <p:tags r:id="rId2"/>
            </p:custDataLst>
          </p:nvPr>
        </p:nvSpPr>
        <p:spPr/>
        <p:txBody>
          <a:bodyPr/>
          <a:lstStyle/>
          <a:p>
            <a:r>
              <a:rPr lang="en-US" dirty="0" smtClean="0"/>
              <a:t>After changes are made to a forecast or other opinion line, Rebalance may run automatically or it can be run on </a:t>
            </a:r>
            <a:r>
              <a:rPr lang="en-US" dirty="0" smtClean="0"/>
              <a:t>demand</a:t>
            </a:r>
          </a:p>
          <a:p>
            <a:pPr lvl="1"/>
            <a:r>
              <a:rPr lang="en-US" dirty="0" smtClean="0"/>
              <a:t>This </a:t>
            </a:r>
            <a:r>
              <a:rPr lang="en-US" dirty="0" smtClean="0"/>
              <a:t>setting is configured in the Hierarchy </a:t>
            </a:r>
            <a:r>
              <a:rPr lang="en-US" dirty="0" smtClean="0"/>
              <a:t>Manager</a:t>
            </a:r>
            <a:endParaRPr lang="en-US" dirty="0" smtClean="0"/>
          </a:p>
          <a:p>
            <a:r>
              <a:rPr lang="en-US" dirty="0" smtClean="0"/>
              <a:t>The Rebalance function reconciles values entered with the other levels in the </a:t>
            </a:r>
            <a:r>
              <a:rPr lang="en-US" dirty="0" smtClean="0"/>
              <a:t>hierarchy</a:t>
            </a:r>
            <a:endParaRPr lang="en-US" dirty="0" smtClean="0"/>
          </a:p>
          <a:p>
            <a:pPr lvl="1"/>
            <a:endParaRPr lang="en-US" dirty="0" smtClean="0"/>
          </a:p>
        </p:txBody>
      </p:sp>
      <p:sp>
        <p:nvSpPr>
          <p:cNvPr id="9219" name="Rectangle 2"/>
          <p:cNvSpPr>
            <a:spLocks noGrp="1" noChangeArrowheads="1"/>
          </p:cNvSpPr>
          <p:nvPr>
            <p:ph type="title"/>
            <p:custDataLst>
              <p:tags r:id="rId3"/>
            </p:custDataLst>
          </p:nvPr>
        </p:nvSpPr>
        <p:spPr/>
        <p:txBody>
          <a:bodyPr/>
          <a:lstStyle/>
          <a:p>
            <a:r>
              <a:rPr lang="en-US" dirty="0" smtClean="0"/>
              <a:t>Re-balancing Adjustments</a:t>
            </a:r>
          </a:p>
        </p:txBody>
      </p:sp>
      <p:sp>
        <p:nvSpPr>
          <p:cNvPr id="9220" name="Text Box 3"/>
          <p:cNvSpPr txBox="1">
            <a:spLocks noChangeArrowheads="1"/>
          </p:cNvSpPr>
          <p:nvPr>
            <p:custDataLst>
              <p:tags r:id="rId4"/>
            </p:custDataLst>
          </p:nvPr>
        </p:nvSpPr>
        <p:spPr bwMode="auto">
          <a:xfrm>
            <a:off x="261938" y="1436688"/>
            <a:ext cx="8680450" cy="579437"/>
          </a:xfrm>
          <a:prstGeom prst="rect">
            <a:avLst/>
          </a:prstGeom>
          <a:noFill/>
          <a:ln w="9525">
            <a:noFill/>
            <a:miter lim="800000"/>
            <a:headEnd/>
            <a:tailEnd/>
          </a:ln>
        </p:spPr>
        <p:txBody>
          <a:bodyPr>
            <a:spAutoFit/>
          </a:bodyPr>
          <a:lstStyle/>
          <a:p>
            <a:pPr algn="r">
              <a:spcBef>
                <a:spcPct val="50000"/>
              </a:spcBef>
            </a:pPr>
            <a:endParaRPr lang="en-US" sz="3200" b="1" dirty="0"/>
          </a:p>
        </p:txBody>
      </p:sp>
      <p:sp>
        <p:nvSpPr>
          <p:cNvPr id="5" name="Footer Placeholder 4"/>
          <p:cNvSpPr>
            <a:spLocks noGrp="1"/>
          </p:cNvSpPr>
          <p:nvPr>
            <p:ph type="ftr" sz="quarter" idx="10"/>
          </p:nvPr>
        </p:nvSpPr>
        <p:spPr/>
        <p:txBody>
          <a:bodyPr/>
          <a:lstStyle/>
          <a:p>
            <a:r>
              <a:rPr lang="en-US" dirty="0" smtClean="0"/>
              <a:t>DM-App-Hier-Reb-100</a:t>
            </a:r>
            <a:endParaRPr lang="en-US" dirty="0"/>
          </a:p>
        </p:txBody>
      </p:sp>
    </p:spTree>
    <p:custDataLst>
      <p:tags r:id="rId1"/>
    </p:custDataLst>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Re-balancing Adjustments</a:t>
            </a:r>
            <a:endParaRPr lang="en-US" dirty="0"/>
          </a:p>
        </p:txBody>
      </p:sp>
      <p:pic>
        <p:nvPicPr>
          <p:cNvPr id="4" name="Picture 9"/>
          <p:cNvPicPr>
            <a:picLocks noChangeAspect="1" noChangeArrowheads="1"/>
          </p:cNvPicPr>
          <p:nvPr/>
        </p:nvPicPr>
        <p:blipFill>
          <a:blip r:embed="rId4" cstate="print"/>
          <a:srcRect/>
          <a:stretch>
            <a:fillRect/>
          </a:stretch>
        </p:blipFill>
        <p:spPr bwMode="auto">
          <a:xfrm>
            <a:off x="1006288" y="2564043"/>
            <a:ext cx="7593836" cy="1165304"/>
          </a:xfrm>
          <a:prstGeom prst="rect">
            <a:avLst/>
          </a:prstGeom>
          <a:noFill/>
          <a:ln w="317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pic>
        <p:nvPicPr>
          <p:cNvPr id="5" name="Picture 10"/>
          <p:cNvPicPr>
            <a:picLocks noChangeAspect="1" noChangeArrowheads="1"/>
          </p:cNvPicPr>
          <p:nvPr/>
        </p:nvPicPr>
        <p:blipFill>
          <a:blip r:embed="rId5" cstate="print"/>
          <a:srcRect/>
          <a:stretch>
            <a:fillRect/>
          </a:stretch>
        </p:blipFill>
        <p:spPr bwMode="auto">
          <a:xfrm>
            <a:off x="1041986" y="3788246"/>
            <a:ext cx="7615720" cy="1153990"/>
          </a:xfrm>
          <a:prstGeom prst="rect">
            <a:avLst/>
          </a:prstGeom>
          <a:noFill/>
          <a:ln w="317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cxnSp>
        <p:nvCxnSpPr>
          <p:cNvPr id="6" name="Straight Arrow Connector 12"/>
          <p:cNvCxnSpPr>
            <a:cxnSpLocks noChangeShapeType="1"/>
          </p:cNvCxnSpPr>
          <p:nvPr/>
        </p:nvCxnSpPr>
        <p:spPr bwMode="auto">
          <a:xfrm>
            <a:off x="1428375" y="3172271"/>
            <a:ext cx="594670" cy="1690"/>
          </a:xfrm>
          <a:prstGeom prst="straightConnector1">
            <a:avLst/>
          </a:prstGeom>
          <a:noFill/>
          <a:ln w="19050" algn="ctr">
            <a:solidFill>
              <a:srgbClr val="FF0000"/>
            </a:solidFill>
            <a:round/>
            <a:headEnd/>
            <a:tailEnd type="arrow" w="med" len="med"/>
          </a:ln>
        </p:spPr>
      </p:cxnSp>
      <p:sp>
        <p:nvSpPr>
          <p:cNvPr id="7" name="Rectangle 13"/>
          <p:cNvSpPr>
            <a:spLocks noChangeArrowheads="1"/>
          </p:cNvSpPr>
          <p:nvPr/>
        </p:nvSpPr>
        <p:spPr bwMode="auto">
          <a:xfrm>
            <a:off x="7698460" y="3226906"/>
            <a:ext cx="934481" cy="243333"/>
          </a:xfrm>
          <a:prstGeom prst="rect">
            <a:avLst/>
          </a:prstGeom>
          <a:noFill/>
          <a:ln w="19050" algn="ctr">
            <a:solidFill>
              <a:srgbClr val="FF0000"/>
            </a:solidFill>
            <a:round/>
            <a:headEnd/>
            <a:tailEnd/>
          </a:ln>
        </p:spPr>
        <p:txBody>
          <a:bodyPr/>
          <a:lstStyle/>
          <a:p>
            <a:pPr algn="ctr"/>
            <a:endParaRPr lang="en-US" dirty="0"/>
          </a:p>
        </p:txBody>
      </p:sp>
      <p:sp>
        <p:nvSpPr>
          <p:cNvPr id="8" name="Rectangle 16"/>
          <p:cNvSpPr>
            <a:spLocks noChangeArrowheads="1"/>
          </p:cNvSpPr>
          <p:nvPr/>
        </p:nvSpPr>
        <p:spPr bwMode="auto">
          <a:xfrm>
            <a:off x="7752319" y="4410988"/>
            <a:ext cx="934481" cy="243333"/>
          </a:xfrm>
          <a:prstGeom prst="rect">
            <a:avLst/>
          </a:prstGeom>
          <a:noFill/>
          <a:ln w="19050" algn="ctr">
            <a:solidFill>
              <a:srgbClr val="FF0000"/>
            </a:solidFill>
            <a:round/>
            <a:headEnd/>
            <a:tailEnd/>
          </a:ln>
        </p:spPr>
        <p:txBody>
          <a:bodyPr/>
          <a:lstStyle/>
          <a:p>
            <a:pPr algn="ctr"/>
            <a:endParaRPr lang="en-US" dirty="0"/>
          </a:p>
        </p:txBody>
      </p:sp>
      <p:cxnSp>
        <p:nvCxnSpPr>
          <p:cNvPr id="9" name="Straight Arrow Connector 17"/>
          <p:cNvCxnSpPr>
            <a:cxnSpLocks noChangeShapeType="1"/>
          </p:cNvCxnSpPr>
          <p:nvPr/>
        </p:nvCxnSpPr>
        <p:spPr bwMode="auto">
          <a:xfrm>
            <a:off x="1451866" y="4635638"/>
            <a:ext cx="594670" cy="1690"/>
          </a:xfrm>
          <a:prstGeom prst="straightConnector1">
            <a:avLst/>
          </a:prstGeom>
          <a:noFill/>
          <a:ln w="19050" algn="ctr">
            <a:solidFill>
              <a:srgbClr val="FF0000"/>
            </a:solidFill>
            <a:round/>
            <a:headEnd/>
            <a:tailEnd type="arrow" w="med" len="med"/>
          </a:ln>
        </p:spPr>
      </p:cxnSp>
      <p:pic>
        <p:nvPicPr>
          <p:cNvPr id="14" name="Picture 11"/>
          <p:cNvPicPr>
            <a:picLocks noChangeAspect="1" noChangeArrowheads="1"/>
          </p:cNvPicPr>
          <p:nvPr/>
        </p:nvPicPr>
        <p:blipFill>
          <a:blip r:embed="rId6" cstate="print"/>
          <a:srcRect/>
          <a:stretch>
            <a:fillRect/>
          </a:stretch>
        </p:blipFill>
        <p:spPr bwMode="auto">
          <a:xfrm>
            <a:off x="1041986" y="5030121"/>
            <a:ext cx="7615720" cy="1142677"/>
          </a:xfrm>
          <a:prstGeom prst="rect">
            <a:avLst/>
          </a:prstGeom>
          <a:noFill/>
          <a:ln w="317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cxnSp>
        <p:nvCxnSpPr>
          <p:cNvPr id="15" name="Straight Arrow Connector 23"/>
          <p:cNvCxnSpPr>
            <a:cxnSpLocks noChangeShapeType="1"/>
          </p:cNvCxnSpPr>
          <p:nvPr/>
        </p:nvCxnSpPr>
        <p:spPr bwMode="auto">
          <a:xfrm>
            <a:off x="1291877" y="6073308"/>
            <a:ext cx="538352" cy="1830"/>
          </a:xfrm>
          <a:prstGeom prst="straightConnector1">
            <a:avLst/>
          </a:prstGeom>
          <a:noFill/>
          <a:ln w="19050" algn="ctr">
            <a:solidFill>
              <a:srgbClr val="FF0000"/>
            </a:solidFill>
            <a:round/>
            <a:headEnd/>
            <a:tailEnd type="arrow" w="med" len="med"/>
          </a:ln>
        </p:spPr>
      </p:cxnSp>
      <p:sp>
        <p:nvSpPr>
          <p:cNvPr id="16" name="Rectangle 24"/>
          <p:cNvSpPr>
            <a:spLocks noChangeArrowheads="1"/>
          </p:cNvSpPr>
          <p:nvPr/>
        </p:nvSpPr>
        <p:spPr bwMode="auto">
          <a:xfrm>
            <a:off x="7765239" y="5620692"/>
            <a:ext cx="897254" cy="263506"/>
          </a:xfrm>
          <a:prstGeom prst="rect">
            <a:avLst/>
          </a:prstGeom>
          <a:noFill/>
          <a:ln w="19050" algn="ctr">
            <a:solidFill>
              <a:srgbClr val="FF0000"/>
            </a:solidFill>
            <a:round/>
            <a:headEnd/>
            <a:tailEnd/>
          </a:ln>
        </p:spPr>
        <p:txBody>
          <a:bodyPr/>
          <a:lstStyle/>
          <a:p>
            <a:pPr algn="ctr"/>
            <a:endParaRPr lang="en-US" dirty="0"/>
          </a:p>
        </p:txBody>
      </p:sp>
      <p:pic>
        <p:nvPicPr>
          <p:cNvPr id="11" name="Picture 8"/>
          <p:cNvPicPr>
            <a:picLocks noChangeAspect="1" noChangeArrowheads="1"/>
          </p:cNvPicPr>
          <p:nvPr/>
        </p:nvPicPr>
        <p:blipFill>
          <a:blip r:embed="rId7" cstate="print"/>
          <a:srcRect/>
          <a:stretch>
            <a:fillRect/>
          </a:stretch>
        </p:blipFill>
        <p:spPr bwMode="auto">
          <a:xfrm>
            <a:off x="975884" y="895351"/>
            <a:ext cx="7234934" cy="1612193"/>
          </a:xfrm>
          <a:prstGeom prst="rect">
            <a:avLst/>
          </a:prstGeom>
          <a:noFill/>
          <a:ln w="317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cxnSp>
        <p:nvCxnSpPr>
          <p:cNvPr id="12" name="Straight Arrow Connector 8"/>
          <p:cNvCxnSpPr>
            <a:cxnSpLocks noChangeShapeType="1"/>
          </p:cNvCxnSpPr>
          <p:nvPr/>
        </p:nvCxnSpPr>
        <p:spPr bwMode="auto">
          <a:xfrm>
            <a:off x="762000" y="1741936"/>
            <a:ext cx="594670" cy="1690"/>
          </a:xfrm>
          <a:prstGeom prst="straightConnector1">
            <a:avLst/>
          </a:prstGeom>
          <a:noFill/>
          <a:ln w="19050" algn="ctr">
            <a:solidFill>
              <a:srgbClr val="FF0000"/>
            </a:solidFill>
            <a:round/>
            <a:headEnd/>
            <a:tailEnd type="arrow" w="med" len="med"/>
          </a:ln>
        </p:spPr>
      </p:cxnSp>
      <p:sp>
        <p:nvSpPr>
          <p:cNvPr id="13" name="Rectangle 6"/>
          <p:cNvSpPr>
            <a:spLocks noChangeArrowheads="1"/>
          </p:cNvSpPr>
          <p:nvPr/>
        </p:nvSpPr>
        <p:spPr bwMode="auto">
          <a:xfrm>
            <a:off x="7274308" y="1994229"/>
            <a:ext cx="934481" cy="243333"/>
          </a:xfrm>
          <a:prstGeom prst="rect">
            <a:avLst/>
          </a:prstGeom>
          <a:noFill/>
          <a:ln w="19050" algn="ctr">
            <a:solidFill>
              <a:srgbClr val="FF0000"/>
            </a:solidFill>
            <a:round/>
            <a:headEnd/>
            <a:tailEnd/>
          </a:ln>
        </p:spPr>
        <p:txBody>
          <a:bodyPr/>
          <a:lstStyle/>
          <a:p>
            <a:pPr algn="ctr"/>
            <a:endParaRPr lang="en-US" dirty="0"/>
          </a:p>
        </p:txBody>
      </p:sp>
      <p:sp>
        <p:nvSpPr>
          <p:cNvPr id="17" name="Left Brace 38"/>
          <p:cNvSpPr>
            <a:spLocks/>
          </p:cNvSpPr>
          <p:nvPr>
            <p:custDataLst>
              <p:tags r:id="rId1"/>
            </p:custDataLst>
          </p:nvPr>
        </p:nvSpPr>
        <p:spPr bwMode="auto">
          <a:xfrm>
            <a:off x="457200" y="2563283"/>
            <a:ext cx="609600" cy="3648605"/>
          </a:xfrm>
          <a:prstGeom prst="leftBrace">
            <a:avLst>
              <a:gd name="adj1" fmla="val 8345"/>
              <a:gd name="adj2" fmla="val 50000"/>
            </a:avLst>
          </a:prstGeom>
          <a:noFill/>
          <a:ln w="19050" algn="ctr">
            <a:solidFill>
              <a:srgbClr val="FF0000"/>
            </a:solidFill>
            <a:round/>
            <a:headEnd/>
            <a:tailEnd/>
          </a:ln>
        </p:spPr>
        <p:txBody>
          <a:bodyPr/>
          <a:lstStyle/>
          <a:p>
            <a:pPr algn="ctr"/>
            <a:endParaRPr lang="en-US" dirty="0"/>
          </a:p>
        </p:txBody>
      </p:sp>
      <p:sp>
        <p:nvSpPr>
          <p:cNvPr id="18" name="Rectangle 4"/>
          <p:cNvSpPr txBox="1">
            <a:spLocks noChangeArrowheads="1"/>
          </p:cNvSpPr>
          <p:nvPr>
            <p:custDataLst>
              <p:tags r:id="rId2"/>
            </p:custDataLst>
          </p:nvPr>
        </p:nvSpPr>
        <p:spPr bwMode="auto">
          <a:xfrm>
            <a:off x="457200" y="1200150"/>
            <a:ext cx="2514600" cy="5105400"/>
          </a:xfrm>
          <a:prstGeom prst="rect">
            <a:avLst/>
          </a:prstGeom>
          <a:noFill/>
          <a:ln w="9525">
            <a:noFill/>
            <a:miter lim="800000"/>
            <a:headEnd/>
            <a:tailEnd/>
          </a:ln>
        </p:spPr>
        <p:txBody>
          <a:bodyPr/>
          <a:lstStyle/>
          <a:p>
            <a:pPr>
              <a:lnSpc>
                <a:spcPct val="80000"/>
              </a:lnSpc>
              <a:defRPr/>
            </a:pPr>
            <a:endParaRPr lang="en-US" sz="1400" b="1" i="1" kern="0" dirty="0">
              <a:latin typeface="+mn-lt"/>
              <a:cs typeface="+mn-cs"/>
            </a:endParaRPr>
          </a:p>
        </p:txBody>
      </p:sp>
      <p:sp>
        <p:nvSpPr>
          <p:cNvPr id="19" name="Footer Placeholder 18"/>
          <p:cNvSpPr>
            <a:spLocks noGrp="1"/>
          </p:cNvSpPr>
          <p:nvPr>
            <p:ph type="ftr" sz="quarter" idx="10"/>
          </p:nvPr>
        </p:nvSpPr>
        <p:spPr/>
        <p:txBody>
          <a:bodyPr/>
          <a:lstStyle/>
          <a:p>
            <a:r>
              <a:rPr lang="en-US" dirty="0" smtClean="0"/>
              <a:t>DM-App-Hier-Reb-110</a:t>
            </a:r>
            <a:endParaRPr lang="en-US"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6"/>
          <p:cNvSpPr>
            <a:spLocks noGrp="1"/>
          </p:cNvSpPr>
          <p:nvPr>
            <p:ph idx="1"/>
            <p:custDataLst>
              <p:tags r:id="rId2"/>
            </p:custDataLst>
          </p:nvPr>
        </p:nvSpPr>
        <p:spPr/>
        <p:txBody>
          <a:bodyPr/>
          <a:lstStyle/>
          <a:p>
            <a:r>
              <a:rPr lang="en-US" dirty="0" smtClean="0"/>
              <a:t>Click the Rebalance button in the Hierarchy section of the Home tab.</a:t>
            </a:r>
          </a:p>
          <a:p>
            <a:pPr lvl="1"/>
            <a:r>
              <a:rPr lang="en-US" dirty="0" smtClean="0"/>
              <a:t>Click Selected Series to apply the changes to the current series   OR</a:t>
            </a:r>
          </a:p>
          <a:p>
            <a:pPr lvl="1"/>
            <a:r>
              <a:rPr lang="en-US" dirty="0" smtClean="0"/>
              <a:t>By Level, select the level to which you want to apply the changes. This will apply the changes to all series in that group</a:t>
            </a:r>
          </a:p>
          <a:p>
            <a:endParaRPr lang="en-US" dirty="0" smtClean="0"/>
          </a:p>
          <a:p>
            <a:endParaRPr lang="en-US" dirty="0"/>
          </a:p>
        </p:txBody>
      </p:sp>
      <p:sp>
        <p:nvSpPr>
          <p:cNvPr id="11267" name="Rectangle 2"/>
          <p:cNvSpPr>
            <a:spLocks noGrp="1" noChangeArrowheads="1"/>
          </p:cNvSpPr>
          <p:nvPr>
            <p:ph type="title"/>
            <p:custDataLst>
              <p:tags r:id="rId3"/>
            </p:custDataLst>
          </p:nvPr>
        </p:nvSpPr>
        <p:spPr/>
        <p:txBody>
          <a:bodyPr/>
          <a:lstStyle/>
          <a:p>
            <a:r>
              <a:rPr lang="en-US" dirty="0" smtClean="0"/>
              <a:t>Rebalance On Demand From The Menu</a:t>
            </a:r>
            <a:endParaRPr lang="en-US" dirty="0"/>
          </a:p>
        </p:txBody>
      </p:sp>
      <p:sp>
        <p:nvSpPr>
          <p:cNvPr id="12292" name="Rectangle 3"/>
          <p:cNvSpPr>
            <a:spLocks noChangeArrowheads="1"/>
          </p:cNvSpPr>
          <p:nvPr>
            <p:custDataLst>
              <p:tags r:id="rId4"/>
            </p:custDataLst>
          </p:nvPr>
        </p:nvSpPr>
        <p:spPr bwMode="auto">
          <a:xfrm>
            <a:off x="381000" y="1143000"/>
            <a:ext cx="5638800" cy="4267200"/>
          </a:xfrm>
          <a:prstGeom prst="rect">
            <a:avLst/>
          </a:prstGeom>
          <a:noFill/>
          <a:ln w="9525">
            <a:noFill/>
            <a:miter lim="800000"/>
            <a:headEnd/>
            <a:tailEnd/>
          </a:ln>
        </p:spPr>
        <p:txBody>
          <a:bodyPr/>
          <a:lstStyle/>
          <a:p>
            <a:pPr>
              <a:spcBef>
                <a:spcPct val="20000"/>
              </a:spcBef>
              <a:defRPr/>
            </a:pPr>
            <a:endParaRPr lang="en-US" sz="2400" b="1" dirty="0">
              <a:cs typeface="+mn-cs"/>
            </a:endParaRPr>
          </a:p>
        </p:txBody>
      </p:sp>
      <p:sp>
        <p:nvSpPr>
          <p:cNvPr id="11270" name="Rectangle 3"/>
          <p:cNvSpPr>
            <a:spLocks noChangeArrowheads="1"/>
          </p:cNvSpPr>
          <p:nvPr>
            <p:custDataLst>
              <p:tags r:id="rId5"/>
            </p:custDataLst>
          </p:nvPr>
        </p:nvSpPr>
        <p:spPr bwMode="auto">
          <a:xfrm>
            <a:off x="381000" y="1143000"/>
            <a:ext cx="8305800" cy="533400"/>
          </a:xfrm>
          <a:prstGeom prst="rect">
            <a:avLst/>
          </a:prstGeom>
          <a:noFill/>
          <a:ln w="9525">
            <a:noFill/>
            <a:miter lim="800000"/>
            <a:headEnd/>
            <a:tailEnd/>
          </a:ln>
        </p:spPr>
        <p:txBody>
          <a:bodyPr/>
          <a:lstStyle/>
          <a:p>
            <a:pPr>
              <a:spcBef>
                <a:spcPct val="20000"/>
              </a:spcBef>
            </a:pPr>
            <a:endParaRPr lang="en-US" sz="1600" b="1" dirty="0"/>
          </a:p>
        </p:txBody>
      </p:sp>
      <p:pic>
        <p:nvPicPr>
          <p:cNvPr id="11269" name="Picture 11"/>
          <p:cNvPicPr>
            <a:picLocks noChangeAspect="1" noChangeArrowheads="1"/>
          </p:cNvPicPr>
          <p:nvPr>
            <p:custDataLst>
              <p:tags r:id="rId6"/>
            </p:custDataLst>
          </p:nvPr>
        </p:nvPicPr>
        <p:blipFill>
          <a:blip r:embed="rId10" cstate="print"/>
          <a:srcRect/>
          <a:stretch>
            <a:fillRect/>
          </a:stretch>
        </p:blipFill>
        <p:spPr bwMode="auto">
          <a:xfrm>
            <a:off x="4846320" y="3619500"/>
            <a:ext cx="3764280" cy="2476500"/>
          </a:xfrm>
          <a:prstGeom prst="rect">
            <a:avLst/>
          </a:prstGeom>
          <a:noFill/>
          <a:ln w="317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1271" name="Line 14"/>
          <p:cNvSpPr>
            <a:spLocks noChangeShapeType="1"/>
          </p:cNvSpPr>
          <p:nvPr>
            <p:custDataLst>
              <p:tags r:id="rId7"/>
            </p:custDataLst>
          </p:nvPr>
        </p:nvSpPr>
        <p:spPr bwMode="auto">
          <a:xfrm>
            <a:off x="4648200" y="3771900"/>
            <a:ext cx="990600" cy="381000"/>
          </a:xfrm>
          <a:prstGeom prst="line">
            <a:avLst/>
          </a:prstGeom>
          <a:noFill/>
          <a:ln w="38100">
            <a:solidFill>
              <a:srgbClr val="FF0000"/>
            </a:solidFill>
            <a:round/>
            <a:headEnd/>
            <a:tailEnd type="triangle" w="med" len="med"/>
          </a:ln>
        </p:spPr>
        <p:txBody>
          <a:bodyPr/>
          <a:lstStyle/>
          <a:p>
            <a:endParaRPr lang="en-US" dirty="0"/>
          </a:p>
        </p:txBody>
      </p:sp>
      <p:sp>
        <p:nvSpPr>
          <p:cNvPr id="9" name="Footer Placeholder 8"/>
          <p:cNvSpPr>
            <a:spLocks noGrp="1"/>
          </p:cNvSpPr>
          <p:nvPr>
            <p:ph type="ftr" sz="quarter" idx="10"/>
          </p:nvPr>
        </p:nvSpPr>
        <p:spPr/>
        <p:txBody>
          <a:bodyPr/>
          <a:lstStyle/>
          <a:p>
            <a:r>
              <a:rPr lang="en-US" dirty="0" smtClean="0"/>
              <a:t>DM-App-Hier-Reb-120</a:t>
            </a:r>
            <a:endParaRPr lang="en-US" dirty="0"/>
          </a:p>
        </p:txBody>
      </p:sp>
    </p:spTree>
    <p:custDataLst>
      <p:tags r:id="rId1"/>
    </p:custDataLst>
  </p:cSld>
  <p:clrMapOvr>
    <a:masterClrMapping/>
  </p:clrMapOv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Rectangle 3"/>
          <p:cNvSpPr>
            <a:spLocks noGrp="1" noChangeArrowheads="1"/>
          </p:cNvSpPr>
          <p:nvPr>
            <p:ph idx="1"/>
            <p:custDataLst>
              <p:tags r:id="rId2"/>
            </p:custDataLst>
          </p:nvPr>
        </p:nvSpPr>
        <p:spPr/>
        <p:txBody>
          <a:bodyPr/>
          <a:lstStyle/>
          <a:p>
            <a:r>
              <a:rPr lang="en-US" dirty="0" smtClean="0"/>
              <a:t>It is not necessary to remove a Static Hierarchy in order to apply an On-fly </a:t>
            </a:r>
            <a:r>
              <a:rPr lang="en-US" dirty="0" smtClean="0"/>
              <a:t>Hierarchy</a:t>
            </a:r>
            <a:endParaRPr lang="en-US" dirty="0" smtClean="0"/>
          </a:p>
          <a:p>
            <a:r>
              <a:rPr lang="en-US" dirty="0" smtClean="0"/>
              <a:t>To remove a Hierarchy that has been applied, click the Remove Hierarchy button in the Hierarchy section of the Home tab</a:t>
            </a:r>
          </a:p>
          <a:p>
            <a:endParaRPr lang="en-US" dirty="0" smtClean="0"/>
          </a:p>
        </p:txBody>
      </p:sp>
      <p:sp>
        <p:nvSpPr>
          <p:cNvPr id="12291" name="Rectangle 2"/>
          <p:cNvSpPr>
            <a:spLocks noGrp="1" noChangeArrowheads="1"/>
          </p:cNvSpPr>
          <p:nvPr>
            <p:ph type="title"/>
            <p:custDataLst>
              <p:tags r:id="rId3"/>
            </p:custDataLst>
          </p:nvPr>
        </p:nvSpPr>
        <p:spPr/>
        <p:txBody>
          <a:bodyPr/>
          <a:lstStyle/>
          <a:p>
            <a:r>
              <a:rPr lang="en-US" dirty="0" smtClean="0"/>
              <a:t>Removing an Applied Hierarchy</a:t>
            </a:r>
          </a:p>
        </p:txBody>
      </p:sp>
      <p:sp>
        <p:nvSpPr>
          <p:cNvPr id="12293" name="Text Box 4"/>
          <p:cNvSpPr txBox="1">
            <a:spLocks noChangeArrowheads="1"/>
          </p:cNvSpPr>
          <p:nvPr>
            <p:custDataLst>
              <p:tags r:id="rId4"/>
            </p:custDataLst>
          </p:nvPr>
        </p:nvSpPr>
        <p:spPr bwMode="auto">
          <a:xfrm>
            <a:off x="1889125" y="3013075"/>
            <a:ext cx="184150" cy="457200"/>
          </a:xfrm>
          <a:prstGeom prst="rect">
            <a:avLst/>
          </a:prstGeom>
          <a:noFill/>
          <a:ln w="19050">
            <a:noFill/>
            <a:miter lim="800000"/>
            <a:headEnd/>
            <a:tailEnd/>
          </a:ln>
        </p:spPr>
        <p:txBody>
          <a:bodyPr wrap="none">
            <a:spAutoFit/>
          </a:bodyPr>
          <a:lstStyle/>
          <a:p>
            <a:pPr algn="ctr"/>
            <a:endParaRPr lang="en-US" sz="2400" dirty="0">
              <a:latin typeface="Times New Roman" pitchFamily="18" charset="0"/>
            </a:endParaRPr>
          </a:p>
        </p:txBody>
      </p:sp>
      <p:pic>
        <p:nvPicPr>
          <p:cNvPr id="12294" name="Picture 9"/>
          <p:cNvPicPr>
            <a:picLocks noChangeAspect="1" noChangeArrowheads="1"/>
          </p:cNvPicPr>
          <p:nvPr>
            <p:custDataLst>
              <p:tags r:id="rId5"/>
            </p:custDataLst>
          </p:nvPr>
        </p:nvPicPr>
        <p:blipFill>
          <a:blip r:embed="rId9" cstate="print"/>
          <a:srcRect/>
          <a:stretch>
            <a:fillRect/>
          </a:stretch>
        </p:blipFill>
        <p:spPr bwMode="auto">
          <a:xfrm>
            <a:off x="2971800" y="4162425"/>
            <a:ext cx="3211459" cy="1628775"/>
          </a:xfrm>
          <a:prstGeom prst="rect">
            <a:avLst/>
          </a:prstGeom>
          <a:noFill/>
          <a:ln w="317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2295" name="Oval 9"/>
          <p:cNvSpPr>
            <a:spLocks noChangeArrowheads="1"/>
          </p:cNvSpPr>
          <p:nvPr>
            <p:custDataLst>
              <p:tags r:id="rId6"/>
            </p:custDataLst>
          </p:nvPr>
        </p:nvSpPr>
        <p:spPr bwMode="auto">
          <a:xfrm>
            <a:off x="3955431" y="4204915"/>
            <a:ext cx="2292969" cy="679837"/>
          </a:xfrm>
          <a:prstGeom prst="ellipse">
            <a:avLst/>
          </a:prstGeom>
          <a:noFill/>
          <a:ln w="31750" algn="ctr">
            <a:solidFill>
              <a:srgbClr val="FF0000"/>
            </a:solidFill>
            <a:round/>
            <a:headEnd/>
            <a:tailEnd/>
          </a:ln>
        </p:spPr>
        <p:txBody>
          <a:bodyPr/>
          <a:lstStyle/>
          <a:p>
            <a:pPr algn="ctr"/>
            <a:endParaRPr lang="en-US" dirty="0"/>
          </a:p>
        </p:txBody>
      </p:sp>
      <p:sp>
        <p:nvSpPr>
          <p:cNvPr id="8" name="Footer Placeholder 7"/>
          <p:cNvSpPr>
            <a:spLocks noGrp="1"/>
          </p:cNvSpPr>
          <p:nvPr>
            <p:ph type="ftr" sz="quarter" idx="10"/>
          </p:nvPr>
        </p:nvSpPr>
        <p:spPr/>
        <p:txBody>
          <a:bodyPr/>
          <a:lstStyle/>
          <a:p>
            <a:r>
              <a:rPr lang="en-US" dirty="0" smtClean="0"/>
              <a:t>DM-App-Hier-Reb-130</a:t>
            </a:r>
            <a:endParaRPr lang="en-US" dirty="0"/>
          </a:p>
        </p:txBody>
      </p:sp>
    </p:spTree>
    <p:custDataLst>
      <p:tags r:id="rId1"/>
    </p:custDataLst>
  </p:cSld>
  <p:clrMapOvr>
    <a:masterClrMapping/>
  </p:clrMapOv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3" descr="BD18241_"/>
          <p:cNvPicPr>
            <a:picLocks noGrp="1" noChangeAspect="1" noChangeArrowheads="1"/>
          </p:cNvPicPr>
          <p:nvPr>
            <p:ph idx="1"/>
            <p:custDataLst>
              <p:tags r:id="rId2"/>
            </p:custDataLst>
          </p:nvPr>
        </p:nvPicPr>
        <p:blipFill>
          <a:blip r:embed="rId8" cstate="print"/>
          <a:stretch>
            <a:fillRect/>
          </a:stretch>
        </p:blipFill>
        <p:spPr>
          <a:xfrm>
            <a:off x="1536982" y="1120775"/>
            <a:ext cx="6035393" cy="5213547"/>
          </a:xfrm>
        </p:spPr>
      </p:pic>
      <p:sp>
        <p:nvSpPr>
          <p:cNvPr id="48130" name="Rectangle 2"/>
          <p:cNvSpPr>
            <a:spLocks noGrp="1" noChangeArrowheads="1"/>
          </p:cNvSpPr>
          <p:nvPr>
            <p:ph type="title"/>
            <p:custDataLst>
              <p:tags r:id="rId3"/>
            </p:custDataLst>
          </p:nvPr>
        </p:nvSpPr>
        <p:spPr/>
        <p:txBody>
          <a:bodyPr/>
          <a:lstStyle/>
          <a:p>
            <a:r>
              <a:rPr lang="en-US" dirty="0" smtClean="0"/>
              <a:t>Hierarchy Forecasting - Recap</a:t>
            </a:r>
            <a:endParaRPr lang="en-US" dirty="0"/>
          </a:p>
        </p:txBody>
      </p:sp>
      <p:grpSp>
        <p:nvGrpSpPr>
          <p:cNvPr id="2" name="Group 13"/>
          <p:cNvGrpSpPr/>
          <p:nvPr>
            <p:custDataLst>
              <p:tags r:id="rId4"/>
            </p:custDataLst>
          </p:nvPr>
        </p:nvGrpSpPr>
        <p:grpSpPr>
          <a:xfrm>
            <a:off x="304800" y="1947446"/>
            <a:ext cx="7888478" cy="4092302"/>
            <a:chOff x="304800" y="2308497"/>
            <a:chExt cx="7888478" cy="4092302"/>
          </a:xfrm>
        </p:grpSpPr>
        <p:sp>
          <p:nvSpPr>
            <p:cNvPr id="48139" name="Text Box 11"/>
            <p:cNvSpPr txBox="1">
              <a:spLocks noChangeArrowheads="1"/>
            </p:cNvSpPr>
            <p:nvPr/>
          </p:nvSpPr>
          <p:spPr bwMode="auto">
            <a:xfrm>
              <a:off x="6400800" y="3256651"/>
              <a:ext cx="1792478" cy="830997"/>
            </a:xfrm>
            <a:prstGeom prst="rect">
              <a:avLst/>
            </a:prstGeom>
            <a:noFill/>
            <a:ln w="9525">
              <a:noFill/>
              <a:miter lim="800000"/>
              <a:headEnd/>
              <a:tailEnd/>
            </a:ln>
            <a:effectLst/>
          </p:spPr>
          <p:txBody>
            <a:bodyPr wrap="none">
              <a:spAutoFit/>
            </a:bodyPr>
            <a:lstStyle/>
            <a:p>
              <a:r>
                <a:rPr lang="en-US" sz="2400" dirty="0" smtClean="0"/>
                <a:t>Top Down</a:t>
              </a:r>
              <a:endParaRPr lang="en-US" sz="2400" dirty="0"/>
            </a:p>
            <a:p>
              <a:r>
                <a:rPr lang="en-US" sz="2400" dirty="0"/>
                <a:t> </a:t>
              </a:r>
              <a:r>
                <a:rPr lang="en-US" sz="2400" dirty="0" smtClean="0"/>
                <a:t>Allocation</a:t>
              </a:r>
              <a:endParaRPr lang="en-US" sz="2400" dirty="0"/>
            </a:p>
          </p:txBody>
        </p:sp>
        <p:sp>
          <p:nvSpPr>
            <p:cNvPr id="48132" name="Text Box 4"/>
            <p:cNvSpPr txBox="1">
              <a:spLocks noChangeArrowheads="1"/>
            </p:cNvSpPr>
            <p:nvPr/>
          </p:nvSpPr>
          <p:spPr bwMode="auto">
            <a:xfrm>
              <a:off x="3581400" y="5466451"/>
              <a:ext cx="1927225" cy="892552"/>
            </a:xfrm>
            <a:prstGeom prst="rect">
              <a:avLst/>
            </a:prstGeom>
            <a:noFill/>
            <a:ln w="9525">
              <a:noFill/>
              <a:miter lim="800000"/>
              <a:headEnd/>
              <a:tailEnd/>
            </a:ln>
            <a:effectLst/>
          </p:spPr>
          <p:txBody>
            <a:bodyPr wrap="square">
              <a:spAutoFit/>
            </a:bodyPr>
            <a:lstStyle/>
            <a:p>
              <a:pPr algn="ctr"/>
              <a:r>
                <a:rPr lang="en-US" sz="1600" b="1" dirty="0"/>
                <a:t>Individual</a:t>
              </a:r>
            </a:p>
            <a:p>
              <a:pPr algn="ctr"/>
              <a:r>
                <a:rPr lang="en-US" sz="1600" b="1" dirty="0"/>
                <a:t>Items</a:t>
              </a:r>
            </a:p>
            <a:p>
              <a:pPr algn="ctr"/>
              <a:r>
                <a:rPr lang="en-US" sz="1600" b="1" dirty="0"/>
                <a:t>(Units</a:t>
              </a:r>
              <a:r>
                <a:rPr lang="en-US" sz="2000" b="1" dirty="0"/>
                <a:t>)</a:t>
              </a:r>
            </a:p>
          </p:txBody>
        </p:sp>
        <p:sp>
          <p:nvSpPr>
            <p:cNvPr id="48133" name="Text Box 5"/>
            <p:cNvSpPr txBox="1">
              <a:spLocks noChangeArrowheads="1"/>
            </p:cNvSpPr>
            <p:nvPr/>
          </p:nvSpPr>
          <p:spPr bwMode="auto">
            <a:xfrm>
              <a:off x="3733800" y="4178254"/>
              <a:ext cx="1558440" cy="830997"/>
            </a:xfrm>
            <a:prstGeom prst="rect">
              <a:avLst/>
            </a:prstGeom>
            <a:noFill/>
            <a:ln w="9525">
              <a:noFill/>
              <a:miter lim="800000"/>
              <a:headEnd/>
              <a:tailEnd/>
            </a:ln>
            <a:effectLst/>
          </p:spPr>
          <p:txBody>
            <a:bodyPr wrap="none">
              <a:spAutoFit/>
            </a:bodyPr>
            <a:lstStyle/>
            <a:p>
              <a:pPr algn="ctr"/>
              <a:r>
                <a:rPr lang="en-US" sz="1600" b="1" dirty="0"/>
                <a:t>Product</a:t>
              </a:r>
            </a:p>
            <a:p>
              <a:pPr algn="ctr"/>
              <a:r>
                <a:rPr lang="en-US" sz="1600" b="1" dirty="0"/>
                <a:t>Group</a:t>
              </a:r>
            </a:p>
            <a:p>
              <a:pPr algn="ctr"/>
              <a:r>
                <a:rPr lang="en-US" sz="1600" b="1" dirty="0"/>
                <a:t>(Units/Dollars)</a:t>
              </a:r>
            </a:p>
          </p:txBody>
        </p:sp>
        <p:sp>
          <p:nvSpPr>
            <p:cNvPr id="48134" name="Text Box 6"/>
            <p:cNvSpPr txBox="1">
              <a:spLocks noChangeArrowheads="1"/>
            </p:cNvSpPr>
            <p:nvPr/>
          </p:nvSpPr>
          <p:spPr bwMode="auto">
            <a:xfrm>
              <a:off x="4038600" y="2882854"/>
              <a:ext cx="1008609" cy="830997"/>
            </a:xfrm>
            <a:prstGeom prst="rect">
              <a:avLst/>
            </a:prstGeom>
            <a:noFill/>
            <a:ln w="9525">
              <a:noFill/>
              <a:miter lim="800000"/>
              <a:headEnd/>
              <a:tailEnd/>
            </a:ln>
            <a:effectLst/>
          </p:spPr>
          <p:txBody>
            <a:bodyPr wrap="none">
              <a:spAutoFit/>
            </a:bodyPr>
            <a:lstStyle/>
            <a:p>
              <a:pPr algn="ctr"/>
              <a:r>
                <a:rPr lang="en-US" sz="1600" b="1" dirty="0"/>
                <a:t>Business</a:t>
              </a:r>
            </a:p>
            <a:p>
              <a:pPr algn="ctr"/>
              <a:r>
                <a:rPr lang="en-US" sz="1600" b="1" dirty="0"/>
                <a:t>Unit</a:t>
              </a:r>
            </a:p>
            <a:p>
              <a:pPr algn="ctr"/>
              <a:r>
                <a:rPr lang="en-US" sz="1600" b="1" dirty="0"/>
                <a:t>(Dollars)</a:t>
              </a:r>
            </a:p>
          </p:txBody>
        </p:sp>
        <p:sp>
          <p:nvSpPr>
            <p:cNvPr id="48135" name="Text Box 7"/>
            <p:cNvSpPr txBox="1">
              <a:spLocks noChangeArrowheads="1"/>
            </p:cNvSpPr>
            <p:nvPr/>
          </p:nvSpPr>
          <p:spPr bwMode="auto">
            <a:xfrm>
              <a:off x="3962400" y="2308497"/>
              <a:ext cx="1183336" cy="338554"/>
            </a:xfrm>
            <a:prstGeom prst="rect">
              <a:avLst/>
            </a:prstGeom>
            <a:noFill/>
            <a:ln w="9525">
              <a:noFill/>
              <a:miter lim="800000"/>
              <a:headEnd/>
              <a:tailEnd/>
            </a:ln>
            <a:effectLst/>
          </p:spPr>
          <p:txBody>
            <a:bodyPr wrap="none">
              <a:spAutoFit/>
            </a:bodyPr>
            <a:lstStyle/>
            <a:p>
              <a:r>
                <a:rPr lang="en-US" sz="1600" b="1" dirty="0" smtClean="0"/>
                <a:t>Company</a:t>
              </a:r>
              <a:endParaRPr lang="en-US" sz="1600" b="1" dirty="0"/>
            </a:p>
          </p:txBody>
        </p:sp>
        <p:sp>
          <p:nvSpPr>
            <p:cNvPr id="48136" name="Line 8"/>
            <p:cNvSpPr>
              <a:spLocks noChangeShapeType="1"/>
            </p:cNvSpPr>
            <p:nvPr/>
          </p:nvSpPr>
          <p:spPr bwMode="auto">
            <a:xfrm flipV="1">
              <a:off x="1100328" y="2647050"/>
              <a:ext cx="2633472" cy="3753749"/>
            </a:xfrm>
            <a:prstGeom prst="line">
              <a:avLst/>
            </a:prstGeom>
            <a:noFill/>
            <a:ln w="50800">
              <a:solidFill>
                <a:srgbClr val="FF0000"/>
              </a:solidFill>
              <a:round/>
              <a:headEnd/>
              <a:tailEnd type="triangle" w="lg" len="lg"/>
            </a:ln>
            <a:effectLst/>
          </p:spPr>
          <p:txBody>
            <a:bodyPr/>
            <a:lstStyle/>
            <a:p>
              <a:endParaRPr lang="en-US" dirty="0"/>
            </a:p>
          </p:txBody>
        </p:sp>
        <p:sp>
          <p:nvSpPr>
            <p:cNvPr id="48137" name="Line 9"/>
            <p:cNvSpPr>
              <a:spLocks noChangeShapeType="1"/>
            </p:cNvSpPr>
            <p:nvPr/>
          </p:nvSpPr>
          <p:spPr bwMode="auto">
            <a:xfrm>
              <a:off x="5257799" y="2570850"/>
              <a:ext cx="2537913" cy="3829949"/>
            </a:xfrm>
            <a:prstGeom prst="line">
              <a:avLst/>
            </a:prstGeom>
            <a:noFill/>
            <a:ln w="50800">
              <a:solidFill>
                <a:srgbClr val="0070C0"/>
              </a:solidFill>
              <a:round/>
              <a:headEnd/>
              <a:tailEnd type="triangle" w="lg" len="lg"/>
            </a:ln>
            <a:effectLst/>
          </p:spPr>
          <p:txBody>
            <a:bodyPr/>
            <a:lstStyle/>
            <a:p>
              <a:endParaRPr lang="en-US" dirty="0"/>
            </a:p>
          </p:txBody>
        </p:sp>
        <p:sp>
          <p:nvSpPr>
            <p:cNvPr id="48138" name="Text Box 10"/>
            <p:cNvSpPr txBox="1">
              <a:spLocks noChangeArrowheads="1"/>
            </p:cNvSpPr>
            <p:nvPr/>
          </p:nvSpPr>
          <p:spPr bwMode="auto">
            <a:xfrm>
              <a:off x="304800" y="3256651"/>
              <a:ext cx="2090637" cy="830997"/>
            </a:xfrm>
            <a:prstGeom prst="rect">
              <a:avLst/>
            </a:prstGeom>
            <a:noFill/>
            <a:ln w="9525">
              <a:noFill/>
              <a:miter lim="800000"/>
              <a:headEnd/>
              <a:tailEnd/>
            </a:ln>
            <a:effectLst/>
          </p:spPr>
          <p:txBody>
            <a:bodyPr wrap="none">
              <a:spAutoFit/>
            </a:bodyPr>
            <a:lstStyle/>
            <a:p>
              <a:r>
                <a:rPr lang="en-US" sz="2400" dirty="0" smtClean="0"/>
                <a:t>Bottom Up</a:t>
              </a:r>
              <a:endParaRPr lang="en-US" sz="2400" dirty="0"/>
            </a:p>
            <a:p>
              <a:r>
                <a:rPr lang="en-US" sz="2400" dirty="0" smtClean="0"/>
                <a:t>Aggregation</a:t>
              </a:r>
              <a:endParaRPr lang="en-US" sz="2400" dirty="0"/>
            </a:p>
          </p:txBody>
        </p:sp>
      </p:grpSp>
      <p:sp>
        <p:nvSpPr>
          <p:cNvPr id="14" name="Rectangle 13"/>
          <p:cNvSpPr/>
          <p:nvPr>
            <p:custDataLst>
              <p:tags r:id="rId5"/>
            </p:custDataLst>
          </p:nvPr>
        </p:nvSpPr>
        <p:spPr>
          <a:xfrm>
            <a:off x="457200" y="762000"/>
            <a:ext cx="8458200" cy="707886"/>
          </a:xfrm>
          <a:prstGeom prst="rect">
            <a:avLst/>
          </a:prstGeom>
        </p:spPr>
        <p:txBody>
          <a:bodyPr wrap="square">
            <a:spAutoFit/>
          </a:bodyPr>
          <a:lstStyle/>
          <a:p>
            <a:r>
              <a:rPr lang="en-US" sz="2000" dirty="0" smtClean="0"/>
              <a:t>Hierarchies allow users to manipulate and/or view data in a way most useful to them</a:t>
            </a:r>
          </a:p>
        </p:txBody>
      </p:sp>
      <p:sp>
        <p:nvSpPr>
          <p:cNvPr id="15" name="Footer Placeholder 14"/>
          <p:cNvSpPr>
            <a:spLocks noGrp="1"/>
          </p:cNvSpPr>
          <p:nvPr>
            <p:ph type="ftr" sz="quarter" idx="10"/>
          </p:nvPr>
        </p:nvSpPr>
        <p:spPr/>
        <p:txBody>
          <a:bodyPr/>
          <a:lstStyle/>
          <a:p>
            <a:r>
              <a:rPr lang="en-US" dirty="0" smtClean="0"/>
              <a:t>DM-App-Hier-Reb-140</a:t>
            </a:r>
            <a:endParaRPr lang="en-US" dirty="0"/>
          </a:p>
        </p:txBody>
      </p:sp>
    </p:spTree>
    <p:custDataLst>
      <p:tags r:id="rId1"/>
    </p:custDataLst>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custDataLst>
              <p:tags r:id="rId2"/>
            </p:custDataLst>
          </p:nvPr>
        </p:nvSpPr>
        <p:spPr/>
        <p:txBody>
          <a:bodyPr/>
          <a:lstStyle/>
          <a:p>
            <a:r>
              <a:rPr lang="en-US" b="1" dirty="0" smtClean="0"/>
              <a:t>Hierarchies</a:t>
            </a:r>
            <a:r>
              <a:rPr lang="en-US" dirty="0" smtClean="0"/>
              <a:t> are used to:</a:t>
            </a:r>
          </a:p>
          <a:p>
            <a:pPr lvl="1"/>
            <a:r>
              <a:rPr lang="en-US" dirty="0" smtClean="0"/>
              <a:t>View data based on series attributes at aggregate levels such as Product Class, Sales Region, Customer</a:t>
            </a:r>
          </a:p>
          <a:p>
            <a:pPr lvl="1"/>
            <a:r>
              <a:rPr lang="en-US" dirty="0" smtClean="0"/>
              <a:t>Make changes to a forecast at an aggregate level</a:t>
            </a:r>
          </a:p>
          <a:p>
            <a:pPr lvl="1"/>
            <a:r>
              <a:rPr lang="en-US" dirty="0" smtClean="0"/>
              <a:t>Reconcile changes made at various levels by using the </a:t>
            </a:r>
            <a:r>
              <a:rPr lang="en-US" b="1" dirty="0" smtClean="0"/>
              <a:t>Re-balance</a:t>
            </a:r>
            <a:r>
              <a:rPr lang="en-US" dirty="0" smtClean="0"/>
              <a:t> feature</a:t>
            </a:r>
          </a:p>
          <a:p>
            <a:pPr lvl="1"/>
            <a:r>
              <a:rPr lang="en-US" dirty="0" smtClean="0"/>
              <a:t>Provide history to create statistical forecasts at aggregate level.</a:t>
            </a:r>
          </a:p>
          <a:p>
            <a:pPr lvl="1"/>
            <a:r>
              <a:rPr lang="en-US" dirty="0" smtClean="0"/>
              <a:t>Users may create their own </a:t>
            </a:r>
            <a:r>
              <a:rPr lang="en-US" b="1" dirty="0" smtClean="0"/>
              <a:t>Hierarchies</a:t>
            </a:r>
            <a:r>
              <a:rPr lang="en-US" dirty="0" smtClean="0"/>
              <a:t> in the </a:t>
            </a:r>
            <a:r>
              <a:rPr lang="en-US" b="1" dirty="0" smtClean="0"/>
              <a:t>Hierarchy Manager</a:t>
            </a:r>
            <a:r>
              <a:rPr lang="en-US" dirty="0" smtClean="0"/>
              <a:t> or use </a:t>
            </a:r>
            <a:r>
              <a:rPr lang="en-US" b="1" dirty="0" smtClean="0"/>
              <a:t>Hierarchies</a:t>
            </a:r>
            <a:r>
              <a:rPr lang="en-US" dirty="0" smtClean="0"/>
              <a:t> that have been shared by the owner</a:t>
            </a:r>
          </a:p>
          <a:p>
            <a:pPr lvl="1"/>
            <a:endParaRPr lang="en-US" dirty="0"/>
          </a:p>
        </p:txBody>
      </p:sp>
      <p:sp>
        <p:nvSpPr>
          <p:cNvPr id="3075" name="Rectangle 2"/>
          <p:cNvSpPr>
            <a:spLocks noGrp="1" noChangeArrowheads="1"/>
          </p:cNvSpPr>
          <p:nvPr>
            <p:ph type="title"/>
            <p:custDataLst>
              <p:tags r:id="rId3"/>
            </p:custDataLst>
          </p:nvPr>
        </p:nvSpPr>
        <p:spPr/>
        <p:txBody>
          <a:bodyPr/>
          <a:lstStyle/>
          <a:p>
            <a:r>
              <a:rPr lang="en-US" dirty="0" smtClean="0"/>
              <a:t>Overview - Using Hierarchies</a:t>
            </a:r>
          </a:p>
        </p:txBody>
      </p:sp>
      <p:sp>
        <p:nvSpPr>
          <p:cNvPr id="4" name="Footer Placeholder 3"/>
          <p:cNvSpPr>
            <a:spLocks noGrp="1"/>
          </p:cNvSpPr>
          <p:nvPr>
            <p:ph type="ftr" sz="quarter" idx="10"/>
          </p:nvPr>
        </p:nvSpPr>
        <p:spPr/>
        <p:txBody>
          <a:bodyPr/>
          <a:lstStyle/>
          <a:p>
            <a:r>
              <a:rPr lang="en-US" dirty="0" smtClean="0"/>
              <a:t>DM-App-Hier-Reb-020</a:t>
            </a:r>
            <a:endParaRPr lang="en-US" dirty="0"/>
          </a:p>
        </p:txBody>
      </p:sp>
    </p:spTree>
    <p:custDataLst>
      <p:tags r:id="rId1"/>
    </p:custDataLst>
  </p:cSld>
  <p:clrMapOvr>
    <a:masterClrMapping/>
  </p:clrMapOv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custDataLst>
              <p:tags r:id="rId3"/>
            </p:custDataLst>
          </p:nvPr>
        </p:nvSpPr>
        <p:spPr/>
        <p:txBody>
          <a:bodyPr/>
          <a:lstStyle/>
          <a:p>
            <a:pPr eaLnBrk="0" hangingPunct="0">
              <a:defRPr/>
            </a:pPr>
            <a:r>
              <a:rPr lang="en-US" dirty="0" smtClean="0">
                <a:solidFill>
                  <a:srgbClr val="000000"/>
                </a:solidFill>
                <a:cs typeface="Times New Roman" pitchFamily="18" charset="0"/>
              </a:rPr>
              <a:t>These are examples of hierarchies, covering Demand views for Sales and Marketing, Supply views for Logistics and Manufacturing and Financial views for Budgets.</a:t>
            </a:r>
          </a:p>
        </p:txBody>
      </p:sp>
      <p:sp>
        <p:nvSpPr>
          <p:cNvPr id="2" name="Title 1"/>
          <p:cNvSpPr>
            <a:spLocks noGrp="1"/>
          </p:cNvSpPr>
          <p:nvPr>
            <p:ph type="title"/>
            <p:custDataLst>
              <p:tags r:id="rId4"/>
            </p:custDataLst>
          </p:nvPr>
        </p:nvSpPr>
        <p:spPr/>
        <p:txBody>
          <a:bodyPr/>
          <a:lstStyle/>
          <a:p>
            <a:r>
              <a:rPr lang="en-US" dirty="0" smtClean="0"/>
              <a:t>Hierarchy Examples</a:t>
            </a:r>
            <a:endParaRPr lang="en-US" dirty="0"/>
          </a:p>
        </p:txBody>
      </p:sp>
      <p:grpSp>
        <p:nvGrpSpPr>
          <p:cNvPr id="123" name="Group 122"/>
          <p:cNvGrpSpPr/>
          <p:nvPr>
            <p:custDataLst>
              <p:tags r:id="rId5"/>
            </p:custDataLst>
          </p:nvPr>
        </p:nvGrpSpPr>
        <p:grpSpPr>
          <a:xfrm>
            <a:off x="546100" y="2886075"/>
            <a:ext cx="2474970" cy="3338288"/>
            <a:chOff x="546100" y="2819400"/>
            <a:chExt cx="2474970" cy="3338288"/>
          </a:xfrm>
        </p:grpSpPr>
        <p:sp>
          <p:nvSpPr>
            <p:cNvPr id="5" name="Freeform 5"/>
            <p:cNvSpPr>
              <a:spLocks/>
            </p:cNvSpPr>
            <p:nvPr/>
          </p:nvSpPr>
          <p:spPr bwMode="auto">
            <a:xfrm>
              <a:off x="546100" y="3236179"/>
              <a:ext cx="1309688" cy="2738839"/>
            </a:xfrm>
            <a:custGeom>
              <a:avLst/>
              <a:gdLst/>
              <a:ahLst/>
              <a:cxnLst>
                <a:cxn ang="0">
                  <a:pos x="0" y="1936"/>
                </a:cxn>
                <a:cxn ang="0">
                  <a:pos x="1651" y="2667"/>
                </a:cxn>
                <a:cxn ang="0">
                  <a:pos x="1651" y="0"/>
                </a:cxn>
                <a:cxn ang="0">
                  <a:pos x="0" y="1936"/>
                </a:cxn>
              </a:cxnLst>
              <a:rect l="0" t="0" r="r" b="b"/>
              <a:pathLst>
                <a:path w="1651" h="2667">
                  <a:moveTo>
                    <a:pt x="0" y="1936"/>
                  </a:moveTo>
                  <a:lnTo>
                    <a:pt x="1651" y="2667"/>
                  </a:lnTo>
                  <a:lnTo>
                    <a:pt x="1651" y="0"/>
                  </a:lnTo>
                  <a:lnTo>
                    <a:pt x="0" y="1936"/>
                  </a:lnTo>
                  <a:close/>
                </a:path>
              </a:pathLst>
            </a:custGeom>
            <a:solidFill>
              <a:schemeClr val="accent6">
                <a:lumMod val="20000"/>
                <a:lumOff val="8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6" name="Freeform 6"/>
            <p:cNvSpPr>
              <a:spLocks/>
            </p:cNvSpPr>
            <p:nvPr/>
          </p:nvSpPr>
          <p:spPr bwMode="auto">
            <a:xfrm>
              <a:off x="546100" y="3236179"/>
              <a:ext cx="1309688" cy="2738839"/>
            </a:xfrm>
            <a:custGeom>
              <a:avLst/>
              <a:gdLst/>
              <a:ahLst/>
              <a:cxnLst>
                <a:cxn ang="0">
                  <a:pos x="0" y="1936"/>
                </a:cxn>
                <a:cxn ang="0">
                  <a:pos x="1651" y="2667"/>
                </a:cxn>
                <a:cxn ang="0">
                  <a:pos x="1651" y="0"/>
                </a:cxn>
                <a:cxn ang="0">
                  <a:pos x="0" y="1936"/>
                </a:cxn>
              </a:cxnLst>
              <a:rect l="0" t="0" r="r" b="b"/>
              <a:pathLst>
                <a:path w="1651" h="2667">
                  <a:moveTo>
                    <a:pt x="0" y="1936"/>
                  </a:moveTo>
                  <a:lnTo>
                    <a:pt x="1651" y="2667"/>
                  </a:lnTo>
                  <a:lnTo>
                    <a:pt x="1651" y="0"/>
                  </a:lnTo>
                  <a:lnTo>
                    <a:pt x="0" y="1936"/>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7" name="Freeform 7"/>
            <p:cNvSpPr>
              <a:spLocks/>
            </p:cNvSpPr>
            <p:nvPr/>
          </p:nvSpPr>
          <p:spPr bwMode="auto">
            <a:xfrm>
              <a:off x="1860550" y="3252604"/>
              <a:ext cx="1138238" cy="2722414"/>
            </a:xfrm>
            <a:custGeom>
              <a:avLst/>
              <a:gdLst/>
              <a:ahLst/>
              <a:cxnLst>
                <a:cxn ang="0">
                  <a:pos x="1432" y="1925"/>
                </a:cxn>
                <a:cxn ang="0">
                  <a:pos x="0" y="2652"/>
                </a:cxn>
                <a:cxn ang="0">
                  <a:pos x="0" y="0"/>
                </a:cxn>
                <a:cxn ang="0">
                  <a:pos x="1432" y="1925"/>
                </a:cxn>
              </a:cxnLst>
              <a:rect l="0" t="0" r="r" b="b"/>
              <a:pathLst>
                <a:path w="1432" h="2652">
                  <a:moveTo>
                    <a:pt x="1432" y="1925"/>
                  </a:moveTo>
                  <a:lnTo>
                    <a:pt x="0" y="2652"/>
                  </a:lnTo>
                  <a:lnTo>
                    <a:pt x="0" y="0"/>
                  </a:lnTo>
                  <a:lnTo>
                    <a:pt x="1432" y="1925"/>
                  </a:lnTo>
                  <a:close/>
                </a:path>
              </a:pathLst>
            </a:custGeom>
            <a:solidFill>
              <a:schemeClr val="accent6">
                <a:lumMod val="20000"/>
                <a:lumOff val="8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8" name="Freeform 8"/>
            <p:cNvSpPr>
              <a:spLocks/>
            </p:cNvSpPr>
            <p:nvPr/>
          </p:nvSpPr>
          <p:spPr bwMode="auto">
            <a:xfrm>
              <a:off x="1860550" y="3252604"/>
              <a:ext cx="1138238" cy="2722414"/>
            </a:xfrm>
            <a:custGeom>
              <a:avLst/>
              <a:gdLst/>
              <a:ahLst/>
              <a:cxnLst>
                <a:cxn ang="0">
                  <a:pos x="1432" y="1925"/>
                </a:cxn>
                <a:cxn ang="0">
                  <a:pos x="0" y="2652"/>
                </a:cxn>
                <a:cxn ang="0">
                  <a:pos x="0" y="0"/>
                </a:cxn>
                <a:cxn ang="0">
                  <a:pos x="1432" y="1925"/>
                </a:cxn>
              </a:cxnLst>
              <a:rect l="0" t="0" r="r" b="b"/>
              <a:pathLst>
                <a:path w="1432" h="2652">
                  <a:moveTo>
                    <a:pt x="1432" y="1925"/>
                  </a:moveTo>
                  <a:lnTo>
                    <a:pt x="0" y="2652"/>
                  </a:lnTo>
                  <a:lnTo>
                    <a:pt x="0" y="0"/>
                  </a:lnTo>
                  <a:lnTo>
                    <a:pt x="1432" y="1925"/>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9" name="Line 9"/>
            <p:cNvSpPr>
              <a:spLocks noChangeShapeType="1"/>
            </p:cNvSpPr>
            <p:nvPr/>
          </p:nvSpPr>
          <p:spPr bwMode="auto">
            <a:xfrm flipV="1">
              <a:off x="1882775" y="4102588"/>
              <a:ext cx="506413" cy="342869"/>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10" name="Line 10"/>
            <p:cNvSpPr>
              <a:spLocks noChangeShapeType="1"/>
            </p:cNvSpPr>
            <p:nvPr/>
          </p:nvSpPr>
          <p:spPr bwMode="auto">
            <a:xfrm flipV="1">
              <a:off x="1882775" y="4677457"/>
              <a:ext cx="796925" cy="505063"/>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11" name="Line 11"/>
            <p:cNvSpPr>
              <a:spLocks noChangeShapeType="1"/>
            </p:cNvSpPr>
            <p:nvPr/>
          </p:nvSpPr>
          <p:spPr bwMode="auto">
            <a:xfrm flipH="1" flipV="1">
              <a:off x="935038" y="4677457"/>
              <a:ext cx="947738" cy="505063"/>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12" name="Line 12"/>
            <p:cNvSpPr>
              <a:spLocks noChangeShapeType="1"/>
            </p:cNvSpPr>
            <p:nvPr/>
          </p:nvSpPr>
          <p:spPr bwMode="auto">
            <a:xfrm flipH="1" flipV="1">
              <a:off x="1214438" y="4174448"/>
              <a:ext cx="612775" cy="28743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13" name="Rectangle 13"/>
            <p:cNvSpPr>
              <a:spLocks noChangeArrowheads="1"/>
            </p:cNvSpPr>
            <p:nvPr/>
          </p:nvSpPr>
          <p:spPr bwMode="auto">
            <a:xfrm rot="1440000">
              <a:off x="746849" y="5636313"/>
              <a:ext cx="835165"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Sales View </a:t>
              </a:r>
              <a:endParaRPr kumimoji="0" lang="en-US" sz="1200" b="1" i="0" u="none" strike="noStrike" cap="none" normalizeH="0" baseline="0" dirty="0" smtClean="0">
                <a:ln>
                  <a:noFill/>
                </a:ln>
                <a:solidFill>
                  <a:schemeClr val="tx1"/>
                </a:solidFill>
                <a:effectLst/>
                <a:cs typeface="Arial" pitchFamily="34" charset="0"/>
              </a:endParaRPr>
            </a:p>
          </p:txBody>
        </p:sp>
        <p:sp>
          <p:nvSpPr>
            <p:cNvPr id="14" name="Rectangle 14"/>
            <p:cNvSpPr>
              <a:spLocks noChangeArrowheads="1"/>
            </p:cNvSpPr>
            <p:nvPr/>
          </p:nvSpPr>
          <p:spPr bwMode="auto">
            <a:xfrm rot="1440000">
              <a:off x="970574" y="5800561"/>
              <a:ext cx="201978"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a:t>
              </a:r>
              <a:endParaRPr kumimoji="0" lang="en-US" sz="1200" b="1" i="0" u="none" strike="noStrike" cap="none" normalizeH="0" baseline="0" dirty="0" smtClean="0">
                <a:ln>
                  <a:noFill/>
                </a:ln>
                <a:solidFill>
                  <a:schemeClr val="tx1"/>
                </a:solidFill>
                <a:effectLst/>
                <a:cs typeface="Arial" pitchFamily="34" charset="0"/>
              </a:endParaRPr>
            </a:p>
          </p:txBody>
        </p:sp>
        <p:sp>
          <p:nvSpPr>
            <p:cNvPr id="15" name="Rectangle 15"/>
            <p:cNvSpPr>
              <a:spLocks noChangeArrowheads="1"/>
            </p:cNvSpPr>
            <p:nvPr/>
          </p:nvSpPr>
          <p:spPr bwMode="auto">
            <a:xfrm rot="1320000">
              <a:off x="970512" y="5164100"/>
              <a:ext cx="706925"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Accounts</a:t>
              </a:r>
              <a:endParaRPr kumimoji="0" lang="en-US" sz="1200" b="1" i="0" u="none" strike="noStrike" cap="none" normalizeH="0" baseline="0" dirty="0" smtClean="0">
                <a:ln>
                  <a:noFill/>
                </a:ln>
                <a:solidFill>
                  <a:schemeClr val="tx1"/>
                </a:solidFill>
                <a:effectLst/>
                <a:cs typeface="Arial" pitchFamily="34" charset="0"/>
              </a:endParaRPr>
            </a:p>
          </p:txBody>
        </p:sp>
        <p:sp>
          <p:nvSpPr>
            <p:cNvPr id="16" name="Rectangle 16"/>
            <p:cNvSpPr>
              <a:spLocks noChangeArrowheads="1"/>
            </p:cNvSpPr>
            <p:nvPr/>
          </p:nvSpPr>
          <p:spPr bwMode="auto">
            <a:xfrm rot="1260000">
              <a:off x="1162404" y="4500947"/>
              <a:ext cx="583493"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Regions</a:t>
              </a:r>
              <a:endParaRPr kumimoji="0" lang="en-US" sz="1200" b="1" i="0" u="none" strike="noStrike" cap="none" normalizeH="0" baseline="0" dirty="0" smtClean="0">
                <a:ln>
                  <a:noFill/>
                </a:ln>
                <a:solidFill>
                  <a:schemeClr val="tx1"/>
                </a:solidFill>
                <a:effectLst/>
                <a:cs typeface="Arial" pitchFamily="34" charset="0"/>
              </a:endParaRPr>
            </a:p>
          </p:txBody>
        </p:sp>
        <p:sp>
          <p:nvSpPr>
            <p:cNvPr id="17" name="Rectangle 17"/>
            <p:cNvSpPr>
              <a:spLocks noChangeArrowheads="1"/>
            </p:cNvSpPr>
            <p:nvPr/>
          </p:nvSpPr>
          <p:spPr bwMode="auto">
            <a:xfrm rot="1200000">
              <a:off x="1390322" y="3953550"/>
              <a:ext cx="426399"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Com-</a:t>
              </a:r>
              <a:endParaRPr kumimoji="0" lang="en-US" sz="1200" b="1" i="0" u="none" strike="noStrike" cap="none" normalizeH="0" baseline="0" dirty="0" smtClean="0">
                <a:ln>
                  <a:noFill/>
                </a:ln>
                <a:solidFill>
                  <a:schemeClr val="tx1"/>
                </a:solidFill>
                <a:effectLst/>
                <a:cs typeface="Arial" pitchFamily="34" charset="0"/>
              </a:endParaRPr>
            </a:p>
          </p:txBody>
        </p:sp>
        <p:sp>
          <p:nvSpPr>
            <p:cNvPr id="18" name="Rectangle 18"/>
            <p:cNvSpPr>
              <a:spLocks noChangeArrowheads="1"/>
            </p:cNvSpPr>
            <p:nvPr/>
          </p:nvSpPr>
          <p:spPr bwMode="auto">
            <a:xfrm rot="1200000">
              <a:off x="1315380" y="4098824"/>
              <a:ext cx="38472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pany</a:t>
              </a:r>
              <a:endParaRPr kumimoji="0" lang="en-US" sz="1200" b="1" i="0" u="none" strike="noStrike" cap="none" normalizeH="0" baseline="0" dirty="0" smtClean="0">
                <a:ln>
                  <a:noFill/>
                </a:ln>
                <a:solidFill>
                  <a:schemeClr val="tx1"/>
                </a:solidFill>
                <a:effectLst/>
                <a:cs typeface="Arial" pitchFamily="34" charset="0"/>
              </a:endParaRPr>
            </a:p>
          </p:txBody>
        </p:sp>
        <p:sp>
          <p:nvSpPr>
            <p:cNvPr id="19" name="Rectangle 19"/>
            <p:cNvSpPr>
              <a:spLocks noChangeArrowheads="1"/>
            </p:cNvSpPr>
            <p:nvPr/>
          </p:nvSpPr>
          <p:spPr bwMode="auto">
            <a:xfrm rot="19860000">
              <a:off x="2134510" y="5605516"/>
              <a:ext cx="796693"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Marketing </a:t>
              </a:r>
              <a:endParaRPr kumimoji="0" lang="en-US" sz="1200" b="1" i="0" u="none" strike="noStrike" cap="none" normalizeH="0" baseline="0" dirty="0" smtClean="0">
                <a:ln>
                  <a:noFill/>
                </a:ln>
                <a:solidFill>
                  <a:schemeClr val="tx1"/>
                </a:solidFill>
                <a:effectLst/>
                <a:cs typeface="Arial" pitchFamily="34" charset="0"/>
              </a:endParaRPr>
            </a:p>
          </p:txBody>
        </p:sp>
        <p:sp>
          <p:nvSpPr>
            <p:cNvPr id="20" name="Rectangle 20"/>
            <p:cNvSpPr>
              <a:spLocks noChangeArrowheads="1"/>
            </p:cNvSpPr>
            <p:nvPr/>
          </p:nvSpPr>
          <p:spPr bwMode="auto">
            <a:xfrm rot="19860000">
              <a:off x="2352617" y="5728702"/>
              <a:ext cx="668453"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View       </a:t>
              </a:r>
              <a:endParaRPr kumimoji="0" lang="en-US" sz="1200" b="1" i="0" u="none" strike="noStrike" cap="none" normalizeH="0" baseline="0" dirty="0" smtClean="0">
                <a:ln>
                  <a:noFill/>
                </a:ln>
                <a:solidFill>
                  <a:schemeClr val="tx1"/>
                </a:solidFill>
                <a:effectLst/>
                <a:cs typeface="Arial" pitchFamily="34" charset="0"/>
              </a:endParaRPr>
            </a:p>
          </p:txBody>
        </p:sp>
        <p:sp>
          <p:nvSpPr>
            <p:cNvPr id="21" name="Rectangle 21"/>
            <p:cNvSpPr>
              <a:spLocks noChangeArrowheads="1"/>
            </p:cNvSpPr>
            <p:nvPr/>
          </p:nvSpPr>
          <p:spPr bwMode="auto">
            <a:xfrm rot="19860000">
              <a:off x="2348041" y="5973022"/>
              <a:ext cx="62998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 Units)</a:t>
              </a:r>
              <a:endParaRPr kumimoji="0" lang="en-US" sz="1200" b="1" i="0" u="none" strike="noStrike" cap="none" normalizeH="0" baseline="0" dirty="0" smtClean="0">
                <a:ln>
                  <a:noFill/>
                </a:ln>
                <a:solidFill>
                  <a:schemeClr val="tx1"/>
                </a:solidFill>
                <a:effectLst/>
                <a:cs typeface="Arial" pitchFamily="34" charset="0"/>
              </a:endParaRPr>
            </a:p>
          </p:txBody>
        </p:sp>
        <p:sp>
          <p:nvSpPr>
            <p:cNvPr id="22" name="Rectangle 22"/>
            <p:cNvSpPr>
              <a:spLocks noChangeArrowheads="1"/>
            </p:cNvSpPr>
            <p:nvPr/>
          </p:nvSpPr>
          <p:spPr bwMode="auto">
            <a:xfrm rot="19920000">
              <a:off x="2120061" y="5137409"/>
              <a:ext cx="501740"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Brands</a:t>
              </a:r>
              <a:endParaRPr kumimoji="0" lang="en-US" sz="1200" b="1" i="0" u="none" strike="noStrike" cap="none" normalizeH="0" baseline="0" dirty="0" smtClean="0">
                <a:ln>
                  <a:noFill/>
                </a:ln>
                <a:solidFill>
                  <a:schemeClr val="tx1"/>
                </a:solidFill>
                <a:effectLst/>
                <a:cs typeface="Arial" pitchFamily="34" charset="0"/>
              </a:endParaRPr>
            </a:p>
          </p:txBody>
        </p:sp>
        <p:sp>
          <p:nvSpPr>
            <p:cNvPr id="23" name="Rectangle 23"/>
            <p:cNvSpPr>
              <a:spLocks noChangeArrowheads="1"/>
            </p:cNvSpPr>
            <p:nvPr/>
          </p:nvSpPr>
          <p:spPr bwMode="auto">
            <a:xfrm rot="19805589">
              <a:off x="1910053" y="4484560"/>
              <a:ext cx="615553"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Product </a:t>
              </a:r>
              <a:endParaRPr kumimoji="0" lang="en-US" sz="1200" b="1" i="0" u="none" strike="noStrike" cap="none" normalizeH="0" baseline="0" dirty="0" smtClean="0">
                <a:ln>
                  <a:noFill/>
                </a:ln>
                <a:solidFill>
                  <a:schemeClr val="tx1"/>
                </a:solidFill>
                <a:effectLst/>
                <a:cs typeface="Arial" pitchFamily="34" charset="0"/>
              </a:endParaRPr>
            </a:p>
          </p:txBody>
        </p:sp>
        <p:sp>
          <p:nvSpPr>
            <p:cNvPr id="24" name="Rectangle 24"/>
            <p:cNvSpPr>
              <a:spLocks noChangeArrowheads="1"/>
            </p:cNvSpPr>
            <p:nvPr/>
          </p:nvSpPr>
          <p:spPr bwMode="auto">
            <a:xfrm rot="19780399">
              <a:off x="1819597" y="4689159"/>
              <a:ext cx="815929"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Categories</a:t>
              </a:r>
              <a:endParaRPr kumimoji="0" lang="en-US" sz="1200" b="1" i="0" u="none" strike="noStrike" cap="none" normalizeH="0" baseline="0" dirty="0" smtClean="0">
                <a:ln>
                  <a:noFill/>
                </a:ln>
                <a:solidFill>
                  <a:schemeClr val="tx1"/>
                </a:solidFill>
                <a:effectLst/>
                <a:cs typeface="Arial" pitchFamily="34" charset="0"/>
              </a:endParaRPr>
            </a:p>
          </p:txBody>
        </p:sp>
        <p:sp>
          <p:nvSpPr>
            <p:cNvPr id="25" name="Rectangle 25"/>
            <p:cNvSpPr>
              <a:spLocks noChangeArrowheads="1"/>
            </p:cNvSpPr>
            <p:nvPr/>
          </p:nvSpPr>
          <p:spPr bwMode="auto">
            <a:xfrm rot="19740000">
              <a:off x="1845903" y="3906617"/>
              <a:ext cx="426399"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Com-</a:t>
              </a:r>
              <a:endParaRPr kumimoji="0" lang="en-US" sz="1200" b="1" i="0" u="none" strike="noStrike" cap="none" normalizeH="0" baseline="0" dirty="0" smtClean="0">
                <a:ln>
                  <a:noFill/>
                </a:ln>
                <a:solidFill>
                  <a:schemeClr val="tx1"/>
                </a:solidFill>
                <a:effectLst/>
                <a:cs typeface="Arial" pitchFamily="34" charset="0"/>
              </a:endParaRPr>
            </a:p>
          </p:txBody>
        </p:sp>
        <p:sp>
          <p:nvSpPr>
            <p:cNvPr id="26" name="Rectangle 26"/>
            <p:cNvSpPr>
              <a:spLocks noChangeArrowheads="1"/>
            </p:cNvSpPr>
            <p:nvPr/>
          </p:nvSpPr>
          <p:spPr bwMode="auto">
            <a:xfrm rot="19740000">
              <a:off x="1848879" y="4124485"/>
              <a:ext cx="38472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pany</a:t>
              </a:r>
              <a:endParaRPr kumimoji="0" lang="en-US" sz="1200" b="1" i="0" u="none" strike="noStrike" cap="none" normalizeH="0" baseline="0" dirty="0" smtClean="0">
                <a:ln>
                  <a:noFill/>
                </a:ln>
                <a:solidFill>
                  <a:schemeClr val="tx1"/>
                </a:solidFill>
                <a:effectLst/>
                <a:cs typeface="Arial" pitchFamily="34" charset="0"/>
              </a:endParaRPr>
            </a:p>
          </p:txBody>
        </p:sp>
        <p:sp>
          <p:nvSpPr>
            <p:cNvPr id="27" name="Rectangle 54"/>
            <p:cNvSpPr>
              <a:spLocks noChangeArrowheads="1"/>
            </p:cNvSpPr>
            <p:nvPr/>
          </p:nvSpPr>
          <p:spPr bwMode="auto">
            <a:xfrm>
              <a:off x="823913" y="2819400"/>
              <a:ext cx="2062163" cy="349027"/>
            </a:xfrm>
            <a:prstGeom prst="roundRect">
              <a:avLst/>
            </a:prstGeom>
            <a:solidFill>
              <a:schemeClr val="accent6">
                <a:lumMod val="20000"/>
                <a:lumOff val="80000"/>
              </a:schemeClr>
            </a:solidFill>
            <a:ln w="1588">
              <a:solidFill>
                <a:schemeClr val="accent6">
                  <a:lumMod val="20000"/>
                  <a:lumOff val="80000"/>
                </a:schemeClr>
              </a:solidFill>
              <a:prstDash val="solid"/>
              <a:miter lim="800000"/>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sz="1200" b="1" dirty="0"/>
            </a:p>
          </p:txBody>
        </p:sp>
        <p:sp>
          <p:nvSpPr>
            <p:cNvPr id="28" name="Rectangle 55"/>
            <p:cNvSpPr>
              <a:spLocks noChangeArrowheads="1"/>
            </p:cNvSpPr>
            <p:nvPr/>
          </p:nvSpPr>
          <p:spPr bwMode="auto">
            <a:xfrm>
              <a:off x="1152525" y="2874833"/>
              <a:ext cx="644407"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Demand</a:t>
              </a:r>
              <a:endParaRPr kumimoji="0" lang="en-US" sz="1200" b="1" i="0" u="none" strike="noStrike" cap="none" normalizeH="0" baseline="0" dirty="0" smtClean="0">
                <a:ln>
                  <a:noFill/>
                </a:ln>
                <a:solidFill>
                  <a:schemeClr val="tx1"/>
                </a:solidFill>
                <a:effectLst/>
                <a:cs typeface="Arial" pitchFamily="34" charset="0"/>
              </a:endParaRPr>
            </a:p>
          </p:txBody>
        </p:sp>
        <p:sp>
          <p:nvSpPr>
            <p:cNvPr id="29" name="Rectangle 56"/>
            <p:cNvSpPr>
              <a:spLocks noChangeArrowheads="1"/>
            </p:cNvSpPr>
            <p:nvPr/>
          </p:nvSpPr>
          <p:spPr bwMode="auto">
            <a:xfrm>
              <a:off x="1755775" y="2874833"/>
              <a:ext cx="64120"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a:t>
              </a:r>
              <a:endParaRPr kumimoji="0" lang="en-US" sz="1200" b="1" i="0" u="none" strike="noStrike" cap="none" normalizeH="0" baseline="0" dirty="0" smtClean="0">
                <a:ln>
                  <a:noFill/>
                </a:ln>
                <a:solidFill>
                  <a:schemeClr val="tx1"/>
                </a:solidFill>
                <a:effectLst/>
                <a:cs typeface="Arial" pitchFamily="34" charset="0"/>
              </a:endParaRPr>
            </a:p>
          </p:txBody>
        </p:sp>
        <p:sp>
          <p:nvSpPr>
            <p:cNvPr id="30" name="Rectangle 57"/>
            <p:cNvSpPr>
              <a:spLocks noChangeArrowheads="1"/>
            </p:cNvSpPr>
            <p:nvPr/>
          </p:nvSpPr>
          <p:spPr bwMode="auto">
            <a:xfrm>
              <a:off x="1811338" y="2874833"/>
              <a:ext cx="82234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side Views </a:t>
              </a:r>
              <a:endParaRPr kumimoji="0" lang="en-US" sz="1200" b="1" i="0" u="none" strike="noStrike" cap="none" normalizeH="0" baseline="0" dirty="0" smtClean="0">
                <a:ln>
                  <a:noFill/>
                </a:ln>
                <a:solidFill>
                  <a:schemeClr val="tx1"/>
                </a:solidFill>
                <a:effectLst/>
                <a:cs typeface="Arial" pitchFamily="34" charset="0"/>
              </a:endParaRPr>
            </a:p>
          </p:txBody>
        </p:sp>
      </p:grpSp>
      <p:grpSp>
        <p:nvGrpSpPr>
          <p:cNvPr id="122" name="Group 121"/>
          <p:cNvGrpSpPr/>
          <p:nvPr>
            <p:custDataLst>
              <p:tags r:id="rId6"/>
            </p:custDataLst>
          </p:nvPr>
        </p:nvGrpSpPr>
        <p:grpSpPr>
          <a:xfrm>
            <a:off x="3394075" y="2895600"/>
            <a:ext cx="2733628" cy="3298088"/>
            <a:chOff x="3394075" y="2895600"/>
            <a:chExt cx="2733628" cy="3298088"/>
          </a:xfrm>
        </p:grpSpPr>
        <p:sp>
          <p:nvSpPr>
            <p:cNvPr id="32" name="Freeform 27"/>
            <p:cNvSpPr>
              <a:spLocks/>
            </p:cNvSpPr>
            <p:nvPr/>
          </p:nvSpPr>
          <p:spPr bwMode="auto">
            <a:xfrm>
              <a:off x="3394075" y="3297372"/>
              <a:ext cx="1309688" cy="2640218"/>
            </a:xfrm>
            <a:custGeom>
              <a:avLst/>
              <a:gdLst/>
              <a:ahLst/>
              <a:cxnLst>
                <a:cxn ang="0">
                  <a:pos x="0" y="1936"/>
                </a:cxn>
                <a:cxn ang="0">
                  <a:pos x="1650" y="2667"/>
                </a:cxn>
                <a:cxn ang="0">
                  <a:pos x="1650" y="0"/>
                </a:cxn>
                <a:cxn ang="0">
                  <a:pos x="0" y="1936"/>
                </a:cxn>
              </a:cxnLst>
              <a:rect l="0" t="0" r="r" b="b"/>
              <a:pathLst>
                <a:path w="1650" h="2667">
                  <a:moveTo>
                    <a:pt x="0" y="1936"/>
                  </a:moveTo>
                  <a:lnTo>
                    <a:pt x="1650" y="2667"/>
                  </a:lnTo>
                  <a:lnTo>
                    <a:pt x="1650" y="0"/>
                  </a:lnTo>
                  <a:lnTo>
                    <a:pt x="0" y="1936"/>
                  </a:lnTo>
                  <a:close/>
                </a:path>
              </a:pathLst>
            </a:custGeom>
            <a:solidFill>
              <a:schemeClr val="accent5">
                <a:lumMod val="10000"/>
                <a:lumOff val="9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33" name="Freeform 28"/>
            <p:cNvSpPr>
              <a:spLocks/>
            </p:cNvSpPr>
            <p:nvPr/>
          </p:nvSpPr>
          <p:spPr bwMode="auto">
            <a:xfrm>
              <a:off x="3394075" y="3297372"/>
              <a:ext cx="1309688" cy="2640218"/>
            </a:xfrm>
            <a:custGeom>
              <a:avLst/>
              <a:gdLst/>
              <a:ahLst/>
              <a:cxnLst>
                <a:cxn ang="0">
                  <a:pos x="0" y="1936"/>
                </a:cxn>
                <a:cxn ang="0">
                  <a:pos x="1650" y="2667"/>
                </a:cxn>
                <a:cxn ang="0">
                  <a:pos x="1650" y="0"/>
                </a:cxn>
                <a:cxn ang="0">
                  <a:pos x="0" y="1936"/>
                </a:cxn>
              </a:cxnLst>
              <a:rect l="0" t="0" r="r" b="b"/>
              <a:pathLst>
                <a:path w="1650" h="2667">
                  <a:moveTo>
                    <a:pt x="0" y="1936"/>
                  </a:moveTo>
                  <a:lnTo>
                    <a:pt x="1650" y="2667"/>
                  </a:lnTo>
                  <a:lnTo>
                    <a:pt x="1650" y="0"/>
                  </a:lnTo>
                  <a:lnTo>
                    <a:pt x="0" y="1936"/>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34" name="Freeform 29"/>
            <p:cNvSpPr>
              <a:spLocks/>
            </p:cNvSpPr>
            <p:nvPr/>
          </p:nvSpPr>
          <p:spPr bwMode="auto">
            <a:xfrm>
              <a:off x="4708525" y="3313205"/>
              <a:ext cx="1138238" cy="2624385"/>
            </a:xfrm>
            <a:custGeom>
              <a:avLst/>
              <a:gdLst/>
              <a:ahLst/>
              <a:cxnLst>
                <a:cxn ang="0">
                  <a:pos x="1432" y="1925"/>
                </a:cxn>
                <a:cxn ang="0">
                  <a:pos x="0" y="2652"/>
                </a:cxn>
                <a:cxn ang="0">
                  <a:pos x="0" y="0"/>
                </a:cxn>
                <a:cxn ang="0">
                  <a:pos x="1432" y="1925"/>
                </a:cxn>
              </a:cxnLst>
              <a:rect l="0" t="0" r="r" b="b"/>
              <a:pathLst>
                <a:path w="1432" h="2652">
                  <a:moveTo>
                    <a:pt x="1432" y="1925"/>
                  </a:moveTo>
                  <a:lnTo>
                    <a:pt x="0" y="2652"/>
                  </a:lnTo>
                  <a:lnTo>
                    <a:pt x="0" y="0"/>
                  </a:lnTo>
                  <a:lnTo>
                    <a:pt x="1432" y="1925"/>
                  </a:lnTo>
                  <a:close/>
                </a:path>
              </a:pathLst>
            </a:custGeom>
            <a:solidFill>
              <a:schemeClr val="accent5">
                <a:lumMod val="10000"/>
                <a:lumOff val="9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35" name="Freeform 30"/>
            <p:cNvSpPr>
              <a:spLocks/>
            </p:cNvSpPr>
            <p:nvPr/>
          </p:nvSpPr>
          <p:spPr bwMode="auto">
            <a:xfrm>
              <a:off x="4708525" y="3313205"/>
              <a:ext cx="1138238" cy="2624385"/>
            </a:xfrm>
            <a:custGeom>
              <a:avLst/>
              <a:gdLst/>
              <a:ahLst/>
              <a:cxnLst>
                <a:cxn ang="0">
                  <a:pos x="1432" y="1925"/>
                </a:cxn>
                <a:cxn ang="0">
                  <a:pos x="0" y="2652"/>
                </a:cxn>
                <a:cxn ang="0">
                  <a:pos x="0" y="0"/>
                </a:cxn>
                <a:cxn ang="0">
                  <a:pos x="1432" y="1925"/>
                </a:cxn>
              </a:cxnLst>
              <a:rect l="0" t="0" r="r" b="b"/>
              <a:pathLst>
                <a:path w="1432" h="2652">
                  <a:moveTo>
                    <a:pt x="1432" y="1925"/>
                  </a:moveTo>
                  <a:lnTo>
                    <a:pt x="0" y="2652"/>
                  </a:lnTo>
                  <a:lnTo>
                    <a:pt x="0" y="0"/>
                  </a:lnTo>
                  <a:lnTo>
                    <a:pt x="1432" y="1925"/>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36" name="Line 31"/>
            <p:cNvSpPr>
              <a:spLocks noChangeShapeType="1"/>
            </p:cNvSpPr>
            <p:nvPr/>
          </p:nvSpPr>
          <p:spPr bwMode="auto">
            <a:xfrm flipV="1">
              <a:off x="4732338" y="4132583"/>
              <a:ext cx="504825" cy="330523"/>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37" name="Line 32"/>
            <p:cNvSpPr>
              <a:spLocks noChangeShapeType="1"/>
            </p:cNvSpPr>
            <p:nvPr/>
          </p:nvSpPr>
          <p:spPr bwMode="auto">
            <a:xfrm flipV="1">
              <a:off x="4732338" y="4686752"/>
              <a:ext cx="796925" cy="48687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38" name="Line 33"/>
            <p:cNvSpPr>
              <a:spLocks noChangeShapeType="1"/>
            </p:cNvSpPr>
            <p:nvPr/>
          </p:nvSpPr>
          <p:spPr bwMode="auto">
            <a:xfrm flipH="1" flipV="1">
              <a:off x="3784600" y="4686752"/>
              <a:ext cx="947738" cy="486877"/>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39" name="Line 34"/>
            <p:cNvSpPr>
              <a:spLocks noChangeShapeType="1"/>
            </p:cNvSpPr>
            <p:nvPr/>
          </p:nvSpPr>
          <p:spPr bwMode="auto">
            <a:xfrm flipH="1" flipV="1">
              <a:off x="4062413" y="4201855"/>
              <a:ext cx="612775" cy="277084"/>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40" name="Rectangle 35"/>
            <p:cNvSpPr>
              <a:spLocks noChangeArrowheads="1"/>
            </p:cNvSpPr>
            <p:nvPr/>
          </p:nvSpPr>
          <p:spPr bwMode="auto">
            <a:xfrm rot="1440000">
              <a:off x="3742504" y="5641402"/>
              <a:ext cx="66204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Logistics </a:t>
              </a:r>
              <a:endParaRPr kumimoji="0" lang="en-US" sz="1200" b="1" i="0" u="none" strike="noStrike" cap="none" normalizeH="0" baseline="0" dirty="0" smtClean="0">
                <a:ln>
                  <a:noFill/>
                </a:ln>
                <a:solidFill>
                  <a:schemeClr val="tx1"/>
                </a:solidFill>
                <a:effectLst/>
                <a:cs typeface="Arial" pitchFamily="34" charset="0"/>
              </a:endParaRPr>
            </a:p>
          </p:txBody>
        </p:sp>
        <p:sp>
          <p:nvSpPr>
            <p:cNvPr id="41" name="Rectangle 36"/>
            <p:cNvSpPr>
              <a:spLocks noChangeArrowheads="1"/>
            </p:cNvSpPr>
            <p:nvPr/>
          </p:nvSpPr>
          <p:spPr bwMode="auto">
            <a:xfrm rot="1440000">
              <a:off x="3787762" y="5831403"/>
              <a:ext cx="495328"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View   </a:t>
              </a:r>
              <a:endParaRPr kumimoji="0" lang="en-US" sz="1200" b="1" i="0" u="none" strike="noStrike" cap="none" normalizeH="0" baseline="0" dirty="0" smtClean="0">
                <a:ln>
                  <a:noFill/>
                </a:ln>
                <a:solidFill>
                  <a:schemeClr val="tx1"/>
                </a:solidFill>
                <a:effectLst/>
                <a:cs typeface="Arial" pitchFamily="34" charset="0"/>
              </a:endParaRPr>
            </a:p>
          </p:txBody>
        </p:sp>
        <p:sp>
          <p:nvSpPr>
            <p:cNvPr id="42" name="Rectangle 37"/>
            <p:cNvSpPr>
              <a:spLocks noChangeArrowheads="1"/>
            </p:cNvSpPr>
            <p:nvPr/>
          </p:nvSpPr>
          <p:spPr bwMode="auto">
            <a:xfrm rot="1440000">
              <a:off x="3481823" y="6009022"/>
              <a:ext cx="990311" cy="184666"/>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(Units, Cases) </a:t>
              </a:r>
              <a:endParaRPr kumimoji="0" lang="en-US" sz="1200" b="1" i="0" u="none" strike="noStrike" cap="none" normalizeH="0" baseline="0" dirty="0" smtClean="0">
                <a:ln>
                  <a:noFill/>
                </a:ln>
                <a:solidFill>
                  <a:schemeClr val="tx1"/>
                </a:solidFill>
                <a:effectLst/>
                <a:cs typeface="Arial" pitchFamily="34" charset="0"/>
              </a:endParaRPr>
            </a:p>
          </p:txBody>
        </p:sp>
        <p:sp>
          <p:nvSpPr>
            <p:cNvPr id="44" name="Rectangle 39"/>
            <p:cNvSpPr>
              <a:spLocks noChangeArrowheads="1"/>
            </p:cNvSpPr>
            <p:nvPr/>
          </p:nvSpPr>
          <p:spPr bwMode="auto">
            <a:xfrm rot="1380000">
              <a:off x="3846384" y="5019941"/>
              <a:ext cx="519373"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Ship-to</a:t>
              </a:r>
              <a:endParaRPr kumimoji="0" lang="en-US" sz="1200" b="1" i="0" u="none" strike="noStrike" cap="none" normalizeH="0" baseline="0" dirty="0" smtClean="0">
                <a:ln>
                  <a:noFill/>
                </a:ln>
                <a:solidFill>
                  <a:schemeClr val="tx1"/>
                </a:solidFill>
                <a:effectLst/>
                <a:cs typeface="Arial" pitchFamily="34" charset="0"/>
              </a:endParaRPr>
            </a:p>
          </p:txBody>
        </p:sp>
        <p:sp>
          <p:nvSpPr>
            <p:cNvPr id="47" name="Rectangle 42"/>
            <p:cNvSpPr>
              <a:spLocks noChangeArrowheads="1"/>
            </p:cNvSpPr>
            <p:nvPr/>
          </p:nvSpPr>
          <p:spPr bwMode="auto">
            <a:xfrm rot="1380000">
              <a:off x="3707579" y="5227376"/>
              <a:ext cx="750376" cy="184666"/>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Locations</a:t>
              </a:r>
              <a:endParaRPr kumimoji="0" lang="en-US" sz="1200" b="1" i="0" u="none" strike="noStrike" cap="none" normalizeH="0" baseline="0" dirty="0" smtClean="0">
                <a:ln>
                  <a:noFill/>
                </a:ln>
                <a:solidFill>
                  <a:schemeClr val="tx1"/>
                </a:solidFill>
                <a:effectLst/>
                <a:cs typeface="Arial" pitchFamily="34" charset="0"/>
              </a:endParaRPr>
            </a:p>
          </p:txBody>
        </p:sp>
        <p:sp>
          <p:nvSpPr>
            <p:cNvPr id="48" name="Rectangle 43"/>
            <p:cNvSpPr>
              <a:spLocks noChangeArrowheads="1"/>
            </p:cNvSpPr>
            <p:nvPr/>
          </p:nvSpPr>
          <p:spPr bwMode="auto">
            <a:xfrm rot="1260000">
              <a:off x="4199682" y="4539002"/>
              <a:ext cx="338234"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DC’s</a:t>
              </a:r>
              <a:endParaRPr kumimoji="0" lang="en-US" sz="1200" b="1" i="0" u="none" strike="noStrike" cap="none" normalizeH="0" baseline="0" dirty="0" smtClean="0">
                <a:ln>
                  <a:noFill/>
                </a:ln>
                <a:solidFill>
                  <a:schemeClr val="tx1"/>
                </a:solidFill>
                <a:effectLst/>
                <a:cs typeface="Arial" pitchFamily="34" charset="0"/>
              </a:endParaRPr>
            </a:p>
          </p:txBody>
        </p:sp>
        <p:sp>
          <p:nvSpPr>
            <p:cNvPr id="49" name="Rectangle 44"/>
            <p:cNvSpPr>
              <a:spLocks noChangeArrowheads="1"/>
            </p:cNvSpPr>
            <p:nvPr/>
          </p:nvSpPr>
          <p:spPr bwMode="auto">
            <a:xfrm rot="1200000">
              <a:off x="4255794" y="3942587"/>
              <a:ext cx="426399"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Com-</a:t>
              </a:r>
              <a:endParaRPr kumimoji="0" lang="en-US" sz="1200" b="1" i="0" u="none" strike="noStrike" cap="none" normalizeH="0" baseline="0" dirty="0" smtClean="0">
                <a:ln>
                  <a:noFill/>
                </a:ln>
                <a:solidFill>
                  <a:schemeClr val="tx1"/>
                </a:solidFill>
                <a:effectLst/>
                <a:cs typeface="Arial" pitchFamily="34" charset="0"/>
              </a:endParaRPr>
            </a:p>
          </p:txBody>
        </p:sp>
        <p:sp>
          <p:nvSpPr>
            <p:cNvPr id="50" name="Rectangle 45"/>
            <p:cNvSpPr>
              <a:spLocks noChangeArrowheads="1"/>
            </p:cNvSpPr>
            <p:nvPr/>
          </p:nvSpPr>
          <p:spPr bwMode="auto">
            <a:xfrm rot="1200000">
              <a:off x="4210978" y="4098824"/>
              <a:ext cx="38472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pany</a:t>
              </a:r>
              <a:endParaRPr kumimoji="0" lang="en-US" sz="1200" b="1" i="0" u="none" strike="noStrike" cap="none" normalizeH="0" baseline="0" dirty="0" smtClean="0">
                <a:ln>
                  <a:noFill/>
                </a:ln>
                <a:solidFill>
                  <a:schemeClr val="tx1"/>
                </a:solidFill>
                <a:effectLst/>
                <a:cs typeface="Arial" pitchFamily="34" charset="0"/>
              </a:endParaRPr>
            </a:p>
          </p:txBody>
        </p:sp>
        <p:sp>
          <p:nvSpPr>
            <p:cNvPr id="51" name="Rectangle 46"/>
            <p:cNvSpPr>
              <a:spLocks noChangeArrowheads="1"/>
            </p:cNvSpPr>
            <p:nvPr/>
          </p:nvSpPr>
          <p:spPr bwMode="auto">
            <a:xfrm rot="19860000">
              <a:off x="4824461" y="5496923"/>
              <a:ext cx="1303242"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Manufacturing     </a:t>
              </a:r>
              <a:endParaRPr kumimoji="0" lang="en-US" sz="1200" b="1" i="0" u="none" strike="noStrike" cap="none" normalizeH="0" baseline="0" dirty="0" smtClean="0">
                <a:ln>
                  <a:noFill/>
                </a:ln>
                <a:solidFill>
                  <a:schemeClr val="tx1"/>
                </a:solidFill>
                <a:effectLst/>
                <a:cs typeface="Arial" pitchFamily="34" charset="0"/>
              </a:endParaRPr>
            </a:p>
          </p:txBody>
        </p:sp>
        <p:sp>
          <p:nvSpPr>
            <p:cNvPr id="52" name="Rectangle 47"/>
            <p:cNvSpPr>
              <a:spLocks noChangeArrowheads="1"/>
            </p:cNvSpPr>
            <p:nvPr/>
          </p:nvSpPr>
          <p:spPr bwMode="auto">
            <a:xfrm rot="19860000">
              <a:off x="5221021" y="5657235"/>
              <a:ext cx="711733"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View        </a:t>
              </a:r>
              <a:endParaRPr kumimoji="0" lang="en-US" sz="1200" b="1" i="0" u="none" strike="noStrike" cap="none" normalizeH="0" baseline="0" dirty="0" smtClean="0">
                <a:ln>
                  <a:noFill/>
                </a:ln>
                <a:solidFill>
                  <a:schemeClr val="tx1"/>
                </a:solidFill>
                <a:effectLst/>
                <a:cs typeface="Arial" pitchFamily="34" charset="0"/>
              </a:endParaRPr>
            </a:p>
          </p:txBody>
        </p:sp>
        <p:sp>
          <p:nvSpPr>
            <p:cNvPr id="53" name="Rectangle 48"/>
            <p:cNvSpPr>
              <a:spLocks noChangeArrowheads="1"/>
            </p:cNvSpPr>
            <p:nvPr/>
          </p:nvSpPr>
          <p:spPr bwMode="auto">
            <a:xfrm rot="19860000">
              <a:off x="5306391" y="5908591"/>
              <a:ext cx="456856"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(Units)</a:t>
              </a:r>
              <a:endParaRPr kumimoji="0" lang="en-US" sz="1200" b="1" i="0" u="none" strike="noStrike" cap="none" normalizeH="0" baseline="0" dirty="0" smtClean="0">
                <a:ln>
                  <a:noFill/>
                </a:ln>
                <a:solidFill>
                  <a:schemeClr val="tx1"/>
                </a:solidFill>
                <a:effectLst/>
                <a:cs typeface="Arial" pitchFamily="34" charset="0"/>
              </a:endParaRPr>
            </a:p>
          </p:txBody>
        </p:sp>
        <p:sp>
          <p:nvSpPr>
            <p:cNvPr id="54" name="Rectangle 49"/>
            <p:cNvSpPr>
              <a:spLocks noChangeArrowheads="1"/>
            </p:cNvSpPr>
            <p:nvPr/>
          </p:nvSpPr>
          <p:spPr bwMode="auto">
            <a:xfrm rot="19920000">
              <a:off x="4746144" y="5033077"/>
              <a:ext cx="851675" cy="184666"/>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Production   </a:t>
              </a:r>
              <a:endParaRPr kumimoji="0" lang="en-US" sz="1200" b="1" i="0" u="none" strike="noStrike" cap="none" normalizeH="0" baseline="0" dirty="0" smtClean="0">
                <a:ln>
                  <a:noFill/>
                </a:ln>
                <a:solidFill>
                  <a:schemeClr val="tx1"/>
                </a:solidFill>
                <a:effectLst/>
                <a:cs typeface="Arial" pitchFamily="34" charset="0"/>
              </a:endParaRPr>
            </a:p>
          </p:txBody>
        </p:sp>
        <p:sp>
          <p:nvSpPr>
            <p:cNvPr id="55" name="Rectangle 50"/>
            <p:cNvSpPr>
              <a:spLocks noChangeArrowheads="1"/>
            </p:cNvSpPr>
            <p:nvPr/>
          </p:nvSpPr>
          <p:spPr bwMode="auto">
            <a:xfrm rot="19920000">
              <a:off x="5138573" y="5176297"/>
              <a:ext cx="362279"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Lines</a:t>
              </a:r>
              <a:endParaRPr kumimoji="0" lang="en-US" sz="1200" b="1" i="0" u="none" strike="noStrike" cap="none" normalizeH="0" baseline="0" dirty="0" smtClean="0">
                <a:ln>
                  <a:noFill/>
                </a:ln>
                <a:solidFill>
                  <a:schemeClr val="tx1"/>
                </a:solidFill>
                <a:effectLst/>
                <a:cs typeface="Arial" pitchFamily="34" charset="0"/>
              </a:endParaRPr>
            </a:p>
          </p:txBody>
        </p:sp>
        <p:sp>
          <p:nvSpPr>
            <p:cNvPr id="56" name="Rectangle 51"/>
            <p:cNvSpPr>
              <a:spLocks noChangeArrowheads="1"/>
            </p:cNvSpPr>
            <p:nvPr/>
          </p:nvSpPr>
          <p:spPr bwMode="auto">
            <a:xfrm rot="19920000">
              <a:off x="4880271" y="4503377"/>
              <a:ext cx="431208"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Plants</a:t>
              </a:r>
              <a:endParaRPr kumimoji="0" lang="en-US" sz="1200" b="1" i="0" u="none" strike="noStrike" cap="none" normalizeH="0" baseline="0" dirty="0" smtClean="0">
                <a:ln>
                  <a:noFill/>
                </a:ln>
                <a:solidFill>
                  <a:schemeClr val="tx1"/>
                </a:solidFill>
                <a:effectLst/>
                <a:cs typeface="Arial" pitchFamily="34" charset="0"/>
              </a:endParaRPr>
            </a:p>
          </p:txBody>
        </p:sp>
        <p:sp>
          <p:nvSpPr>
            <p:cNvPr id="57" name="Rectangle 52"/>
            <p:cNvSpPr>
              <a:spLocks noChangeArrowheads="1"/>
            </p:cNvSpPr>
            <p:nvPr/>
          </p:nvSpPr>
          <p:spPr bwMode="auto">
            <a:xfrm rot="19740000">
              <a:off x="4689546" y="3981983"/>
              <a:ext cx="423163" cy="184666"/>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Com-</a:t>
              </a:r>
              <a:endParaRPr kumimoji="0" lang="en-US" sz="1200" b="1" i="0" u="none" strike="noStrike" cap="none" normalizeH="0" baseline="0" dirty="0" smtClean="0">
                <a:ln>
                  <a:noFill/>
                </a:ln>
                <a:solidFill>
                  <a:schemeClr val="tx1"/>
                </a:solidFill>
                <a:effectLst/>
                <a:cs typeface="Arial" pitchFamily="34" charset="0"/>
              </a:endParaRPr>
            </a:p>
          </p:txBody>
        </p:sp>
        <p:sp>
          <p:nvSpPr>
            <p:cNvPr id="58" name="Rectangle 53"/>
            <p:cNvSpPr>
              <a:spLocks noChangeArrowheads="1"/>
            </p:cNvSpPr>
            <p:nvPr/>
          </p:nvSpPr>
          <p:spPr bwMode="auto">
            <a:xfrm rot="19740000">
              <a:off x="4744480" y="4124485"/>
              <a:ext cx="384721"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pany</a:t>
              </a:r>
              <a:endParaRPr kumimoji="0" lang="en-US" sz="1200" b="1" i="0" u="none" strike="noStrike" cap="none" normalizeH="0" baseline="0" dirty="0" smtClean="0">
                <a:ln>
                  <a:noFill/>
                </a:ln>
                <a:solidFill>
                  <a:schemeClr val="tx1"/>
                </a:solidFill>
                <a:effectLst/>
                <a:cs typeface="Arial" pitchFamily="34" charset="0"/>
              </a:endParaRPr>
            </a:p>
          </p:txBody>
        </p:sp>
        <p:sp>
          <p:nvSpPr>
            <p:cNvPr id="59" name="Rounded Rectangle 58"/>
            <p:cNvSpPr>
              <a:spLocks noChangeArrowheads="1"/>
            </p:cNvSpPr>
            <p:nvPr/>
          </p:nvSpPr>
          <p:spPr bwMode="auto">
            <a:xfrm>
              <a:off x="3722688" y="2895600"/>
              <a:ext cx="1951038" cy="336460"/>
            </a:xfrm>
            <a:prstGeom prst="roundRect">
              <a:avLst/>
            </a:prstGeom>
            <a:solidFill>
              <a:schemeClr val="accent5">
                <a:lumMod val="10000"/>
                <a:lumOff val="90000"/>
              </a:schemeClr>
            </a:solidFill>
            <a:ln w="1588">
              <a:solidFill>
                <a:schemeClr val="accent5">
                  <a:lumMod val="10000"/>
                  <a:lumOff val="90000"/>
                </a:schemeClr>
              </a:solidFill>
              <a:prstDash val="solid"/>
              <a:miter lim="800000"/>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sz="1200" b="1" dirty="0"/>
            </a:p>
          </p:txBody>
        </p:sp>
        <p:sp>
          <p:nvSpPr>
            <p:cNvPr id="60" name="Rectangle 59"/>
            <p:cNvSpPr>
              <a:spLocks noChangeArrowheads="1"/>
            </p:cNvSpPr>
            <p:nvPr/>
          </p:nvSpPr>
          <p:spPr bwMode="auto">
            <a:xfrm>
              <a:off x="4044950" y="2949037"/>
              <a:ext cx="501740"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Supply</a:t>
              </a:r>
              <a:endParaRPr kumimoji="0" lang="en-US" sz="1200" b="1" i="0" u="none" strike="noStrike" cap="none" normalizeH="0" baseline="0" dirty="0" smtClean="0">
                <a:ln>
                  <a:noFill/>
                </a:ln>
                <a:solidFill>
                  <a:schemeClr val="tx1"/>
                </a:solidFill>
                <a:effectLst/>
                <a:cs typeface="Arial" pitchFamily="34" charset="0"/>
              </a:endParaRPr>
            </a:p>
          </p:txBody>
        </p:sp>
        <p:sp>
          <p:nvSpPr>
            <p:cNvPr id="61" name="Rectangle 60"/>
            <p:cNvSpPr>
              <a:spLocks noChangeArrowheads="1"/>
            </p:cNvSpPr>
            <p:nvPr/>
          </p:nvSpPr>
          <p:spPr bwMode="auto">
            <a:xfrm>
              <a:off x="4546600" y="2949037"/>
              <a:ext cx="64120"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a:t>
              </a:r>
              <a:endParaRPr kumimoji="0" lang="en-US" sz="1200" b="1" i="0" u="none" strike="noStrike" cap="none" normalizeH="0" baseline="0" dirty="0" smtClean="0">
                <a:ln>
                  <a:noFill/>
                </a:ln>
                <a:solidFill>
                  <a:schemeClr val="tx1"/>
                </a:solidFill>
                <a:effectLst/>
                <a:cs typeface="Arial" pitchFamily="34" charset="0"/>
              </a:endParaRPr>
            </a:p>
          </p:txBody>
        </p:sp>
        <p:sp>
          <p:nvSpPr>
            <p:cNvPr id="62" name="Rectangle 61"/>
            <p:cNvSpPr>
              <a:spLocks noChangeArrowheads="1"/>
            </p:cNvSpPr>
            <p:nvPr/>
          </p:nvSpPr>
          <p:spPr bwMode="auto">
            <a:xfrm>
              <a:off x="4602163" y="2949037"/>
              <a:ext cx="779059" cy="18466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side Views</a:t>
              </a:r>
              <a:endParaRPr kumimoji="0" lang="en-US" sz="1200" b="1" i="0" u="none" strike="noStrike" cap="none" normalizeH="0" baseline="0" dirty="0" smtClean="0">
                <a:ln>
                  <a:noFill/>
                </a:ln>
                <a:solidFill>
                  <a:schemeClr val="tx1"/>
                </a:solidFill>
                <a:effectLst/>
                <a:cs typeface="Arial" pitchFamily="34" charset="0"/>
              </a:endParaRPr>
            </a:p>
          </p:txBody>
        </p:sp>
      </p:grpSp>
      <p:grpSp>
        <p:nvGrpSpPr>
          <p:cNvPr id="2082" name="Group 34"/>
          <p:cNvGrpSpPr>
            <a:grpSpLocks noChangeAspect="1"/>
          </p:cNvGrpSpPr>
          <p:nvPr>
            <p:custDataLst>
              <p:tags r:id="rId7"/>
            </p:custDataLst>
          </p:nvPr>
        </p:nvGrpSpPr>
        <p:grpSpPr bwMode="auto">
          <a:xfrm>
            <a:off x="5949950" y="2895600"/>
            <a:ext cx="2736850" cy="3581400"/>
            <a:chOff x="3748" y="1824"/>
            <a:chExt cx="1724" cy="2256"/>
          </a:xfrm>
        </p:grpSpPr>
        <p:sp>
          <p:nvSpPr>
            <p:cNvPr id="2081" name="AutoShape 33"/>
            <p:cNvSpPr>
              <a:spLocks noChangeAspect="1" noChangeArrowheads="1" noTextEdit="1"/>
            </p:cNvSpPr>
            <p:nvPr/>
          </p:nvSpPr>
          <p:spPr bwMode="auto">
            <a:xfrm>
              <a:off x="3748" y="1824"/>
              <a:ext cx="1724" cy="225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2083" name="Freeform 35"/>
            <p:cNvSpPr>
              <a:spLocks/>
            </p:cNvSpPr>
            <p:nvPr/>
          </p:nvSpPr>
          <p:spPr bwMode="auto">
            <a:xfrm>
              <a:off x="3824" y="2078"/>
              <a:ext cx="847" cy="1660"/>
            </a:xfrm>
            <a:custGeom>
              <a:avLst/>
              <a:gdLst/>
              <a:ahLst/>
              <a:cxnLst>
                <a:cxn ang="0">
                  <a:pos x="0" y="2409"/>
                </a:cxn>
                <a:cxn ang="0">
                  <a:pos x="1695" y="3320"/>
                </a:cxn>
                <a:cxn ang="0">
                  <a:pos x="1695" y="0"/>
                </a:cxn>
                <a:cxn ang="0">
                  <a:pos x="0" y="2409"/>
                </a:cxn>
              </a:cxnLst>
              <a:rect l="0" t="0" r="r" b="b"/>
              <a:pathLst>
                <a:path w="1695" h="3320">
                  <a:moveTo>
                    <a:pt x="0" y="2409"/>
                  </a:moveTo>
                  <a:lnTo>
                    <a:pt x="1695" y="3320"/>
                  </a:lnTo>
                  <a:lnTo>
                    <a:pt x="1695" y="0"/>
                  </a:lnTo>
                  <a:lnTo>
                    <a:pt x="0" y="2409"/>
                  </a:lnTo>
                  <a:close/>
                </a:path>
              </a:pathLst>
            </a:custGeom>
            <a:solidFill>
              <a:schemeClr val="accent3">
                <a:lumMod val="20000"/>
                <a:lumOff val="8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2084" name="Freeform 36"/>
            <p:cNvSpPr>
              <a:spLocks/>
            </p:cNvSpPr>
            <p:nvPr/>
          </p:nvSpPr>
          <p:spPr bwMode="auto">
            <a:xfrm>
              <a:off x="3824" y="2078"/>
              <a:ext cx="847" cy="1660"/>
            </a:xfrm>
            <a:custGeom>
              <a:avLst/>
              <a:gdLst/>
              <a:ahLst/>
              <a:cxnLst>
                <a:cxn ang="0">
                  <a:pos x="0" y="2409"/>
                </a:cxn>
                <a:cxn ang="0">
                  <a:pos x="1695" y="3320"/>
                </a:cxn>
                <a:cxn ang="0">
                  <a:pos x="1695" y="0"/>
                </a:cxn>
                <a:cxn ang="0">
                  <a:pos x="0" y="2409"/>
                </a:cxn>
              </a:cxnLst>
              <a:rect l="0" t="0" r="r" b="b"/>
              <a:pathLst>
                <a:path w="1695" h="3320">
                  <a:moveTo>
                    <a:pt x="0" y="2409"/>
                  </a:moveTo>
                  <a:lnTo>
                    <a:pt x="1695" y="3320"/>
                  </a:lnTo>
                  <a:lnTo>
                    <a:pt x="1695" y="0"/>
                  </a:lnTo>
                  <a:lnTo>
                    <a:pt x="0" y="2409"/>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2085" name="Freeform 37"/>
            <p:cNvSpPr>
              <a:spLocks/>
            </p:cNvSpPr>
            <p:nvPr/>
          </p:nvSpPr>
          <p:spPr bwMode="auto">
            <a:xfrm>
              <a:off x="4675" y="2088"/>
              <a:ext cx="735" cy="1650"/>
            </a:xfrm>
            <a:custGeom>
              <a:avLst/>
              <a:gdLst/>
              <a:ahLst/>
              <a:cxnLst>
                <a:cxn ang="0">
                  <a:pos x="1471" y="2396"/>
                </a:cxn>
                <a:cxn ang="0">
                  <a:pos x="0" y="3301"/>
                </a:cxn>
                <a:cxn ang="0">
                  <a:pos x="0" y="0"/>
                </a:cxn>
                <a:cxn ang="0">
                  <a:pos x="1471" y="2396"/>
                </a:cxn>
              </a:cxnLst>
              <a:rect l="0" t="0" r="r" b="b"/>
              <a:pathLst>
                <a:path w="1471" h="3301">
                  <a:moveTo>
                    <a:pt x="1471" y="2396"/>
                  </a:moveTo>
                  <a:lnTo>
                    <a:pt x="0" y="3301"/>
                  </a:lnTo>
                  <a:lnTo>
                    <a:pt x="0" y="0"/>
                  </a:lnTo>
                  <a:lnTo>
                    <a:pt x="1471" y="2396"/>
                  </a:lnTo>
                  <a:close/>
                </a:path>
              </a:pathLst>
            </a:custGeom>
            <a:solidFill>
              <a:schemeClr val="accent3">
                <a:lumMod val="20000"/>
                <a:lumOff val="80000"/>
              </a:schemeClr>
            </a:solidFill>
            <a:ln w="9525">
              <a:noFill/>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2086" name="Freeform 38"/>
            <p:cNvSpPr>
              <a:spLocks/>
            </p:cNvSpPr>
            <p:nvPr/>
          </p:nvSpPr>
          <p:spPr bwMode="auto">
            <a:xfrm>
              <a:off x="4675" y="2088"/>
              <a:ext cx="735" cy="1650"/>
            </a:xfrm>
            <a:custGeom>
              <a:avLst/>
              <a:gdLst/>
              <a:ahLst/>
              <a:cxnLst>
                <a:cxn ang="0">
                  <a:pos x="1471" y="2396"/>
                </a:cxn>
                <a:cxn ang="0">
                  <a:pos x="0" y="3301"/>
                </a:cxn>
                <a:cxn ang="0">
                  <a:pos x="0" y="0"/>
                </a:cxn>
                <a:cxn ang="0">
                  <a:pos x="1471" y="2396"/>
                </a:cxn>
              </a:cxnLst>
              <a:rect l="0" t="0" r="r" b="b"/>
              <a:pathLst>
                <a:path w="1471" h="3301">
                  <a:moveTo>
                    <a:pt x="1471" y="2396"/>
                  </a:moveTo>
                  <a:lnTo>
                    <a:pt x="0" y="3301"/>
                  </a:lnTo>
                  <a:lnTo>
                    <a:pt x="0" y="0"/>
                  </a:lnTo>
                  <a:lnTo>
                    <a:pt x="1471" y="2396"/>
                  </a:lnTo>
                  <a:close/>
                </a:path>
              </a:pathLst>
            </a:cu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2087" name="Line 39"/>
            <p:cNvSpPr>
              <a:spLocks noChangeShapeType="1"/>
            </p:cNvSpPr>
            <p:nvPr/>
          </p:nvSpPr>
          <p:spPr bwMode="auto">
            <a:xfrm flipV="1">
              <a:off x="4689" y="2603"/>
              <a:ext cx="327" cy="208"/>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2088" name="Line 40"/>
            <p:cNvSpPr>
              <a:spLocks noChangeShapeType="1"/>
            </p:cNvSpPr>
            <p:nvPr/>
          </p:nvSpPr>
          <p:spPr bwMode="auto">
            <a:xfrm flipV="1">
              <a:off x="4689" y="2952"/>
              <a:ext cx="515" cy="306"/>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2089" name="Line 41"/>
            <p:cNvSpPr>
              <a:spLocks noChangeShapeType="1"/>
            </p:cNvSpPr>
            <p:nvPr/>
          </p:nvSpPr>
          <p:spPr bwMode="auto">
            <a:xfrm flipH="1" flipV="1">
              <a:off x="4076" y="2952"/>
              <a:ext cx="613" cy="306"/>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2090" name="Line 42"/>
            <p:cNvSpPr>
              <a:spLocks noChangeShapeType="1"/>
            </p:cNvSpPr>
            <p:nvPr/>
          </p:nvSpPr>
          <p:spPr bwMode="auto">
            <a:xfrm flipH="1" flipV="1">
              <a:off x="4256" y="2646"/>
              <a:ext cx="397" cy="175"/>
            </a:xfrm>
            <a:prstGeom prst="line">
              <a:avLst/>
            </a:prstGeom>
            <a:noFill/>
            <a:ln w="9525">
              <a:solidFill>
                <a:srgbClr val="000000"/>
              </a:solidFill>
              <a:prstDash val="solid"/>
              <a:round/>
              <a:headEnd/>
              <a:tailEnd/>
            </a:ln>
          </p:spPr>
          <p:txBody>
            <a:bodyPr vert="horz" wrap="square" lIns="91440" tIns="45720" rIns="91440" bIns="45720" numCol="1" anchor="t" anchorCtr="0" compatLnSpc="1">
              <a:prstTxWarp prst="textNoShape">
                <a:avLst/>
              </a:prstTxWarp>
            </a:bodyPr>
            <a:lstStyle/>
            <a:p>
              <a:endParaRPr lang="en-US" sz="1200" b="1" dirty="0"/>
            </a:p>
          </p:txBody>
        </p:sp>
        <p:sp>
          <p:nvSpPr>
            <p:cNvPr id="2091" name="Rectangle 43"/>
            <p:cNvSpPr>
              <a:spLocks noChangeArrowheads="1"/>
            </p:cNvSpPr>
            <p:nvPr/>
          </p:nvSpPr>
          <p:spPr bwMode="auto">
            <a:xfrm rot="1604747">
              <a:off x="3976" y="3534"/>
              <a:ext cx="512"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Budgetary </a:t>
              </a:r>
              <a:endParaRPr kumimoji="0" lang="en-US" sz="1200" b="1" i="0" u="none" strike="noStrike" cap="none" normalizeH="0" baseline="0" dirty="0" smtClean="0">
                <a:ln>
                  <a:noFill/>
                </a:ln>
                <a:solidFill>
                  <a:schemeClr val="tx1"/>
                </a:solidFill>
                <a:effectLst/>
                <a:cs typeface="Arial" pitchFamily="34" charset="0"/>
              </a:endParaRPr>
            </a:p>
          </p:txBody>
        </p:sp>
        <p:sp>
          <p:nvSpPr>
            <p:cNvPr id="2092" name="Rectangle 44"/>
            <p:cNvSpPr>
              <a:spLocks noChangeArrowheads="1"/>
            </p:cNvSpPr>
            <p:nvPr/>
          </p:nvSpPr>
          <p:spPr bwMode="auto">
            <a:xfrm rot="1440000">
              <a:off x="4072" y="3620"/>
              <a:ext cx="242" cy="116"/>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Units </a:t>
              </a:r>
              <a:endParaRPr kumimoji="0" lang="en-US" sz="1200" b="1" i="0" u="none" strike="noStrike" cap="none" normalizeH="0" baseline="0" dirty="0" smtClean="0">
                <a:ln>
                  <a:noFill/>
                </a:ln>
                <a:solidFill>
                  <a:schemeClr val="tx1"/>
                </a:solidFill>
                <a:effectLst/>
                <a:cs typeface="Arial" pitchFamily="34" charset="0"/>
              </a:endParaRPr>
            </a:p>
          </p:txBody>
        </p:sp>
        <p:sp>
          <p:nvSpPr>
            <p:cNvPr id="2093" name="Rectangle 45"/>
            <p:cNvSpPr>
              <a:spLocks noChangeArrowheads="1"/>
            </p:cNvSpPr>
            <p:nvPr/>
          </p:nvSpPr>
          <p:spPr bwMode="auto">
            <a:xfrm rot="1440000">
              <a:off x="3854" y="3709"/>
              <a:ext cx="612" cy="116"/>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(Revenues &amp; </a:t>
              </a:r>
              <a:endParaRPr kumimoji="0" lang="en-US" sz="1200" b="1" i="0" u="none" strike="noStrike" cap="none" normalizeH="0" baseline="0" dirty="0" smtClean="0">
                <a:ln>
                  <a:noFill/>
                </a:ln>
                <a:solidFill>
                  <a:schemeClr val="tx1"/>
                </a:solidFill>
                <a:effectLst/>
                <a:cs typeface="Arial" pitchFamily="34" charset="0"/>
              </a:endParaRPr>
            </a:p>
          </p:txBody>
        </p:sp>
        <p:sp>
          <p:nvSpPr>
            <p:cNvPr id="2094" name="Rectangle 46"/>
            <p:cNvSpPr>
              <a:spLocks noChangeArrowheads="1"/>
            </p:cNvSpPr>
            <p:nvPr/>
          </p:nvSpPr>
          <p:spPr bwMode="auto">
            <a:xfrm rot="1440000">
              <a:off x="3863" y="3823"/>
              <a:ext cx="488" cy="116"/>
            </a:xfrm>
            <a:prstGeom prst="rect">
              <a:avLst/>
            </a:prstGeom>
            <a:noFill/>
            <a:ln w="9525">
              <a:noFill/>
              <a:miter lim="800000"/>
              <a:headEnd/>
              <a:tailEnd/>
            </a:ln>
          </p:spPr>
          <p:txBody>
            <a:bodyPr vert="horz" wrap="squar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Margins $)</a:t>
              </a:r>
              <a:endParaRPr kumimoji="0" lang="en-US" sz="1200" b="1" i="0" u="none" strike="noStrike" cap="none" normalizeH="0" baseline="0" dirty="0" smtClean="0">
                <a:ln>
                  <a:noFill/>
                </a:ln>
                <a:solidFill>
                  <a:schemeClr val="tx1"/>
                </a:solidFill>
                <a:effectLst/>
                <a:cs typeface="Arial" pitchFamily="34" charset="0"/>
              </a:endParaRPr>
            </a:p>
          </p:txBody>
        </p:sp>
        <p:sp>
          <p:nvSpPr>
            <p:cNvPr id="2095" name="Rectangle 47"/>
            <p:cNvSpPr>
              <a:spLocks noChangeArrowheads="1"/>
            </p:cNvSpPr>
            <p:nvPr/>
          </p:nvSpPr>
          <p:spPr bwMode="auto">
            <a:xfrm rot="1320000">
              <a:off x="4096" y="3234"/>
              <a:ext cx="504"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Operating </a:t>
              </a:r>
              <a:endParaRPr kumimoji="0" lang="en-US" sz="1200" b="1" i="0" u="none" strike="noStrike" cap="none" normalizeH="0" baseline="0" dirty="0" smtClean="0">
                <a:ln>
                  <a:noFill/>
                </a:ln>
                <a:solidFill>
                  <a:schemeClr val="tx1"/>
                </a:solidFill>
                <a:effectLst/>
                <a:cs typeface="Arial" pitchFamily="34" charset="0"/>
              </a:endParaRPr>
            </a:p>
          </p:txBody>
        </p:sp>
        <p:sp>
          <p:nvSpPr>
            <p:cNvPr id="2096" name="Rectangle 48"/>
            <p:cNvSpPr>
              <a:spLocks noChangeArrowheads="1"/>
            </p:cNvSpPr>
            <p:nvPr/>
          </p:nvSpPr>
          <p:spPr bwMode="auto">
            <a:xfrm rot="1320000">
              <a:off x="4107" y="3309"/>
              <a:ext cx="215"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Units</a:t>
              </a:r>
              <a:endParaRPr kumimoji="0" lang="en-US" sz="1200" b="1" i="0" u="none" strike="noStrike" cap="none" normalizeH="0" baseline="0" dirty="0" smtClean="0">
                <a:ln>
                  <a:noFill/>
                </a:ln>
                <a:solidFill>
                  <a:schemeClr val="tx1"/>
                </a:solidFill>
                <a:effectLst/>
                <a:cs typeface="Arial" pitchFamily="34" charset="0"/>
              </a:endParaRPr>
            </a:p>
          </p:txBody>
        </p:sp>
        <p:sp>
          <p:nvSpPr>
            <p:cNvPr id="2097" name="Rectangle 49"/>
            <p:cNvSpPr>
              <a:spLocks noChangeArrowheads="1"/>
            </p:cNvSpPr>
            <p:nvPr/>
          </p:nvSpPr>
          <p:spPr bwMode="auto">
            <a:xfrm rot="1260000">
              <a:off x="4215" y="2835"/>
              <a:ext cx="441"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Divisions/</a:t>
              </a:r>
              <a:endParaRPr kumimoji="0" lang="en-US" sz="1200" b="1" i="0" u="none" strike="noStrike" cap="none" normalizeH="0" baseline="0" dirty="0" smtClean="0">
                <a:ln>
                  <a:noFill/>
                </a:ln>
                <a:solidFill>
                  <a:schemeClr val="tx1"/>
                </a:solidFill>
                <a:effectLst/>
                <a:cs typeface="Arial" pitchFamily="34" charset="0"/>
              </a:endParaRPr>
            </a:p>
          </p:txBody>
        </p:sp>
        <p:sp>
          <p:nvSpPr>
            <p:cNvPr id="2098" name="Rectangle 50"/>
            <p:cNvSpPr>
              <a:spLocks noChangeArrowheads="1"/>
            </p:cNvSpPr>
            <p:nvPr/>
          </p:nvSpPr>
          <p:spPr bwMode="auto">
            <a:xfrm rot="1260000">
              <a:off x="4224" y="2912"/>
              <a:ext cx="161"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BUs</a:t>
              </a:r>
              <a:endParaRPr kumimoji="0" lang="en-US" sz="1200" b="1" i="0" u="none" strike="noStrike" cap="none" normalizeH="0" baseline="0" dirty="0" smtClean="0">
                <a:ln>
                  <a:noFill/>
                </a:ln>
                <a:solidFill>
                  <a:schemeClr val="tx1"/>
                </a:solidFill>
                <a:effectLst/>
                <a:cs typeface="Arial" pitchFamily="34" charset="0"/>
              </a:endParaRPr>
            </a:p>
          </p:txBody>
        </p:sp>
        <p:sp>
          <p:nvSpPr>
            <p:cNvPr id="2099" name="Rectangle 51"/>
            <p:cNvSpPr>
              <a:spLocks noChangeArrowheads="1"/>
            </p:cNvSpPr>
            <p:nvPr/>
          </p:nvSpPr>
          <p:spPr bwMode="auto">
            <a:xfrm rot="1200000">
              <a:off x="4380" y="2490"/>
              <a:ext cx="269"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Com-</a:t>
              </a:r>
              <a:endParaRPr kumimoji="0" lang="en-US" sz="1200" b="1" i="0" u="none" strike="noStrike" cap="none" normalizeH="0" baseline="0" dirty="0" smtClean="0">
                <a:ln>
                  <a:noFill/>
                </a:ln>
                <a:solidFill>
                  <a:schemeClr val="tx1"/>
                </a:solidFill>
                <a:effectLst/>
                <a:cs typeface="Arial" pitchFamily="34" charset="0"/>
              </a:endParaRPr>
            </a:p>
          </p:txBody>
        </p:sp>
        <p:sp>
          <p:nvSpPr>
            <p:cNvPr id="2100" name="Rectangle 52"/>
            <p:cNvSpPr>
              <a:spLocks noChangeArrowheads="1"/>
            </p:cNvSpPr>
            <p:nvPr/>
          </p:nvSpPr>
          <p:spPr bwMode="auto">
            <a:xfrm rot="1200000">
              <a:off x="4333" y="2582"/>
              <a:ext cx="242"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pany</a:t>
              </a:r>
              <a:endParaRPr kumimoji="0" lang="en-US" sz="1200" b="1" i="0" u="none" strike="noStrike" cap="none" normalizeH="0" baseline="0" dirty="0" smtClean="0">
                <a:ln>
                  <a:noFill/>
                </a:ln>
                <a:solidFill>
                  <a:schemeClr val="tx1"/>
                </a:solidFill>
                <a:effectLst/>
                <a:cs typeface="Arial" pitchFamily="34" charset="0"/>
              </a:endParaRPr>
            </a:p>
          </p:txBody>
        </p:sp>
        <p:sp>
          <p:nvSpPr>
            <p:cNvPr id="2101" name="Rectangle 53"/>
            <p:cNvSpPr>
              <a:spLocks noChangeArrowheads="1"/>
            </p:cNvSpPr>
            <p:nvPr/>
          </p:nvSpPr>
          <p:spPr bwMode="auto">
            <a:xfrm rot="19860000">
              <a:off x="4946" y="3500"/>
              <a:ext cx="407"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Time       </a:t>
              </a:r>
              <a:endParaRPr kumimoji="0" lang="en-US" sz="1200" b="1" i="0" u="none" strike="noStrike" cap="none" normalizeH="0" baseline="0" dirty="0" smtClean="0">
                <a:ln>
                  <a:noFill/>
                </a:ln>
                <a:solidFill>
                  <a:schemeClr val="tx1"/>
                </a:solidFill>
                <a:effectLst/>
                <a:cs typeface="Arial" pitchFamily="34" charset="0"/>
              </a:endParaRPr>
            </a:p>
          </p:txBody>
        </p:sp>
        <p:sp>
          <p:nvSpPr>
            <p:cNvPr id="2102" name="Rectangle 54"/>
            <p:cNvSpPr>
              <a:spLocks noChangeArrowheads="1"/>
            </p:cNvSpPr>
            <p:nvPr/>
          </p:nvSpPr>
          <p:spPr bwMode="auto">
            <a:xfrm rot="19860000">
              <a:off x="4882" y="3646"/>
              <a:ext cx="519"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(Revenues </a:t>
              </a:r>
              <a:endParaRPr kumimoji="0" lang="en-US" sz="1200" b="1" i="0" u="none" strike="noStrike" cap="none" normalizeH="0" baseline="0" dirty="0" smtClean="0">
                <a:ln>
                  <a:noFill/>
                </a:ln>
                <a:solidFill>
                  <a:schemeClr val="tx1"/>
                </a:solidFill>
                <a:effectLst/>
                <a:cs typeface="Arial" pitchFamily="34" charset="0"/>
              </a:endParaRPr>
            </a:p>
          </p:txBody>
        </p:sp>
        <p:sp>
          <p:nvSpPr>
            <p:cNvPr id="2103" name="Rectangle 55"/>
            <p:cNvSpPr>
              <a:spLocks noChangeArrowheads="1"/>
            </p:cNvSpPr>
            <p:nvPr/>
          </p:nvSpPr>
          <p:spPr bwMode="auto">
            <a:xfrm rot="19860000">
              <a:off x="5142" y="3743"/>
              <a:ext cx="93"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&amp; </a:t>
              </a:r>
              <a:endParaRPr kumimoji="0" lang="en-US" sz="1200" b="1" i="0" u="none" strike="noStrike" cap="none" normalizeH="0" baseline="0" dirty="0" smtClean="0">
                <a:ln>
                  <a:noFill/>
                </a:ln>
                <a:solidFill>
                  <a:schemeClr val="tx1"/>
                </a:solidFill>
                <a:effectLst/>
                <a:cs typeface="Arial" pitchFamily="34" charset="0"/>
              </a:endParaRPr>
            </a:p>
          </p:txBody>
        </p:sp>
        <p:sp>
          <p:nvSpPr>
            <p:cNvPr id="2104" name="Rectangle 56"/>
            <p:cNvSpPr>
              <a:spLocks noChangeArrowheads="1"/>
            </p:cNvSpPr>
            <p:nvPr/>
          </p:nvSpPr>
          <p:spPr bwMode="auto">
            <a:xfrm rot="19860000">
              <a:off x="4995" y="3835"/>
              <a:ext cx="406"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Margins)</a:t>
              </a:r>
              <a:endParaRPr kumimoji="0" lang="en-US" sz="1200" b="1" i="0" u="none" strike="noStrike" cap="none" normalizeH="0" baseline="0" dirty="0" smtClean="0">
                <a:ln>
                  <a:noFill/>
                </a:ln>
                <a:solidFill>
                  <a:schemeClr val="tx1"/>
                </a:solidFill>
                <a:effectLst/>
                <a:cs typeface="Arial" pitchFamily="34" charset="0"/>
              </a:endParaRPr>
            </a:p>
          </p:txBody>
        </p:sp>
        <p:sp>
          <p:nvSpPr>
            <p:cNvPr id="2105" name="Rectangle 57"/>
            <p:cNvSpPr>
              <a:spLocks noChangeArrowheads="1"/>
            </p:cNvSpPr>
            <p:nvPr/>
          </p:nvSpPr>
          <p:spPr bwMode="auto">
            <a:xfrm rot="19920000">
              <a:off x="4838" y="3244"/>
              <a:ext cx="309"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Weeks</a:t>
              </a:r>
              <a:endParaRPr kumimoji="0" lang="en-US" sz="1200" b="1" i="0" u="none" strike="noStrike" cap="none" normalizeH="0" baseline="0" dirty="0" smtClean="0">
                <a:ln>
                  <a:noFill/>
                </a:ln>
                <a:solidFill>
                  <a:schemeClr val="tx1"/>
                </a:solidFill>
                <a:effectLst/>
                <a:cs typeface="Arial" pitchFamily="34" charset="0"/>
              </a:endParaRPr>
            </a:p>
          </p:txBody>
        </p:sp>
        <p:sp>
          <p:nvSpPr>
            <p:cNvPr id="2106" name="Rectangle 58"/>
            <p:cNvSpPr>
              <a:spLocks noChangeArrowheads="1"/>
            </p:cNvSpPr>
            <p:nvPr/>
          </p:nvSpPr>
          <p:spPr bwMode="auto">
            <a:xfrm rot="19997109">
              <a:off x="4710" y="2863"/>
              <a:ext cx="400"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Quarters</a:t>
              </a:r>
              <a:endParaRPr kumimoji="0" lang="en-US" sz="1200" b="1" i="0" u="none" strike="noStrike" cap="none" normalizeH="0" baseline="0" dirty="0" smtClean="0">
                <a:ln>
                  <a:noFill/>
                </a:ln>
                <a:solidFill>
                  <a:schemeClr val="tx1"/>
                </a:solidFill>
                <a:effectLst/>
                <a:cs typeface="Arial" pitchFamily="34" charset="0"/>
              </a:endParaRPr>
            </a:p>
          </p:txBody>
        </p:sp>
        <p:sp>
          <p:nvSpPr>
            <p:cNvPr id="2107" name="Rectangle 59"/>
            <p:cNvSpPr>
              <a:spLocks noChangeArrowheads="1"/>
            </p:cNvSpPr>
            <p:nvPr/>
          </p:nvSpPr>
          <p:spPr bwMode="auto">
            <a:xfrm rot="19740000">
              <a:off x="4718" y="2544"/>
              <a:ext cx="217"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Year</a:t>
              </a:r>
              <a:endParaRPr kumimoji="0" lang="en-US" sz="1200" b="1" i="0" u="none" strike="noStrike" cap="none" normalizeH="0" baseline="0" dirty="0" smtClean="0">
                <a:ln>
                  <a:noFill/>
                </a:ln>
                <a:solidFill>
                  <a:schemeClr val="tx1"/>
                </a:solidFill>
                <a:effectLst/>
                <a:cs typeface="Arial" pitchFamily="34" charset="0"/>
              </a:endParaRPr>
            </a:p>
          </p:txBody>
        </p:sp>
        <p:sp>
          <p:nvSpPr>
            <p:cNvPr id="2108" name="Rectangle 60"/>
            <p:cNvSpPr>
              <a:spLocks noChangeArrowheads="1"/>
            </p:cNvSpPr>
            <p:nvPr/>
          </p:nvSpPr>
          <p:spPr bwMode="auto">
            <a:xfrm>
              <a:off x="4004" y="1825"/>
              <a:ext cx="1334" cy="211"/>
            </a:xfrm>
            <a:prstGeom prst="roundRect">
              <a:avLst/>
            </a:prstGeom>
            <a:solidFill>
              <a:schemeClr val="accent3">
                <a:lumMod val="20000"/>
                <a:lumOff val="80000"/>
              </a:schemeClr>
            </a:solidFill>
            <a:ln w="1588">
              <a:solidFill>
                <a:schemeClr val="accent3">
                  <a:lumMod val="20000"/>
                  <a:lumOff val="80000"/>
                </a:schemeClr>
              </a:solidFill>
              <a:prstDash val="solid"/>
              <a:miter lim="800000"/>
              <a:headEnd/>
              <a:tailEnd/>
            </a:ln>
            <a:effectLst>
              <a:outerShdw blurRad="50800" dist="38100" dir="2700000" algn="tl" rotWithShape="0">
                <a:prstClr val="black">
                  <a:alpha val="40000"/>
                </a:prstClr>
              </a:outerShdw>
            </a:effectLst>
          </p:spPr>
          <p:txBody>
            <a:bodyPr vert="horz" wrap="square" lIns="91440" tIns="45720" rIns="91440" bIns="45720" numCol="1" anchor="t" anchorCtr="0" compatLnSpc="1">
              <a:prstTxWarp prst="textNoShape">
                <a:avLst/>
              </a:prstTxWarp>
            </a:bodyPr>
            <a:lstStyle/>
            <a:p>
              <a:endParaRPr lang="en-US" sz="1200" b="1" dirty="0"/>
            </a:p>
          </p:txBody>
        </p:sp>
        <p:sp>
          <p:nvSpPr>
            <p:cNvPr id="2109" name="Rectangle 61"/>
            <p:cNvSpPr>
              <a:spLocks noChangeArrowheads="1"/>
            </p:cNvSpPr>
            <p:nvPr/>
          </p:nvSpPr>
          <p:spPr bwMode="auto">
            <a:xfrm>
              <a:off x="4302" y="1859"/>
              <a:ext cx="749" cy="116"/>
            </a:xfrm>
            <a:prstGeom prst="rect">
              <a:avLst/>
            </a:prstGeom>
            <a:noFill/>
            <a:ln w="9525">
              <a:noFill/>
              <a:miter lim="800000"/>
              <a:headEnd/>
              <a:tailEnd/>
            </a:ln>
          </p:spPr>
          <p:txBody>
            <a:bodyPr vert="horz" wrap="none" lIns="0" tIns="0" rIns="0" bIns="0" numCol="1" anchor="t"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en-US" sz="1200" b="1" i="0" u="none" strike="noStrike" cap="none" normalizeH="0" baseline="0" dirty="0" smtClean="0">
                  <a:ln>
                    <a:noFill/>
                  </a:ln>
                  <a:solidFill>
                    <a:srgbClr val="000000"/>
                  </a:solidFill>
                  <a:effectLst/>
                  <a:cs typeface="Arial" pitchFamily="34" charset="0"/>
                </a:rPr>
                <a:t>Financial Views </a:t>
              </a:r>
              <a:endParaRPr kumimoji="0" lang="en-US" sz="1200" b="1" i="0" u="none" strike="noStrike" cap="none" normalizeH="0" baseline="0" dirty="0" smtClean="0">
                <a:ln>
                  <a:noFill/>
                </a:ln>
                <a:solidFill>
                  <a:schemeClr val="tx1"/>
                </a:solidFill>
                <a:effectLst/>
                <a:cs typeface="Arial" pitchFamily="34" charset="0"/>
              </a:endParaRPr>
            </a:p>
          </p:txBody>
        </p:sp>
      </p:grpSp>
      <p:sp>
        <p:nvSpPr>
          <p:cNvPr id="90" name="Footer Placeholder 89"/>
          <p:cNvSpPr>
            <a:spLocks noGrp="1"/>
          </p:cNvSpPr>
          <p:nvPr>
            <p:ph type="ftr" sz="quarter" idx="10"/>
          </p:nvPr>
        </p:nvSpPr>
        <p:spPr/>
        <p:txBody>
          <a:bodyPr/>
          <a:lstStyle/>
          <a:p>
            <a:r>
              <a:rPr lang="en-US" dirty="0" smtClean="0"/>
              <a:t>DM-App-Hier-Reb-030</a:t>
            </a:r>
            <a:endParaRPr lang="en-US" dirty="0"/>
          </a:p>
        </p:txBody>
      </p:sp>
    </p:spTree>
    <p:custDataLst>
      <p:tags r:id="rId2"/>
    </p:custData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123"/>
                                        </p:tgtEl>
                                        <p:attrNameLst>
                                          <p:attrName>style.visibility</p:attrName>
                                        </p:attrNameLst>
                                      </p:cBhvr>
                                      <p:to>
                                        <p:strVal val="visible"/>
                                      </p:to>
                                    </p:set>
                                    <p:animEffect transition="in" filter="checkerboard(across)">
                                      <p:cBhvr>
                                        <p:cTn id="7" dur="500"/>
                                        <p:tgtEl>
                                          <p:spTgt spid="123"/>
                                        </p:tgtEl>
                                      </p:cBhvr>
                                    </p:animEffect>
                                  </p:childTnLst>
                                </p:cTn>
                              </p:par>
                            </p:childTnLst>
                          </p:cTn>
                        </p:par>
                      </p:childTnLst>
                    </p:cTn>
                  </p:par>
                  <p:par>
                    <p:cTn id="8" fill="hold">
                      <p:stCondLst>
                        <p:cond delay="indefinite"/>
                      </p:stCondLst>
                      <p:childTnLst>
                        <p:par>
                          <p:cTn id="9" fill="hold">
                            <p:stCondLst>
                              <p:cond delay="0"/>
                            </p:stCondLst>
                            <p:childTnLst>
                              <p:par>
                                <p:cTn id="10" presetID="5" presetClass="entr" presetSubtype="10" fill="hold" nodeType="clickEffect">
                                  <p:stCondLst>
                                    <p:cond delay="0"/>
                                  </p:stCondLst>
                                  <p:childTnLst>
                                    <p:set>
                                      <p:cBhvr>
                                        <p:cTn id="11" dur="1" fill="hold">
                                          <p:stCondLst>
                                            <p:cond delay="0"/>
                                          </p:stCondLst>
                                        </p:cTn>
                                        <p:tgtEl>
                                          <p:spTgt spid="122"/>
                                        </p:tgtEl>
                                        <p:attrNameLst>
                                          <p:attrName>style.visibility</p:attrName>
                                        </p:attrNameLst>
                                      </p:cBhvr>
                                      <p:to>
                                        <p:strVal val="visible"/>
                                      </p:to>
                                    </p:set>
                                    <p:animEffect transition="in" filter="checkerboard(across)">
                                      <p:cBhvr>
                                        <p:cTn id="12" dur="500"/>
                                        <p:tgtEl>
                                          <p:spTgt spid="122"/>
                                        </p:tgtEl>
                                      </p:cBhvr>
                                    </p:animEffect>
                                  </p:childTnLst>
                                </p:cTn>
                              </p:par>
                            </p:childTnLst>
                          </p:cTn>
                        </p:par>
                      </p:childTnLst>
                    </p:cTn>
                  </p:par>
                  <p:par>
                    <p:cTn id="13" fill="hold">
                      <p:stCondLst>
                        <p:cond delay="indefinite"/>
                      </p:stCondLst>
                      <p:childTnLst>
                        <p:par>
                          <p:cTn id="14" fill="hold">
                            <p:stCondLst>
                              <p:cond delay="0"/>
                            </p:stCondLst>
                            <p:childTnLst>
                              <p:par>
                                <p:cTn id="15" presetID="5" presetClass="entr" presetSubtype="10" fill="hold" nodeType="clickEffect">
                                  <p:stCondLst>
                                    <p:cond delay="0"/>
                                  </p:stCondLst>
                                  <p:childTnLst>
                                    <p:set>
                                      <p:cBhvr>
                                        <p:cTn id="16" dur="1" fill="hold">
                                          <p:stCondLst>
                                            <p:cond delay="0"/>
                                          </p:stCondLst>
                                        </p:cTn>
                                        <p:tgtEl>
                                          <p:spTgt spid="2082"/>
                                        </p:tgtEl>
                                        <p:attrNameLst>
                                          <p:attrName>style.visibility</p:attrName>
                                        </p:attrNameLst>
                                      </p:cBhvr>
                                      <p:to>
                                        <p:strVal val="visible"/>
                                      </p:to>
                                    </p:set>
                                    <p:animEffect transition="in" filter="checkerboard(across)">
                                      <p:cBhvr>
                                        <p:cTn id="17" dur="500"/>
                                        <p:tgtEl>
                                          <p:spTgt spid="20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custDataLst>
              <p:tags r:id="rId2"/>
            </p:custDataLst>
          </p:nvPr>
        </p:nvSpPr>
        <p:spPr/>
        <p:txBody>
          <a:bodyPr>
            <a:normAutofit/>
          </a:bodyPr>
          <a:lstStyle/>
          <a:p>
            <a:r>
              <a:rPr lang="en-US" dirty="0" smtClean="0"/>
              <a:t>There are two types of hierarchies in the Viewer: </a:t>
            </a:r>
          </a:p>
          <a:p>
            <a:pPr lvl="1"/>
            <a:r>
              <a:rPr lang="en-US" b="1" dirty="0" smtClean="0"/>
              <a:t>Static</a:t>
            </a:r>
            <a:r>
              <a:rPr lang="en-US" dirty="0" smtClean="0"/>
              <a:t> – aggregated information remains in the database until the hierarchy is removed</a:t>
            </a:r>
          </a:p>
          <a:p>
            <a:pPr lvl="2"/>
            <a:r>
              <a:rPr lang="en-US" dirty="0" smtClean="0"/>
              <a:t>Static hierarchies remain on the scenario until removed in the Viewer </a:t>
            </a:r>
          </a:p>
          <a:p>
            <a:pPr lvl="2"/>
            <a:r>
              <a:rPr lang="en-US" dirty="0" smtClean="0"/>
              <a:t>If the scenario is closed and reopened, the Static Hierarchy is still applied and will show in the login window</a:t>
            </a:r>
          </a:p>
          <a:p>
            <a:pPr lvl="1"/>
            <a:r>
              <a:rPr lang="en-US" b="1" dirty="0" smtClean="0"/>
              <a:t>On Fly </a:t>
            </a:r>
            <a:r>
              <a:rPr lang="en-US" dirty="0" smtClean="0"/>
              <a:t>– aggregated information displays only while the scenario is open.  On-fly hierarchy is removed when the scenario is closed</a:t>
            </a:r>
          </a:p>
        </p:txBody>
      </p:sp>
      <p:sp>
        <p:nvSpPr>
          <p:cNvPr id="6147" name="Rectangle 2"/>
          <p:cNvSpPr>
            <a:spLocks noGrp="1" noChangeArrowheads="1"/>
          </p:cNvSpPr>
          <p:nvPr>
            <p:ph type="title"/>
            <p:custDataLst>
              <p:tags r:id="rId3"/>
            </p:custDataLst>
          </p:nvPr>
        </p:nvSpPr>
        <p:spPr/>
        <p:txBody>
          <a:bodyPr/>
          <a:lstStyle/>
          <a:p>
            <a:r>
              <a:rPr lang="en-US" dirty="0" smtClean="0"/>
              <a:t>Static and On Fly Hierarchies</a:t>
            </a:r>
          </a:p>
        </p:txBody>
      </p:sp>
      <p:sp>
        <p:nvSpPr>
          <p:cNvPr id="4" name="Footer Placeholder 3"/>
          <p:cNvSpPr>
            <a:spLocks noGrp="1"/>
          </p:cNvSpPr>
          <p:nvPr>
            <p:ph type="ftr" sz="quarter" idx="10"/>
          </p:nvPr>
        </p:nvSpPr>
        <p:spPr/>
        <p:txBody>
          <a:bodyPr/>
          <a:lstStyle/>
          <a:p>
            <a:r>
              <a:rPr lang="en-US" dirty="0" smtClean="0"/>
              <a:t>DM-App-Hier-Reb-040</a:t>
            </a:r>
            <a:endParaRPr lang="en-US" dirty="0"/>
          </a:p>
        </p:txBody>
      </p:sp>
    </p:spTree>
    <p:custDataLst>
      <p:tags r:id="rId1"/>
    </p:custDataLst>
  </p:cSld>
  <p:clrMapOvr>
    <a:masterClrMapping/>
  </p:clrMapOv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sz="half" idx="1"/>
            <p:custDataLst>
              <p:tags r:id="rId2"/>
            </p:custDataLst>
          </p:nvPr>
        </p:nvSpPr>
        <p:spPr/>
        <p:txBody>
          <a:bodyPr/>
          <a:lstStyle/>
          <a:p>
            <a:pPr marL="171450" lvl="1" indent="-171450" eaLnBrk="0" hangingPunct="0">
              <a:lnSpc>
                <a:spcPct val="90000"/>
              </a:lnSpc>
              <a:spcBef>
                <a:spcPts val="1200"/>
              </a:spcBef>
              <a:buFont typeface="Arial" pitchFamily="34" charset="0"/>
              <a:buChar char="•"/>
              <a:defRPr/>
            </a:pPr>
            <a:r>
              <a:rPr lang="en-US" kern="0" dirty="0" smtClean="0"/>
              <a:t>From the </a:t>
            </a:r>
            <a:r>
              <a:rPr lang="en-US" b="1" kern="0" dirty="0" smtClean="0"/>
              <a:t>Home</a:t>
            </a:r>
            <a:r>
              <a:rPr lang="en-US" kern="0" dirty="0" smtClean="0"/>
              <a:t> tab, select the </a:t>
            </a:r>
            <a:r>
              <a:rPr lang="en-US" b="1" kern="0" dirty="0" smtClean="0"/>
              <a:t>Hierarchy </a:t>
            </a:r>
            <a:r>
              <a:rPr lang="en-US" kern="0" dirty="0" smtClean="0"/>
              <a:t>icon and choose the desired Hierarchy from the list to apply an </a:t>
            </a:r>
            <a:r>
              <a:rPr lang="en-US" b="1" kern="0" dirty="0" smtClean="0"/>
              <a:t>OnFly</a:t>
            </a:r>
            <a:r>
              <a:rPr lang="en-US" kern="0" dirty="0" smtClean="0"/>
              <a:t> hierarchy</a:t>
            </a:r>
          </a:p>
          <a:p>
            <a:pPr marL="171450" lvl="1" indent="-171450" eaLnBrk="0" hangingPunct="0">
              <a:lnSpc>
                <a:spcPct val="90000"/>
              </a:lnSpc>
              <a:spcBef>
                <a:spcPts val="1200"/>
              </a:spcBef>
              <a:buFont typeface="Arial" pitchFamily="34" charset="0"/>
              <a:buChar char="•"/>
              <a:defRPr/>
            </a:pPr>
            <a:r>
              <a:rPr lang="en-US" kern="0" dirty="0" smtClean="0"/>
              <a:t>To apply a </a:t>
            </a:r>
            <a:r>
              <a:rPr lang="en-US" b="1" kern="0" dirty="0" smtClean="0"/>
              <a:t>Static</a:t>
            </a:r>
            <a:r>
              <a:rPr lang="en-US" kern="0" dirty="0" smtClean="0"/>
              <a:t> hierarchy, first uncheck the </a:t>
            </a:r>
            <a:r>
              <a:rPr lang="en-US" b="1" kern="0" dirty="0" smtClean="0"/>
              <a:t>Apply Onfly </a:t>
            </a:r>
            <a:r>
              <a:rPr lang="en-US" kern="0" dirty="0" smtClean="0"/>
              <a:t>box and then select the desired Hierarchy from the </a:t>
            </a:r>
            <a:r>
              <a:rPr lang="en-US" kern="0" dirty="0" smtClean="0"/>
              <a:t>list</a:t>
            </a:r>
            <a:endParaRPr lang="en-US" kern="0" dirty="0" smtClean="0"/>
          </a:p>
          <a:p>
            <a:endParaRPr lang="en-US" dirty="0"/>
          </a:p>
        </p:txBody>
      </p:sp>
      <p:sp>
        <p:nvSpPr>
          <p:cNvPr id="8195" name="Rectangle 2"/>
          <p:cNvSpPr>
            <a:spLocks noGrp="1" noChangeArrowheads="1"/>
          </p:cNvSpPr>
          <p:nvPr>
            <p:ph type="title"/>
            <p:custDataLst>
              <p:tags r:id="rId3"/>
            </p:custDataLst>
          </p:nvPr>
        </p:nvSpPr>
        <p:spPr/>
        <p:txBody>
          <a:bodyPr/>
          <a:lstStyle/>
          <a:p>
            <a:pPr>
              <a:lnSpc>
                <a:spcPct val="90000"/>
              </a:lnSpc>
              <a:spcAft>
                <a:spcPts val="1200"/>
              </a:spcAft>
            </a:pPr>
            <a:r>
              <a:rPr lang="en-US" dirty="0" smtClean="0"/>
              <a:t>Applying a Hierarchy in the Viewer</a:t>
            </a:r>
          </a:p>
        </p:txBody>
      </p:sp>
      <p:sp>
        <p:nvSpPr>
          <p:cNvPr id="8197" name="Text Box 4"/>
          <p:cNvSpPr txBox="1">
            <a:spLocks noChangeArrowheads="1"/>
          </p:cNvSpPr>
          <p:nvPr>
            <p:custDataLst>
              <p:tags r:id="rId4"/>
            </p:custDataLst>
          </p:nvPr>
        </p:nvSpPr>
        <p:spPr bwMode="auto">
          <a:xfrm>
            <a:off x="1889125" y="3013075"/>
            <a:ext cx="184150" cy="457200"/>
          </a:xfrm>
          <a:prstGeom prst="rect">
            <a:avLst/>
          </a:prstGeom>
          <a:noFill/>
          <a:ln w="19050">
            <a:noFill/>
            <a:miter lim="800000"/>
            <a:headEnd/>
            <a:tailEnd/>
          </a:ln>
        </p:spPr>
        <p:txBody>
          <a:bodyPr wrap="none">
            <a:spAutoFit/>
          </a:bodyPr>
          <a:lstStyle/>
          <a:p>
            <a:pPr algn="ctr"/>
            <a:endParaRPr lang="en-US" sz="2400" dirty="0">
              <a:latin typeface="Times New Roman" pitchFamily="18" charset="0"/>
            </a:endParaRPr>
          </a:p>
        </p:txBody>
      </p:sp>
      <p:pic>
        <p:nvPicPr>
          <p:cNvPr id="18" name="Picture 2"/>
          <p:cNvPicPr>
            <a:picLocks noChangeAspect="1" noChangeArrowheads="1"/>
          </p:cNvPicPr>
          <p:nvPr>
            <p:custDataLst>
              <p:tags r:id="rId5"/>
            </p:custDataLst>
          </p:nvPr>
        </p:nvPicPr>
        <p:blipFill>
          <a:blip r:embed="rId9" cstate="print"/>
          <a:srcRect/>
          <a:stretch>
            <a:fillRect/>
          </a:stretch>
        </p:blipFill>
        <p:spPr bwMode="auto">
          <a:xfrm>
            <a:off x="4800600" y="809625"/>
            <a:ext cx="3681896" cy="5410201"/>
          </a:xfrm>
          <a:prstGeom prst="rect">
            <a:avLst/>
          </a:prstGeom>
          <a:noFill/>
          <a:ln w="317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3" name="Line 14"/>
          <p:cNvSpPr>
            <a:spLocks noChangeShapeType="1"/>
          </p:cNvSpPr>
          <p:nvPr>
            <p:custDataLst>
              <p:tags r:id="rId6"/>
            </p:custDataLst>
          </p:nvPr>
        </p:nvSpPr>
        <p:spPr bwMode="auto">
          <a:xfrm>
            <a:off x="3657600" y="1524000"/>
            <a:ext cx="1143000" cy="152400"/>
          </a:xfrm>
          <a:prstGeom prst="line">
            <a:avLst/>
          </a:prstGeom>
          <a:noFill/>
          <a:ln w="38100">
            <a:solidFill>
              <a:srgbClr val="FF0000"/>
            </a:solidFill>
            <a:round/>
            <a:headEnd/>
            <a:tailEnd type="triangle" w="med" len="med"/>
          </a:ln>
        </p:spPr>
        <p:txBody>
          <a:bodyPr/>
          <a:lstStyle/>
          <a:p>
            <a:endParaRPr lang="en-US" dirty="0"/>
          </a:p>
        </p:txBody>
      </p:sp>
      <p:sp>
        <p:nvSpPr>
          <p:cNvPr id="8" name="Footer Placeholder 7"/>
          <p:cNvSpPr>
            <a:spLocks noGrp="1"/>
          </p:cNvSpPr>
          <p:nvPr>
            <p:ph type="ftr" sz="quarter" idx="10"/>
          </p:nvPr>
        </p:nvSpPr>
        <p:spPr/>
        <p:txBody>
          <a:bodyPr/>
          <a:lstStyle/>
          <a:p>
            <a:r>
              <a:rPr lang="en-US" dirty="0" smtClean="0"/>
              <a:t>DM-App-Hier-Reb-050</a:t>
            </a:r>
            <a:endParaRPr lang="en-US" dirty="0"/>
          </a:p>
        </p:txBody>
      </p:sp>
    </p:spTree>
    <p:custDataLst>
      <p:tags r:id="rId1"/>
    </p:custDataLst>
  </p:cSld>
  <p:clrMapOvr>
    <a:masterClrMapping/>
  </p:clrMapOv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4"/>
          <p:cNvSpPr>
            <a:spLocks noGrp="1" noChangeArrowheads="1"/>
          </p:cNvSpPr>
          <p:nvPr>
            <p:ph idx="1"/>
            <p:custDataLst>
              <p:tags r:id="rId2"/>
            </p:custDataLst>
          </p:nvPr>
        </p:nvSpPr>
        <p:spPr/>
        <p:txBody>
          <a:bodyPr>
            <a:normAutofit/>
          </a:bodyPr>
          <a:lstStyle/>
          <a:p>
            <a:r>
              <a:rPr lang="en-US" b="1" dirty="0" smtClean="0"/>
              <a:t>Top Down </a:t>
            </a:r>
            <a:r>
              <a:rPr lang="en-US" dirty="0" smtClean="0"/>
              <a:t>- Forecasts or adjustments at the aggregate level are allocated to the detailed level series based on percentages</a:t>
            </a:r>
          </a:p>
          <a:p>
            <a:r>
              <a:rPr lang="en-US" b="1" dirty="0" smtClean="0"/>
              <a:t>Bottom Up</a:t>
            </a:r>
            <a:r>
              <a:rPr lang="en-US" dirty="0" smtClean="0"/>
              <a:t> - Forecasts or adjustments at the detailed level series are summed to the aggregated levels of the hierarchy.  There is also an option for using a weighted average where a sum is not appropriate</a:t>
            </a:r>
          </a:p>
        </p:txBody>
      </p:sp>
      <p:sp>
        <p:nvSpPr>
          <p:cNvPr id="9219" name="Rectangle 2"/>
          <p:cNvSpPr>
            <a:spLocks noGrp="1" noChangeArrowheads="1"/>
          </p:cNvSpPr>
          <p:nvPr>
            <p:ph type="title"/>
            <p:custDataLst>
              <p:tags r:id="rId3"/>
            </p:custDataLst>
          </p:nvPr>
        </p:nvSpPr>
        <p:spPr/>
        <p:txBody>
          <a:bodyPr/>
          <a:lstStyle/>
          <a:p>
            <a:r>
              <a:rPr lang="en-US" dirty="0" smtClean="0"/>
              <a:t>Re-balancing Concepts</a:t>
            </a:r>
          </a:p>
        </p:txBody>
      </p:sp>
      <p:sp>
        <p:nvSpPr>
          <p:cNvPr id="9220" name="Text Box 3"/>
          <p:cNvSpPr txBox="1">
            <a:spLocks noChangeArrowheads="1"/>
          </p:cNvSpPr>
          <p:nvPr>
            <p:custDataLst>
              <p:tags r:id="rId4"/>
            </p:custDataLst>
          </p:nvPr>
        </p:nvSpPr>
        <p:spPr bwMode="auto">
          <a:xfrm>
            <a:off x="261938" y="1436688"/>
            <a:ext cx="8680450" cy="579437"/>
          </a:xfrm>
          <a:prstGeom prst="rect">
            <a:avLst/>
          </a:prstGeom>
          <a:noFill/>
          <a:ln w="9525">
            <a:noFill/>
            <a:miter lim="800000"/>
            <a:headEnd/>
            <a:tailEnd/>
          </a:ln>
        </p:spPr>
        <p:txBody>
          <a:bodyPr>
            <a:spAutoFit/>
          </a:bodyPr>
          <a:lstStyle/>
          <a:p>
            <a:pPr algn="r">
              <a:spcBef>
                <a:spcPct val="50000"/>
              </a:spcBef>
            </a:pPr>
            <a:endParaRPr lang="en-US" sz="3200" b="1" dirty="0"/>
          </a:p>
        </p:txBody>
      </p:sp>
      <p:sp>
        <p:nvSpPr>
          <p:cNvPr id="5" name="Footer Placeholder 4"/>
          <p:cNvSpPr>
            <a:spLocks noGrp="1"/>
          </p:cNvSpPr>
          <p:nvPr>
            <p:ph type="ftr" sz="quarter" idx="10"/>
          </p:nvPr>
        </p:nvSpPr>
        <p:spPr/>
        <p:txBody>
          <a:bodyPr/>
          <a:lstStyle/>
          <a:p>
            <a:r>
              <a:rPr lang="en-US" dirty="0" smtClean="0"/>
              <a:t>DM-App-Hier-Reb-060</a:t>
            </a:r>
            <a:endParaRPr lang="en-US" dirty="0"/>
          </a:p>
        </p:txBody>
      </p:sp>
    </p:spTree>
    <p:custDataLst>
      <p:tags r:id="rId1"/>
    </p:custDataLst>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ontent Placeholder 13"/>
          <p:cNvSpPr>
            <a:spLocks noGrp="1"/>
          </p:cNvSpPr>
          <p:nvPr>
            <p:ph idx="1"/>
            <p:custDataLst>
              <p:tags r:id="rId2"/>
            </p:custDataLst>
          </p:nvPr>
        </p:nvSpPr>
        <p:spPr/>
        <p:txBody>
          <a:bodyPr>
            <a:normAutofit/>
          </a:bodyPr>
          <a:lstStyle/>
          <a:p>
            <a:pPr marL="117475" indent="-117475">
              <a:defRPr/>
            </a:pPr>
            <a:r>
              <a:rPr lang="en-US" sz="2600" dirty="0" smtClean="0"/>
              <a:t>When making an Adjustment at an aggregate level of the </a:t>
            </a:r>
            <a:r>
              <a:rPr lang="en-US" sz="2600" b="1" dirty="0" smtClean="0"/>
              <a:t>Hierarchy</a:t>
            </a:r>
            <a:r>
              <a:rPr lang="en-US" sz="2600" dirty="0" smtClean="0"/>
              <a:t>, the type of rebalancing will depend upon the number of Levels within the aggregate or Grouping level of the </a:t>
            </a:r>
            <a:r>
              <a:rPr lang="en-US" sz="2600" b="1" dirty="0" smtClean="0"/>
              <a:t>Hierarchy</a:t>
            </a:r>
          </a:p>
          <a:p>
            <a:pPr marL="117475" indent="-117475">
              <a:defRPr/>
            </a:pPr>
            <a:r>
              <a:rPr lang="en-US" sz="2600" dirty="0" smtClean="0"/>
              <a:t>The lowest level of a </a:t>
            </a:r>
            <a:r>
              <a:rPr lang="en-US" sz="2600" b="1" dirty="0" smtClean="0"/>
              <a:t>Hierarchy</a:t>
            </a:r>
            <a:r>
              <a:rPr lang="en-US" sz="2600" dirty="0" smtClean="0"/>
              <a:t> is Level 0, the next highest aggregation is Level </a:t>
            </a:r>
            <a:r>
              <a:rPr lang="en-US" sz="2600" dirty="0" smtClean="0"/>
              <a:t>1 </a:t>
            </a:r>
            <a:endParaRPr lang="en-US" sz="2600" dirty="0" smtClean="0"/>
          </a:p>
        </p:txBody>
      </p:sp>
      <p:sp>
        <p:nvSpPr>
          <p:cNvPr id="10243" name="Rectangle 2"/>
          <p:cNvSpPr>
            <a:spLocks noGrp="1" noChangeArrowheads="1"/>
          </p:cNvSpPr>
          <p:nvPr>
            <p:ph type="title"/>
            <p:custDataLst>
              <p:tags r:id="rId3"/>
            </p:custDataLst>
          </p:nvPr>
        </p:nvSpPr>
        <p:spPr/>
        <p:txBody>
          <a:bodyPr/>
          <a:lstStyle/>
          <a:p>
            <a:r>
              <a:rPr lang="en-US" dirty="0" smtClean="0"/>
              <a:t>Re-balancing Concepts for Adjustments</a:t>
            </a:r>
          </a:p>
        </p:txBody>
      </p:sp>
      <p:pic>
        <p:nvPicPr>
          <p:cNvPr id="10247" name="Picture 6"/>
          <p:cNvPicPr>
            <a:picLocks noChangeAspect="1" noChangeArrowheads="1"/>
          </p:cNvPicPr>
          <p:nvPr>
            <p:custDataLst>
              <p:tags r:id="rId4"/>
            </p:custDataLst>
          </p:nvPr>
        </p:nvPicPr>
        <p:blipFill>
          <a:blip r:embed="rId13" cstate="print"/>
          <a:srcRect/>
          <a:stretch>
            <a:fillRect/>
          </a:stretch>
        </p:blipFill>
        <p:spPr bwMode="auto">
          <a:xfrm>
            <a:off x="2672786" y="3429000"/>
            <a:ext cx="3804214" cy="2819400"/>
          </a:xfrm>
          <a:prstGeom prst="rect">
            <a:avLst/>
          </a:prstGeom>
          <a:noFill/>
          <a:ln w="317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0248" name="TextBox 7"/>
          <p:cNvSpPr txBox="1">
            <a:spLocks noChangeArrowheads="1"/>
          </p:cNvSpPr>
          <p:nvPr>
            <p:custDataLst>
              <p:tags r:id="rId5"/>
            </p:custDataLst>
          </p:nvPr>
        </p:nvSpPr>
        <p:spPr bwMode="auto">
          <a:xfrm>
            <a:off x="1280255" y="4156587"/>
            <a:ext cx="1127174" cy="367583"/>
          </a:xfrm>
          <a:prstGeom prst="rect">
            <a:avLst/>
          </a:prstGeom>
          <a:noFill/>
          <a:ln w="9525">
            <a:noFill/>
            <a:miter lim="800000"/>
            <a:headEnd/>
            <a:tailEnd/>
          </a:ln>
        </p:spPr>
        <p:txBody>
          <a:bodyPr wrap="none">
            <a:spAutoFit/>
          </a:bodyPr>
          <a:lstStyle/>
          <a:p>
            <a:r>
              <a:rPr lang="en-US" sz="1400" i="1" dirty="0"/>
              <a:t>Level 2</a:t>
            </a:r>
          </a:p>
        </p:txBody>
      </p:sp>
      <p:sp>
        <p:nvSpPr>
          <p:cNvPr id="10249" name="TextBox 8"/>
          <p:cNvSpPr txBox="1">
            <a:spLocks noChangeArrowheads="1"/>
          </p:cNvSpPr>
          <p:nvPr>
            <p:custDataLst>
              <p:tags r:id="rId6"/>
            </p:custDataLst>
          </p:nvPr>
        </p:nvSpPr>
        <p:spPr bwMode="auto">
          <a:xfrm>
            <a:off x="1280255" y="4702277"/>
            <a:ext cx="1127174" cy="367583"/>
          </a:xfrm>
          <a:prstGeom prst="rect">
            <a:avLst/>
          </a:prstGeom>
          <a:noFill/>
          <a:ln w="9525">
            <a:noFill/>
            <a:miter lim="800000"/>
            <a:headEnd/>
            <a:tailEnd/>
          </a:ln>
        </p:spPr>
        <p:txBody>
          <a:bodyPr wrap="none">
            <a:spAutoFit/>
          </a:bodyPr>
          <a:lstStyle/>
          <a:p>
            <a:r>
              <a:rPr lang="en-US" sz="1400" i="1" dirty="0"/>
              <a:t>Level 1</a:t>
            </a:r>
          </a:p>
        </p:txBody>
      </p:sp>
      <p:sp>
        <p:nvSpPr>
          <p:cNvPr id="10250" name="TextBox 9"/>
          <p:cNvSpPr txBox="1">
            <a:spLocks noChangeArrowheads="1"/>
          </p:cNvSpPr>
          <p:nvPr>
            <p:custDataLst>
              <p:tags r:id="rId7"/>
            </p:custDataLst>
          </p:nvPr>
        </p:nvSpPr>
        <p:spPr bwMode="auto">
          <a:xfrm>
            <a:off x="1219200" y="5157019"/>
            <a:ext cx="1404272" cy="625270"/>
          </a:xfrm>
          <a:prstGeom prst="rect">
            <a:avLst/>
          </a:prstGeom>
          <a:noFill/>
          <a:ln w="9525">
            <a:noFill/>
            <a:miter lim="800000"/>
            <a:headEnd/>
            <a:tailEnd/>
          </a:ln>
        </p:spPr>
        <p:txBody>
          <a:bodyPr>
            <a:spAutoFit/>
          </a:bodyPr>
          <a:lstStyle/>
          <a:p>
            <a:pPr algn="l"/>
            <a:r>
              <a:rPr lang="en-US" sz="1400" i="1" dirty="0"/>
              <a:t>Detail level 0</a:t>
            </a:r>
          </a:p>
        </p:txBody>
      </p:sp>
      <p:sp>
        <p:nvSpPr>
          <p:cNvPr id="10251" name="Line 7"/>
          <p:cNvSpPr>
            <a:spLocks noChangeShapeType="1"/>
          </p:cNvSpPr>
          <p:nvPr>
            <p:custDataLst>
              <p:tags r:id="rId8"/>
            </p:custDataLst>
          </p:nvPr>
        </p:nvSpPr>
        <p:spPr bwMode="auto">
          <a:xfrm flipV="1">
            <a:off x="2057401" y="4306147"/>
            <a:ext cx="642952" cy="0"/>
          </a:xfrm>
          <a:prstGeom prst="line">
            <a:avLst/>
          </a:prstGeom>
          <a:noFill/>
          <a:ln w="28575">
            <a:solidFill>
              <a:srgbClr val="FF0000"/>
            </a:solidFill>
            <a:round/>
            <a:headEnd/>
            <a:tailEnd type="triangle" w="med" len="med"/>
          </a:ln>
        </p:spPr>
        <p:txBody>
          <a:bodyPr/>
          <a:lstStyle/>
          <a:p>
            <a:endParaRPr lang="en-US" dirty="0"/>
          </a:p>
        </p:txBody>
      </p:sp>
      <p:sp>
        <p:nvSpPr>
          <p:cNvPr id="10252" name="Line 7"/>
          <p:cNvSpPr>
            <a:spLocks noChangeShapeType="1"/>
          </p:cNvSpPr>
          <p:nvPr>
            <p:custDataLst>
              <p:tags r:id="rId9"/>
            </p:custDataLst>
          </p:nvPr>
        </p:nvSpPr>
        <p:spPr bwMode="auto">
          <a:xfrm flipV="1">
            <a:off x="2133600" y="4807373"/>
            <a:ext cx="715987" cy="0"/>
          </a:xfrm>
          <a:prstGeom prst="line">
            <a:avLst/>
          </a:prstGeom>
          <a:noFill/>
          <a:ln w="28575">
            <a:solidFill>
              <a:srgbClr val="FF0000"/>
            </a:solidFill>
            <a:round/>
            <a:headEnd/>
            <a:tailEnd type="triangle" w="med" len="med"/>
          </a:ln>
        </p:spPr>
        <p:txBody>
          <a:bodyPr/>
          <a:lstStyle/>
          <a:p>
            <a:endParaRPr lang="en-US" dirty="0"/>
          </a:p>
        </p:txBody>
      </p:sp>
      <p:sp>
        <p:nvSpPr>
          <p:cNvPr id="10253" name="Line 7"/>
          <p:cNvSpPr>
            <a:spLocks noChangeShapeType="1"/>
          </p:cNvSpPr>
          <p:nvPr>
            <p:custDataLst>
              <p:tags r:id="rId10"/>
            </p:custDataLst>
          </p:nvPr>
        </p:nvSpPr>
        <p:spPr bwMode="auto">
          <a:xfrm flipV="1">
            <a:off x="2514600" y="5308600"/>
            <a:ext cx="609600" cy="1"/>
          </a:xfrm>
          <a:prstGeom prst="line">
            <a:avLst/>
          </a:prstGeom>
          <a:noFill/>
          <a:ln w="28575">
            <a:solidFill>
              <a:srgbClr val="FF0000"/>
            </a:solidFill>
            <a:round/>
            <a:headEnd/>
            <a:tailEnd type="triangle" w="med" len="med"/>
          </a:ln>
        </p:spPr>
        <p:txBody>
          <a:bodyPr/>
          <a:lstStyle/>
          <a:p>
            <a:endParaRPr lang="en-US" dirty="0"/>
          </a:p>
        </p:txBody>
      </p:sp>
      <p:sp>
        <p:nvSpPr>
          <p:cNvPr id="12" name="Footer Placeholder 11"/>
          <p:cNvSpPr>
            <a:spLocks noGrp="1"/>
          </p:cNvSpPr>
          <p:nvPr>
            <p:ph type="ftr" sz="quarter" idx="10"/>
          </p:nvPr>
        </p:nvSpPr>
        <p:spPr/>
        <p:txBody>
          <a:bodyPr/>
          <a:lstStyle/>
          <a:p>
            <a:r>
              <a:rPr lang="en-US" dirty="0" smtClean="0"/>
              <a:t>DM-App-Hier-Reb-070</a:t>
            </a:r>
            <a:endParaRPr lang="en-US" dirty="0"/>
          </a:p>
        </p:txBody>
      </p:sp>
    </p:spTree>
    <p:custDataLst>
      <p:tags r:id="rId1"/>
    </p:custDataLst>
  </p:cSld>
  <p:clrMapOvr>
    <a:masterClrMapping/>
  </p:clrMapOv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Content Placeholder 16"/>
          <p:cNvSpPr>
            <a:spLocks noGrp="1"/>
          </p:cNvSpPr>
          <p:nvPr>
            <p:ph idx="1"/>
            <p:custDataLst>
              <p:tags r:id="rId2"/>
            </p:custDataLst>
          </p:nvPr>
        </p:nvSpPr>
        <p:spPr/>
        <p:txBody>
          <a:bodyPr/>
          <a:lstStyle/>
          <a:p>
            <a:r>
              <a:rPr lang="en-US" sz="2600" dirty="0" smtClean="0"/>
              <a:t>Many of the settings on the </a:t>
            </a:r>
            <a:r>
              <a:rPr lang="en-US" sz="2600" b="1" dirty="0" smtClean="0"/>
              <a:t>Hierarchy Manager </a:t>
            </a:r>
            <a:r>
              <a:rPr lang="en-US" sz="2600" dirty="0" smtClean="0"/>
              <a:t>apply to rebalancing across the hierarchy levels defined in the </a:t>
            </a:r>
            <a:r>
              <a:rPr lang="en-US" sz="2600" b="1" dirty="0" smtClean="0"/>
              <a:t>Grouping</a:t>
            </a:r>
            <a:r>
              <a:rPr lang="en-US" sz="2600" dirty="0" smtClean="0"/>
              <a:t> </a:t>
            </a:r>
            <a:r>
              <a:rPr lang="en-US" sz="2600" dirty="0" smtClean="0"/>
              <a:t>section</a:t>
            </a:r>
            <a:endParaRPr lang="en-US" sz="2600" dirty="0" smtClean="0"/>
          </a:p>
          <a:p>
            <a:pPr lvl="1"/>
            <a:r>
              <a:rPr lang="en-US" sz="2200" b="1" dirty="0" smtClean="0"/>
              <a:t>Settings</a:t>
            </a:r>
            <a:r>
              <a:rPr lang="en-US" sz="2200" dirty="0" smtClean="0"/>
              <a:t> – update and allocation options</a:t>
            </a:r>
          </a:p>
          <a:p>
            <a:pPr lvl="1"/>
            <a:r>
              <a:rPr lang="en-US" sz="2200" b="1" dirty="0" smtClean="0"/>
              <a:t>Fields</a:t>
            </a:r>
            <a:r>
              <a:rPr lang="en-US" sz="2200" dirty="0" smtClean="0"/>
              <a:t> - opinion lines to update with re-balance</a:t>
            </a:r>
          </a:p>
        </p:txBody>
      </p:sp>
      <p:sp>
        <p:nvSpPr>
          <p:cNvPr id="11267" name="Rectangle 2"/>
          <p:cNvSpPr>
            <a:spLocks noGrp="1" noChangeArrowheads="1"/>
          </p:cNvSpPr>
          <p:nvPr>
            <p:ph type="title"/>
            <p:custDataLst>
              <p:tags r:id="rId3"/>
            </p:custDataLst>
          </p:nvPr>
        </p:nvSpPr>
        <p:spPr/>
        <p:txBody>
          <a:bodyPr/>
          <a:lstStyle/>
          <a:p>
            <a:r>
              <a:rPr lang="en-US" dirty="0" smtClean="0"/>
              <a:t>Re-balance Configuration</a:t>
            </a:r>
          </a:p>
        </p:txBody>
      </p:sp>
      <p:pic>
        <p:nvPicPr>
          <p:cNvPr id="11276" name="Picture 11"/>
          <p:cNvPicPr>
            <a:picLocks noChangeAspect="1" noChangeArrowheads="1"/>
          </p:cNvPicPr>
          <p:nvPr/>
        </p:nvPicPr>
        <p:blipFill>
          <a:blip r:embed="rId12" cstate="print"/>
          <a:srcRect/>
          <a:stretch>
            <a:fillRect/>
          </a:stretch>
        </p:blipFill>
        <p:spPr bwMode="auto">
          <a:xfrm>
            <a:off x="1685925" y="2962254"/>
            <a:ext cx="5962650" cy="3309959"/>
          </a:xfrm>
          <a:prstGeom prst="rect">
            <a:avLst/>
          </a:prstGeom>
          <a:noFill/>
          <a:ln w="317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1277" name="Rectangle 9"/>
          <p:cNvSpPr>
            <a:spLocks noChangeArrowheads="1"/>
          </p:cNvSpPr>
          <p:nvPr/>
        </p:nvSpPr>
        <p:spPr bwMode="auto">
          <a:xfrm>
            <a:off x="3057525" y="2932113"/>
            <a:ext cx="1066800" cy="228580"/>
          </a:xfrm>
          <a:prstGeom prst="rect">
            <a:avLst/>
          </a:prstGeom>
          <a:noFill/>
          <a:ln w="19050" algn="ctr">
            <a:solidFill>
              <a:srgbClr val="FF0000"/>
            </a:solidFill>
            <a:round/>
            <a:headEnd/>
            <a:tailEnd/>
          </a:ln>
        </p:spPr>
        <p:txBody>
          <a:bodyPr/>
          <a:lstStyle/>
          <a:p>
            <a:endParaRPr lang="en-US" dirty="0"/>
          </a:p>
        </p:txBody>
      </p:sp>
      <p:sp>
        <p:nvSpPr>
          <p:cNvPr id="11278" name="Rectangle 10"/>
          <p:cNvSpPr>
            <a:spLocks noChangeArrowheads="1"/>
          </p:cNvSpPr>
          <p:nvPr/>
        </p:nvSpPr>
        <p:spPr bwMode="auto">
          <a:xfrm>
            <a:off x="5343525" y="2932113"/>
            <a:ext cx="1066800" cy="228580"/>
          </a:xfrm>
          <a:prstGeom prst="rect">
            <a:avLst/>
          </a:prstGeom>
          <a:noFill/>
          <a:ln w="19050" algn="ctr">
            <a:solidFill>
              <a:srgbClr val="FF0000"/>
            </a:solidFill>
            <a:round/>
            <a:headEnd/>
            <a:tailEnd/>
          </a:ln>
        </p:spPr>
        <p:txBody>
          <a:bodyPr/>
          <a:lstStyle/>
          <a:p>
            <a:endParaRPr lang="en-US" dirty="0"/>
          </a:p>
        </p:txBody>
      </p:sp>
      <p:sp>
        <p:nvSpPr>
          <p:cNvPr id="11279" name="Rectangle 11"/>
          <p:cNvSpPr>
            <a:spLocks noChangeArrowheads="1"/>
          </p:cNvSpPr>
          <p:nvPr/>
        </p:nvSpPr>
        <p:spPr bwMode="auto">
          <a:xfrm>
            <a:off x="1609725" y="4608365"/>
            <a:ext cx="1066800" cy="228580"/>
          </a:xfrm>
          <a:prstGeom prst="rect">
            <a:avLst/>
          </a:prstGeom>
          <a:noFill/>
          <a:ln w="19050" algn="ctr">
            <a:solidFill>
              <a:srgbClr val="FF0000"/>
            </a:solidFill>
            <a:round/>
            <a:headEnd/>
            <a:tailEnd/>
          </a:ln>
        </p:spPr>
        <p:txBody>
          <a:bodyPr/>
          <a:lstStyle/>
          <a:p>
            <a:endParaRPr lang="en-US" dirty="0"/>
          </a:p>
        </p:txBody>
      </p:sp>
      <p:sp>
        <p:nvSpPr>
          <p:cNvPr id="11280" name="Rectangle 12"/>
          <p:cNvSpPr>
            <a:spLocks noChangeArrowheads="1"/>
          </p:cNvSpPr>
          <p:nvPr/>
        </p:nvSpPr>
        <p:spPr bwMode="auto">
          <a:xfrm>
            <a:off x="4657725" y="4608365"/>
            <a:ext cx="1066800" cy="228580"/>
          </a:xfrm>
          <a:prstGeom prst="rect">
            <a:avLst/>
          </a:prstGeom>
          <a:noFill/>
          <a:ln w="19050" algn="ctr">
            <a:solidFill>
              <a:srgbClr val="FF0000"/>
            </a:solidFill>
            <a:round/>
            <a:headEnd/>
            <a:tailEnd/>
          </a:ln>
        </p:spPr>
        <p:txBody>
          <a:bodyPr/>
          <a:lstStyle/>
          <a:p>
            <a:endParaRPr lang="en-US" dirty="0"/>
          </a:p>
        </p:txBody>
      </p:sp>
      <p:sp>
        <p:nvSpPr>
          <p:cNvPr id="14" name="Rectangle 13"/>
          <p:cNvSpPr/>
          <p:nvPr>
            <p:custDataLst>
              <p:tags r:id="rId4"/>
            </p:custDataLst>
          </p:nvPr>
        </p:nvSpPr>
        <p:spPr>
          <a:xfrm>
            <a:off x="85725" y="3495675"/>
            <a:ext cx="1371600" cy="830263"/>
          </a:xfrm>
          <a:prstGeom prst="rect">
            <a:avLst/>
          </a:prstGeom>
          <a:ln>
            <a:noFill/>
          </a:ln>
        </p:spPr>
        <p:txBody>
          <a:bodyPr lIns="0" rIns="0">
            <a:spAutoFit/>
          </a:bodyPr>
          <a:lstStyle/>
          <a:p>
            <a:pPr algn="ctr">
              <a:defRPr/>
            </a:pPr>
            <a:r>
              <a:rPr lang="en-US" sz="1600" dirty="0"/>
              <a:t>Top Down / Bottom Up </a:t>
            </a:r>
            <a:r>
              <a:rPr lang="en-US" sz="1600" b="1" dirty="0"/>
              <a:t>Settings</a:t>
            </a:r>
          </a:p>
        </p:txBody>
      </p:sp>
      <p:sp>
        <p:nvSpPr>
          <p:cNvPr id="16" name="Rectangle 15"/>
          <p:cNvSpPr/>
          <p:nvPr>
            <p:custDataLst>
              <p:tags r:id="rId5"/>
            </p:custDataLst>
          </p:nvPr>
        </p:nvSpPr>
        <p:spPr>
          <a:xfrm>
            <a:off x="7772400" y="3352800"/>
            <a:ext cx="1371600" cy="830263"/>
          </a:xfrm>
          <a:prstGeom prst="rect">
            <a:avLst/>
          </a:prstGeom>
          <a:ln>
            <a:noFill/>
          </a:ln>
        </p:spPr>
        <p:txBody>
          <a:bodyPr lIns="0" rIns="0">
            <a:spAutoFit/>
          </a:bodyPr>
          <a:lstStyle/>
          <a:p>
            <a:pPr algn="ctr">
              <a:defRPr/>
            </a:pPr>
            <a:r>
              <a:rPr lang="en-US" sz="1600" dirty="0"/>
              <a:t>Top Down / Bottom Up </a:t>
            </a:r>
            <a:r>
              <a:rPr lang="en-US" sz="1600" b="1" dirty="0"/>
              <a:t>Fields</a:t>
            </a:r>
          </a:p>
        </p:txBody>
      </p:sp>
      <p:cxnSp>
        <p:nvCxnSpPr>
          <p:cNvPr id="11272" name="Straight Arrow Connector 17"/>
          <p:cNvCxnSpPr>
            <a:cxnSpLocks noChangeShapeType="1"/>
            <a:stCxn id="14" idx="3"/>
            <a:endCxn id="11277" idx="1"/>
          </p:cNvCxnSpPr>
          <p:nvPr>
            <p:custDataLst>
              <p:tags r:id="rId6"/>
            </p:custDataLst>
          </p:nvPr>
        </p:nvCxnSpPr>
        <p:spPr bwMode="auto">
          <a:xfrm flipV="1">
            <a:off x="1457325" y="3046413"/>
            <a:ext cx="1600200" cy="865187"/>
          </a:xfrm>
          <a:prstGeom prst="straightConnector1">
            <a:avLst/>
          </a:prstGeom>
          <a:noFill/>
          <a:ln w="19050" algn="ctr">
            <a:solidFill>
              <a:srgbClr val="FF0000"/>
            </a:solidFill>
            <a:round/>
            <a:headEnd/>
            <a:tailEnd type="arrow" w="med" len="med"/>
          </a:ln>
        </p:spPr>
      </p:cxnSp>
      <p:cxnSp>
        <p:nvCxnSpPr>
          <p:cNvPr id="11273" name="Straight Arrow Connector 19"/>
          <p:cNvCxnSpPr>
            <a:cxnSpLocks noChangeShapeType="1"/>
            <a:stCxn id="14" idx="3"/>
            <a:endCxn id="11279" idx="1"/>
          </p:cNvCxnSpPr>
          <p:nvPr>
            <p:custDataLst>
              <p:tags r:id="rId7"/>
            </p:custDataLst>
          </p:nvPr>
        </p:nvCxnSpPr>
        <p:spPr bwMode="auto">
          <a:xfrm>
            <a:off x="1457325" y="3911600"/>
            <a:ext cx="152400" cy="811213"/>
          </a:xfrm>
          <a:prstGeom prst="straightConnector1">
            <a:avLst/>
          </a:prstGeom>
          <a:noFill/>
          <a:ln w="19050" algn="ctr">
            <a:solidFill>
              <a:srgbClr val="FF0000"/>
            </a:solidFill>
            <a:round/>
            <a:headEnd/>
            <a:tailEnd type="arrow" w="med" len="med"/>
          </a:ln>
        </p:spPr>
      </p:cxnSp>
      <p:cxnSp>
        <p:nvCxnSpPr>
          <p:cNvPr id="11274" name="Straight Arrow Connector 23"/>
          <p:cNvCxnSpPr>
            <a:cxnSpLocks noChangeShapeType="1"/>
            <a:stCxn id="16" idx="1"/>
            <a:endCxn id="11278" idx="3"/>
          </p:cNvCxnSpPr>
          <p:nvPr>
            <p:custDataLst>
              <p:tags r:id="rId8"/>
            </p:custDataLst>
          </p:nvPr>
        </p:nvCxnSpPr>
        <p:spPr bwMode="auto">
          <a:xfrm flipH="1" flipV="1">
            <a:off x="6410325" y="3046403"/>
            <a:ext cx="1362075" cy="721529"/>
          </a:xfrm>
          <a:prstGeom prst="straightConnector1">
            <a:avLst/>
          </a:prstGeom>
          <a:noFill/>
          <a:ln w="19050" algn="ctr">
            <a:solidFill>
              <a:srgbClr val="FF0000"/>
            </a:solidFill>
            <a:round/>
            <a:headEnd/>
            <a:tailEnd type="arrow" w="med" len="med"/>
          </a:ln>
        </p:spPr>
      </p:cxnSp>
      <p:cxnSp>
        <p:nvCxnSpPr>
          <p:cNvPr id="11275" name="Straight Arrow Connector 25"/>
          <p:cNvCxnSpPr>
            <a:cxnSpLocks noChangeShapeType="1"/>
            <a:stCxn id="16" idx="1"/>
            <a:endCxn id="11280" idx="3"/>
          </p:cNvCxnSpPr>
          <p:nvPr>
            <p:custDataLst>
              <p:tags r:id="rId9"/>
            </p:custDataLst>
          </p:nvPr>
        </p:nvCxnSpPr>
        <p:spPr bwMode="auto">
          <a:xfrm flipH="1">
            <a:off x="5724525" y="3767932"/>
            <a:ext cx="2047875" cy="954723"/>
          </a:xfrm>
          <a:prstGeom prst="straightConnector1">
            <a:avLst/>
          </a:prstGeom>
          <a:noFill/>
          <a:ln w="19050" algn="ctr">
            <a:solidFill>
              <a:srgbClr val="FF0000"/>
            </a:solidFill>
            <a:round/>
            <a:headEnd/>
            <a:tailEnd type="arrow" w="med" len="med"/>
          </a:ln>
        </p:spPr>
      </p:cxnSp>
      <p:sp>
        <p:nvSpPr>
          <p:cNvPr id="18" name="Footer Placeholder 17"/>
          <p:cNvSpPr>
            <a:spLocks noGrp="1"/>
          </p:cNvSpPr>
          <p:nvPr>
            <p:ph type="ftr" sz="quarter" idx="10"/>
          </p:nvPr>
        </p:nvSpPr>
        <p:spPr/>
        <p:txBody>
          <a:bodyPr/>
          <a:lstStyle/>
          <a:p>
            <a:r>
              <a:rPr lang="en-US" dirty="0" smtClean="0"/>
              <a:t>DM-App-Hier-Reb-080</a:t>
            </a:r>
            <a:endParaRPr lang="en-US" dirty="0"/>
          </a:p>
        </p:txBody>
      </p:sp>
    </p:spTree>
    <p:custDataLst>
      <p:tags r:id="rId1"/>
    </p:custDataLst>
  </p:cSld>
  <p:clrMapOvr>
    <a:masterClrMapping/>
  </p:clrMapOv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9" name="Rectangle 4"/>
          <p:cNvSpPr>
            <a:spLocks noGrp="1" noChangeArrowheads="1"/>
          </p:cNvSpPr>
          <p:nvPr>
            <p:ph idx="1"/>
            <p:custDataLst>
              <p:tags r:id="rId2"/>
            </p:custDataLst>
          </p:nvPr>
        </p:nvSpPr>
        <p:spPr/>
        <p:txBody>
          <a:bodyPr>
            <a:normAutofit/>
          </a:bodyPr>
          <a:lstStyle/>
          <a:p>
            <a:r>
              <a:rPr lang="en-US" dirty="0" smtClean="0"/>
              <a:t>When defining the </a:t>
            </a:r>
            <a:r>
              <a:rPr lang="en-US" b="1" dirty="0" smtClean="0"/>
              <a:t>grouping</a:t>
            </a:r>
            <a:r>
              <a:rPr lang="en-US" dirty="0" smtClean="0"/>
              <a:t> for statistical forecasts and where adjustments can be made, use the following rules of thumb for best results</a:t>
            </a:r>
          </a:p>
          <a:p>
            <a:pPr lvl="1"/>
            <a:r>
              <a:rPr lang="en-US" b="1" dirty="0" smtClean="0"/>
              <a:t>Top Down </a:t>
            </a:r>
            <a:r>
              <a:rPr lang="en-US" dirty="0" smtClean="0"/>
              <a:t>– items are too numerous to forecast</a:t>
            </a:r>
          </a:p>
          <a:p>
            <a:pPr lvl="1"/>
            <a:r>
              <a:rPr lang="en-US" b="1" dirty="0" smtClean="0"/>
              <a:t>Bottom Up </a:t>
            </a:r>
            <a:r>
              <a:rPr lang="en-US" dirty="0" smtClean="0"/>
              <a:t>– forecasting at the detailed item level is practical</a:t>
            </a:r>
          </a:p>
          <a:p>
            <a:pPr lvl="1"/>
            <a:r>
              <a:rPr lang="en-US" b="1" dirty="0" smtClean="0"/>
              <a:t>Bottom Up </a:t>
            </a:r>
            <a:r>
              <a:rPr lang="en-US" dirty="0" smtClean="0"/>
              <a:t>– items that need special treatment (new item, promotional item) in a product group that would normally be handled by Top Down forecasting</a:t>
            </a:r>
          </a:p>
        </p:txBody>
      </p:sp>
      <p:sp>
        <p:nvSpPr>
          <p:cNvPr id="12291" name="Rectangle 2"/>
          <p:cNvSpPr>
            <a:spLocks noGrp="1" noChangeArrowheads="1"/>
          </p:cNvSpPr>
          <p:nvPr>
            <p:ph type="title"/>
            <p:custDataLst>
              <p:tags r:id="rId3"/>
            </p:custDataLst>
          </p:nvPr>
        </p:nvSpPr>
        <p:spPr/>
        <p:txBody>
          <a:bodyPr/>
          <a:lstStyle/>
          <a:p>
            <a:r>
              <a:rPr lang="en-US" dirty="0" smtClean="0"/>
              <a:t>Grouping and Allocation Concepts</a:t>
            </a:r>
          </a:p>
        </p:txBody>
      </p:sp>
      <p:sp>
        <p:nvSpPr>
          <p:cNvPr id="12292" name="Text Box 3"/>
          <p:cNvSpPr txBox="1">
            <a:spLocks noChangeArrowheads="1"/>
          </p:cNvSpPr>
          <p:nvPr>
            <p:custDataLst>
              <p:tags r:id="rId4"/>
            </p:custDataLst>
          </p:nvPr>
        </p:nvSpPr>
        <p:spPr bwMode="auto">
          <a:xfrm>
            <a:off x="261938" y="1436688"/>
            <a:ext cx="8680450" cy="579437"/>
          </a:xfrm>
          <a:prstGeom prst="rect">
            <a:avLst/>
          </a:prstGeom>
          <a:noFill/>
          <a:ln w="9525">
            <a:noFill/>
            <a:miter lim="800000"/>
            <a:headEnd/>
            <a:tailEnd/>
          </a:ln>
        </p:spPr>
        <p:txBody>
          <a:bodyPr>
            <a:spAutoFit/>
          </a:bodyPr>
          <a:lstStyle/>
          <a:p>
            <a:pPr algn="r">
              <a:spcBef>
                <a:spcPct val="50000"/>
              </a:spcBef>
            </a:pPr>
            <a:endParaRPr lang="en-US" sz="3200" b="1" dirty="0"/>
          </a:p>
        </p:txBody>
      </p:sp>
      <p:sp>
        <p:nvSpPr>
          <p:cNvPr id="5" name="Footer Placeholder 4"/>
          <p:cNvSpPr>
            <a:spLocks noGrp="1"/>
          </p:cNvSpPr>
          <p:nvPr>
            <p:ph type="ftr" sz="quarter" idx="10"/>
          </p:nvPr>
        </p:nvSpPr>
        <p:spPr/>
        <p:txBody>
          <a:bodyPr/>
          <a:lstStyle/>
          <a:p>
            <a:r>
              <a:rPr lang="en-US" dirty="0" smtClean="0"/>
              <a:t>DM-App-Hier-Reb-090</a:t>
            </a:r>
            <a:endParaRPr lang="en-US" dirty="0"/>
          </a:p>
        </p:txBody>
      </p:sp>
    </p:spTree>
    <p:custDataLst>
      <p:tags r:id="rId1"/>
    </p:custData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ECTIONID" val="1ly6uTBi2DdDaZ793cUyh1"/>
</p:tagLst>
</file>

<file path=ppt/tags/tag10.xml><?xml version="1.0" encoding="utf-8"?>
<p:tagLst xmlns:a="http://schemas.openxmlformats.org/drawingml/2006/main" xmlns:r="http://schemas.openxmlformats.org/officeDocument/2006/relationships" xmlns:p="http://schemas.openxmlformats.org/presentationml/2006/main">
  <p:tag name="DVSHAPEID" val="SJjoExoRCCulIgdZtoQaon"/>
</p:tagLst>
</file>

<file path=ppt/tags/tag11.xml><?xml version="1.0" encoding="utf-8"?>
<p:tagLst xmlns:a="http://schemas.openxmlformats.org/drawingml/2006/main" xmlns:r="http://schemas.openxmlformats.org/officeDocument/2006/relationships" xmlns:p="http://schemas.openxmlformats.org/presentationml/2006/main">
  <p:tag name="DVSHAPEID" val="kO7MAGpvJnsuGlHsFyP0RM"/>
</p:tagLst>
</file>

<file path=ppt/tags/tag12.xml><?xml version="1.0" encoding="utf-8"?>
<p:tagLst xmlns:a="http://schemas.openxmlformats.org/drawingml/2006/main" xmlns:r="http://schemas.openxmlformats.org/officeDocument/2006/relationships" xmlns:p="http://schemas.openxmlformats.org/presentationml/2006/main">
  <p:tag name="DVSHAPEID" val="VXO6jnzFImyQDS45emceY1"/>
</p:tagLst>
</file>

<file path=ppt/tags/tag13.xml><?xml version="1.0" encoding="utf-8"?>
<p:tagLst xmlns:a="http://schemas.openxmlformats.org/drawingml/2006/main" xmlns:r="http://schemas.openxmlformats.org/officeDocument/2006/relationships" xmlns:p="http://schemas.openxmlformats.org/presentationml/2006/main">
  <p:tag name="DVSHAPEID" val="iXpkomvUcOkyTaYum1W4F6"/>
</p:tagLst>
</file>

<file path=ppt/tags/tag14.xml><?xml version="1.0" encoding="utf-8"?>
<p:tagLst xmlns:a="http://schemas.openxmlformats.org/drawingml/2006/main" xmlns:r="http://schemas.openxmlformats.org/officeDocument/2006/relationships" xmlns:p="http://schemas.openxmlformats.org/presentationml/2006/main">
  <p:tag name="DVSECTIONID" val="a4L6BOQqH6uIco4HaYG2n2"/>
</p:tagLst>
</file>

<file path=ppt/tags/tag15.xml><?xml version="1.0" encoding="utf-8"?>
<p:tagLst xmlns:a="http://schemas.openxmlformats.org/drawingml/2006/main" xmlns:r="http://schemas.openxmlformats.org/officeDocument/2006/relationships" xmlns:p="http://schemas.openxmlformats.org/presentationml/2006/main">
  <p:tag name="DVSHAPEID" val="W7Q7hoXO9y9trXRz9Q2WoQ"/>
</p:tagLst>
</file>

<file path=ppt/tags/tag16.xml><?xml version="1.0" encoding="utf-8"?>
<p:tagLst xmlns:a="http://schemas.openxmlformats.org/drawingml/2006/main" xmlns:r="http://schemas.openxmlformats.org/officeDocument/2006/relationships" xmlns:p="http://schemas.openxmlformats.org/presentationml/2006/main">
  <p:tag name="DVSHAPEID" val="xbg1JEPGDcIzuMLEErCC9r"/>
</p:tagLst>
</file>

<file path=ppt/tags/tag17.xml><?xml version="1.0" encoding="utf-8"?>
<p:tagLst xmlns:a="http://schemas.openxmlformats.org/drawingml/2006/main" xmlns:r="http://schemas.openxmlformats.org/officeDocument/2006/relationships" xmlns:p="http://schemas.openxmlformats.org/presentationml/2006/main">
  <p:tag name="DVSECTIONID" val="cbrfquC6jnq7xNalvVClKZ"/>
</p:tagLst>
</file>

<file path=ppt/tags/tag18.xml><?xml version="1.0" encoding="utf-8"?>
<p:tagLst xmlns:a="http://schemas.openxmlformats.org/drawingml/2006/main" xmlns:r="http://schemas.openxmlformats.org/officeDocument/2006/relationships" xmlns:p="http://schemas.openxmlformats.org/presentationml/2006/main">
  <p:tag name="DVSHAPEID" val="xsQ8noefcpIOj0nZXC7yZu"/>
</p:tagLst>
</file>

<file path=ppt/tags/tag19.xml><?xml version="1.0" encoding="utf-8"?>
<p:tagLst xmlns:a="http://schemas.openxmlformats.org/drawingml/2006/main" xmlns:r="http://schemas.openxmlformats.org/officeDocument/2006/relationships" xmlns:p="http://schemas.openxmlformats.org/presentationml/2006/main">
  <p:tag name="DVSHAPEID" val="wlIIoxtBeyNi2YVP3BwECK"/>
</p:tagLst>
</file>

<file path=ppt/tags/tag2.xml><?xml version="1.0" encoding="utf-8"?>
<p:tagLst xmlns:a="http://schemas.openxmlformats.org/drawingml/2006/main" xmlns:r="http://schemas.openxmlformats.org/officeDocument/2006/relationships" xmlns:p="http://schemas.openxmlformats.org/presentationml/2006/main">
  <p:tag name="DVSHAPEID" val="zen0zyqcSQamadTqWBHAwj"/>
</p:tagLst>
</file>

<file path=ppt/tags/tag20.xml><?xml version="1.0" encoding="utf-8"?>
<p:tagLst xmlns:a="http://schemas.openxmlformats.org/drawingml/2006/main" xmlns:r="http://schemas.openxmlformats.org/officeDocument/2006/relationships" xmlns:p="http://schemas.openxmlformats.org/presentationml/2006/main">
  <p:tag name="DVSHAPEID" val="jlm94V4vPskLjzdC36VCQ5"/>
</p:tagLst>
</file>

<file path=ppt/tags/tag21.xml><?xml version="1.0" encoding="utf-8"?>
<p:tagLst xmlns:a="http://schemas.openxmlformats.org/drawingml/2006/main" xmlns:r="http://schemas.openxmlformats.org/officeDocument/2006/relationships" xmlns:p="http://schemas.openxmlformats.org/presentationml/2006/main">
  <p:tag name="DVSHAPEID" val="7JGvR4Hb2lEe5LG7a5A36G"/>
</p:tagLst>
</file>

<file path=ppt/tags/tag22.xml><?xml version="1.0" encoding="utf-8"?>
<p:tagLst xmlns:a="http://schemas.openxmlformats.org/drawingml/2006/main" xmlns:r="http://schemas.openxmlformats.org/officeDocument/2006/relationships" xmlns:p="http://schemas.openxmlformats.org/presentationml/2006/main">
  <p:tag name="DVSHAPEID" val="SA3EEazrBPtrLTKNSYnRg0"/>
</p:tagLst>
</file>

<file path=ppt/tags/tag23.xml><?xml version="1.0" encoding="utf-8"?>
<p:tagLst xmlns:a="http://schemas.openxmlformats.org/drawingml/2006/main" xmlns:r="http://schemas.openxmlformats.org/officeDocument/2006/relationships" xmlns:p="http://schemas.openxmlformats.org/presentationml/2006/main">
  <p:tag name="DVSECTIONID" val="HlvVwP7eCvfWvc12w50w16"/>
</p:tagLst>
</file>

<file path=ppt/tags/tag24.xml><?xml version="1.0" encoding="utf-8"?>
<p:tagLst xmlns:a="http://schemas.openxmlformats.org/drawingml/2006/main" xmlns:r="http://schemas.openxmlformats.org/officeDocument/2006/relationships" xmlns:p="http://schemas.openxmlformats.org/presentationml/2006/main">
  <p:tag name="DVSHAPEID" val="QrHjbwq7IOZavNt8IeBmHb"/>
</p:tagLst>
</file>

<file path=ppt/tags/tag25.xml><?xml version="1.0" encoding="utf-8"?>
<p:tagLst xmlns:a="http://schemas.openxmlformats.org/drawingml/2006/main" xmlns:r="http://schemas.openxmlformats.org/officeDocument/2006/relationships" xmlns:p="http://schemas.openxmlformats.org/presentationml/2006/main">
  <p:tag name="DVSHAPEID" val="Q9QyzIYf8iBlVwAq5doNVI"/>
</p:tagLst>
</file>

<file path=ppt/tags/tag26.xml><?xml version="1.0" encoding="utf-8"?>
<p:tagLst xmlns:a="http://schemas.openxmlformats.org/drawingml/2006/main" xmlns:r="http://schemas.openxmlformats.org/officeDocument/2006/relationships" xmlns:p="http://schemas.openxmlformats.org/presentationml/2006/main">
  <p:tag name="DVSHAPEID" val="sOXJJbEzbGp8joQgwrP1zM"/>
</p:tagLst>
</file>

<file path=ppt/tags/tag27.xml><?xml version="1.0" encoding="utf-8"?>
<p:tagLst xmlns:a="http://schemas.openxmlformats.org/drawingml/2006/main" xmlns:r="http://schemas.openxmlformats.org/officeDocument/2006/relationships" xmlns:p="http://schemas.openxmlformats.org/presentationml/2006/main">
  <p:tag name="DVSECTIONID" val="XdwcWAAIKoUkT5PpCeIpxn"/>
</p:tagLst>
</file>

<file path=ppt/tags/tag28.xml><?xml version="1.0" encoding="utf-8"?>
<p:tagLst xmlns:a="http://schemas.openxmlformats.org/drawingml/2006/main" xmlns:r="http://schemas.openxmlformats.org/officeDocument/2006/relationships" xmlns:p="http://schemas.openxmlformats.org/presentationml/2006/main">
  <p:tag name="DVSHAPEID" val="Lmu4hsH9xFCGsdIWdH41uP"/>
</p:tagLst>
</file>

<file path=ppt/tags/tag29.xml><?xml version="1.0" encoding="utf-8"?>
<p:tagLst xmlns:a="http://schemas.openxmlformats.org/drawingml/2006/main" xmlns:r="http://schemas.openxmlformats.org/officeDocument/2006/relationships" xmlns:p="http://schemas.openxmlformats.org/presentationml/2006/main">
  <p:tag name="DVSHAPEID" val="mK1MXWuacz1EYTlrMfs9Cj"/>
</p:tagLst>
</file>

<file path=ppt/tags/tag3.xml><?xml version="1.0" encoding="utf-8"?>
<p:tagLst xmlns:a="http://schemas.openxmlformats.org/drawingml/2006/main" xmlns:r="http://schemas.openxmlformats.org/officeDocument/2006/relationships" xmlns:p="http://schemas.openxmlformats.org/presentationml/2006/main">
  <p:tag name="DVSHAPEID" val="fyXEKy4g6jMwPV2jrUacXg"/>
</p:tagLst>
</file>

<file path=ppt/tags/tag30.xml><?xml version="1.0" encoding="utf-8"?>
<p:tagLst xmlns:a="http://schemas.openxmlformats.org/drawingml/2006/main" xmlns:r="http://schemas.openxmlformats.org/officeDocument/2006/relationships" xmlns:p="http://schemas.openxmlformats.org/presentationml/2006/main">
  <p:tag name="DVSHAPEID" val="eXfDlZj9GwNs4GqUc3wKIS"/>
</p:tagLst>
</file>

<file path=ppt/tags/tag31.xml><?xml version="1.0" encoding="utf-8"?>
<p:tagLst xmlns:a="http://schemas.openxmlformats.org/drawingml/2006/main" xmlns:r="http://schemas.openxmlformats.org/officeDocument/2006/relationships" xmlns:p="http://schemas.openxmlformats.org/presentationml/2006/main">
  <p:tag name="DVSHAPEID" val="X4481gB0KXd3Q88lEIHshr"/>
</p:tagLst>
</file>

<file path=ppt/tags/tag32.xml><?xml version="1.0" encoding="utf-8"?>
<p:tagLst xmlns:a="http://schemas.openxmlformats.org/drawingml/2006/main" xmlns:r="http://schemas.openxmlformats.org/officeDocument/2006/relationships" xmlns:p="http://schemas.openxmlformats.org/presentationml/2006/main">
  <p:tag name="DVSHAPEID" val="SLnhmAzZhuEmZbycX3yFMQ"/>
</p:tagLst>
</file>

<file path=ppt/tags/tag33.xml><?xml version="1.0" encoding="utf-8"?>
<p:tagLst xmlns:a="http://schemas.openxmlformats.org/drawingml/2006/main" xmlns:r="http://schemas.openxmlformats.org/officeDocument/2006/relationships" xmlns:p="http://schemas.openxmlformats.org/presentationml/2006/main">
  <p:tag name="DVSHAPEID" val="f1QiLQoO2fBwbjLKT0rLFI"/>
</p:tagLst>
</file>

<file path=ppt/tags/tag34.xml><?xml version="1.0" encoding="utf-8"?>
<p:tagLst xmlns:a="http://schemas.openxmlformats.org/drawingml/2006/main" xmlns:r="http://schemas.openxmlformats.org/officeDocument/2006/relationships" xmlns:p="http://schemas.openxmlformats.org/presentationml/2006/main">
  <p:tag name="DVSHAPEID" val="ou9WNrKETBF1wlr4PJAtro"/>
</p:tagLst>
</file>

<file path=ppt/tags/tag35.xml><?xml version="1.0" encoding="utf-8"?>
<p:tagLst xmlns:a="http://schemas.openxmlformats.org/drawingml/2006/main" xmlns:r="http://schemas.openxmlformats.org/officeDocument/2006/relationships" xmlns:p="http://schemas.openxmlformats.org/presentationml/2006/main">
  <p:tag name="DVSHAPEID" val="LsZfrd9xe0bwCl8O3W3omZ"/>
</p:tagLst>
</file>

<file path=ppt/tags/tag36.xml><?xml version="1.0" encoding="utf-8"?>
<p:tagLst xmlns:a="http://schemas.openxmlformats.org/drawingml/2006/main" xmlns:r="http://schemas.openxmlformats.org/officeDocument/2006/relationships" xmlns:p="http://schemas.openxmlformats.org/presentationml/2006/main">
  <p:tag name="DVSHAPEID" val="RaNpjPbHach0JGXyZxvmnE"/>
</p:tagLst>
</file>

<file path=ppt/tags/tag37.xml><?xml version="1.0" encoding="utf-8"?>
<p:tagLst xmlns:a="http://schemas.openxmlformats.org/drawingml/2006/main" xmlns:r="http://schemas.openxmlformats.org/officeDocument/2006/relationships" xmlns:p="http://schemas.openxmlformats.org/presentationml/2006/main">
  <p:tag name="DVSECTIONID" val="aX7UwCy0g1SBnipkTxEUKQ"/>
</p:tagLst>
</file>

<file path=ppt/tags/tag38.xml><?xml version="1.0" encoding="utf-8"?>
<p:tagLst xmlns:a="http://schemas.openxmlformats.org/drawingml/2006/main" xmlns:r="http://schemas.openxmlformats.org/officeDocument/2006/relationships" xmlns:p="http://schemas.openxmlformats.org/presentationml/2006/main">
  <p:tag name="DVSHAPEID" val="vpe3Ek32yrNLD7xMlPyOly"/>
</p:tagLst>
</file>

<file path=ppt/tags/tag39.xml><?xml version="1.0" encoding="utf-8"?>
<p:tagLst xmlns:a="http://schemas.openxmlformats.org/drawingml/2006/main" xmlns:r="http://schemas.openxmlformats.org/officeDocument/2006/relationships" xmlns:p="http://schemas.openxmlformats.org/presentationml/2006/main">
  <p:tag name="DVSHAPEID" val="2iq8JP1K4BPVfOEjxCuX7c"/>
</p:tagLst>
</file>

<file path=ppt/tags/tag4.xml><?xml version="1.0" encoding="utf-8"?>
<p:tagLst xmlns:a="http://schemas.openxmlformats.org/drawingml/2006/main" xmlns:r="http://schemas.openxmlformats.org/officeDocument/2006/relationships" xmlns:p="http://schemas.openxmlformats.org/presentationml/2006/main">
  <p:tag name="DVSHAPEID" val="tm8Vtxa7XIiB1efW5O9LZ0"/>
</p:tagLst>
</file>

<file path=ppt/tags/tag40.xml><?xml version="1.0" encoding="utf-8"?>
<p:tagLst xmlns:a="http://schemas.openxmlformats.org/drawingml/2006/main" xmlns:r="http://schemas.openxmlformats.org/officeDocument/2006/relationships" xmlns:p="http://schemas.openxmlformats.org/presentationml/2006/main">
  <p:tag name="DVSHAPEID" val="pr4yLq2POS4VNHBsAYJPkt"/>
</p:tagLst>
</file>

<file path=ppt/tags/tag41.xml><?xml version="1.0" encoding="utf-8"?>
<p:tagLst xmlns:a="http://schemas.openxmlformats.org/drawingml/2006/main" xmlns:r="http://schemas.openxmlformats.org/officeDocument/2006/relationships" xmlns:p="http://schemas.openxmlformats.org/presentationml/2006/main">
  <p:tag name="DVSHAPEID" val="FItN6pNI1r3oY4zOU08Gvj"/>
</p:tagLst>
</file>

<file path=ppt/tags/tag42.xml><?xml version="1.0" encoding="utf-8"?>
<p:tagLst xmlns:a="http://schemas.openxmlformats.org/drawingml/2006/main" xmlns:r="http://schemas.openxmlformats.org/officeDocument/2006/relationships" xmlns:p="http://schemas.openxmlformats.org/presentationml/2006/main">
  <p:tag name="DVSHAPEID" val="XHRF7VpTY9qVLl4XjC15QC"/>
</p:tagLst>
</file>

<file path=ppt/tags/tag43.xml><?xml version="1.0" encoding="utf-8"?>
<p:tagLst xmlns:a="http://schemas.openxmlformats.org/drawingml/2006/main" xmlns:r="http://schemas.openxmlformats.org/officeDocument/2006/relationships" xmlns:p="http://schemas.openxmlformats.org/presentationml/2006/main">
  <p:tag name="DVSHAPEID" val="SpIwTL3JHDXmLLWqhRj8tT"/>
</p:tagLst>
</file>

<file path=ppt/tags/tag44.xml><?xml version="1.0" encoding="utf-8"?>
<p:tagLst xmlns:a="http://schemas.openxmlformats.org/drawingml/2006/main" xmlns:r="http://schemas.openxmlformats.org/officeDocument/2006/relationships" xmlns:p="http://schemas.openxmlformats.org/presentationml/2006/main">
  <p:tag name="DVSHAPEID" val="Y3jeKWHvFqskPsWB2EPfsN"/>
</p:tagLst>
</file>

<file path=ppt/tags/tag45.xml><?xml version="1.0" encoding="utf-8"?>
<p:tagLst xmlns:a="http://schemas.openxmlformats.org/drawingml/2006/main" xmlns:r="http://schemas.openxmlformats.org/officeDocument/2006/relationships" xmlns:p="http://schemas.openxmlformats.org/presentationml/2006/main">
  <p:tag name="DVSHAPEID" val="Xpzi1SkaMI9YrFdF071bYx"/>
</p:tagLst>
</file>

<file path=ppt/tags/tag46.xml><?xml version="1.0" encoding="utf-8"?>
<p:tagLst xmlns:a="http://schemas.openxmlformats.org/drawingml/2006/main" xmlns:r="http://schemas.openxmlformats.org/officeDocument/2006/relationships" xmlns:p="http://schemas.openxmlformats.org/presentationml/2006/main">
  <p:tag name="DVSECTIONID" val="2biVd6tMNCyA3z413X9J8T"/>
</p:tagLst>
</file>

<file path=ppt/tags/tag47.xml><?xml version="1.0" encoding="utf-8"?>
<p:tagLst xmlns:a="http://schemas.openxmlformats.org/drawingml/2006/main" xmlns:r="http://schemas.openxmlformats.org/officeDocument/2006/relationships" xmlns:p="http://schemas.openxmlformats.org/presentationml/2006/main">
  <p:tag name="DVSHAPEID" val="xNkvRGDQ6jwQWViIyJzSGV"/>
</p:tagLst>
</file>

<file path=ppt/tags/tag48.xml><?xml version="1.0" encoding="utf-8"?>
<p:tagLst xmlns:a="http://schemas.openxmlformats.org/drawingml/2006/main" xmlns:r="http://schemas.openxmlformats.org/officeDocument/2006/relationships" xmlns:p="http://schemas.openxmlformats.org/presentationml/2006/main">
  <p:tag name="DVSHAPEID" val="7tbwMLgFpiQXaaEa5IwITI"/>
</p:tagLst>
</file>

<file path=ppt/tags/tag49.xml><?xml version="1.0" encoding="utf-8"?>
<p:tagLst xmlns:a="http://schemas.openxmlformats.org/drawingml/2006/main" xmlns:r="http://schemas.openxmlformats.org/officeDocument/2006/relationships" xmlns:p="http://schemas.openxmlformats.org/presentationml/2006/main">
  <p:tag name="DVSHAPEID" val="YPQK01CZvjupWochTA1ycx"/>
</p:tagLst>
</file>

<file path=ppt/tags/tag5.xml><?xml version="1.0" encoding="utf-8"?>
<p:tagLst xmlns:a="http://schemas.openxmlformats.org/drawingml/2006/main" xmlns:r="http://schemas.openxmlformats.org/officeDocument/2006/relationships" xmlns:p="http://schemas.openxmlformats.org/presentationml/2006/main">
  <p:tag name="DVSECTIONID" val="GIbxuBaB87iD4qWwKfqQxZ"/>
</p:tagLst>
</file>

<file path=ppt/tags/tag50.xml><?xml version="1.0" encoding="utf-8"?>
<p:tagLst xmlns:a="http://schemas.openxmlformats.org/drawingml/2006/main" xmlns:r="http://schemas.openxmlformats.org/officeDocument/2006/relationships" xmlns:p="http://schemas.openxmlformats.org/presentationml/2006/main">
  <p:tag name="DVSECTIONID" val="2G2dN331dGj8MKO3tjJecj"/>
</p:tagLst>
</file>

<file path=ppt/tags/tag51.xml><?xml version="1.0" encoding="utf-8"?>
<p:tagLst xmlns:a="http://schemas.openxmlformats.org/drawingml/2006/main" xmlns:r="http://schemas.openxmlformats.org/officeDocument/2006/relationships" xmlns:p="http://schemas.openxmlformats.org/presentationml/2006/main">
  <p:tag name="DVSHAPEID" val="meZzOlVKfCXFfgYupFMU8k"/>
</p:tagLst>
</file>

<file path=ppt/tags/tag52.xml><?xml version="1.0" encoding="utf-8"?>
<p:tagLst xmlns:a="http://schemas.openxmlformats.org/drawingml/2006/main" xmlns:r="http://schemas.openxmlformats.org/officeDocument/2006/relationships" xmlns:p="http://schemas.openxmlformats.org/presentationml/2006/main">
  <p:tag name="DVSHAPEID" val="2qiWRVYKZV4xUaZx3DBD2n"/>
</p:tagLst>
</file>

<file path=ppt/tags/tag53.xml><?xml version="1.0" encoding="utf-8"?>
<p:tagLst xmlns:a="http://schemas.openxmlformats.org/drawingml/2006/main" xmlns:r="http://schemas.openxmlformats.org/officeDocument/2006/relationships" xmlns:p="http://schemas.openxmlformats.org/presentationml/2006/main">
  <p:tag name="DVSHAPEID" val="b1YmvjX4NKbSyDmIjEtRPx"/>
</p:tagLst>
</file>

<file path=ppt/tags/tag54.xml><?xml version="1.0" encoding="utf-8"?>
<p:tagLst xmlns:a="http://schemas.openxmlformats.org/drawingml/2006/main" xmlns:r="http://schemas.openxmlformats.org/officeDocument/2006/relationships" xmlns:p="http://schemas.openxmlformats.org/presentationml/2006/main">
  <p:tag name="DVSHAPEID" val="ogow80dwfZQynMiiwR5Cqz"/>
</p:tagLst>
</file>

<file path=ppt/tags/tag55.xml><?xml version="1.0" encoding="utf-8"?>
<p:tagLst xmlns:a="http://schemas.openxmlformats.org/drawingml/2006/main" xmlns:r="http://schemas.openxmlformats.org/officeDocument/2006/relationships" xmlns:p="http://schemas.openxmlformats.org/presentationml/2006/main">
  <p:tag name="DVSHAPEID" val="d5Ofu5XUA7IunYnGw7HasE"/>
</p:tagLst>
</file>

<file path=ppt/tags/tag56.xml><?xml version="1.0" encoding="utf-8"?>
<p:tagLst xmlns:a="http://schemas.openxmlformats.org/drawingml/2006/main" xmlns:r="http://schemas.openxmlformats.org/officeDocument/2006/relationships" xmlns:p="http://schemas.openxmlformats.org/presentationml/2006/main">
  <p:tag name="DVSECTIONID" val="Np1pxsriCvNJANTF6tSjCW"/>
</p:tagLst>
</file>

<file path=ppt/tags/tag57.xml><?xml version="1.0" encoding="utf-8"?>
<p:tagLst xmlns:a="http://schemas.openxmlformats.org/drawingml/2006/main" xmlns:r="http://schemas.openxmlformats.org/officeDocument/2006/relationships" xmlns:p="http://schemas.openxmlformats.org/presentationml/2006/main">
  <p:tag name="DVSHAPEID" val="uwkO7vAQvNT2c2TpCKPa8l"/>
</p:tagLst>
</file>

<file path=ppt/tags/tag58.xml><?xml version="1.0" encoding="utf-8"?>
<p:tagLst xmlns:a="http://schemas.openxmlformats.org/drawingml/2006/main" xmlns:r="http://schemas.openxmlformats.org/officeDocument/2006/relationships" xmlns:p="http://schemas.openxmlformats.org/presentationml/2006/main">
  <p:tag name="DVSHAPEID" val="1szB3OzkyK3JCGN3XNKaTt"/>
</p:tagLst>
</file>

<file path=ppt/tags/tag59.xml><?xml version="1.0" encoding="utf-8"?>
<p:tagLst xmlns:a="http://schemas.openxmlformats.org/drawingml/2006/main" xmlns:r="http://schemas.openxmlformats.org/officeDocument/2006/relationships" xmlns:p="http://schemas.openxmlformats.org/presentationml/2006/main">
  <p:tag name="DVSHAPEID" val="5QoPqfPKDXxPeWWxXoXUq6"/>
</p:tagLst>
</file>

<file path=ppt/tags/tag6.xml><?xml version="1.0" encoding="utf-8"?>
<p:tagLst xmlns:a="http://schemas.openxmlformats.org/drawingml/2006/main" xmlns:r="http://schemas.openxmlformats.org/officeDocument/2006/relationships" xmlns:p="http://schemas.openxmlformats.org/presentationml/2006/main">
  <p:tag name="DVSHAPEID" val="XqjfyullrsxM3r5KbaStz5"/>
</p:tagLst>
</file>

<file path=ppt/tags/tag60.xml><?xml version="1.0" encoding="utf-8"?>
<p:tagLst xmlns:a="http://schemas.openxmlformats.org/drawingml/2006/main" xmlns:r="http://schemas.openxmlformats.org/officeDocument/2006/relationships" xmlns:p="http://schemas.openxmlformats.org/presentationml/2006/main">
  <p:tag name="DVSHAPEID" val="cNrQ7qQldY2ZlLGOKmQm5i"/>
</p:tagLst>
</file>

<file path=ppt/tags/tag61.xml><?xml version="1.0" encoding="utf-8"?>
<p:tagLst xmlns:a="http://schemas.openxmlformats.org/drawingml/2006/main" xmlns:r="http://schemas.openxmlformats.org/officeDocument/2006/relationships" xmlns:p="http://schemas.openxmlformats.org/presentationml/2006/main">
  <p:tag name="DVSHAPEID" val="uD9BvtUhSfFxnJcdojuN66"/>
</p:tagLst>
</file>

<file path=ppt/tags/tag62.xml><?xml version="1.0" encoding="utf-8"?>
<p:tagLst xmlns:a="http://schemas.openxmlformats.org/drawingml/2006/main" xmlns:r="http://schemas.openxmlformats.org/officeDocument/2006/relationships" xmlns:p="http://schemas.openxmlformats.org/presentationml/2006/main">
  <p:tag name="DVSHAPEID" val="9HzckK0DpDZorm9Eltqw1G"/>
</p:tagLst>
</file>

<file path=ppt/tags/tag63.xml><?xml version="1.0" encoding="utf-8"?>
<p:tagLst xmlns:a="http://schemas.openxmlformats.org/drawingml/2006/main" xmlns:r="http://schemas.openxmlformats.org/officeDocument/2006/relationships" xmlns:p="http://schemas.openxmlformats.org/presentationml/2006/main">
  <p:tag name="DVSECTIONID" val="uzC3PgCaaU9mqT5x2GrLL7"/>
</p:tagLst>
</file>

<file path=ppt/tags/tag64.xml><?xml version="1.0" encoding="utf-8"?>
<p:tagLst xmlns:a="http://schemas.openxmlformats.org/drawingml/2006/main" xmlns:r="http://schemas.openxmlformats.org/officeDocument/2006/relationships" xmlns:p="http://schemas.openxmlformats.org/presentationml/2006/main">
  <p:tag name="DVSHAPEID" val="ZWkjE50nVygscaPTcq4hGg"/>
</p:tagLst>
</file>

<file path=ppt/tags/tag65.xml><?xml version="1.0" encoding="utf-8"?>
<p:tagLst xmlns:a="http://schemas.openxmlformats.org/drawingml/2006/main" xmlns:r="http://schemas.openxmlformats.org/officeDocument/2006/relationships" xmlns:p="http://schemas.openxmlformats.org/presentationml/2006/main">
  <p:tag name="DVSHAPEID" val="uonqxzy8XJ0TEKhU66lzzp"/>
</p:tagLst>
</file>

<file path=ppt/tags/tag66.xml><?xml version="1.0" encoding="utf-8"?>
<p:tagLst xmlns:a="http://schemas.openxmlformats.org/drawingml/2006/main" xmlns:r="http://schemas.openxmlformats.org/officeDocument/2006/relationships" xmlns:p="http://schemas.openxmlformats.org/presentationml/2006/main">
  <p:tag name="DVSHAPEID" val="nxHpmrnkbs75pq6dVt7AOs"/>
</p:tagLst>
</file>

<file path=ppt/tags/tag67.xml><?xml version="1.0" encoding="utf-8"?>
<p:tagLst xmlns:a="http://schemas.openxmlformats.org/drawingml/2006/main" xmlns:r="http://schemas.openxmlformats.org/officeDocument/2006/relationships" xmlns:p="http://schemas.openxmlformats.org/presentationml/2006/main">
  <p:tag name="DVSHAPEID" val="Cby75cTVuhJJzMCfJzZAnO"/>
</p:tagLst>
</file>

<file path=ppt/tags/tag68.xml><?xml version="1.0" encoding="utf-8"?>
<p:tagLst xmlns:a="http://schemas.openxmlformats.org/drawingml/2006/main" xmlns:r="http://schemas.openxmlformats.org/officeDocument/2006/relationships" xmlns:p="http://schemas.openxmlformats.org/presentationml/2006/main">
  <p:tag name="DVSHAPEID" val="k6LoNZvBa6rVUvQfmbrfXQ"/>
</p:tagLst>
</file>

<file path=ppt/tags/tag69.xml><?xml version="1.0" encoding="utf-8"?>
<p:tagLst xmlns:a="http://schemas.openxmlformats.org/drawingml/2006/main" xmlns:r="http://schemas.openxmlformats.org/officeDocument/2006/relationships" xmlns:p="http://schemas.openxmlformats.org/presentationml/2006/main">
  <p:tag name="DVSECTIONID" val="riHw0hkbLDCjUWCAprxudg"/>
</p:tagLst>
</file>

<file path=ppt/tags/tag7.xml><?xml version="1.0" encoding="utf-8"?>
<p:tagLst xmlns:a="http://schemas.openxmlformats.org/drawingml/2006/main" xmlns:r="http://schemas.openxmlformats.org/officeDocument/2006/relationships" xmlns:p="http://schemas.openxmlformats.org/presentationml/2006/main">
  <p:tag name="DVSHAPEID" val="AEnYnC9MpkmZRpnaYS11z1"/>
</p:tagLst>
</file>

<file path=ppt/tags/tag70.xml><?xml version="1.0" encoding="utf-8"?>
<p:tagLst xmlns:a="http://schemas.openxmlformats.org/drawingml/2006/main" xmlns:r="http://schemas.openxmlformats.org/officeDocument/2006/relationships" xmlns:p="http://schemas.openxmlformats.org/presentationml/2006/main">
  <p:tag name="DVSHAPEID" val="mwZTwgQZQ7Jrpwvh9fPIbt"/>
</p:tagLst>
</file>

<file path=ppt/tags/tag71.xml><?xml version="1.0" encoding="utf-8"?>
<p:tagLst xmlns:a="http://schemas.openxmlformats.org/drawingml/2006/main" xmlns:r="http://schemas.openxmlformats.org/officeDocument/2006/relationships" xmlns:p="http://schemas.openxmlformats.org/presentationml/2006/main">
  <p:tag name="DVSHAPEID" val="qkeISm9M811BOuE7FCe7Nc"/>
</p:tagLst>
</file>

<file path=ppt/tags/tag72.xml><?xml version="1.0" encoding="utf-8"?>
<p:tagLst xmlns:a="http://schemas.openxmlformats.org/drawingml/2006/main" xmlns:r="http://schemas.openxmlformats.org/officeDocument/2006/relationships" xmlns:p="http://schemas.openxmlformats.org/presentationml/2006/main">
  <p:tag name="DVSHAPEID" val="nkzHCLVpj5JdXHJYQTW9aU"/>
</p:tagLst>
</file>

<file path=ppt/tags/tag73.xml><?xml version="1.0" encoding="utf-8"?>
<p:tagLst xmlns:a="http://schemas.openxmlformats.org/drawingml/2006/main" xmlns:r="http://schemas.openxmlformats.org/officeDocument/2006/relationships" xmlns:p="http://schemas.openxmlformats.org/presentationml/2006/main">
  <p:tag name="DVSHAPEID" val="mHgIZVJYY7yS9kYCUj1VOI"/>
</p:tagLst>
</file>

<file path=ppt/tags/tag8.xml><?xml version="1.0" encoding="utf-8"?>
<p:tagLst xmlns:a="http://schemas.openxmlformats.org/drawingml/2006/main" xmlns:r="http://schemas.openxmlformats.org/officeDocument/2006/relationships" xmlns:p="http://schemas.openxmlformats.org/presentationml/2006/main">
  <p:tag name="DVSECTIONID" val="CkPYuuIQTsOP9Q2OFSUAyR"/>
</p:tagLst>
</file>

<file path=ppt/tags/tag9.xml><?xml version="1.0" encoding="utf-8"?>
<p:tagLst xmlns:a="http://schemas.openxmlformats.org/drawingml/2006/main" xmlns:r="http://schemas.openxmlformats.org/officeDocument/2006/relationships" xmlns:p="http://schemas.openxmlformats.org/presentationml/2006/main">
  <p:tag name="DVSHAPEID" val="2YHcRP2BKIpLr6F6Pbs1Pc"/>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3713</TotalTime>
  <Words>1175</Words>
  <Application>Microsoft Office PowerPoint</Application>
  <PresentationFormat>On-screen Show (4:3)</PresentationFormat>
  <Paragraphs>181</Paragraphs>
  <Slides>14</Slides>
  <Notes>13</Notes>
  <HiddenSlides>0</HiddenSlides>
  <MMClips>0</MMClips>
  <ScaleCrop>false</ScaleCrop>
  <HeadingPairs>
    <vt:vector size="4" baseType="variant">
      <vt:variant>
        <vt:lpstr>Theme</vt:lpstr>
      </vt:variant>
      <vt:variant>
        <vt:i4>1</vt:i4>
      </vt:variant>
      <vt:variant>
        <vt:lpstr>Slide Titles</vt:lpstr>
      </vt:variant>
      <vt:variant>
        <vt:i4>14</vt:i4>
      </vt:variant>
    </vt:vector>
  </HeadingPairs>
  <TitlesOfParts>
    <vt:vector size="15" baseType="lpstr">
      <vt:lpstr>QAD 2010 Template</vt:lpstr>
      <vt:lpstr>Applying Hierarchies and Rebalancing </vt:lpstr>
      <vt:lpstr>Overview - Using Hierarchies</vt:lpstr>
      <vt:lpstr>Hierarchy Examples</vt:lpstr>
      <vt:lpstr>Static and On Fly Hierarchies</vt:lpstr>
      <vt:lpstr>Applying a Hierarchy in the Viewer</vt:lpstr>
      <vt:lpstr>Re-balancing Concepts</vt:lpstr>
      <vt:lpstr>Re-balancing Concepts for Adjustments</vt:lpstr>
      <vt:lpstr>Re-balance Configuration</vt:lpstr>
      <vt:lpstr>Grouping and Allocation Concepts</vt:lpstr>
      <vt:lpstr>Re-balancing Adjustments</vt:lpstr>
      <vt:lpstr>Re-balancing Adjustments</vt:lpstr>
      <vt:lpstr>Rebalance On Demand From The Menu</vt:lpstr>
      <vt:lpstr>Removing an Applied Hierarchy</vt:lpstr>
      <vt:lpstr>Hierarchy Forecasting - Recap</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mdf</cp:lastModifiedBy>
  <cp:revision>298</cp:revision>
  <dcterms:created xsi:type="dcterms:W3CDTF">2011-07-26T22:04:06Z</dcterms:created>
  <dcterms:modified xsi:type="dcterms:W3CDTF">2012-02-01T17:58:11Z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Google.Documents.Tracking">
    <vt:lpwstr>true</vt:lpwstr>
  </property>
  <property fmtid="{D5CDD505-2E9C-101B-9397-08002B2CF9AE}" pid="3" name="Google.Documents.DocumentId">
    <vt:lpwstr>1TkB0l-B5nw7ox0eD7S2rrHAzqIi8YG_vEwZBvohFN6g</vt:lpwstr>
  </property>
  <property fmtid="{D5CDD505-2E9C-101B-9397-08002B2CF9AE}" pid="4" name="Google.Documents.RevisionId">
    <vt:lpwstr>11273207050004405942</vt:lpwstr>
  </property>
  <property fmtid="{D5CDD505-2E9C-101B-9397-08002B2CF9AE}" pid="5" name="Google.Documents.PreviousRevisionId">
    <vt:lpwstr>13215424956245547246</vt:lpwstr>
  </property>
  <property fmtid="{D5CDD505-2E9C-101B-9397-08002B2CF9AE}" pid="6" name="Google.Documents.PluginVersion">
    <vt:lpwstr>2.0.2154.5604</vt:lpwstr>
  </property>
  <property fmtid="{D5CDD505-2E9C-101B-9397-08002B2CF9AE}" pid="7" name="Google.Documents.MergeIncapabilityFlags">
    <vt:i4>0</vt:i4>
  </property>
</Properties>
</file>