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notesSlides/notesSlide12.xml" ContentType="application/vnd.openxmlformats-officedocument.presentationml.notesSlide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45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notesSlides/notesSlide13.xml" ContentType="application/vnd.openxmlformats-officedocument.presentationml.notesSlide+xml"/>
  <Override PartName="/ppt/tags/tag139.xml" ContentType="application/vnd.openxmlformats-officedocument.presentationml.tags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15.xml" ContentType="application/vnd.openxmlformats-officedocument.presentationml.notes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notesSlides/notesSlide11.xml" ContentType="application/vnd.openxmlformats-officedocument.presentationml.notesSlide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notesSlides/notesSlide6.xml" ContentType="application/vnd.openxmlformats-officedocument.presentationml.notesSlide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1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0" r:id="rId12"/>
    <p:sldId id="272" r:id="rId13"/>
    <p:sldId id="273" r:id="rId14"/>
    <p:sldId id="279" r:id="rId15"/>
    <p:sldId id="276" r:id="rId16"/>
    <p:sldId id="277" r:id="rId17"/>
    <p:sldId id="278" r:id="rId18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4576" autoAdjust="0"/>
  </p:normalViewPr>
  <p:slideViewPr>
    <p:cSldViewPr>
      <p:cViewPr>
        <p:scale>
          <a:sx n="80" d="100"/>
          <a:sy n="80" d="100"/>
        </p:scale>
        <p:origin x="-858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75" d="100"/>
          <a:sy n="75" d="100"/>
        </p:scale>
        <p:origin x="-2058" y="-10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33E635D3-EA46-4EE7-AA6A-E03E9A89DC0B}" type="datetimeFigureOut">
              <a:rPr lang="en-US" smtClean="0"/>
              <a:pPr/>
              <a:t>2/2/2012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181A3E4-ED5E-4BB2-8B5C-84E041F6B7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Generating &amp; Using Reports</a:t>
            </a:r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86521EF-92E4-4F3B-AC20-EEB84B0DCD4E}" type="slidenum">
              <a:rPr lang="en-US" smtClean="0"/>
              <a:pPr defTabSz="920197"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34841" indent="-234841">
              <a:buFont typeface="+mj-lt"/>
              <a:buAutoNum type="arabicPeriod"/>
            </a:pPr>
            <a:r>
              <a:rPr lang="en-US" dirty="0" smtClean="0"/>
              <a:t>Show or Hide Document Map – not active at this time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Show or Hide Parameter area – removes filtering from top portion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Paging – when more than one page exists:</a:t>
            </a:r>
          </a:p>
          <a:p>
            <a:pPr marL="234841" lvl="1" indent="-117420">
              <a:buFont typeface="Arial" pitchFamily="34" charset="0"/>
              <a:buChar char="•"/>
            </a:pPr>
            <a:r>
              <a:rPr lang="en-US" dirty="0" smtClean="0"/>
              <a:t>the number of pages will be displayed </a:t>
            </a:r>
          </a:p>
          <a:p>
            <a:pPr marL="234841" lvl="1" indent="-117420">
              <a:buFont typeface="Arial" pitchFamily="34" charset="0"/>
              <a:buChar char="•"/>
            </a:pPr>
            <a:r>
              <a:rPr lang="en-US" dirty="0" smtClean="0"/>
              <a:t>the page number of the current page</a:t>
            </a:r>
          </a:p>
          <a:p>
            <a:pPr marL="234841" lvl="1" indent="-117420">
              <a:buFont typeface="Arial" pitchFamily="34" charset="0"/>
              <a:buChar char="•"/>
            </a:pPr>
            <a:r>
              <a:rPr lang="en-US" dirty="0" smtClean="0"/>
              <a:t>Use the single arrows to move forward or backward one page</a:t>
            </a:r>
          </a:p>
          <a:p>
            <a:pPr marL="234841" lvl="1" indent="-117420">
              <a:buFont typeface="Arial" pitchFamily="34" charset="0"/>
              <a:buChar char="•"/>
            </a:pPr>
            <a:r>
              <a:rPr lang="en-US" dirty="0" smtClean="0"/>
              <a:t>Use the double arrows to move the begging or end of the report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Back to Parent Report – not active at this time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Stop Rendering- Stops a report that is still loading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Refresh- Same as View Report button - refreshes the report for any changes that may have occurred since report generation </a:t>
            </a:r>
          </a:p>
          <a:p>
            <a:pPr marL="234841" indent="-23484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kern="0" dirty="0" smtClean="0"/>
              <a:t>Print – gives installed printer selection</a:t>
            </a:r>
          </a:p>
          <a:p>
            <a:pPr marL="234841" indent="-23484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kern="0" dirty="0" smtClean="0"/>
              <a:t>Print Layout – gives a print preview like window for review before printer selection</a:t>
            </a:r>
          </a:p>
          <a:p>
            <a:pPr marL="234841" indent="-23484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kern="0" dirty="0" smtClean="0"/>
              <a:t>Page Layout- gives print choices such as margin and orientation</a:t>
            </a:r>
          </a:p>
          <a:p>
            <a:pPr marL="234841" indent="-234841" defTabSz="939363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kern="0" dirty="0" smtClean="0"/>
              <a:t>Resolution- gives page resolution viewing options</a:t>
            </a:r>
          </a:p>
          <a:p>
            <a:pPr marL="234841" indent="-234841">
              <a:lnSpc>
                <a:spcPct val="90000"/>
              </a:lnSpc>
              <a:buFont typeface="+mj-lt"/>
              <a:buAutoNum type="arabicPeriod"/>
              <a:defRPr/>
            </a:pPr>
            <a:r>
              <a:rPr lang="en-US" sz="1400" kern="0" dirty="0" smtClean="0"/>
              <a:t>Find </a:t>
            </a:r>
            <a:r>
              <a:rPr lang="en-US" kern="0" dirty="0" smtClean="0"/>
              <a:t>– type in search value</a:t>
            </a:r>
          </a:p>
          <a:p>
            <a:pPr marL="234841" indent="-234841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sz="1400" kern="0" dirty="0" smtClean="0"/>
              <a:t>Next – </a:t>
            </a:r>
            <a:r>
              <a:rPr lang="en-US" kern="0" dirty="0" smtClean="0"/>
              <a:t>moves to the next record from the Find option</a:t>
            </a:r>
          </a:p>
          <a:p>
            <a:pPr marL="352261" indent="-352261">
              <a:lnSpc>
                <a:spcPct val="90000"/>
              </a:lnSpc>
              <a:spcAft>
                <a:spcPct val="30000"/>
              </a:spcAft>
              <a:defRPr/>
            </a:pPr>
            <a:endParaRPr lang="en-US" sz="1400" kern="0" dirty="0" smtClean="0"/>
          </a:p>
          <a:p>
            <a:pPr marL="234841" indent="-234841">
              <a:lnSpc>
                <a:spcPct val="90000"/>
              </a:lnSpc>
              <a:buFont typeface="+mj-lt"/>
              <a:buAutoNum type="arabicPeriod"/>
              <a:defRPr/>
            </a:pPr>
            <a:endParaRPr lang="en-US" kern="0" dirty="0" smtClean="0"/>
          </a:p>
          <a:p>
            <a:pPr marL="234841" indent="-234841">
              <a:lnSpc>
                <a:spcPct val="90000"/>
              </a:lnSpc>
              <a:buFont typeface="+mj-lt"/>
              <a:buAutoNum type="arabicPeriod"/>
              <a:defRPr/>
            </a:pPr>
            <a:endParaRPr lang="en-US" kern="0" dirty="0" smtClean="0"/>
          </a:p>
          <a:p>
            <a:pPr marL="234841" indent="-234841">
              <a:buFont typeface="+mj-lt"/>
              <a:buAutoNum type="arabicPeriod"/>
            </a:pPr>
            <a:endParaRPr lang="en-US" dirty="0" smtClean="0"/>
          </a:p>
          <a:p>
            <a:pPr marL="234841" lvl="1" indent="-234841">
              <a:buFont typeface="+mj-lt"/>
              <a:buAutoNum type="arabicPeriod"/>
            </a:pPr>
            <a:endParaRPr lang="en-US" dirty="0" smtClean="0"/>
          </a:p>
          <a:p>
            <a:pPr marL="528392" indent="-528392">
              <a:buFont typeface="+mj-lt"/>
              <a:buAutoNum type="arabicPeriod"/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8410929-1618-4268-A3E2-40EFFE189DCE}" type="slidenum">
              <a:rPr lang="en-US" smtClean="0"/>
              <a:pPr defTabSz="920197"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401CB802-69DD-4307-8F34-C5DD5447AAFF}" type="slidenum">
              <a:rPr lang="en-US" smtClean="0"/>
              <a:pPr defTabSz="920197"/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EE144005-B103-4FD9-9792-88F92772C14C}" type="slidenum">
              <a:rPr lang="en-US" smtClean="0"/>
              <a:pPr defTabSz="920197"/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Notes 2 Adjustment – allows for system automated notes due to opinion line adjustments to be viewed, filtered, sorted, etc.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96951E4B-5143-46B0-AB45-EAB49920A1DD}" type="slidenum">
              <a:rPr lang="en-US" smtClean="0"/>
              <a:pPr defTabSz="920197"/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Budget Variance Graph  - compares Final Forecast (Fcst) Revenue with Budget Revenue expectations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81A3E4-ED5E-4BB2-8B5C-84E041F6B790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469682" indent="-469682" defTabSz="939363">
              <a:defRPr/>
            </a:pPr>
            <a:r>
              <a:rPr lang="en-US" dirty="0" smtClean="0"/>
              <a:t>Use the Report Manager to change the Category assignment for a Report</a:t>
            </a:r>
          </a:p>
          <a:p>
            <a:pPr marL="469682" indent="-469682"/>
            <a:endParaRPr lang="en-US" dirty="0" smtClean="0"/>
          </a:p>
          <a:p>
            <a:pPr marL="469682" indent="-469682">
              <a:buFontTx/>
              <a:buAutoNum type="arabicPeriod"/>
            </a:pPr>
            <a:r>
              <a:rPr lang="en-US" dirty="0" smtClean="0"/>
              <a:t> Select the </a:t>
            </a:r>
            <a:r>
              <a:rPr lang="en-US" b="1" dirty="0" smtClean="0"/>
              <a:t>Report Manager </a:t>
            </a:r>
            <a:r>
              <a:rPr lang="en-US" dirty="0" smtClean="0"/>
              <a:t>button</a:t>
            </a:r>
            <a:endParaRPr lang="en-US" sz="500" dirty="0" smtClean="0"/>
          </a:p>
          <a:p>
            <a:pPr marL="469682" indent="-469682">
              <a:buFontTx/>
              <a:buAutoNum type="arabicPeriod"/>
            </a:pPr>
            <a:r>
              <a:rPr lang="en-US" dirty="0" smtClean="0"/>
              <a:t> Select the desired report from the </a:t>
            </a:r>
            <a:r>
              <a:rPr lang="en-US" b="1" dirty="0" smtClean="0"/>
              <a:t>Report List</a:t>
            </a:r>
          </a:p>
          <a:p>
            <a:pPr marL="469682" indent="-469682">
              <a:buFontTx/>
              <a:buAutoNum type="arabicPeriod"/>
            </a:pPr>
            <a:r>
              <a:rPr lang="en-US" dirty="0" smtClean="0"/>
              <a:t> Select the desired </a:t>
            </a:r>
            <a:r>
              <a:rPr lang="en-US" b="1" dirty="0" smtClean="0"/>
              <a:t>Category</a:t>
            </a:r>
            <a:r>
              <a:rPr lang="en-US" dirty="0" smtClean="0"/>
              <a:t> from the drop down choices</a:t>
            </a:r>
          </a:p>
          <a:p>
            <a:pPr marL="469682" indent="-469682">
              <a:buFontTx/>
              <a:buAutoNum type="arabicPeriod"/>
            </a:pPr>
            <a:r>
              <a:rPr lang="en-US" dirty="0" smtClean="0"/>
              <a:t> </a:t>
            </a:r>
            <a:r>
              <a:rPr lang="en-US" b="1" dirty="0" smtClean="0"/>
              <a:t>Save</a:t>
            </a:r>
          </a:p>
          <a:p>
            <a:pPr marL="469682" indent="-469682" defTabSz="939363">
              <a:defRPr/>
            </a:pPr>
            <a:endParaRPr lang="en-US" dirty="0" smtClean="0"/>
          </a:p>
          <a:p>
            <a:pPr marL="469682" indent="-469682" defTabSz="939363">
              <a:defRPr/>
            </a:pPr>
            <a:r>
              <a:rPr lang="en-US" b="1" dirty="0" smtClean="0"/>
              <a:t>Note</a:t>
            </a:r>
            <a:r>
              <a:rPr lang="en-US" dirty="0" smtClean="0"/>
              <a:t>:  This Category re-assignment from the default is for all scenarios</a:t>
            </a:r>
          </a:p>
          <a:p>
            <a:pPr marL="469682" indent="-469682"/>
            <a:endParaRPr lang="en-US" b="1" dirty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10E0426F-0156-49C2-B191-6CE474D40A80}" type="slidenum">
              <a:rPr lang="en-US" smtClean="0"/>
              <a:pPr defTabSz="920197"/>
              <a:t>15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dirty="0" smtClean="0"/>
              <a:t>Use the </a:t>
            </a:r>
            <a:r>
              <a:rPr lang="en-US" b="1" dirty="0" smtClean="0"/>
              <a:t>Report Manager </a:t>
            </a:r>
            <a:r>
              <a:rPr lang="en-US" dirty="0" smtClean="0"/>
              <a:t>to assign Reports to users</a:t>
            </a:r>
          </a:p>
          <a:p>
            <a:pPr marL="182654" indent="-182654">
              <a:buFontTx/>
              <a:buAutoNum type="arabicPeriod"/>
            </a:pPr>
            <a:r>
              <a:rPr lang="en-US" dirty="0" smtClean="0"/>
              <a:t>Select the </a:t>
            </a:r>
            <a:r>
              <a:rPr lang="en-US" b="1" dirty="0" smtClean="0"/>
              <a:t>Report Manager </a:t>
            </a:r>
            <a:r>
              <a:rPr lang="en-US" dirty="0" smtClean="0"/>
              <a:t>button</a:t>
            </a:r>
          </a:p>
          <a:p>
            <a:pPr marL="182654" indent="-182654">
              <a:buFontTx/>
              <a:buAutoNum type="arabicPeriod"/>
            </a:pPr>
            <a:r>
              <a:rPr lang="en-US" dirty="0" smtClean="0"/>
              <a:t>Select the </a:t>
            </a:r>
            <a:r>
              <a:rPr lang="en-US" b="1" dirty="0" smtClean="0"/>
              <a:t>Permissions</a:t>
            </a:r>
            <a:r>
              <a:rPr lang="en-US" dirty="0" smtClean="0"/>
              <a:t> button within the Report</a:t>
            </a:r>
          </a:p>
          <a:p>
            <a:pPr marL="182654" indent="-182654">
              <a:buFontTx/>
              <a:buAutoNum type="arabicPeriod"/>
            </a:pPr>
            <a:r>
              <a:rPr lang="en-US" dirty="0" smtClean="0"/>
              <a:t>Check the </a:t>
            </a:r>
            <a:r>
              <a:rPr lang="en-US" b="1" dirty="0" smtClean="0"/>
              <a:t>Assigned</a:t>
            </a:r>
            <a:r>
              <a:rPr lang="en-US" dirty="0" smtClean="0"/>
              <a:t> box for users who should have access to the Report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endParaRPr lang="en-US" dirty="0" smtClean="0"/>
          </a:p>
          <a:p>
            <a:pPr defTabSz="939363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defRPr/>
            </a:pPr>
            <a:r>
              <a:rPr lang="en-US" dirty="0" smtClean="0"/>
              <a:t>Note:  Use the column headers to regroup attributes for quick assignment</a:t>
            </a:r>
          </a:p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endParaRPr lang="en-US" dirty="0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91591887-87E5-4D12-A4A4-2C4D886CCFC6}" type="slidenum">
              <a:rPr lang="en-US" smtClean="0"/>
              <a:pPr defTabSz="920197"/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4C0AF71C-D251-4D9A-9705-A3C799CA83A2}" type="slidenum">
              <a:rPr lang="en-US" smtClean="0"/>
              <a:pPr defTabSz="920197"/>
              <a:t>17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592C318B-B311-4AD2-AA1C-25B7E8DA8939}" type="slidenum">
              <a:rPr lang="en-US" smtClean="0"/>
              <a:pPr defTabSz="920197"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4184992B-81C7-4C0D-A2EE-8B27F42D3EE7}" type="slidenum">
              <a:rPr lang="en-US" smtClean="0"/>
              <a:pPr defTabSz="920197"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38B2808E-2E02-4D8A-9643-622532C4B78B}" type="slidenum">
              <a:rPr lang="en-US" smtClean="0"/>
              <a:pPr defTabSz="920197"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E5F75576-D6F3-4518-A4ED-DB939F431F64}" type="slidenum">
              <a:rPr lang="en-US" smtClean="0"/>
              <a:pPr defTabSz="920197"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2F4FD7CF-E0B5-43C5-B1FF-9C808E73E080}" type="slidenum">
              <a:rPr lang="en-US" smtClean="0"/>
              <a:pPr defTabSz="920197"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B092A6B6-0DC7-4F92-8BB0-0B6074AA61B5}" type="slidenum">
              <a:rPr lang="en-US" smtClean="0"/>
              <a:pPr defTabSz="920197"/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kern="0" dirty="0" smtClean="0"/>
              <a:t>Parameter Filters – use the preconfigured drop down selections to filter or restrict the data displayed in the reports.  Check the box(</a:t>
            </a:r>
            <a:r>
              <a:rPr lang="en-US" kern="0" dirty="0" err="1" smtClean="0"/>
              <a:t>es</a:t>
            </a:r>
            <a:r>
              <a:rPr lang="en-US" kern="0" dirty="0" smtClean="0"/>
              <a:t>) for the desired display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74FF9390-0BAC-4B1F-82FE-6CDECB3F86BF}" type="slidenum">
              <a:rPr lang="en-US" smtClean="0"/>
              <a:pPr defTabSz="920197"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F8979EE3-8589-434D-8F2B-F76C07E46F0C}" type="slidenum">
              <a:rPr lang="en-US" smtClean="0"/>
              <a:pPr defTabSz="920197"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162800" y="6638544"/>
            <a:ext cx="19812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DM-Use-Reports-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tags" Target="../tags/tag80.xml"/><Relationship Id="rId18" Type="http://schemas.openxmlformats.org/officeDocument/2006/relationships/tags" Target="../tags/tag85.xml"/><Relationship Id="rId26" Type="http://schemas.openxmlformats.org/officeDocument/2006/relationships/tags" Target="../tags/tag93.xml"/><Relationship Id="rId3" Type="http://schemas.openxmlformats.org/officeDocument/2006/relationships/tags" Target="../tags/tag70.xml"/><Relationship Id="rId21" Type="http://schemas.openxmlformats.org/officeDocument/2006/relationships/tags" Target="../tags/tag88.xml"/><Relationship Id="rId34" Type="http://schemas.openxmlformats.org/officeDocument/2006/relationships/image" Target="../media/image14.png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17" Type="http://schemas.openxmlformats.org/officeDocument/2006/relationships/tags" Target="../tags/tag84.xml"/><Relationship Id="rId25" Type="http://schemas.openxmlformats.org/officeDocument/2006/relationships/tags" Target="../tags/tag92.xml"/><Relationship Id="rId33" Type="http://schemas.openxmlformats.org/officeDocument/2006/relationships/image" Target="../media/image13.png"/><Relationship Id="rId2" Type="http://schemas.openxmlformats.org/officeDocument/2006/relationships/tags" Target="../tags/tag69.xml"/><Relationship Id="rId16" Type="http://schemas.openxmlformats.org/officeDocument/2006/relationships/tags" Target="../tags/tag83.xml"/><Relationship Id="rId20" Type="http://schemas.openxmlformats.org/officeDocument/2006/relationships/tags" Target="../tags/tag87.xml"/><Relationship Id="rId29" Type="http://schemas.openxmlformats.org/officeDocument/2006/relationships/tags" Target="../tags/tag96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24" Type="http://schemas.openxmlformats.org/officeDocument/2006/relationships/tags" Target="../tags/tag91.xml"/><Relationship Id="rId32" Type="http://schemas.openxmlformats.org/officeDocument/2006/relationships/image" Target="../media/image12.png"/><Relationship Id="rId5" Type="http://schemas.openxmlformats.org/officeDocument/2006/relationships/tags" Target="../tags/tag72.xml"/><Relationship Id="rId15" Type="http://schemas.openxmlformats.org/officeDocument/2006/relationships/tags" Target="../tags/tag82.xml"/><Relationship Id="rId23" Type="http://schemas.openxmlformats.org/officeDocument/2006/relationships/tags" Target="../tags/tag90.xml"/><Relationship Id="rId28" Type="http://schemas.openxmlformats.org/officeDocument/2006/relationships/tags" Target="../tags/tag95.xml"/><Relationship Id="rId10" Type="http://schemas.openxmlformats.org/officeDocument/2006/relationships/tags" Target="../tags/tag77.xml"/><Relationship Id="rId19" Type="http://schemas.openxmlformats.org/officeDocument/2006/relationships/tags" Target="../tags/tag86.xml"/><Relationship Id="rId31" Type="http://schemas.openxmlformats.org/officeDocument/2006/relationships/notesSlide" Target="../notesSlides/notesSlide10.xml"/><Relationship Id="rId4" Type="http://schemas.openxmlformats.org/officeDocument/2006/relationships/tags" Target="../tags/tag71.xml"/><Relationship Id="rId9" Type="http://schemas.openxmlformats.org/officeDocument/2006/relationships/tags" Target="../tags/tag76.xml"/><Relationship Id="rId14" Type="http://schemas.openxmlformats.org/officeDocument/2006/relationships/tags" Target="../tags/tag81.xml"/><Relationship Id="rId22" Type="http://schemas.openxmlformats.org/officeDocument/2006/relationships/tags" Target="../tags/tag89.xml"/><Relationship Id="rId27" Type="http://schemas.openxmlformats.org/officeDocument/2006/relationships/tags" Target="../tags/tag94.xml"/><Relationship Id="rId30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13" Type="http://schemas.openxmlformats.org/officeDocument/2006/relationships/image" Target="../media/image14.png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image" Target="../media/image15.pn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notesSlide" Target="../notesSlides/notesSlide11.xml"/><Relationship Id="rId5" Type="http://schemas.openxmlformats.org/officeDocument/2006/relationships/tags" Target="../tags/tag101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00.xml"/><Relationship Id="rId9" Type="http://schemas.openxmlformats.org/officeDocument/2006/relationships/tags" Target="../tags/tag105.xml"/><Relationship Id="rId1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108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tags" Target="../tags/tag113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5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9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118.xml"/><Relationship Id="rId7" Type="http://schemas.openxmlformats.org/officeDocument/2006/relationships/image" Target="../media/image20.png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26.xml"/><Relationship Id="rId13" Type="http://schemas.openxmlformats.org/officeDocument/2006/relationships/tags" Target="../tags/tag131.xml"/><Relationship Id="rId18" Type="http://schemas.openxmlformats.org/officeDocument/2006/relationships/image" Target="../media/image21.png"/><Relationship Id="rId3" Type="http://schemas.openxmlformats.org/officeDocument/2006/relationships/tags" Target="../tags/tag121.xml"/><Relationship Id="rId7" Type="http://schemas.openxmlformats.org/officeDocument/2006/relationships/tags" Target="../tags/tag125.xml"/><Relationship Id="rId12" Type="http://schemas.openxmlformats.org/officeDocument/2006/relationships/tags" Target="../tags/tag130.xml"/><Relationship Id="rId17" Type="http://schemas.openxmlformats.org/officeDocument/2006/relationships/notesSlide" Target="../notesSlides/notesSlide15.xml"/><Relationship Id="rId2" Type="http://schemas.openxmlformats.org/officeDocument/2006/relationships/tags" Target="../tags/tag120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19.xml"/><Relationship Id="rId6" Type="http://schemas.openxmlformats.org/officeDocument/2006/relationships/tags" Target="../tags/tag124.xml"/><Relationship Id="rId11" Type="http://schemas.openxmlformats.org/officeDocument/2006/relationships/tags" Target="../tags/tag129.xml"/><Relationship Id="rId5" Type="http://schemas.openxmlformats.org/officeDocument/2006/relationships/tags" Target="../tags/tag123.xml"/><Relationship Id="rId15" Type="http://schemas.openxmlformats.org/officeDocument/2006/relationships/tags" Target="../tags/tag133.xml"/><Relationship Id="rId10" Type="http://schemas.openxmlformats.org/officeDocument/2006/relationships/tags" Target="../tags/tag128.xml"/><Relationship Id="rId19" Type="http://schemas.openxmlformats.org/officeDocument/2006/relationships/image" Target="../media/image22.png"/><Relationship Id="rId4" Type="http://schemas.openxmlformats.org/officeDocument/2006/relationships/tags" Target="../tags/tag122.xml"/><Relationship Id="rId9" Type="http://schemas.openxmlformats.org/officeDocument/2006/relationships/tags" Target="../tags/tag127.xml"/><Relationship Id="rId14" Type="http://schemas.openxmlformats.org/officeDocument/2006/relationships/tags" Target="../tags/tag13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41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36.xml"/><Relationship Id="rId7" Type="http://schemas.openxmlformats.org/officeDocument/2006/relationships/tags" Target="../tags/tag140.xml"/><Relationship Id="rId12" Type="http://schemas.openxmlformats.org/officeDocument/2006/relationships/tags" Target="../tags/tag145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6" Type="http://schemas.openxmlformats.org/officeDocument/2006/relationships/tags" Target="../tags/tag139.xml"/><Relationship Id="rId11" Type="http://schemas.openxmlformats.org/officeDocument/2006/relationships/tags" Target="../tags/tag144.xml"/><Relationship Id="rId5" Type="http://schemas.openxmlformats.org/officeDocument/2006/relationships/tags" Target="../tags/tag138.xml"/><Relationship Id="rId15" Type="http://schemas.openxmlformats.org/officeDocument/2006/relationships/image" Target="../media/image23.png"/><Relationship Id="rId10" Type="http://schemas.openxmlformats.org/officeDocument/2006/relationships/tags" Target="../tags/tag143.xml"/><Relationship Id="rId4" Type="http://schemas.openxmlformats.org/officeDocument/2006/relationships/tags" Target="../tags/tag137.xml"/><Relationship Id="rId9" Type="http://schemas.openxmlformats.org/officeDocument/2006/relationships/tags" Target="../tags/tag142.xml"/><Relationship Id="rId14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148.xml"/><Relationship Id="rId2" Type="http://schemas.openxmlformats.org/officeDocument/2006/relationships/tags" Target="../tags/tag147.xml"/><Relationship Id="rId1" Type="http://schemas.openxmlformats.org/officeDocument/2006/relationships/tags" Target="../tags/tag146.xml"/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tags" Target="../tags/tag20.xml"/><Relationship Id="rId18" Type="http://schemas.openxmlformats.org/officeDocument/2006/relationships/tags" Target="../tags/tag25.xml"/><Relationship Id="rId3" Type="http://schemas.openxmlformats.org/officeDocument/2006/relationships/tags" Target="../tags/tag10.xml"/><Relationship Id="rId21" Type="http://schemas.openxmlformats.org/officeDocument/2006/relationships/image" Target="../media/image3.png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17" Type="http://schemas.openxmlformats.org/officeDocument/2006/relationships/tags" Target="../tags/tag24.xml"/><Relationship Id="rId2" Type="http://schemas.openxmlformats.org/officeDocument/2006/relationships/tags" Target="../tags/tag9.xml"/><Relationship Id="rId16" Type="http://schemas.openxmlformats.org/officeDocument/2006/relationships/tags" Target="../tags/tag23.xml"/><Relationship Id="rId20" Type="http://schemas.openxmlformats.org/officeDocument/2006/relationships/notesSlide" Target="../notesSlides/notesSlide3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tags" Target="../tags/tag22.xml"/><Relationship Id="rId10" Type="http://schemas.openxmlformats.org/officeDocument/2006/relationships/tags" Target="../tags/tag17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tags" Target="../tags/tag2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4" Type="http://schemas.openxmlformats.org/officeDocument/2006/relationships/tags" Target="../tags/tag29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6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image" Target="../media/image5.png"/><Relationship Id="rId5" Type="http://schemas.openxmlformats.org/officeDocument/2006/relationships/tags" Target="../tags/tag36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image" Target="../media/image7.png"/><Relationship Id="rId5" Type="http://schemas.openxmlformats.org/officeDocument/2006/relationships/tags" Target="../tags/tag44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43.xml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image" Target="../media/image8.png"/><Relationship Id="rId4" Type="http://schemas.openxmlformats.org/officeDocument/2006/relationships/tags" Target="../tags/tag51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57.xml"/><Relationship Id="rId7" Type="http://schemas.openxmlformats.org/officeDocument/2006/relationships/tags" Target="../tags/tag6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tags" Target="../tags/tag60.xml"/><Relationship Id="rId11" Type="http://schemas.openxmlformats.org/officeDocument/2006/relationships/image" Target="../media/image10.png"/><Relationship Id="rId5" Type="http://schemas.openxmlformats.org/officeDocument/2006/relationships/tags" Target="../tags/tag59.xml"/><Relationship Id="rId10" Type="http://schemas.openxmlformats.org/officeDocument/2006/relationships/image" Target="../media/image9.png"/><Relationship Id="rId4" Type="http://schemas.openxmlformats.org/officeDocument/2006/relationships/tags" Target="../tags/tag58.xml"/><Relationship Id="rId9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6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tags" Target="../tags/tag67.xml"/><Relationship Id="rId5" Type="http://schemas.openxmlformats.org/officeDocument/2006/relationships/tags" Target="../tags/tag66.xml"/><Relationship Id="rId4" Type="http://schemas.openxmlformats.org/officeDocument/2006/relationships/tags" Target="../tags/tag65.xml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Generating &amp; Using Reports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Report Use – Buttons</a:t>
            </a:r>
          </a:p>
        </p:txBody>
      </p:sp>
      <p:pic>
        <p:nvPicPr>
          <p:cNvPr id="1127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2" cstate="print"/>
          <a:srcRect/>
          <a:stretch>
            <a:fillRect/>
          </a:stretch>
        </p:blipFill>
        <p:spPr bwMode="auto">
          <a:xfrm>
            <a:off x="381000" y="4343400"/>
            <a:ext cx="4724400" cy="10525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73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33" cstate="print"/>
          <a:srcRect/>
          <a:stretch>
            <a:fillRect/>
          </a:stretch>
        </p:blipFill>
        <p:spPr bwMode="auto">
          <a:xfrm>
            <a:off x="4343400" y="4572000"/>
            <a:ext cx="4492625" cy="1066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69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34" cstate="print"/>
          <a:srcRect/>
          <a:stretch>
            <a:fillRect/>
          </a:stretch>
        </p:blipFill>
        <p:spPr bwMode="auto">
          <a:xfrm>
            <a:off x="618123" y="1066801"/>
            <a:ext cx="8090902" cy="1661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80" name="Text Box 38"/>
          <p:cNvSpPr txBox="1">
            <a:spLocks noChangeArrowheads="1"/>
          </p:cNvSpPr>
          <p:nvPr/>
        </p:nvSpPr>
        <p:spPr bwMode="auto">
          <a:xfrm>
            <a:off x="685801" y="2971800"/>
            <a:ext cx="315792" cy="42992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none" lIns="92075" tIns="46038" rIns="92075" bIns="46038">
            <a:spAutoFit/>
          </a:bodyPr>
          <a:lstStyle/>
          <a:p>
            <a:r>
              <a:rPr lang="en-US" b="1" dirty="0"/>
              <a:t>1</a:t>
            </a:r>
          </a:p>
        </p:txBody>
      </p:sp>
      <p:sp>
        <p:nvSpPr>
          <p:cNvPr id="11271" name="Line 4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838200" y="2666999"/>
            <a:ext cx="6392" cy="381001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11274" name="Line 4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1066800" y="2709234"/>
            <a:ext cx="0" cy="338766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11278" name="Text Box 38"/>
          <p:cNvSpPr txBox="1">
            <a:spLocks noChangeArrowheads="1"/>
          </p:cNvSpPr>
          <p:nvPr/>
        </p:nvSpPr>
        <p:spPr bwMode="auto">
          <a:xfrm>
            <a:off x="914400" y="2971800"/>
            <a:ext cx="315792" cy="369974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r>
              <a:rPr lang="en-US" b="1" dirty="0"/>
              <a:t>2</a:t>
            </a:r>
          </a:p>
        </p:txBody>
      </p:sp>
      <p:sp>
        <p:nvSpPr>
          <p:cNvPr id="11276" name="Line 1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3810000" y="5334000"/>
            <a:ext cx="685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20" name="Group 19"/>
          <p:cNvGrpSpPr/>
          <p:nvPr>
            <p:custDataLst>
              <p:tags r:id="rId10"/>
            </p:custDataLst>
          </p:nvPr>
        </p:nvGrpSpPr>
        <p:grpSpPr>
          <a:xfrm>
            <a:off x="1828800" y="2667000"/>
            <a:ext cx="762000" cy="674774"/>
            <a:chOff x="1676400" y="3200400"/>
            <a:chExt cx="762000" cy="674774"/>
          </a:xfrm>
        </p:grpSpPr>
        <p:sp>
          <p:nvSpPr>
            <p:cNvPr id="21" name="Line 42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 flipH="1" flipV="1">
              <a:off x="1676400" y="3276600"/>
              <a:ext cx="15240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22" name="Line 42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 flipH="1" flipV="1">
              <a:off x="2057400" y="3200400"/>
              <a:ext cx="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23" name="Text Box 38"/>
            <p:cNvSpPr txBox="1">
              <a:spLocks noChangeArrowheads="1"/>
            </p:cNvSpPr>
            <p:nvPr/>
          </p:nvSpPr>
          <p:spPr bwMode="auto">
            <a:xfrm>
              <a:off x="1828800" y="3505200"/>
              <a:ext cx="315792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b="1" dirty="0"/>
                <a:t>3</a:t>
              </a:r>
            </a:p>
          </p:txBody>
        </p:sp>
        <p:sp>
          <p:nvSpPr>
            <p:cNvPr id="24" name="Line 42"/>
            <p:cNvSpPr>
              <a:spLocks noChangeShapeType="1"/>
            </p:cNvSpPr>
            <p:nvPr>
              <p:custDataLst>
                <p:tags r:id="rId29"/>
              </p:custDataLst>
            </p:nvPr>
          </p:nvSpPr>
          <p:spPr bwMode="auto">
            <a:xfrm flipV="1">
              <a:off x="2209800" y="3276600"/>
              <a:ext cx="22860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grpSp>
        <p:nvGrpSpPr>
          <p:cNvPr id="25" name="Group 24"/>
          <p:cNvGrpSpPr/>
          <p:nvPr>
            <p:custDataLst>
              <p:tags r:id="rId11"/>
            </p:custDataLst>
          </p:nvPr>
        </p:nvGrpSpPr>
        <p:grpSpPr>
          <a:xfrm>
            <a:off x="2743200" y="2667000"/>
            <a:ext cx="762000" cy="674774"/>
            <a:chOff x="2805773" y="2133600"/>
            <a:chExt cx="887686" cy="674774"/>
          </a:xfrm>
        </p:grpSpPr>
        <p:sp>
          <p:nvSpPr>
            <p:cNvPr id="26" name="Line 42"/>
            <p:cNvSpPr>
              <a:spLocks noChangeShapeType="1"/>
            </p:cNvSpPr>
            <p:nvPr>
              <p:custDataLst>
                <p:tags r:id="rId24"/>
              </p:custDataLst>
            </p:nvPr>
          </p:nvSpPr>
          <p:spPr bwMode="auto">
            <a:xfrm flipV="1">
              <a:off x="2983308" y="2133600"/>
              <a:ext cx="1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27" name="Text Box 38"/>
            <p:cNvSpPr txBox="1">
              <a:spLocks noChangeArrowheads="1"/>
            </p:cNvSpPr>
            <p:nvPr/>
          </p:nvSpPr>
          <p:spPr bwMode="auto">
            <a:xfrm>
              <a:off x="2805773" y="2438400"/>
              <a:ext cx="315791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b="1" dirty="0"/>
                <a:t>4</a:t>
              </a:r>
            </a:p>
          </p:txBody>
        </p:sp>
        <p:sp>
          <p:nvSpPr>
            <p:cNvPr id="28" name="Line 42"/>
            <p:cNvSpPr>
              <a:spLocks noChangeShapeType="1"/>
            </p:cNvSpPr>
            <p:nvPr>
              <p:custDataLst>
                <p:tags r:id="rId25"/>
              </p:custDataLst>
            </p:nvPr>
          </p:nvSpPr>
          <p:spPr bwMode="auto">
            <a:xfrm flipH="1" flipV="1">
              <a:off x="3249616" y="2133600"/>
              <a:ext cx="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29" name="Text Box 38"/>
            <p:cNvSpPr txBox="1">
              <a:spLocks noChangeArrowheads="1"/>
            </p:cNvSpPr>
            <p:nvPr/>
          </p:nvSpPr>
          <p:spPr bwMode="auto">
            <a:xfrm>
              <a:off x="3072079" y="2438400"/>
              <a:ext cx="315791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b="1" dirty="0"/>
                <a:t>5</a:t>
              </a:r>
            </a:p>
          </p:txBody>
        </p:sp>
        <p:sp>
          <p:nvSpPr>
            <p:cNvPr id="30" name="Line 42"/>
            <p:cNvSpPr>
              <a:spLocks noChangeShapeType="1"/>
            </p:cNvSpPr>
            <p:nvPr>
              <p:custDataLst>
                <p:tags r:id="rId26"/>
              </p:custDataLst>
            </p:nvPr>
          </p:nvSpPr>
          <p:spPr bwMode="auto">
            <a:xfrm flipV="1">
              <a:off x="3515919" y="2133600"/>
              <a:ext cx="1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31" name="Text Box 38"/>
            <p:cNvSpPr txBox="1">
              <a:spLocks noChangeArrowheads="1"/>
            </p:cNvSpPr>
            <p:nvPr/>
          </p:nvSpPr>
          <p:spPr bwMode="auto">
            <a:xfrm>
              <a:off x="3377667" y="2438400"/>
              <a:ext cx="315792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b="1" dirty="0"/>
                <a:t>6</a:t>
              </a:r>
            </a:p>
          </p:txBody>
        </p:sp>
      </p:grpSp>
      <p:grpSp>
        <p:nvGrpSpPr>
          <p:cNvPr id="32" name="Group 31"/>
          <p:cNvGrpSpPr/>
          <p:nvPr>
            <p:custDataLst>
              <p:tags r:id="rId12"/>
            </p:custDataLst>
          </p:nvPr>
        </p:nvGrpSpPr>
        <p:grpSpPr>
          <a:xfrm>
            <a:off x="3429000" y="2667000"/>
            <a:ext cx="990600" cy="674774"/>
            <a:chOff x="3352800" y="3200400"/>
            <a:chExt cx="990600" cy="674774"/>
          </a:xfrm>
        </p:grpSpPr>
        <p:sp>
          <p:nvSpPr>
            <p:cNvPr id="33" name="Line 42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 flipV="1">
              <a:off x="3505200" y="3200400"/>
              <a:ext cx="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34" name="Text Box 38"/>
            <p:cNvSpPr txBox="1">
              <a:spLocks noChangeArrowheads="1"/>
            </p:cNvSpPr>
            <p:nvPr/>
          </p:nvSpPr>
          <p:spPr bwMode="auto">
            <a:xfrm>
              <a:off x="3352800" y="3505200"/>
              <a:ext cx="315792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b="1" dirty="0"/>
                <a:t>7</a:t>
              </a:r>
            </a:p>
          </p:txBody>
        </p:sp>
        <p:sp>
          <p:nvSpPr>
            <p:cNvPr id="35" name="Line 42"/>
            <p:cNvSpPr>
              <a:spLocks noChangeShapeType="1"/>
            </p:cNvSpPr>
            <p:nvPr>
              <p:custDataLst>
                <p:tags r:id="rId22"/>
              </p:custDataLst>
            </p:nvPr>
          </p:nvSpPr>
          <p:spPr bwMode="auto">
            <a:xfrm flipH="1" flipV="1">
              <a:off x="3962400" y="3200400"/>
              <a:ext cx="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36" name="Text Box 38"/>
            <p:cNvSpPr txBox="1">
              <a:spLocks noChangeArrowheads="1"/>
            </p:cNvSpPr>
            <p:nvPr/>
          </p:nvSpPr>
          <p:spPr bwMode="auto">
            <a:xfrm>
              <a:off x="3810000" y="3505200"/>
              <a:ext cx="315792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b="1" dirty="0"/>
                <a:t>8</a:t>
              </a:r>
            </a:p>
          </p:txBody>
        </p:sp>
        <p:sp>
          <p:nvSpPr>
            <p:cNvPr id="37" name="Line 42"/>
            <p:cNvSpPr>
              <a:spLocks noChangeShapeType="1"/>
            </p:cNvSpPr>
            <p:nvPr>
              <p:custDataLst>
                <p:tags r:id="rId23"/>
              </p:custDataLst>
            </p:nvPr>
          </p:nvSpPr>
          <p:spPr bwMode="auto">
            <a:xfrm flipH="1" flipV="1">
              <a:off x="4191000" y="3200400"/>
              <a:ext cx="0" cy="3810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38" name="Text Box 38"/>
            <p:cNvSpPr txBox="1">
              <a:spLocks noChangeArrowheads="1"/>
            </p:cNvSpPr>
            <p:nvPr/>
          </p:nvSpPr>
          <p:spPr bwMode="auto">
            <a:xfrm>
              <a:off x="4038600" y="3505200"/>
              <a:ext cx="304800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square" lIns="92075" tIns="46038" rIns="92075" bIns="46038">
              <a:spAutoFit/>
            </a:bodyPr>
            <a:lstStyle/>
            <a:p>
              <a:r>
                <a:rPr lang="en-US" b="1" dirty="0"/>
                <a:t>9</a:t>
              </a:r>
            </a:p>
          </p:txBody>
        </p:sp>
      </p:grpSp>
      <p:grpSp>
        <p:nvGrpSpPr>
          <p:cNvPr id="40" name="Group 39"/>
          <p:cNvGrpSpPr/>
          <p:nvPr>
            <p:custDataLst>
              <p:tags r:id="rId13"/>
            </p:custDataLst>
          </p:nvPr>
        </p:nvGrpSpPr>
        <p:grpSpPr>
          <a:xfrm>
            <a:off x="4495800" y="2743200"/>
            <a:ext cx="445635" cy="598574"/>
            <a:chOff x="4960938" y="3276600"/>
            <a:chExt cx="445635" cy="598574"/>
          </a:xfrm>
        </p:grpSpPr>
        <p:sp>
          <p:nvSpPr>
            <p:cNvPr id="41" name="Line 42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 flipH="1" flipV="1">
              <a:off x="5173663" y="3276600"/>
              <a:ext cx="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2" name="Text Box 38"/>
            <p:cNvSpPr txBox="1">
              <a:spLocks noChangeArrowheads="1"/>
            </p:cNvSpPr>
            <p:nvPr/>
          </p:nvSpPr>
          <p:spPr bwMode="auto">
            <a:xfrm>
              <a:off x="4960938" y="3505200"/>
              <a:ext cx="445635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b="1" dirty="0" smtClean="0"/>
                <a:t>10</a:t>
              </a:r>
              <a:endParaRPr lang="en-US" b="1" dirty="0"/>
            </a:p>
          </p:txBody>
        </p:sp>
      </p:grpSp>
      <p:grpSp>
        <p:nvGrpSpPr>
          <p:cNvPr id="43" name="Group 42"/>
          <p:cNvGrpSpPr/>
          <p:nvPr>
            <p:custDataLst>
              <p:tags r:id="rId14"/>
            </p:custDataLst>
          </p:nvPr>
        </p:nvGrpSpPr>
        <p:grpSpPr>
          <a:xfrm>
            <a:off x="6172200" y="2743200"/>
            <a:ext cx="445635" cy="674774"/>
            <a:chOff x="5715000" y="3200400"/>
            <a:chExt cx="445635" cy="674774"/>
          </a:xfrm>
        </p:grpSpPr>
        <p:sp>
          <p:nvSpPr>
            <p:cNvPr id="44" name="Line 42"/>
            <p:cNvSpPr>
              <a:spLocks noChangeShapeType="1"/>
            </p:cNvSpPr>
            <p:nvPr>
              <p:custDataLst>
                <p:tags r:id="rId18"/>
              </p:custDataLst>
            </p:nvPr>
          </p:nvSpPr>
          <p:spPr bwMode="auto">
            <a:xfrm flipH="1" flipV="1">
              <a:off x="5935663" y="3200400"/>
              <a:ext cx="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5" name="Text Box 38"/>
            <p:cNvSpPr txBox="1">
              <a:spLocks noChangeArrowheads="1"/>
            </p:cNvSpPr>
            <p:nvPr>
              <p:custDataLst>
                <p:tags r:id="rId19"/>
              </p:custDataLst>
            </p:nvPr>
          </p:nvSpPr>
          <p:spPr bwMode="auto">
            <a:xfrm>
              <a:off x="5715000" y="3505200"/>
              <a:ext cx="445635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b="1" dirty="0" smtClean="0"/>
                <a:t>11</a:t>
              </a:r>
              <a:endParaRPr lang="en-US" b="1" dirty="0"/>
            </a:p>
          </p:txBody>
        </p:sp>
      </p:grpSp>
      <p:grpSp>
        <p:nvGrpSpPr>
          <p:cNvPr id="47" name="Group 46"/>
          <p:cNvGrpSpPr/>
          <p:nvPr>
            <p:custDataLst>
              <p:tags r:id="rId15"/>
            </p:custDataLst>
          </p:nvPr>
        </p:nvGrpSpPr>
        <p:grpSpPr>
          <a:xfrm>
            <a:off x="6553200" y="2743200"/>
            <a:ext cx="445635" cy="674774"/>
            <a:chOff x="5715000" y="3200400"/>
            <a:chExt cx="445635" cy="674774"/>
          </a:xfrm>
        </p:grpSpPr>
        <p:sp>
          <p:nvSpPr>
            <p:cNvPr id="48" name="Line 42"/>
            <p:cNvSpPr>
              <a:spLocks noChangeShapeType="1"/>
            </p:cNvSpPr>
            <p:nvPr>
              <p:custDataLst>
                <p:tags r:id="rId16"/>
              </p:custDataLst>
            </p:nvPr>
          </p:nvSpPr>
          <p:spPr bwMode="auto">
            <a:xfrm flipH="1" flipV="1">
              <a:off x="5935663" y="3200400"/>
              <a:ext cx="0" cy="30480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9" name="Text Box 38"/>
            <p:cNvSpPr txBox="1">
              <a:spLocks noChangeArrowheads="1"/>
            </p:cNvSpPr>
            <p:nvPr>
              <p:custDataLst>
                <p:tags r:id="rId17"/>
              </p:custDataLst>
            </p:nvPr>
          </p:nvSpPr>
          <p:spPr bwMode="auto">
            <a:xfrm>
              <a:off x="5715000" y="3505200"/>
              <a:ext cx="445635" cy="369974"/>
            </a:xfrm>
            <a:prstGeom prst="rect">
              <a:avLst/>
            </a:prstGeom>
            <a:noFill/>
            <a:ln w="28575" algn="ctr">
              <a:noFill/>
              <a:miter lim="800000"/>
              <a:headEnd/>
              <a:tailEnd/>
            </a:ln>
          </p:spPr>
          <p:txBody>
            <a:bodyPr wrap="none" lIns="92075" tIns="46038" rIns="92075" bIns="46038">
              <a:spAutoFit/>
            </a:bodyPr>
            <a:lstStyle/>
            <a:p>
              <a:r>
                <a:rPr lang="en-US" b="1" dirty="0"/>
                <a:t>12</a:t>
              </a:r>
            </a:p>
          </p:txBody>
        </p:sp>
      </p:grpSp>
      <p:sp>
        <p:nvSpPr>
          <p:cNvPr id="46" name="Footer Placeholder 4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endParaRPr lang="en-US" b="1" dirty="0" smtClean="0"/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endParaRPr lang="en-US" b="1" dirty="0" smtClean="0"/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None/>
            </a:pPr>
            <a:endParaRPr lang="en-US" b="1" dirty="0" smtClean="0"/>
          </a:p>
          <a:p>
            <a:pPr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</a:pPr>
            <a:r>
              <a:rPr lang="en-US" b="1" dirty="0" smtClean="0"/>
              <a:t>Export </a:t>
            </a:r>
          </a:p>
          <a:p>
            <a:pPr lvl="1">
              <a:spcBef>
                <a:spcPct val="0"/>
              </a:spcBef>
            </a:pPr>
            <a:r>
              <a:rPr lang="en-US" dirty="0" smtClean="0"/>
              <a:t>Select </a:t>
            </a:r>
            <a:r>
              <a:rPr lang="en-US" b="1" dirty="0" smtClean="0"/>
              <a:t>Export</a:t>
            </a:r>
            <a:r>
              <a:rPr lang="en-US" dirty="0" smtClean="0"/>
              <a:t> Icon (floppy disk)</a:t>
            </a:r>
          </a:p>
          <a:p>
            <a:pPr lvl="1">
              <a:spcBef>
                <a:spcPct val="0"/>
              </a:spcBef>
            </a:pPr>
            <a:r>
              <a:rPr lang="en-US" dirty="0" smtClean="0"/>
              <a:t>Select the file format to save</a:t>
            </a:r>
          </a:p>
          <a:p>
            <a:pPr lvl="1">
              <a:spcBef>
                <a:spcPct val="0"/>
              </a:spcBef>
            </a:pPr>
            <a:r>
              <a:rPr lang="en-US" dirty="0" smtClean="0"/>
              <a:t>Save file</a:t>
            </a:r>
          </a:p>
          <a:p>
            <a:pPr lvl="1">
              <a:spcBef>
                <a:spcPct val="0"/>
              </a:spcBef>
            </a:pPr>
            <a:r>
              <a:rPr lang="en-US" dirty="0" smtClean="0"/>
              <a:t>Open the saved file</a:t>
            </a:r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Report Use – Export Report Button</a:t>
            </a:r>
          </a:p>
        </p:txBody>
      </p:sp>
      <p:pic>
        <p:nvPicPr>
          <p:cNvPr id="15370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38200" y="4495800"/>
            <a:ext cx="5257800" cy="188306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371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304800" y="4953000"/>
            <a:ext cx="4572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14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09600" y="814450"/>
            <a:ext cx="8090902" cy="16612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368" name="Picture 5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400800" y="2819400"/>
            <a:ext cx="2009775" cy="17716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369" name="Line 1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257800" y="3581400"/>
            <a:ext cx="13716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366" name="Line 4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3886200" y="2362200"/>
            <a:ext cx="304801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Selecting View Report refreshes the report for any changes that may have occurred since report generation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View Report</a:t>
            </a:r>
          </a:p>
        </p:txBody>
      </p:sp>
      <p:pic>
        <p:nvPicPr>
          <p:cNvPr id="1741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81000" y="2667000"/>
            <a:ext cx="8257915" cy="1219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7414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7315200" y="2438400"/>
            <a:ext cx="4572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Report Examples – Notes 2 Adjustment</a:t>
            </a:r>
          </a:p>
        </p:txBody>
      </p:sp>
      <p:pic>
        <p:nvPicPr>
          <p:cNvPr id="14" name="Picture 2"/>
          <p:cNvPicPr>
            <a:picLocks noGrp="1" noChangeAspect="1" noChangeArrowheads="1"/>
          </p:cNvPicPr>
          <p:nvPr>
            <p:ph idx="4294967295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23575" y="838200"/>
            <a:ext cx="7877175" cy="26955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439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66900" y="3679375"/>
            <a:ext cx="7391400" cy="2590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438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6567175" y="2362200"/>
            <a:ext cx="10668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Report Examples – Budget Variance Graph </a:t>
            </a:r>
            <a:endParaRPr lang="en-US" dirty="0"/>
          </a:p>
        </p:txBody>
      </p:sp>
      <p:pic>
        <p:nvPicPr>
          <p:cNvPr id="3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" y="3110350"/>
            <a:ext cx="8305800" cy="31353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200" y="819400"/>
            <a:ext cx="8229600" cy="2209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Line 12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>
            <a:off x="4572000" y="1434301"/>
            <a:ext cx="2400300" cy="61490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DM-Use-Reports-140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None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Assign a Report to a Category</a:t>
            </a:r>
          </a:p>
        </p:txBody>
      </p:sp>
      <p:pic>
        <p:nvPicPr>
          <p:cNvPr id="21513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664029" y="2514600"/>
            <a:ext cx="8022771" cy="336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14" name="Line 2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81000" y="4876800"/>
            <a:ext cx="228600" cy="457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5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6781800" y="4572000"/>
            <a:ext cx="718457" cy="382852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16" name="Rounded Rectangle 1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295400" y="2743200"/>
            <a:ext cx="685800" cy="2286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1" name="Picture 2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85800" y="1219201"/>
            <a:ext cx="8077200" cy="939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" name="Rectangl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032000" y="1572987"/>
            <a:ext cx="558800" cy="484415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3" name="TextBox 22"/>
          <p:cNvSpPr txBox="1"/>
          <p:nvPr>
            <p:custDataLst>
              <p:tags r:id="rId10"/>
            </p:custDataLst>
          </p:nvPr>
        </p:nvSpPr>
        <p:spPr>
          <a:xfrm>
            <a:off x="2971800" y="990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25" name="Line 2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>
            <a:off x="2666999" y="1219200"/>
            <a:ext cx="413657" cy="304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6" name="TextBox 25"/>
          <p:cNvSpPr txBox="1"/>
          <p:nvPr>
            <p:custDataLst>
              <p:tags r:id="rId12"/>
            </p:custDataLst>
          </p:nvPr>
        </p:nvSpPr>
        <p:spPr>
          <a:xfrm>
            <a:off x="228600" y="4572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27" name="TextBox 26"/>
          <p:cNvSpPr txBox="1"/>
          <p:nvPr>
            <p:custDataLst>
              <p:tags r:id="rId13"/>
            </p:custDataLst>
          </p:nvPr>
        </p:nvSpPr>
        <p:spPr>
          <a:xfrm>
            <a:off x="7543800" y="43434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28" name="TextBox 27"/>
          <p:cNvSpPr txBox="1"/>
          <p:nvPr>
            <p:custDataLst>
              <p:tags r:id="rId14"/>
            </p:custDataLst>
          </p:nvPr>
        </p:nvSpPr>
        <p:spPr>
          <a:xfrm>
            <a:off x="2971800" y="22098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4</a:t>
            </a:r>
            <a:endParaRPr lang="en-US" b="1" dirty="0"/>
          </a:p>
        </p:txBody>
      </p:sp>
      <p:sp>
        <p:nvSpPr>
          <p:cNvPr id="29" name="Line 22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>
            <a:off x="2057400" y="2438400"/>
            <a:ext cx="947056" cy="304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DM-Use-Reports-150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4" grpId="0" animBg="1"/>
      <p:bldP spid="21515" grpId="0" animBg="1"/>
      <p:bldP spid="25" grpId="0" animBg="1"/>
      <p:bldP spid="2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457200" indent="-457200"/>
            <a:endParaRPr lang="en-US" smtClean="0"/>
          </a:p>
          <a:p>
            <a:pPr marL="457200" indent="-457200"/>
            <a:endParaRPr lang="en-US" smtClean="0"/>
          </a:p>
          <a:p>
            <a:pPr marL="457200" indent="-457200"/>
            <a:endParaRPr lang="en-US" smtClean="0"/>
          </a:p>
          <a:p>
            <a:pPr marL="457200" indent="-457200"/>
            <a:endParaRPr lang="en-US" smtClean="0"/>
          </a:p>
          <a:p>
            <a:pPr marL="457200" indent="-457200"/>
            <a:endParaRPr lang="en-US" smtClean="0"/>
          </a:p>
          <a:p>
            <a:pPr marL="457200" indent="-457200"/>
            <a:endParaRPr lang="en-US" smtClean="0"/>
          </a:p>
          <a:p>
            <a:pPr marL="457200" indent="-457200"/>
            <a:endParaRPr lang="en-US" smtClean="0"/>
          </a:p>
          <a:p>
            <a:pPr marL="457200" indent="-457200"/>
            <a:endParaRPr lang="en-US" smtClean="0"/>
          </a:p>
          <a:p>
            <a:pPr marL="457200" indent="-457200"/>
            <a:endParaRPr lang="en-US" dirty="0" smtClean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Assign a Report to a User</a:t>
            </a:r>
          </a:p>
        </p:txBody>
      </p:sp>
      <p:pic>
        <p:nvPicPr>
          <p:cNvPr id="15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52400" y="990600"/>
            <a:ext cx="8716963" cy="4572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97556" y="1325137"/>
            <a:ext cx="593960" cy="847958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578363" y="2663283"/>
            <a:ext cx="791156" cy="425141"/>
          </a:xfrm>
          <a:prstGeom prst="rect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" name="Line 2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4419600" y="2514601"/>
            <a:ext cx="714956" cy="1524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Line 2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3200400" y="4670500"/>
            <a:ext cx="1024192" cy="1273099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0" name="Line 2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 flipV="1">
            <a:off x="1981200" y="1779549"/>
            <a:ext cx="762000" cy="35405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" name="TextBox 20"/>
          <p:cNvSpPr txBox="1"/>
          <p:nvPr>
            <p:custDataLst>
              <p:tags r:id="rId10"/>
            </p:custDataLst>
          </p:nvPr>
        </p:nvSpPr>
        <p:spPr>
          <a:xfrm>
            <a:off x="2819400" y="20574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22" name="TextBox 21"/>
          <p:cNvSpPr txBox="1"/>
          <p:nvPr>
            <p:custDataLst>
              <p:tags r:id="rId11"/>
            </p:custDataLst>
          </p:nvPr>
        </p:nvSpPr>
        <p:spPr>
          <a:xfrm>
            <a:off x="5105400" y="2286000"/>
            <a:ext cx="38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23" name="TextBox 22"/>
          <p:cNvSpPr txBox="1"/>
          <p:nvPr>
            <p:custDataLst>
              <p:tags r:id="rId12"/>
            </p:custDataLst>
          </p:nvPr>
        </p:nvSpPr>
        <p:spPr>
          <a:xfrm>
            <a:off x="2895600" y="5867400"/>
            <a:ext cx="38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DM-Use-Reports-160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User created </a:t>
            </a:r>
            <a:r>
              <a:rPr lang="en-US" b="1" dirty="0" smtClean="0"/>
              <a:t>Pivot reports</a:t>
            </a:r>
            <a:r>
              <a:rPr lang="en-US" dirty="0" smtClean="0"/>
              <a:t>, </a:t>
            </a:r>
            <a:r>
              <a:rPr lang="en-US" b="1" dirty="0" smtClean="0"/>
              <a:t>Report Templates </a:t>
            </a:r>
            <a:r>
              <a:rPr lang="en-US" dirty="0" smtClean="0"/>
              <a:t>and </a:t>
            </a:r>
            <a:r>
              <a:rPr lang="en-US" b="1" dirty="0" smtClean="0"/>
              <a:t>user defined reports </a:t>
            </a:r>
            <a:r>
              <a:rPr lang="en-US" dirty="0" smtClean="0"/>
              <a:t>are available in the DME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Report Templates </a:t>
            </a:r>
            <a:r>
              <a:rPr lang="en-US" dirty="0" smtClean="0"/>
              <a:t>and </a:t>
            </a:r>
            <a:r>
              <a:rPr lang="en-US" b="1" dirty="0" smtClean="0"/>
              <a:t>user defined reports </a:t>
            </a:r>
            <a:r>
              <a:rPr lang="en-US" dirty="0" smtClean="0"/>
              <a:t>are categorized into logical groups within separate buttons in the </a:t>
            </a:r>
            <a:r>
              <a:rPr lang="en-US" b="1" dirty="0" smtClean="0"/>
              <a:t>Reports</a:t>
            </a:r>
            <a:r>
              <a:rPr lang="en-US" dirty="0" smtClean="0"/>
              <a:t> </a:t>
            </a:r>
            <a:r>
              <a:rPr lang="en-US" b="1" dirty="0" smtClean="0"/>
              <a:t>tab</a:t>
            </a:r>
            <a:r>
              <a:rPr lang="en-US" dirty="0" smtClean="0"/>
              <a:t> </a:t>
            </a:r>
            <a:r>
              <a:rPr lang="en-US" b="1" dirty="0" smtClean="0"/>
              <a:t>Reporting Services area</a:t>
            </a:r>
          </a:p>
          <a:p>
            <a:r>
              <a:rPr lang="en-US" dirty="0" smtClean="0"/>
              <a:t>Report views can be exported into </a:t>
            </a:r>
            <a:r>
              <a:rPr lang="en-US" b="1" dirty="0" smtClean="0"/>
              <a:t>Excel</a:t>
            </a:r>
            <a:r>
              <a:rPr lang="en-US" dirty="0" smtClean="0"/>
              <a:t> and other file formats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Report Templates </a:t>
            </a:r>
            <a:r>
              <a:rPr lang="en-US" dirty="0" smtClean="0"/>
              <a:t>and </a:t>
            </a:r>
            <a:r>
              <a:rPr lang="en-US" b="1" dirty="0" smtClean="0"/>
              <a:t>client defined reports </a:t>
            </a:r>
            <a:r>
              <a:rPr lang="en-US" dirty="0" smtClean="0"/>
              <a:t>are assigned to individual users by the Administrator</a:t>
            </a:r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Recap </a:t>
            </a:r>
            <a:r>
              <a:rPr lang="en-US" dirty="0" smtClean="0"/>
              <a:t>– </a:t>
            </a:r>
            <a:r>
              <a:rPr lang="en-US" dirty="0" smtClean="0"/>
              <a:t>Reporting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DM-Use-Reports-170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User created </a:t>
            </a:r>
            <a:r>
              <a:rPr lang="en-US" b="1" dirty="0" smtClean="0"/>
              <a:t>Pivot</a:t>
            </a:r>
            <a:r>
              <a:rPr lang="en-US" dirty="0" smtClean="0"/>
              <a:t> reports, </a:t>
            </a:r>
            <a:r>
              <a:rPr lang="en-US" b="1" dirty="0" smtClean="0"/>
              <a:t>Report Templates </a:t>
            </a:r>
            <a:r>
              <a:rPr lang="en-US" dirty="0" smtClean="0"/>
              <a:t>and </a:t>
            </a:r>
            <a:r>
              <a:rPr lang="en-US" b="1" dirty="0" smtClean="0"/>
              <a:t>user defined reports </a:t>
            </a:r>
            <a:r>
              <a:rPr lang="en-US" dirty="0" smtClean="0"/>
              <a:t>are available in the DME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Report Templates </a:t>
            </a:r>
            <a:r>
              <a:rPr lang="en-US" dirty="0" smtClean="0"/>
              <a:t>and </a:t>
            </a:r>
            <a:r>
              <a:rPr lang="en-US" b="1" dirty="0" smtClean="0"/>
              <a:t>user defined reports </a:t>
            </a:r>
            <a:r>
              <a:rPr lang="en-US" dirty="0" smtClean="0"/>
              <a:t>are categorized into logical groups</a:t>
            </a:r>
          </a:p>
          <a:p>
            <a:r>
              <a:rPr lang="en-US" dirty="0" smtClean="0"/>
              <a:t>A QAD Services Consultant configures the </a:t>
            </a:r>
            <a:r>
              <a:rPr lang="en-US" b="1" dirty="0" smtClean="0"/>
              <a:t>Report Templates </a:t>
            </a:r>
            <a:r>
              <a:rPr lang="en-US" dirty="0" smtClean="0"/>
              <a:t>during implementation to match client attributes and opinion line data.  </a:t>
            </a:r>
          </a:p>
          <a:p>
            <a:r>
              <a:rPr lang="en-US" dirty="0" smtClean="0"/>
              <a:t>The Administrator(s) can change or add additional reports</a:t>
            </a:r>
          </a:p>
          <a:p>
            <a:r>
              <a:rPr lang="en-US" dirty="0" smtClean="0"/>
              <a:t>Report views can be exported into Excel, Word and other file formats</a:t>
            </a:r>
          </a:p>
          <a:p>
            <a:r>
              <a:rPr lang="en-US" dirty="0" smtClean="0"/>
              <a:t>Reports are interactive and can be filtered to permit the user to zero in on areas of concern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 </a:t>
            </a:r>
            <a:r>
              <a:rPr lang="en-US" dirty="0" smtClean="0"/>
              <a:t>- </a:t>
            </a:r>
            <a:r>
              <a:rPr lang="en-US" dirty="0" smtClean="0"/>
              <a:t>Reporting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View available reports in the Reports tab in designated category buttons as defined in the Report Manager by the Administrator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Report Categories</a:t>
            </a:r>
          </a:p>
        </p:txBody>
      </p:sp>
      <p:sp>
        <p:nvSpPr>
          <p:cNvPr id="4102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447800" y="5715000"/>
            <a:ext cx="67056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dirty="0"/>
              <a:t>Report Templates and </a:t>
            </a:r>
            <a:r>
              <a:rPr lang="en-US" sz="2400" dirty="0" smtClean="0"/>
              <a:t>user defined </a:t>
            </a:r>
            <a:r>
              <a:rPr lang="en-US" sz="2400" dirty="0"/>
              <a:t>reports</a:t>
            </a:r>
          </a:p>
        </p:txBody>
      </p:sp>
      <p:pic>
        <p:nvPicPr>
          <p:cNvPr id="4103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228600" y="2694039"/>
            <a:ext cx="8458200" cy="227125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104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822903" y="2590800"/>
            <a:ext cx="424502" cy="82591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05" name="Line 2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1247405" y="2590800"/>
            <a:ext cx="424502" cy="82591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06" name="Line 2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 flipV="1">
            <a:off x="5152822" y="5068529"/>
            <a:ext cx="0" cy="72267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cxnSp>
        <p:nvCxnSpPr>
          <p:cNvPr id="4107" name="Straight Connector 12"/>
          <p:cNvCxnSpPr>
            <a:cxnSpLocks noChangeShapeType="1"/>
          </p:cNvCxnSpPr>
          <p:nvPr>
            <p:custDataLst>
              <p:tags r:id="rId9"/>
            </p:custDataLst>
          </p:nvPr>
        </p:nvCxnSpPr>
        <p:spPr bwMode="auto">
          <a:xfrm>
            <a:off x="2690711" y="5068529"/>
            <a:ext cx="5603425" cy="0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4108" name="Line 22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H="1">
            <a:off x="2209800" y="2209799"/>
            <a:ext cx="838200" cy="152400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09" name="Line 2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 flipV="1">
            <a:off x="2690711" y="4345858"/>
            <a:ext cx="0" cy="72267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0" name="Line 22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 flipH="1" flipV="1">
            <a:off x="3454814" y="4345858"/>
            <a:ext cx="0" cy="72267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1" name="Line 22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 flipH="1" flipV="1">
            <a:off x="4303818" y="4345858"/>
            <a:ext cx="0" cy="72267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2" name="Line 22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H="1" flipV="1">
            <a:off x="6001826" y="4345858"/>
            <a:ext cx="0" cy="72267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3" name="Line 22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 flipH="1" flipV="1">
            <a:off x="6765929" y="4345858"/>
            <a:ext cx="0" cy="72267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4" name="Line 22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H="1" flipV="1">
            <a:off x="7530032" y="4345858"/>
            <a:ext cx="0" cy="72267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5" name="Line 22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 flipH="1" flipV="1">
            <a:off x="8294136" y="4345858"/>
            <a:ext cx="0" cy="72267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4116" name="Line 22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 flipH="1" flipV="1">
            <a:off x="5152822" y="4552335"/>
            <a:ext cx="0" cy="41295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85000" lnSpcReduction="2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Report Manager – used to assign reports to users and assign reports to Categories</a:t>
            </a:r>
          </a:p>
          <a:p>
            <a:r>
              <a:rPr lang="en-US" dirty="0" smtClean="0"/>
              <a:t>Each category button will have individually defined templates or client specific reports as created and assigned by the QAD Services Consultant, Client IT and/or the Super User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Report </a:t>
            </a:r>
            <a:r>
              <a:rPr lang="en-US" sz="3600" dirty="0" smtClean="0"/>
              <a:t>Categories</a:t>
            </a:r>
            <a:endParaRPr lang="en-US" dirty="0" smtClean="0"/>
          </a:p>
        </p:txBody>
      </p:sp>
      <p:pic>
        <p:nvPicPr>
          <p:cNvPr id="5125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676400" y="1143000"/>
            <a:ext cx="5567363" cy="25146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6" name="Line 2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3886200" y="2971800"/>
            <a:ext cx="762000" cy="304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7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2286000" y="990600"/>
            <a:ext cx="762000" cy="685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With the desired scenario open, access the reports by selecting the desired category button and report from the list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This selection will generate the Report View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Report </a:t>
            </a:r>
            <a:r>
              <a:rPr lang="en-US" sz="3600" dirty="0" smtClean="0"/>
              <a:t>Use</a:t>
            </a:r>
            <a:endParaRPr lang="en-US" dirty="0" smtClean="0"/>
          </a:p>
        </p:txBody>
      </p:sp>
      <p:pic>
        <p:nvPicPr>
          <p:cNvPr id="614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52500" y="2286000"/>
            <a:ext cx="5230813" cy="1524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0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5486400" y="3581400"/>
            <a:ext cx="16002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151" name="Rounded 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19600" y="2514600"/>
            <a:ext cx="533400" cy="609600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6152" name="Picture 4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36575" y="4419600"/>
            <a:ext cx="4876800" cy="18986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Line 1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612575" y="4495800"/>
            <a:ext cx="14478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mtClean="0"/>
              <a:t>Some reports are configured with drill down ability</a:t>
            </a:r>
          </a:p>
          <a:p>
            <a:r>
              <a:rPr lang="en-US" smtClean="0"/>
              <a:t>Clicking on the drop downs give lower level reporting information</a:t>
            </a:r>
          </a:p>
          <a:p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Report Use – Basic functionality</a:t>
            </a:r>
          </a:p>
        </p:txBody>
      </p:sp>
      <p:pic>
        <p:nvPicPr>
          <p:cNvPr id="7173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295400" y="2736275"/>
            <a:ext cx="6419850" cy="35671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5" name="Rounded 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133850" y="3789297"/>
            <a:ext cx="228600" cy="280806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6" name="Rounded 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48250" y="3789297"/>
            <a:ext cx="228600" cy="280806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7" name="Rounded 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14450" y="4350909"/>
            <a:ext cx="228600" cy="280806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8" name="Rounded Rectangle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14450" y="5123125"/>
            <a:ext cx="228600" cy="280806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Drill down examples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Report Use – Basic functionality</a:t>
            </a:r>
            <a:endParaRPr lang="en-US" dirty="0" smtClean="0"/>
          </a:p>
        </p:txBody>
      </p:sp>
      <p:pic>
        <p:nvPicPr>
          <p:cNvPr id="8197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90850" y="1481450"/>
            <a:ext cx="8229600" cy="46482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198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6007900" y="2648644"/>
            <a:ext cx="551705" cy="808057"/>
          </a:xfrm>
          <a:prstGeom prst="line">
            <a:avLst/>
          </a:prstGeom>
          <a:noFill/>
          <a:ln w="31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199" name="Line 1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686211" y="2828212"/>
            <a:ext cx="643656" cy="808057"/>
          </a:xfrm>
          <a:prstGeom prst="line">
            <a:avLst/>
          </a:prstGeom>
          <a:noFill/>
          <a:ln w="31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200" name="Line 1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950604" y="2828212"/>
            <a:ext cx="643656" cy="808057"/>
          </a:xfrm>
          <a:prstGeom prst="line">
            <a:avLst/>
          </a:prstGeom>
          <a:noFill/>
          <a:ln w="31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By Year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By Origin (historical periods or forecast periods only</a:t>
            </a:r>
          </a:p>
          <a:p>
            <a:endParaRPr lang="en-US" dirty="0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Report Use – Parameter Filters</a:t>
            </a:r>
            <a:endParaRPr lang="en-US" dirty="0"/>
          </a:p>
        </p:txBody>
      </p:sp>
      <p:pic>
        <p:nvPicPr>
          <p:cNvPr id="922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45800" y="1447800"/>
            <a:ext cx="6874200" cy="20134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4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381000" y="2623088"/>
            <a:ext cx="1094400" cy="3810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223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90600" y="4419600"/>
            <a:ext cx="7248525" cy="19065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5" name="Line 1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4289011" y="5257800"/>
            <a:ext cx="1276804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r>
              <a:rPr lang="en-US" kern="0" dirty="0" smtClean="0"/>
              <a:t>By </a:t>
            </a:r>
            <a:r>
              <a:rPr lang="en-US" b="1" i="1" kern="0" dirty="0" smtClean="0"/>
              <a:t>Group</a:t>
            </a:r>
          </a:p>
          <a:p>
            <a:pPr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kern="0" dirty="0" smtClean="0"/>
          </a:p>
          <a:p>
            <a:pPr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kern="0" dirty="0" smtClean="0"/>
          </a:p>
          <a:p>
            <a:pPr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r>
              <a:rPr lang="en-US" kern="0" dirty="0" smtClean="0"/>
              <a:t>By </a:t>
            </a:r>
            <a:r>
              <a:rPr lang="en-US" b="1" i="1" kern="0" dirty="0" smtClean="0"/>
              <a:t>Customer</a:t>
            </a:r>
          </a:p>
          <a:p>
            <a:pPr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b="1" i="1" kern="0" dirty="0" smtClean="0"/>
          </a:p>
          <a:p>
            <a:pPr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b="1" i="1" kern="0" dirty="0" smtClean="0"/>
          </a:p>
          <a:p>
            <a:pPr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b="1" i="1" kern="0" dirty="0" smtClean="0"/>
          </a:p>
          <a:p>
            <a:pPr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r>
              <a:rPr lang="en-US" kern="0" dirty="0" smtClean="0"/>
              <a:t>After changing a filter select </a:t>
            </a:r>
            <a:r>
              <a:rPr lang="en-US" b="1" i="1" kern="0" dirty="0" smtClean="0"/>
              <a:t>Refresh</a:t>
            </a:r>
            <a:r>
              <a:rPr lang="en-US" kern="0" dirty="0" smtClean="0"/>
              <a:t> or </a:t>
            </a:r>
            <a:r>
              <a:rPr lang="en-US" b="1" i="1" kern="0" dirty="0" smtClean="0"/>
              <a:t>View Report </a:t>
            </a:r>
            <a:r>
              <a:rPr lang="en-US" kern="0" dirty="0" smtClean="0"/>
              <a:t>to update the Report</a:t>
            </a:r>
          </a:p>
          <a:p>
            <a:pPr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b="1" i="1" kern="0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Report Use – Parameter Filters (continued)</a:t>
            </a:r>
            <a:endParaRPr lang="en-US" dirty="0" smtClean="0"/>
          </a:p>
        </p:txBody>
      </p:sp>
      <p:pic>
        <p:nvPicPr>
          <p:cNvPr id="10245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810000" y="1981200"/>
            <a:ext cx="4371975" cy="17700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246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3200400" y="2667000"/>
            <a:ext cx="9144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247" name="Line 1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 flipV="1">
            <a:off x="7620000" y="2438400"/>
            <a:ext cx="10668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DM-Use-Reports-090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dSifYhaFtPBzBPTHmDsc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sasmKTxRTQFn6Sfkvuaxn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VVeLeV3ahJEwsYT79Wk7p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vImYm5BkSOyrPiAlCZgXX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HZZhCKgDkttYGQBrsLEBC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SwJ7XhNfrytHByZVgtQZ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3KdP7QUk8ebSb1zaSv6dN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BbCxexiDTuAe9PEr4MENn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J8iFWcxRYAk2r9mSiUGFz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fJL5KKIuQDOJQPrpPtMst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ACHL4yE9ifEN9NYX86aE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J3st79RrURxilTVGjOVF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ptcU5BrpOpI6WYRQJ3wDp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P3iYxxiCobM4ZHDhCyCpJ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LPUbps2odrERnVqtuRkoi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vgUe22bm32SSRKu048sq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lwpECfZO2GwT2KOVIqLM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vjBvic4JYSOWwHofrXto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o0IgmO2lEufHD8HHOk2hD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0XMerHunE5MEkL5WXgpIs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TRYPzqxap70qNbuwYCt6P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xdJCshKHE8cp6PvCUHF9o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7XxXIJ5fyIYwDZFkD6RK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6LHMELsQsSvLJ6y1cORy6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Hsrt1DA1CTbGpEF1phKi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C04SO5T4IW2QWW7kIFCnb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RRQVmIeH6LiGUD0tPCaTE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eK8B4HcXNutePafkgBFYZ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8zjVkzKh4FBUmPayVM3y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dFOPdulyeGEvlN1z5zBjw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e2k2A4euOkKIt94dlj7TD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8H26fCkUG6uI0t9D6a685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AFx2ioH3vx1ZBmxIfnLXl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kzvCDltYbedD6MLDwv9Y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cwvgqr7sqhRmnqdiWGXXW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YnFzRko9Hw5hbgti467Wp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5OF1rNS5IoR3H9nJwnElP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TjbhfWjFPp7thRTQSAhBO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VeRwQFu44dGcT3IW1Y558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qX3S8NoS6pZ5sOTu5GI5C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KJH7ShaJb6kr1ppyMTHxh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z7KYJ4rVyFhVFdh4WQA5c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BebRFn4GoExFpvSpLPPTg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4h3ohaHxMtB9z0hEFxd9u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dHALIMoVZAT99UOg6TZRR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AbeLiIQHLRWZyahok0J0s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4gWS87ahG7Yn4lNvrU8Rt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fqRmPoqj9DP9CkPQEgLHU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FkUgPaeubi3ZCzV46hjMD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NGWw0I2mPL8YclrpuUgd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UHtMsBTNXtjSqbzkFL1Ho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4URnuCubPU3lLf3egqs1N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sSfDjlim58hywATQAiQFC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XxgVeVQ0uTqIlaalLoT6V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zzikPSYZQyNQeVJZVQNQU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mJ7NUSaB9anVk2F9pBJv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qnS21ylWeWnmhR1aUWPA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aeXlERjoJJTWlfKSjOEU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0z2aDYuETUKDyHO4cH4Ux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CoVGVa4vLASAaEUb1TPJP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xywQr90a1VV9vbDvu3AJj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8jMxWO67A0GmXDfW2kAo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KXw990Fb4NPMfBTodgpE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TOHhW4Qv9qHYyP0ME5soV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xanD3E6kZu8S3IsS4Bkz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5g34nrBjbBW0hwTj1cpO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QGLhjL1Q4lf856zZgFIFi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e2Py11QZUbZXQntl2Tqbp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ccFcGaxSoX0lijuc1ybqJ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8rMJ1WK5LViKIQnMggXb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X8DAfJ414zpkVe6wlLcdn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NUhiBf5qeXETlG6sU9mU7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opxSzfILLG1fxz6VNOmS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WYng5udqdwMZPeaIQuLlO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jELhwcV3UIdfPRzlAQGoY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UXLJye10Qs6uEIRCjCr5p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fgHlVdXjBwCijthwwYAP7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fa7GlXewLI2tlJzcEIiB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ByieHDReP6aqHs2FnnvR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sbn727XINOR5YjRNijRNk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7Z1XAMQePlsOmCaxRx0Ed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cOOyEUFYn1mmIBBSS3LkH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n5Hc5ON5SfGKCz8xK5A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mByr7bahJVpMJaNJvD3Rh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CvTGJep66BD4o0GPkEiWT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LWyMrN1PMDzYZslLs0097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YvpSXZismJrok2SK3NqGx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0GDWzBvvdD0auOCUFN0S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USvutbw1RUKqh3EsF6LlF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wdM3Ev8Qd1n6N7s5pYul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KcLYsZGfwBD4YhH7RwJ3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KBxCLGizv1tfi9J55JSDY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HYHO7PbtBTyU8s6b3B3f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iTrnKXujIMky0kGkNsh4S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MtJ9aoh7YBFIkhO77MFTa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qy8ityVmt4klMLrmhsVu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q9m0WJ4PUemy8FOlCyfp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AMGlJGkBkHkEnI87xYDp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pdiGs6iWLlHPmFFd2JeA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Q27oyQl2k6L5RWTuquY9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tFHnxM1SJzMtA55ULcO1j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iGSLsSKAG0PAmjxIMSdm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OTIsDS61y81fkCsITKM7L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VWSrCD5O08tpQ5zL2qaHF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MD1K1MiPNdgNID9eQXSJx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3DSSPGRQswX5g16rEcvLP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emqBr6AC0zLHVZo4eKDv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jtSD0qxkYDisLuum7ses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yxXRvtflEXKKJwnifSQhr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P4nDMElWX20tCueAzdpyo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pa1AXr3u1X5nV5mrltJQ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aus7Vl7TOIhyS6jIVK3q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2EbzREbgVktt0w7PvHn88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uciMbAjoFORsJEwVPVv08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5qwyqbvfd5aCBh2K9kXgJ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WilEVDI5Yf7JYa0T8nPMz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BMg80TW9QPqiOTIhc578u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4l84SidSD3zr3FQ2ieVZC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elGLamf9SenTyf44PzYJu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HZZhCKgDkttYGQBrsLEBC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8CAc8HSbC77mQNZbvPHwi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pJjlswsBjCi6Mn68QDtb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hf9hGIq850SrlzcLui2fi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2fu4toZQAJ2CQRP71OeIa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8F4mjkcOG9UW3MTnWIWXf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1P974z0M3iA86P074EDL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34TpUBSwnTflzoOAxdaa7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IUO3dERwMdFgEedcfDOT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BzvAFwAE86gV4g53M7nT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l048us9ZjqGCzTHkjd7US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CJoWLIQCiI7TVIVsY4z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sv6XTehsYz5YsPSAVKSiw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CJoWLIQCiI7TVIVsY4z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sv6XTehsYz5YsPSAVKSi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s6ZTlaDpTn3tJw3exBbF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FTPuYUgeL4oax3Bk5fuia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WrdgPzXGmDPHcjLf9BfF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xZ7sBFlWVoXCGkfU3KIYP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LlXammP2C4SgphgoI03RY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TlYXOsSb5bRFmDNgvLx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8Fec8CfyrjHMVT57idwQR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jNusvHTogf3VkzpVbzSRn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vxVp4tKHCJo8kI59MkwS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BvJzNmC2XmhRI6HIyXjNQ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7gCCnrdmd4x65K7lMLGbF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IDfrCrmKxPAFyYc0B1DpG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Kp3EoQRvK9wMxiceqwMuk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ui0g7ISB5Z8XaPqMJ9GZ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995</TotalTime>
  <Words>827</Words>
  <Application>Microsoft Office PowerPoint</Application>
  <PresentationFormat>On-screen Show (4:3)</PresentationFormat>
  <Paragraphs>196</Paragraphs>
  <Slides>17</Slides>
  <Notes>17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QAD 2010 Template</vt:lpstr>
      <vt:lpstr>Generating &amp; Using Reports</vt:lpstr>
      <vt:lpstr>Overview - Reporting</vt:lpstr>
      <vt:lpstr>Report Categories</vt:lpstr>
      <vt:lpstr>Report Categories</vt:lpstr>
      <vt:lpstr>Report Use</vt:lpstr>
      <vt:lpstr>Report Use – Basic functionality</vt:lpstr>
      <vt:lpstr>Report Use – Basic functionality</vt:lpstr>
      <vt:lpstr>Report Use – Parameter Filters</vt:lpstr>
      <vt:lpstr>Report Use – Parameter Filters (continued)</vt:lpstr>
      <vt:lpstr>Report Use – Buttons</vt:lpstr>
      <vt:lpstr>Report Use – Export Report Button</vt:lpstr>
      <vt:lpstr>View Report</vt:lpstr>
      <vt:lpstr>Report Examples – Notes 2 Adjustment</vt:lpstr>
      <vt:lpstr>Report Examples – Budget Variance Graph </vt:lpstr>
      <vt:lpstr>Assign a Report to a Category</vt:lpstr>
      <vt:lpstr>Assign a Report to a User</vt:lpstr>
      <vt:lpstr>Recap – Reporting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100</cp:revision>
  <dcterms:created xsi:type="dcterms:W3CDTF">2011-07-26T22:09:20Z</dcterms:created>
  <dcterms:modified xsi:type="dcterms:W3CDTF">2012-02-02T22:18:23Z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1keRb6sYHWbwcg5G_9P6hbs9bhrSEhiHlmtrZaEGMHqc</vt:lpwstr>
  </property>
  <property fmtid="{D5CDD505-2E9C-101B-9397-08002B2CF9AE}" pid="4" name="Google.Documents.RevisionId">
    <vt:lpwstr>01460864468843515604</vt:lpwstr>
  </property>
  <property fmtid="{D5CDD505-2E9C-101B-9397-08002B2CF9AE}" pid="5" name="Google.Documents.PreviousRevisionId">
    <vt:lpwstr>06549001590102239974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