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Default Extension="vml" ContentType="application/vnd.openxmlformats-officedocument.vmlDrawing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9"/>
  </p:notesMasterIdLst>
  <p:handoutMasterIdLst>
    <p:handoutMasterId r:id="rId10"/>
  </p:handoutMasterIdLst>
  <p:sldIdLst>
    <p:sldId id="257" r:id="rId2"/>
    <p:sldId id="258" r:id="rId3"/>
    <p:sldId id="264" r:id="rId4"/>
    <p:sldId id="265" r:id="rId5"/>
    <p:sldId id="262" r:id="rId6"/>
    <p:sldId id="268" r:id="rId7"/>
    <p:sldId id="267" r:id="rId8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356" autoAdjust="0"/>
  </p:normalViewPr>
  <p:slideViewPr>
    <p:cSldViewPr>
      <p:cViewPr>
        <p:scale>
          <a:sx n="100" d="100"/>
          <a:sy n="100" d="100"/>
        </p:scale>
        <p:origin x="-288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112" y="-10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0327BB37-70EF-41D4-9112-B1EB8AB45670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2F56D1DE-2271-4B85-B830-B4C67596599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94A83FFA-0121-48FC-B3E5-3B39201F70B8}" type="datetimeFigureOut">
              <a:rPr lang="en-US" smtClean="0"/>
              <a:pPr/>
              <a:t>1/26/2012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7250A01A-9EF2-4F37-BFC9-6D73C60990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Introduction to </a:t>
            </a:r>
            <a:r>
              <a:rPr lang="en-US" dirty="0" smtClean="0"/>
              <a:t>The Living Master and Detail Scenarios</a:t>
            </a:r>
            <a:endParaRPr lang="en-US" dirty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7C651C-9C7D-44DA-B8BE-885733F9FE93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C634C4F1-BBC5-439C-A075-6CCDFB25D302}" type="datetime1">
              <a:rPr lang="en-US" smtClean="0"/>
              <a:pPr/>
              <a:t>1/26/2012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8C122B-47A6-44B1-8C53-06EDC5FDFE44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0167184D-58F6-4E93-9DEE-0FEC6F094997}" type="datetime1">
              <a:rPr lang="en-US" smtClean="0"/>
              <a:pPr/>
              <a:t>1/26/2012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159" indent="-114159" defTabSz="939363">
              <a:buFont typeface="Arial" pitchFamily="34" charset="0"/>
              <a:buChar char="•"/>
            </a:pPr>
            <a:r>
              <a:rPr lang="en-US" dirty="0" smtClean="0"/>
              <a:t>Labels allow users to select fields from the Data Source to represent unique products or items</a:t>
            </a:r>
          </a:p>
          <a:p>
            <a:pPr marL="114159" indent="-114159" defTabSz="939363">
              <a:buFont typeface="Arial" pitchFamily="34" charset="0"/>
              <a:buChar char="•"/>
            </a:pPr>
            <a:r>
              <a:rPr lang="en-US" dirty="0" smtClean="0"/>
              <a:t>Observation data is used to select fields from the Data Source to represent the Historical information used to create the Forecast</a:t>
            </a:r>
          </a:p>
          <a:p>
            <a:pPr marL="114159" indent="-114159" defTabSz="939363">
              <a:buFont typeface="Arial" pitchFamily="34" charset="0"/>
              <a:buChar char="•"/>
            </a:pPr>
            <a:r>
              <a:rPr lang="en-US" dirty="0" smtClean="0"/>
              <a:t>Series Attributes allow users to map individual system fields to fields in the Data Source for this Scenario</a:t>
            </a:r>
          </a:p>
          <a:p>
            <a:pPr marL="114159" lvl="2" indent="-114159">
              <a:buFont typeface="Arial" pitchFamily="34" charset="0"/>
              <a:buChar char="•"/>
            </a:pPr>
            <a:r>
              <a:rPr lang="en-US" dirty="0" smtClean="0"/>
              <a:t>The Helper Scenario is a scenario that provides for staging the data before loading into the Living Master</a:t>
            </a:r>
          </a:p>
          <a:p>
            <a:pPr marL="114159" lvl="2" indent="-114159">
              <a:buFont typeface="Arial" pitchFamily="34" charset="0"/>
              <a:buChar char="•"/>
            </a:pPr>
            <a:r>
              <a:rPr lang="en-US" dirty="0" smtClean="0"/>
              <a:t>The Batch Scheduler is a tool to automate DME tasks that would normally have to be performed manually</a:t>
            </a:r>
          </a:p>
          <a:p>
            <a:pPr defTabSz="939363">
              <a:buFont typeface="Arial" pitchFamily="34" charset="0"/>
              <a:buChar char="•"/>
            </a:pPr>
            <a:endParaRPr lang="en-US" dirty="0" smtClean="0"/>
          </a:p>
          <a:p>
            <a:pPr defTabSz="939363">
              <a:buFont typeface="Arial" pitchFamily="34" charset="0"/>
              <a:buChar char="•"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0A01A-9EF2-4F37-BFC9-6D73C6099028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8" name="Date Placeholder 7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365B27D5-D6ED-4550-A6D0-64356164E9F4}" type="datetime1">
              <a:rPr lang="en-US" smtClean="0"/>
              <a:pPr/>
              <a:t>1/26/2012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4300" indent="-114300">
              <a:buFont typeface="Arial" pitchFamily="34" charset="0"/>
              <a:buChar char="•"/>
            </a:pPr>
            <a:r>
              <a:rPr lang="en-US" dirty="0" smtClean="0"/>
              <a:t>Each user with Detail Scenario (DTL) access can access a defined “piece” of the Living Master, typically based on their</a:t>
            </a:r>
            <a:r>
              <a:rPr lang="en-US" baseline="0" dirty="0" smtClean="0"/>
              <a:t> job responsibilities. </a:t>
            </a:r>
            <a:endParaRPr lang="en-US" dirty="0" smtClean="0"/>
          </a:p>
          <a:p>
            <a:pPr marL="228600" lvl="1" indent="-114300">
              <a:buFont typeface="Arial" pitchFamily="34" charset="0"/>
              <a:buChar char="•"/>
            </a:pPr>
            <a:r>
              <a:rPr lang="en-US" dirty="0" smtClean="0"/>
              <a:t>Allows users to view and edit their slice of the data.</a:t>
            </a:r>
          </a:p>
          <a:p>
            <a:pPr marL="228600" lvl="1" indent="-114300">
              <a:buFont typeface="Arial" pitchFamily="34" charset="0"/>
              <a:buChar char="•"/>
            </a:pPr>
            <a:r>
              <a:rPr lang="en-US" dirty="0" smtClean="0"/>
              <a:t>Users can Populate (copy) and make changes in their DTL Scenario then Commit (save) the information back to the Living Master when their analysis / review is complete</a:t>
            </a:r>
          </a:p>
          <a:p>
            <a:pPr marL="228600" lvl="1" indent="-114300">
              <a:buFont typeface="Arial" pitchFamily="34" charset="0"/>
              <a:buChar char="•"/>
            </a:pPr>
            <a:r>
              <a:rPr lang="en-US" dirty="0" smtClean="0"/>
              <a:t>The Detail scenario can also be used as a simulation or modeling environment that will not impact the primary data in the Living Master unless purposely committed back to the Living Master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0A01A-9EF2-4F37-BFC9-6D73C6099028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89521F8C-FBB7-485F-9F8B-C514920E98C2}" type="datetime1">
              <a:rPr lang="en-US" smtClean="0"/>
              <a:pPr/>
              <a:t>1/26/2012</a:t>
            </a:fld>
            <a:endParaRPr lang="en-US"/>
          </a:p>
        </p:txBody>
      </p:sp>
      <p:sp>
        <p:nvSpPr>
          <p:cNvPr id="10" name="Slide Image Placeholder 9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en-US" b="1" dirty="0" smtClean="0"/>
              <a:t>Living Master Scenario (LM)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Master scenario that serves</a:t>
            </a:r>
            <a:r>
              <a:rPr lang="en-US" baseline="0" dirty="0" smtClean="0"/>
              <a:t> </a:t>
            </a:r>
            <a:r>
              <a:rPr lang="en-US" dirty="0" smtClean="0"/>
              <a:t>as a central repository of data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Used instead of many scenarios for retrieving data from outside source(s)</a:t>
            </a:r>
          </a:p>
          <a:p>
            <a:pPr>
              <a:spcBef>
                <a:spcPts val="616"/>
              </a:spcBef>
              <a:buFont typeface="Arial" pitchFamily="34" charset="0"/>
              <a:buChar char="•"/>
            </a:pPr>
            <a:r>
              <a:rPr lang="en-US" b="1" dirty="0" smtClean="0"/>
              <a:t>Permissions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Permissions</a:t>
            </a:r>
            <a:r>
              <a:rPr lang="en-US" baseline="0" dirty="0" smtClean="0"/>
              <a:t> are f</a:t>
            </a:r>
            <a:r>
              <a:rPr lang="en-US" dirty="0" smtClean="0"/>
              <a:t>ilters that are created and assigned in the DM Admin Tool to a user or group of users to limit or control the data viewed</a:t>
            </a:r>
          </a:p>
          <a:p>
            <a:pPr>
              <a:spcBef>
                <a:spcPts val="616"/>
              </a:spcBef>
              <a:buFont typeface="Arial" pitchFamily="34" charset="0"/>
              <a:buChar char="•"/>
            </a:pPr>
            <a:r>
              <a:rPr lang="en-US" b="1" dirty="0" smtClean="0"/>
              <a:t>Data Domains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Data Domains</a:t>
            </a:r>
            <a:r>
              <a:rPr lang="en-US" baseline="0" dirty="0" smtClean="0"/>
              <a:t> are filters</a:t>
            </a:r>
            <a:r>
              <a:rPr lang="en-US" dirty="0" smtClean="0"/>
              <a:t> created and assigned in the DM Admin Tool to a user or group of users to determine which opinion lines a user can view or edit</a:t>
            </a:r>
          </a:p>
          <a:p>
            <a:pPr marL="939363" lvl="2" defTabSz="939363">
              <a:buFont typeface="Arial" pitchFamily="34" charset="0"/>
              <a:buChar char="•"/>
            </a:pPr>
            <a:r>
              <a:rPr lang="en-US" dirty="0" smtClean="0"/>
              <a:t>Sales Reps may not be allowed to see net price, whiles Sales Managers can  </a:t>
            </a:r>
          </a:p>
          <a:p>
            <a:pPr>
              <a:spcBef>
                <a:spcPts val="616"/>
              </a:spcBef>
              <a:buFont typeface="Arial" pitchFamily="34" charset="0"/>
              <a:buChar char="•"/>
            </a:pPr>
            <a:r>
              <a:rPr lang="en-US" b="1" dirty="0" smtClean="0"/>
              <a:t>Detail Scenario (DTL)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User specific scenario – often tied to a users area of responsibility</a:t>
            </a:r>
            <a:r>
              <a:rPr lang="en-US" baseline="0" dirty="0" smtClean="0"/>
              <a:t> </a:t>
            </a:r>
            <a:endParaRPr lang="en-US" dirty="0" smtClean="0"/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Retrieves and modifies data from the Living Master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0A01A-9EF2-4F37-BFC9-6D73C6099028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7EB6486-A323-4750-9256-04DE14092C32}" type="datetime1">
              <a:rPr lang="en-US" smtClean="0"/>
              <a:pPr/>
              <a:t>1/26/2012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7708" y="4447461"/>
            <a:ext cx="5661660" cy="4369435"/>
          </a:xfrm>
        </p:spPr>
        <p:txBody>
          <a:bodyPr>
            <a:normAutofit/>
          </a:bodyPr>
          <a:lstStyle/>
          <a:p>
            <a:r>
              <a:rPr lang="en-US" baseline="0" dirty="0" smtClean="0"/>
              <a:t>Typical Users – Demand Planners, Sales Forecasters, Materials Managers, Supply Chain Managers</a:t>
            </a:r>
          </a:p>
          <a:p>
            <a:r>
              <a:rPr lang="en-US" baseline="0" dirty="0" smtClean="0"/>
              <a:t>Responsibility – prepare &amp; manage forecasts and forecasting process</a:t>
            </a:r>
          </a:p>
          <a:p>
            <a:r>
              <a:rPr lang="en-US" baseline="0" dirty="0" smtClean="0"/>
              <a:t>Typical System Access – Viewer</a:t>
            </a:r>
          </a:p>
          <a:p>
            <a:r>
              <a:rPr lang="en-US" baseline="0" dirty="0" smtClean="0"/>
              <a:t>Data Access – Living Master</a:t>
            </a:r>
          </a:p>
          <a:p>
            <a:pPr>
              <a:spcBef>
                <a:spcPts val="616"/>
              </a:spcBef>
            </a:pPr>
            <a:r>
              <a:rPr lang="en-US" baseline="0" dirty="0" smtClean="0"/>
              <a:t>Typical Users – Sales Managers, </a:t>
            </a:r>
            <a:r>
              <a:rPr lang="en-US" dirty="0" smtClean="0"/>
              <a:t>Marketing Managers, </a:t>
            </a:r>
            <a:r>
              <a:rPr lang="en-US" baseline="0" dirty="0" smtClean="0"/>
              <a:t>Regional Sales &amp; Marketing Managers, </a:t>
            </a:r>
            <a:r>
              <a:rPr lang="en-US" dirty="0" smtClean="0"/>
              <a:t> Key Account Managers</a:t>
            </a:r>
            <a:endParaRPr lang="en-US" baseline="0" dirty="0" smtClean="0"/>
          </a:p>
          <a:p>
            <a:r>
              <a:rPr lang="en-US" baseline="0" dirty="0" smtClean="0"/>
              <a:t>Responsibility – manage and approve forecasts for their areas of responsibility</a:t>
            </a:r>
          </a:p>
          <a:p>
            <a:r>
              <a:rPr lang="en-US" baseline="0" dirty="0" smtClean="0"/>
              <a:t>Typical System Access – Viewer</a:t>
            </a:r>
          </a:p>
          <a:p>
            <a:r>
              <a:rPr lang="en-US" baseline="0" dirty="0" smtClean="0"/>
              <a:t>Data Access – Detailed Scenarios of their areas of responsibility</a:t>
            </a:r>
          </a:p>
          <a:p>
            <a:pPr>
              <a:spcBef>
                <a:spcPts val="616"/>
              </a:spcBef>
            </a:pPr>
            <a:r>
              <a:rPr lang="en-US" dirty="0" smtClean="0"/>
              <a:t>Typical Users – Field Sales, Product Managers, New Product Managers</a:t>
            </a:r>
          </a:p>
          <a:p>
            <a:r>
              <a:rPr lang="en-US" dirty="0" smtClean="0"/>
              <a:t>Responsibility – input business intelligence including customer forecasts, promotional calendar, new product introduction schedule for their areas of responsibility</a:t>
            </a:r>
          </a:p>
          <a:p>
            <a:r>
              <a:rPr lang="en-US" dirty="0" smtClean="0"/>
              <a:t>Typical System Access – Portal or Viewer</a:t>
            </a:r>
          </a:p>
          <a:p>
            <a:r>
              <a:rPr lang="en-US" dirty="0" smtClean="0"/>
              <a:t>Data Access – Detailed Scenarios of their areas of responsibility</a:t>
            </a:r>
          </a:p>
          <a:p>
            <a:pPr>
              <a:spcBef>
                <a:spcPts val="616"/>
              </a:spcBef>
            </a:pPr>
            <a:r>
              <a:rPr lang="en-US" dirty="0" smtClean="0"/>
              <a:t>Typical Users – Customers</a:t>
            </a:r>
          </a:p>
          <a:p>
            <a:r>
              <a:rPr lang="en-US" dirty="0" smtClean="0"/>
              <a:t>Responsibility – input collaborative customer forecasts</a:t>
            </a:r>
          </a:p>
          <a:p>
            <a:r>
              <a:rPr lang="en-US" dirty="0" smtClean="0"/>
              <a:t>Typical System Access – Portal </a:t>
            </a:r>
          </a:p>
          <a:p>
            <a:r>
              <a:rPr lang="en-US" dirty="0" smtClean="0"/>
              <a:t>Data Access – Detailed Scenarios of their company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8C2B1-4392-433D-863E-FB3D71A8494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68B0CAA7-A7B9-407C-9078-07BECAF816F2}" type="datetime1">
              <a:rPr lang="en-US" smtClean="0"/>
              <a:pPr/>
              <a:t>1/26/2012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50A01A-9EF2-4F37-BFC9-6D73C6099028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B8FCBA3B-9C00-465F-9BB6-84E700565F47}" type="datetime1">
              <a:rPr lang="en-US" smtClean="0"/>
              <a:pPr/>
              <a:t>1/26/2012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543800" y="6638544"/>
            <a:ext cx="16002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DM-LMDS-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tags" Target="../tags/tag15.xml"/><Relationship Id="rId7" Type="http://schemas.openxmlformats.org/officeDocument/2006/relationships/oleObject" Target="../embeddings/oleObject1.bin"/><Relationship Id="rId12" Type="http://schemas.openxmlformats.org/officeDocument/2006/relationships/oleObject" Target="../embeddings/oleObject6.bin"/><Relationship Id="rId2" Type="http://schemas.openxmlformats.org/officeDocument/2006/relationships/tags" Target="../tags/tag14.xml"/><Relationship Id="rId1" Type="http://schemas.openxmlformats.org/officeDocument/2006/relationships/vmlDrawing" Target="../drawings/vmlDrawing1.vml"/><Relationship Id="rId6" Type="http://schemas.openxmlformats.org/officeDocument/2006/relationships/notesSlide" Target="../notesSlides/notesSlide5.xml"/><Relationship Id="rId11" Type="http://schemas.openxmlformats.org/officeDocument/2006/relationships/oleObject" Target="../embeddings/oleObject5.bin"/><Relationship Id="rId5" Type="http://schemas.openxmlformats.org/officeDocument/2006/relationships/slideLayout" Target="../slideLayouts/slideLayout2.xml"/><Relationship Id="rId10" Type="http://schemas.openxmlformats.org/officeDocument/2006/relationships/oleObject" Target="../embeddings/oleObject4.bin"/><Relationship Id="rId4" Type="http://schemas.openxmlformats.org/officeDocument/2006/relationships/tags" Target="../tags/tag16.xml"/><Relationship Id="rId9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Living Master and Detail Scenarios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Living Master Scenario</a:t>
            </a:r>
            <a:r>
              <a:rPr lang="en-US" dirty="0" smtClean="0"/>
              <a:t> is the central location for all data:  series attributes, historical data and data to be forecasted 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Living Master</a:t>
            </a:r>
            <a:r>
              <a:rPr lang="en-US" dirty="0" smtClean="0"/>
              <a:t> allows users to view and edit their slice of the data in forms of their choosing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system is easier to administer, by providing one location to add data and generate reports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Living Master</a:t>
            </a:r>
            <a:r>
              <a:rPr lang="en-US" dirty="0" smtClean="0"/>
              <a:t> removes the problem of multiple users needing to coordinate access to a single scenario or group of scenarios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The Living Master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sz="2000" dirty="0" smtClean="0"/>
              <a:t>During Implementation, the </a:t>
            </a:r>
            <a:r>
              <a:rPr lang="en-US" sz="2000" b="1" dirty="0" smtClean="0"/>
              <a:t>Living Master</a:t>
            </a:r>
            <a:r>
              <a:rPr lang="en-US" sz="2000" dirty="0" smtClean="0"/>
              <a:t> Scenario is created through the </a:t>
            </a:r>
            <a:r>
              <a:rPr lang="en-US" sz="2000" b="1" dirty="0" smtClean="0"/>
              <a:t>Admin Tool</a:t>
            </a:r>
            <a:endParaRPr lang="en-US" sz="2000" dirty="0" smtClean="0"/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sz="2000" dirty="0" smtClean="0"/>
              <a:t>During setup, information is defined and mapped for loading such as:</a:t>
            </a:r>
          </a:p>
          <a:p>
            <a:pPr marL="971550" lvl="1" indent="-457200">
              <a:tabLst>
                <a:tab pos="457200" algn="l"/>
              </a:tabLst>
            </a:pPr>
            <a:r>
              <a:rPr lang="en-US" b="1" dirty="0" smtClean="0"/>
              <a:t>Labels</a:t>
            </a:r>
          </a:p>
          <a:p>
            <a:pPr marL="971550" lvl="1" indent="-457200">
              <a:tabLst>
                <a:tab pos="457200" algn="l"/>
              </a:tabLst>
            </a:pPr>
            <a:r>
              <a:rPr lang="en-US" b="1" dirty="0" smtClean="0"/>
              <a:t>Observational data</a:t>
            </a:r>
          </a:p>
          <a:p>
            <a:pPr marL="971550" lvl="1" indent="-457200">
              <a:tabLst>
                <a:tab pos="457200" algn="l"/>
              </a:tabLst>
            </a:pPr>
            <a:r>
              <a:rPr lang="en-US" b="1" dirty="0" smtClean="0"/>
              <a:t>Series Attributes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sz="2000" dirty="0" smtClean="0"/>
              <a:t>Additional data can be brought into the </a:t>
            </a:r>
            <a:r>
              <a:rPr lang="en-US" sz="2000" b="1" dirty="0" smtClean="0"/>
              <a:t>Living Master</a:t>
            </a:r>
            <a:r>
              <a:rPr lang="en-US" sz="2000" dirty="0" smtClean="0"/>
              <a:t> from other sources through the use of </a:t>
            </a:r>
            <a:r>
              <a:rPr lang="en-US" sz="2000" b="1" dirty="0" smtClean="0"/>
              <a:t>Helper Scenarios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sz="2000" dirty="0" smtClean="0"/>
              <a:t>The </a:t>
            </a:r>
            <a:r>
              <a:rPr lang="en-US" sz="2000" b="1" dirty="0" smtClean="0"/>
              <a:t>Living Master</a:t>
            </a:r>
            <a:r>
              <a:rPr lang="en-US" sz="2000" dirty="0" smtClean="0"/>
              <a:t> Scenario can be updated or reloaded on a defined schedule in the </a:t>
            </a:r>
            <a:r>
              <a:rPr lang="en-US" sz="2000" b="1" dirty="0" smtClean="0"/>
              <a:t>Batch Scheduler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Living Master 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Users with access to the </a:t>
            </a:r>
            <a:r>
              <a:rPr lang="en-US" b="1" dirty="0" smtClean="0"/>
              <a:t>Living Master Scenario </a:t>
            </a:r>
            <a:r>
              <a:rPr lang="en-US" dirty="0" smtClean="0"/>
              <a:t>are assigned through </a:t>
            </a:r>
            <a:r>
              <a:rPr lang="en-US" b="1" dirty="0" smtClean="0"/>
              <a:t>permissions</a:t>
            </a:r>
            <a:r>
              <a:rPr lang="en-US" dirty="0" smtClean="0"/>
              <a:t> in the Admin Tool      </a:t>
            </a:r>
          </a:p>
          <a:p>
            <a:r>
              <a:rPr lang="en-US" b="1" dirty="0" smtClean="0"/>
              <a:t>Each user will have access </a:t>
            </a:r>
            <a:r>
              <a:rPr lang="en-US" dirty="0" smtClean="0"/>
              <a:t>to view and/or edit the </a:t>
            </a:r>
            <a:r>
              <a:rPr lang="en-US" b="1" dirty="0" smtClean="0"/>
              <a:t>Living Master </a:t>
            </a:r>
            <a:r>
              <a:rPr lang="en-US" dirty="0" smtClean="0"/>
              <a:t>through one of two methods</a:t>
            </a:r>
          </a:p>
          <a:p>
            <a:pPr lvl="1"/>
            <a:r>
              <a:rPr lang="en-US" b="1" dirty="0" smtClean="0"/>
              <a:t>Direct access</a:t>
            </a:r>
            <a:r>
              <a:rPr lang="en-US" dirty="0" smtClean="0"/>
              <a:t> – A user will be able to work directly in the Living Master and make changes</a:t>
            </a:r>
          </a:p>
          <a:p>
            <a:pPr lvl="1"/>
            <a:r>
              <a:rPr lang="en-US" b="1" dirty="0" smtClean="0"/>
              <a:t>Indirect access –</a:t>
            </a:r>
            <a:r>
              <a:rPr lang="en-US" dirty="0" smtClean="0"/>
              <a:t> A user will be able to access a portion of the </a:t>
            </a:r>
            <a:r>
              <a:rPr lang="en-US" b="1" dirty="0" smtClean="0"/>
              <a:t>Living Master </a:t>
            </a:r>
            <a:r>
              <a:rPr lang="en-US" dirty="0" smtClean="0"/>
              <a:t>with a</a:t>
            </a:r>
            <a:r>
              <a:rPr lang="en-US" b="1" dirty="0" smtClean="0"/>
              <a:t> DTL (Detail) Scenario</a:t>
            </a:r>
            <a:r>
              <a:rPr lang="en-US" dirty="0" smtClean="0"/>
              <a:t>.  A user will be able to make changes in the </a:t>
            </a:r>
            <a:r>
              <a:rPr lang="en-US" b="1" dirty="0" smtClean="0"/>
              <a:t>DTL Scenario</a:t>
            </a:r>
            <a:r>
              <a:rPr lang="en-US" dirty="0" smtClean="0"/>
              <a:t>.  These changes </a:t>
            </a:r>
            <a:r>
              <a:rPr lang="en-US" b="1" dirty="0" smtClean="0"/>
              <a:t>will not </a:t>
            </a:r>
            <a:r>
              <a:rPr lang="en-US" dirty="0" smtClean="0"/>
              <a:t>be applied to the Living Master until the user </a:t>
            </a:r>
            <a:r>
              <a:rPr lang="en-US" b="1" dirty="0" smtClean="0"/>
              <a:t>commits (saves) </a:t>
            </a:r>
            <a:r>
              <a:rPr lang="en-US" dirty="0" smtClean="0"/>
              <a:t>them back to the </a:t>
            </a:r>
            <a:r>
              <a:rPr lang="en-US" b="1" dirty="0" smtClean="0"/>
              <a:t>Living Master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Accessing The Living Master Scenario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6"/>
          <p:cNvGrpSpPr>
            <a:grpSpLocks/>
          </p:cNvGrpSpPr>
          <p:nvPr>
            <p:custDataLst>
              <p:tags r:id="rId3"/>
            </p:custDataLst>
          </p:nvPr>
        </p:nvGrpSpPr>
        <p:grpSpPr bwMode="auto">
          <a:xfrm>
            <a:off x="806450" y="1295400"/>
            <a:ext cx="7804150" cy="4681538"/>
            <a:chOff x="508" y="816"/>
            <a:chExt cx="4916" cy="2949"/>
          </a:xfrm>
        </p:grpSpPr>
        <p:graphicFrame>
          <p:nvGraphicFramePr>
            <p:cNvPr id="1026" name="Object 7"/>
            <p:cNvGraphicFramePr>
              <a:graphicFrameLocks noChangeAspect="1"/>
            </p:cNvGraphicFramePr>
            <p:nvPr/>
          </p:nvGraphicFramePr>
          <p:xfrm>
            <a:off x="4655" y="2040"/>
            <a:ext cx="769" cy="758"/>
          </p:xfrm>
          <a:graphic>
            <a:graphicData uri="http://schemas.openxmlformats.org/presentationml/2006/ole">
              <p:oleObj spid="_x0000_s1026" name="Image" r:id="rId7" imgW="1359066" imgH="1322723" progId="">
                <p:embed/>
              </p:oleObj>
            </a:graphicData>
          </a:graphic>
        </p:graphicFrame>
        <p:graphicFrame>
          <p:nvGraphicFramePr>
            <p:cNvPr id="1027" name="Object 8"/>
            <p:cNvGraphicFramePr>
              <a:graphicFrameLocks noChangeAspect="1"/>
            </p:cNvGraphicFramePr>
            <p:nvPr/>
          </p:nvGraphicFramePr>
          <p:xfrm>
            <a:off x="3291" y="947"/>
            <a:ext cx="1315" cy="862"/>
          </p:xfrm>
          <a:graphic>
            <a:graphicData uri="http://schemas.openxmlformats.org/presentationml/2006/ole">
              <p:oleObj spid="_x0000_s1027" name="Image" r:id="rId8" imgW="2901456" imgH="1877413" progId="">
                <p:embed/>
              </p:oleObj>
            </a:graphicData>
          </a:graphic>
        </p:graphicFrame>
        <p:graphicFrame>
          <p:nvGraphicFramePr>
            <p:cNvPr id="1028" name="Object 9"/>
            <p:cNvGraphicFramePr>
              <a:graphicFrameLocks noChangeAspect="1"/>
            </p:cNvGraphicFramePr>
            <p:nvPr/>
          </p:nvGraphicFramePr>
          <p:xfrm>
            <a:off x="1648" y="816"/>
            <a:ext cx="1318" cy="969"/>
          </p:xfrm>
          <a:graphic>
            <a:graphicData uri="http://schemas.openxmlformats.org/presentationml/2006/ole">
              <p:oleObj spid="_x0000_s1028" name="Image" r:id="rId9" imgW="2913647" imgH="2109042" progId="">
                <p:embed/>
              </p:oleObj>
            </a:graphicData>
          </a:graphic>
        </p:graphicFrame>
        <p:graphicFrame>
          <p:nvGraphicFramePr>
            <p:cNvPr id="1029" name="Object 10"/>
            <p:cNvGraphicFramePr>
              <a:graphicFrameLocks noChangeAspect="1"/>
            </p:cNvGraphicFramePr>
            <p:nvPr/>
          </p:nvGraphicFramePr>
          <p:xfrm>
            <a:off x="508" y="1909"/>
            <a:ext cx="1494" cy="1153"/>
          </p:xfrm>
          <a:graphic>
            <a:graphicData uri="http://schemas.openxmlformats.org/presentationml/2006/ole">
              <p:oleObj spid="_x0000_s1029" name="Image" r:id="rId10" imgW="2639350" imgH="2011173" progId="">
                <p:embed/>
              </p:oleObj>
            </a:graphicData>
          </a:graphic>
        </p:graphicFrame>
        <p:graphicFrame>
          <p:nvGraphicFramePr>
            <p:cNvPr id="1030" name="Object 11"/>
            <p:cNvGraphicFramePr>
              <a:graphicFrameLocks noChangeAspect="1"/>
            </p:cNvGraphicFramePr>
            <p:nvPr/>
          </p:nvGraphicFramePr>
          <p:xfrm>
            <a:off x="2449" y="2739"/>
            <a:ext cx="1314" cy="862"/>
          </p:xfrm>
          <a:graphic>
            <a:graphicData uri="http://schemas.openxmlformats.org/presentationml/2006/ole">
              <p:oleObj spid="_x0000_s1030" name="Image" r:id="rId11" imgW="2901456" imgH="1877413" progId="">
                <p:embed/>
              </p:oleObj>
            </a:graphicData>
          </a:graphic>
        </p:graphicFrame>
        <p:sp>
          <p:nvSpPr>
            <p:cNvPr id="1035" name="Arc 12"/>
            <p:cNvSpPr>
              <a:spLocks/>
            </p:cNvSpPr>
            <p:nvPr/>
          </p:nvSpPr>
          <p:spPr bwMode="auto">
            <a:xfrm rot="5364423" flipH="1">
              <a:off x="3059" y="1161"/>
              <a:ext cx="45" cy="489"/>
            </a:xfrm>
            <a:custGeom>
              <a:avLst/>
              <a:gdLst>
                <a:gd name="T0" fmla="*/ 0 w 21600"/>
                <a:gd name="T1" fmla="*/ 0 h 30656"/>
                <a:gd name="T2" fmla="*/ 0 w 21600"/>
                <a:gd name="T3" fmla="*/ 0 h 30656"/>
                <a:gd name="T4" fmla="*/ 0 w 21600"/>
                <a:gd name="T5" fmla="*/ 0 h 30656"/>
                <a:gd name="T6" fmla="*/ 0 60000 65536"/>
                <a:gd name="T7" fmla="*/ 0 60000 65536"/>
                <a:gd name="T8" fmla="*/ 0 60000 65536"/>
                <a:gd name="T9" fmla="*/ 0 w 21600"/>
                <a:gd name="T10" fmla="*/ 0 h 30656"/>
                <a:gd name="T11" fmla="*/ 21600 w 21600"/>
                <a:gd name="T12" fmla="*/ 30656 h 3065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30656" fill="none" extrusionOk="0">
                  <a:moveTo>
                    <a:pt x="15644" y="0"/>
                  </a:moveTo>
                  <a:cubicBezTo>
                    <a:pt x="19467" y="4016"/>
                    <a:pt x="21600" y="9348"/>
                    <a:pt x="21600" y="14893"/>
                  </a:cubicBezTo>
                  <a:cubicBezTo>
                    <a:pt x="21600" y="20866"/>
                    <a:pt x="19126" y="26572"/>
                    <a:pt x="14767" y="30656"/>
                  </a:cubicBezTo>
                </a:path>
                <a:path w="21600" h="30656" stroke="0" extrusionOk="0">
                  <a:moveTo>
                    <a:pt x="15644" y="0"/>
                  </a:moveTo>
                  <a:cubicBezTo>
                    <a:pt x="19467" y="4016"/>
                    <a:pt x="21600" y="9348"/>
                    <a:pt x="21600" y="14893"/>
                  </a:cubicBezTo>
                  <a:cubicBezTo>
                    <a:pt x="21600" y="20866"/>
                    <a:pt x="19126" y="26572"/>
                    <a:pt x="14767" y="30656"/>
                  </a:cubicBezTo>
                  <a:lnTo>
                    <a:pt x="0" y="14893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triangle"/>
              <a:tailEnd type="none"/>
            </a:ln>
          </p:spPr>
          <p:txBody>
            <a:bodyPr bIns="228600" anchor="ctr">
              <a:spAutoFit/>
            </a:bodyPr>
            <a:lstStyle/>
            <a:p>
              <a:endParaRPr lang="en-US"/>
            </a:p>
          </p:txBody>
        </p:sp>
        <p:sp>
          <p:nvSpPr>
            <p:cNvPr id="1036" name="Arc 13"/>
            <p:cNvSpPr>
              <a:spLocks/>
            </p:cNvSpPr>
            <p:nvPr/>
          </p:nvSpPr>
          <p:spPr bwMode="auto">
            <a:xfrm rot="77122">
              <a:off x="3529" y="1691"/>
              <a:ext cx="1421" cy="1003"/>
            </a:xfrm>
            <a:custGeom>
              <a:avLst/>
              <a:gdLst>
                <a:gd name="T0" fmla="*/ 0 w 19156"/>
                <a:gd name="T1" fmla="*/ 0 h 17958"/>
                <a:gd name="T2" fmla="*/ 1 w 19156"/>
                <a:gd name="T3" fmla="*/ 0 h 17958"/>
                <a:gd name="T4" fmla="*/ 0 w 19156"/>
                <a:gd name="T5" fmla="*/ 0 h 17958"/>
                <a:gd name="T6" fmla="*/ 0 60000 65536"/>
                <a:gd name="T7" fmla="*/ 0 60000 65536"/>
                <a:gd name="T8" fmla="*/ 0 60000 65536"/>
                <a:gd name="T9" fmla="*/ 0 w 19156"/>
                <a:gd name="T10" fmla="*/ 0 h 17958"/>
                <a:gd name="T11" fmla="*/ 19156 w 19156"/>
                <a:gd name="T12" fmla="*/ 17958 h 1795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156" h="17958" fill="none" extrusionOk="0">
                  <a:moveTo>
                    <a:pt x="12002" y="0"/>
                  </a:moveTo>
                  <a:cubicBezTo>
                    <a:pt x="15019" y="2016"/>
                    <a:pt x="17479" y="4759"/>
                    <a:pt x="19155" y="7977"/>
                  </a:cubicBezTo>
                </a:path>
                <a:path w="19156" h="17958" stroke="0" extrusionOk="0">
                  <a:moveTo>
                    <a:pt x="12002" y="0"/>
                  </a:moveTo>
                  <a:cubicBezTo>
                    <a:pt x="15019" y="2016"/>
                    <a:pt x="17479" y="4759"/>
                    <a:pt x="19155" y="7977"/>
                  </a:cubicBezTo>
                  <a:lnTo>
                    <a:pt x="0" y="17958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/>
              <a:tailEnd type="triangle" w="med" len="med"/>
            </a:ln>
          </p:spPr>
          <p:txBody>
            <a:bodyPr bIns="228600" anchor="ctr">
              <a:spAutoFit/>
            </a:bodyPr>
            <a:lstStyle/>
            <a:p>
              <a:endParaRPr lang="en-US"/>
            </a:p>
          </p:txBody>
        </p:sp>
        <p:graphicFrame>
          <p:nvGraphicFramePr>
            <p:cNvPr id="1031" name="Object 14"/>
            <p:cNvGraphicFramePr>
              <a:graphicFrameLocks noChangeAspect="1"/>
            </p:cNvGraphicFramePr>
            <p:nvPr/>
          </p:nvGraphicFramePr>
          <p:xfrm>
            <a:off x="4605" y="2922"/>
            <a:ext cx="771" cy="516"/>
          </p:xfrm>
          <a:graphic>
            <a:graphicData uri="http://schemas.openxmlformats.org/presentationml/2006/ole">
              <p:oleObj spid="_x0000_s1031" name="Image" r:id="rId12" imgW="1670166" imgH="1103098" progId="">
                <p:embed/>
              </p:oleObj>
            </a:graphicData>
          </a:graphic>
        </p:graphicFrame>
        <p:sp>
          <p:nvSpPr>
            <p:cNvPr id="1037" name="Arc 15"/>
            <p:cNvSpPr>
              <a:spLocks/>
            </p:cNvSpPr>
            <p:nvPr/>
          </p:nvSpPr>
          <p:spPr bwMode="auto">
            <a:xfrm rot="15956854" flipH="1">
              <a:off x="1509" y="2193"/>
              <a:ext cx="1205" cy="1245"/>
            </a:xfrm>
            <a:custGeom>
              <a:avLst/>
              <a:gdLst>
                <a:gd name="T0" fmla="*/ 0 w 21321"/>
                <a:gd name="T1" fmla="*/ 0 h 18951"/>
                <a:gd name="T2" fmla="*/ 0 w 21321"/>
                <a:gd name="T3" fmla="*/ 0 h 18951"/>
                <a:gd name="T4" fmla="*/ 0 w 21321"/>
                <a:gd name="T5" fmla="*/ 0 h 18951"/>
                <a:gd name="T6" fmla="*/ 0 60000 65536"/>
                <a:gd name="T7" fmla="*/ 0 60000 65536"/>
                <a:gd name="T8" fmla="*/ 0 60000 65536"/>
                <a:gd name="T9" fmla="*/ 0 w 21321"/>
                <a:gd name="T10" fmla="*/ 0 h 18951"/>
                <a:gd name="T11" fmla="*/ 21321 w 21321"/>
                <a:gd name="T12" fmla="*/ 18951 h 189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21" h="18951" fill="none" extrusionOk="0">
                  <a:moveTo>
                    <a:pt x="10364" y="-1"/>
                  </a:moveTo>
                  <a:cubicBezTo>
                    <a:pt x="16210" y="3197"/>
                    <a:pt x="20253" y="8913"/>
                    <a:pt x="21321" y="15490"/>
                  </a:cubicBezTo>
                </a:path>
                <a:path w="21321" h="18951" stroke="0" extrusionOk="0">
                  <a:moveTo>
                    <a:pt x="10364" y="-1"/>
                  </a:moveTo>
                  <a:cubicBezTo>
                    <a:pt x="16210" y="3197"/>
                    <a:pt x="20253" y="8913"/>
                    <a:pt x="21321" y="15490"/>
                  </a:cubicBezTo>
                  <a:lnTo>
                    <a:pt x="0" y="18951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triangle" w="med" len="med"/>
              <a:tailEnd/>
            </a:ln>
          </p:spPr>
          <p:txBody>
            <a:bodyPr bIns="228600" anchor="ctr">
              <a:spAutoFit/>
            </a:bodyPr>
            <a:lstStyle/>
            <a:p>
              <a:endParaRPr lang="en-US"/>
            </a:p>
          </p:txBody>
        </p:sp>
        <p:sp>
          <p:nvSpPr>
            <p:cNvPr id="1038" name="Arc 16"/>
            <p:cNvSpPr>
              <a:spLocks/>
            </p:cNvSpPr>
            <p:nvPr/>
          </p:nvSpPr>
          <p:spPr bwMode="auto">
            <a:xfrm rot="12266417" flipH="1">
              <a:off x="3519" y="2102"/>
              <a:ext cx="1293" cy="1399"/>
            </a:xfrm>
            <a:custGeom>
              <a:avLst/>
              <a:gdLst>
                <a:gd name="T0" fmla="*/ 0 w 21321"/>
                <a:gd name="T1" fmla="*/ 0 h 20084"/>
                <a:gd name="T2" fmla="*/ 0 w 21321"/>
                <a:gd name="T3" fmla="*/ 0 h 20084"/>
                <a:gd name="T4" fmla="*/ 0 w 21321"/>
                <a:gd name="T5" fmla="*/ 0 h 20084"/>
                <a:gd name="T6" fmla="*/ 0 60000 65536"/>
                <a:gd name="T7" fmla="*/ 0 60000 65536"/>
                <a:gd name="T8" fmla="*/ 0 60000 65536"/>
                <a:gd name="T9" fmla="*/ 0 w 21321"/>
                <a:gd name="T10" fmla="*/ 0 h 20084"/>
                <a:gd name="T11" fmla="*/ 21321 w 21321"/>
                <a:gd name="T12" fmla="*/ 20084 h 200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21" h="20084" fill="none" extrusionOk="0">
                  <a:moveTo>
                    <a:pt x="7948" y="-1"/>
                  </a:moveTo>
                  <a:cubicBezTo>
                    <a:pt x="15022" y="2799"/>
                    <a:pt x="20102" y="9114"/>
                    <a:pt x="21321" y="16623"/>
                  </a:cubicBezTo>
                </a:path>
                <a:path w="21321" h="20084" stroke="0" extrusionOk="0">
                  <a:moveTo>
                    <a:pt x="7948" y="-1"/>
                  </a:moveTo>
                  <a:cubicBezTo>
                    <a:pt x="15022" y="2799"/>
                    <a:pt x="20102" y="9114"/>
                    <a:pt x="21321" y="16623"/>
                  </a:cubicBezTo>
                  <a:lnTo>
                    <a:pt x="0" y="20084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triangle"/>
              <a:tailEnd/>
            </a:ln>
          </p:spPr>
          <p:txBody>
            <a:bodyPr bIns="228600" anchor="ctr">
              <a:spAutoFit/>
            </a:bodyPr>
            <a:lstStyle/>
            <a:p>
              <a:endParaRPr lang="en-US"/>
            </a:p>
          </p:txBody>
        </p:sp>
        <p:sp>
          <p:nvSpPr>
            <p:cNvPr id="1039" name="Arc 17"/>
            <p:cNvSpPr>
              <a:spLocks/>
            </p:cNvSpPr>
            <p:nvPr/>
          </p:nvSpPr>
          <p:spPr bwMode="auto">
            <a:xfrm rot="2232598" flipH="1">
              <a:off x="1530" y="1572"/>
              <a:ext cx="315" cy="755"/>
            </a:xfrm>
            <a:custGeom>
              <a:avLst/>
              <a:gdLst>
                <a:gd name="T0" fmla="*/ 0 w 21321"/>
                <a:gd name="T1" fmla="*/ 0 h 18951"/>
                <a:gd name="T2" fmla="*/ 0 w 21321"/>
                <a:gd name="T3" fmla="*/ 0 h 18951"/>
                <a:gd name="T4" fmla="*/ 0 w 21321"/>
                <a:gd name="T5" fmla="*/ 0 h 18951"/>
                <a:gd name="T6" fmla="*/ 0 60000 65536"/>
                <a:gd name="T7" fmla="*/ 0 60000 65536"/>
                <a:gd name="T8" fmla="*/ 0 60000 65536"/>
                <a:gd name="T9" fmla="*/ 0 w 21321"/>
                <a:gd name="T10" fmla="*/ 0 h 18951"/>
                <a:gd name="T11" fmla="*/ 21321 w 21321"/>
                <a:gd name="T12" fmla="*/ 18951 h 18951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321" h="18951" fill="none" extrusionOk="0">
                  <a:moveTo>
                    <a:pt x="10364" y="-1"/>
                  </a:moveTo>
                  <a:cubicBezTo>
                    <a:pt x="16210" y="3197"/>
                    <a:pt x="20253" y="8913"/>
                    <a:pt x="21321" y="15490"/>
                  </a:cubicBezTo>
                </a:path>
                <a:path w="21321" h="18951" stroke="0" extrusionOk="0">
                  <a:moveTo>
                    <a:pt x="10364" y="-1"/>
                  </a:moveTo>
                  <a:cubicBezTo>
                    <a:pt x="16210" y="3197"/>
                    <a:pt x="20253" y="8913"/>
                    <a:pt x="21321" y="15490"/>
                  </a:cubicBezTo>
                  <a:lnTo>
                    <a:pt x="0" y="18951"/>
                  </a:lnTo>
                  <a:close/>
                </a:path>
              </a:pathLst>
            </a:custGeom>
            <a:noFill/>
            <a:ln w="38100" cap="rnd">
              <a:solidFill>
                <a:schemeClr val="tx1"/>
              </a:solidFill>
              <a:prstDash val="sysDot"/>
              <a:round/>
              <a:headEnd type="triangle"/>
              <a:tailEnd type="none"/>
            </a:ln>
          </p:spPr>
          <p:txBody>
            <a:bodyPr bIns="228600" anchor="ctr">
              <a:spAutoFit/>
            </a:bodyPr>
            <a:lstStyle/>
            <a:p>
              <a:endParaRPr lang="en-US"/>
            </a:p>
          </p:txBody>
        </p:sp>
        <p:sp>
          <p:nvSpPr>
            <p:cNvPr id="1040" name="Text Box 18"/>
            <p:cNvSpPr txBox="1">
              <a:spLocks noChangeArrowheads="1"/>
            </p:cNvSpPr>
            <p:nvPr/>
          </p:nvSpPr>
          <p:spPr bwMode="auto">
            <a:xfrm>
              <a:off x="2784" y="1824"/>
              <a:ext cx="768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Populate</a:t>
              </a:r>
            </a:p>
          </p:txBody>
        </p:sp>
        <p:sp>
          <p:nvSpPr>
            <p:cNvPr id="1041" name="Text Box 19"/>
            <p:cNvSpPr txBox="1">
              <a:spLocks noChangeArrowheads="1"/>
            </p:cNvSpPr>
            <p:nvPr/>
          </p:nvSpPr>
          <p:spPr bwMode="auto">
            <a:xfrm>
              <a:off x="2688" y="3534"/>
              <a:ext cx="1011" cy="231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Commit</a:t>
              </a:r>
            </a:p>
          </p:txBody>
        </p:sp>
        <p:sp>
          <p:nvSpPr>
            <p:cNvPr id="1042" name="Text Box 20"/>
            <p:cNvSpPr txBox="1">
              <a:spLocks noChangeArrowheads="1"/>
            </p:cNvSpPr>
            <p:nvPr/>
          </p:nvSpPr>
          <p:spPr bwMode="auto">
            <a:xfrm>
              <a:off x="4944" y="2400"/>
              <a:ext cx="432" cy="23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DTL</a:t>
              </a:r>
            </a:p>
          </p:txBody>
        </p:sp>
        <p:sp>
          <p:nvSpPr>
            <p:cNvPr id="1043" name="Text Box 21"/>
            <p:cNvSpPr txBox="1">
              <a:spLocks noChangeArrowheads="1"/>
            </p:cNvSpPr>
            <p:nvPr/>
          </p:nvSpPr>
          <p:spPr bwMode="auto">
            <a:xfrm>
              <a:off x="624" y="2196"/>
              <a:ext cx="624" cy="404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800" b="1" dirty="0"/>
                <a:t>Living</a:t>
              </a:r>
              <a:br>
                <a:rPr lang="en-US" sz="1800" b="1" dirty="0"/>
              </a:br>
              <a:r>
                <a:rPr lang="en-US" sz="1800" b="1" dirty="0"/>
                <a:t>Master</a:t>
              </a:r>
            </a:p>
          </p:txBody>
        </p:sp>
      </p:grpSp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0873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DTL Scenario </a:t>
            </a:r>
            <a:r>
              <a:rPr lang="en-US" dirty="0" smtClean="0">
                <a:solidFill>
                  <a:schemeClr val="tx2"/>
                </a:solidFill>
              </a:rPr>
              <a:t>Overview</a:t>
            </a:r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0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DM-LMDS-050</a:t>
            </a:r>
            <a:endParaRPr lang="en-US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5" cstate="print"/>
          <a:stretch>
            <a:fillRect/>
          </a:stretch>
        </p:blipFill>
        <p:spPr bwMode="auto">
          <a:xfrm>
            <a:off x="2506438" y="747712"/>
            <a:ext cx="4131124" cy="5424488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 6.1 Users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Living Master</a:t>
            </a:r>
            <a:r>
              <a:rPr lang="en-US" dirty="0" smtClean="0"/>
              <a:t> serves as the central repository for all data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</a:t>
            </a:r>
            <a:r>
              <a:rPr lang="en-US" b="1" dirty="0" smtClean="0"/>
              <a:t>Living Master</a:t>
            </a:r>
            <a:r>
              <a:rPr lang="en-US" dirty="0" smtClean="0"/>
              <a:t> removes the problem of multiple users needing to coordinate access to a single scenario or group of scenarios</a:t>
            </a:r>
          </a:p>
          <a:p>
            <a:pPr marL="457200" indent="-457200">
              <a:spcBef>
                <a:spcPct val="50000"/>
              </a:spcBef>
              <a:buFontTx/>
              <a:buChar char="•"/>
              <a:tabLst>
                <a:tab pos="457200" algn="l"/>
              </a:tabLst>
            </a:pPr>
            <a:r>
              <a:rPr lang="en-US" dirty="0" smtClean="0"/>
              <a:t>The (DTL) </a:t>
            </a:r>
            <a:r>
              <a:rPr lang="en-US" b="1" dirty="0" smtClean="0"/>
              <a:t>Detail Scenario </a:t>
            </a:r>
            <a:r>
              <a:rPr lang="en-US" dirty="0" smtClean="0"/>
              <a:t>allows users to view and edit their slice of the data in forms of their choosing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Living Master and Detail Scenario - Recap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DM-LMDS-070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WgbffS8i1OeIjuVljzYB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a7yrYSxnWrUFDz3oophkP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dVhfkcKz4lkrQTRR3UMu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mMe9LEOe617OvgESo6Pn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r18QQkzgHF1CvJiRirMu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QyTTZnk07MhQq2VMeoMSX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zZ3v5M0OC57Wlny86xmtW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KeJMQa26OWFugBi1tcyJ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px3OCwj7n2iwFrSEWg4yi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sf9XyqISbDoNifV9QXMF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G8EOYPkZL6vhK4hkDEyQ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uwcabbv5AhQr15DNAjDS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PkDZOs2fYqZ1cUid0djOt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C4apYH18Cu0wps8xFc01h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ZpUpIwRzPC9GFc8qXf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4XI9C61MNivyUJdoysRF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VA3QPEYJePXuMF58h761y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w1cbzWKbY8s7FITeJZx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0Z64BAZd407DvPlK7bTXk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81HxIfLakTS1AuIPHoTy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u3IG1eW9XMjQlTDKB3dN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3887</TotalTime>
  <Words>887</Words>
  <Application>Microsoft Office PowerPoint</Application>
  <PresentationFormat>On-screen Show (4:3)</PresentationFormat>
  <Paragraphs>92</Paragraphs>
  <Slides>7</Slides>
  <Notes>7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9" baseType="lpstr">
      <vt:lpstr>QAD 2010 Template</vt:lpstr>
      <vt:lpstr>Image</vt:lpstr>
      <vt:lpstr>The Living Master and Detail Scenarios</vt:lpstr>
      <vt:lpstr>The Living Master Scenario</vt:lpstr>
      <vt:lpstr>Living Master Overview</vt:lpstr>
      <vt:lpstr>Accessing The Living Master Scenario</vt:lpstr>
      <vt:lpstr>DTL Scenario Overview</vt:lpstr>
      <vt:lpstr>DM 6.1 Users</vt:lpstr>
      <vt:lpstr>Living Master and Detail Scenario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428</cp:revision>
  <dcterms:created xsi:type="dcterms:W3CDTF">2011-08-05T07:19:56Z</dcterms:created>
  <dcterms:modified xsi:type="dcterms:W3CDTF">2012-01-26T23:03:28Z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17BLrVNbDnNxeIpiKCZ-LRV9JOp5ZvcHbw4z8EdvB65o</vt:lpwstr>
  </property>
  <property fmtid="{D5CDD505-2E9C-101B-9397-08002B2CF9AE}" pid="4" name="Google.Documents.RevisionId">
    <vt:lpwstr>03349898500557222498</vt:lpwstr>
  </property>
  <property fmtid="{D5CDD505-2E9C-101B-9397-08002B2CF9AE}" pid="5" name="Google.Documents.PreviousRevisionId">
    <vt:lpwstr>00170568653128032769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