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slides/slide4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Default Extension="xml" ContentType="application/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70.xml" ContentType="application/vnd.openxmlformats-officedocument.presentationml.tags+xml"/>
  <Override PartName="/ppt/slides/slide7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30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ppt/tags/tag7.xml" ContentType="application/vnd.openxmlformats-officedocument.presentationml.tags+xml"/>
  <Override PartName="/ppt/notesSlides/notesSlide3.xml" ContentType="application/vnd.openxmlformats-officedocument.presentationml.notesSlide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ags/tag5.xml" ContentType="application/vnd.openxmlformats-officedocument.presentationml.tags+xml"/>
  <Override PartName="/ppt/tags/tag79.xml" ContentType="application/vnd.openxmlformats-officedocument.presentationml.tags+xml"/>
  <Override PartName="/ppt/slides/slide1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.xml" ContentType="application/vnd.openxmlformats-officedocument.presentationml.tags+xml"/>
  <Override PartName="/ppt/tags/tag39.xml" ContentType="application/vnd.openxmlformats-officedocument.presentationml.tags+xml"/>
  <Override PartName="/ppt/tags/tag59.xml" ContentType="application/vnd.openxmlformats-officedocument.presentationml.tags+xml"/>
  <Override PartName="/ppt/tags/tag68.xml" ContentType="application/vnd.openxmlformats-officedocument.presentationml.tags+xml"/>
  <Override PartName="/ppt/tags/tag77.xml" ContentType="application/vnd.openxmlformats-officedocument.presentationml.tags+xml"/>
  <Override PartName="/ppt/tags/tag86.xml" ContentType="application/vnd.openxmlformats-officedocument.presentationml.tags+xml"/>
  <Override PartName="/ppt/tags/tag88.xml" ContentType="application/vnd.openxmlformats-officedocument.presentationml.tag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tags/tag1.xml" ContentType="application/vnd.openxmlformats-officedocument.presentationml.tags+xml"/>
  <Override PartName="/ppt/tags/tag19.xml" ContentType="application/vnd.openxmlformats-officedocument.presentationml.tags+xml"/>
  <Override PartName="/ppt/tags/tag28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57.xml" ContentType="application/vnd.openxmlformats-officedocument.presentationml.tags+xml"/>
  <Override PartName="/ppt/tags/tag66.xml" ContentType="application/vnd.openxmlformats-officedocument.presentationml.tags+xml"/>
  <Override PartName="/ppt/tags/tag75.xml" ContentType="application/vnd.openxmlformats-officedocument.presentationml.tags+xml"/>
  <Override PartName="/ppt/tags/tag84.xml" ContentType="application/vnd.openxmlformats-officedocument.presentationml.tags+xml"/>
  <Override PartName="/docProps/app.xml" ContentType="application/vnd.openxmlformats-officedocument.extended-properties+xml"/>
  <Override PartName="/ppt/tags/tag17.xml" ContentType="application/vnd.openxmlformats-officedocument.presentationml.tags+xml"/>
  <Override PartName="/ppt/tags/tag26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55.xml" ContentType="application/vnd.openxmlformats-officedocument.presentationml.tags+xml"/>
  <Override PartName="/ppt/tags/tag64.xml" ContentType="application/vnd.openxmlformats-officedocument.presentationml.tags+xml"/>
  <Override PartName="/ppt/tags/tag73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tags/tag15.xml" ContentType="application/vnd.openxmlformats-officedocument.presentationml.tags+xml"/>
  <Override PartName="/ppt/tags/tag24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53.xml" ContentType="application/vnd.openxmlformats-officedocument.presentationml.tags+xml"/>
  <Override PartName="/ppt/tags/tag62.xml" ContentType="application/vnd.openxmlformats-officedocument.presentationml.tags+xml"/>
  <Override PartName="/ppt/tags/tag71.xml" ContentType="application/vnd.openxmlformats-officedocument.presentationml.tags+xml"/>
  <Override PartName="/ppt/notesSlides/notesSlide8.xml" ContentType="application/vnd.openxmlformats-officedocument.presentationml.notesSlide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tags/tag13.xml" ContentType="application/vnd.openxmlformats-officedocument.presentationml.tags+xml"/>
  <Override PartName="/ppt/tags/tag22.xml" ContentType="application/vnd.openxmlformats-officedocument.presentationml.tags+xml"/>
  <Override PartName="/ppt/tags/tag31.xml" ContentType="application/vnd.openxmlformats-officedocument.presentationml.tags+xml"/>
  <Override PartName="/ppt/notesSlides/notesSlide6.xml" ContentType="application/vnd.openxmlformats-officedocument.presentationml.notesSlide+xml"/>
  <Override PartName="/ppt/tags/tag40.xml" ContentType="application/vnd.openxmlformats-officedocument.presentationml.tags+xml"/>
  <Override PartName="/ppt/tags/tag42.xml" ContentType="application/vnd.openxmlformats-officedocument.presentationml.tags+xml"/>
  <Override PartName="/ppt/tags/tag51.xml" ContentType="application/vnd.openxmlformats-officedocument.presentationml.tags+xml"/>
  <Override PartName="/ppt/tags/tag60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tags/tag6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slides/slide2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tags/tag90.xml" ContentType="application/vnd.openxmlformats-officedocument.presentationml.tags+xml"/>
  <Override PartName="/ppt/notesSlides/notesSlide9.xml" ContentType="application/vnd.openxmlformats-officedocument.presentationml.notesSlide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3" r:id="rId1"/>
  </p:sldMasterIdLst>
  <p:notesMasterIdLst>
    <p:notesMasterId r:id="rId12"/>
  </p:notesMasterIdLst>
  <p:sldIdLst>
    <p:sldId id="257" r:id="rId2"/>
    <p:sldId id="282" r:id="rId3"/>
    <p:sldId id="259" r:id="rId4"/>
    <p:sldId id="260" r:id="rId5"/>
    <p:sldId id="262" r:id="rId6"/>
    <p:sldId id="281" r:id="rId7"/>
    <p:sldId id="263" r:id="rId8"/>
    <p:sldId id="264" r:id="rId9"/>
    <p:sldId id="265" r:id="rId10"/>
    <p:sldId id="280" r:id="rId11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74321" autoAdjust="0"/>
  </p:normalViewPr>
  <p:slideViewPr>
    <p:cSldViewPr>
      <p:cViewPr>
        <p:scale>
          <a:sx n="70" d="100"/>
          <a:sy n="70" d="100"/>
        </p:scale>
        <p:origin x="-1158" y="-20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>
      <p:cViewPr>
        <p:scale>
          <a:sx n="120" d="100"/>
          <a:sy n="120" d="100"/>
        </p:scale>
        <p:origin x="-2928" y="-72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2B5FD315-1E11-4797-8D3C-F47F6C2F4C1A}" type="datetimeFigureOut">
              <a:rPr lang="en-US" smtClean="0"/>
              <a:pPr/>
              <a:t>1/30/2012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09DF9F0A-5C0F-4DD0-9238-381A84AA016C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76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Hello, this</a:t>
            </a:r>
            <a:r>
              <a:rPr lang="en-US" baseline="0" dirty="0" smtClean="0"/>
              <a:t> is Mark Williams of the QAD Supply Chain Solutions Center</a:t>
            </a:r>
          </a:p>
          <a:p>
            <a:r>
              <a:rPr lang="en-US" baseline="0" dirty="0" smtClean="0"/>
              <a:t>This session is part of the QAD Demand Management Certification Program.</a:t>
            </a:r>
          </a:p>
          <a:p>
            <a:r>
              <a:rPr lang="en-US" baseline="0" dirty="0" smtClean="0"/>
              <a:t>Today’s topic, </a:t>
            </a:r>
            <a:r>
              <a:rPr lang="en-US" dirty="0" smtClean="0"/>
              <a:t>Customizing the Viewer</a:t>
            </a:r>
          </a:p>
        </p:txBody>
      </p:sp>
      <p:sp>
        <p:nvSpPr>
          <p:cNvPr id="276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2288AD7A-D6DC-469D-846A-1744891989E4}" type="slidenum">
              <a:rPr lang="en-US" smtClean="0"/>
              <a:pPr defTabSz="920197"/>
              <a:t>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dirty="0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6B8BFA80-F990-480A-88F7-197C21DAB179}" type="slidenum">
              <a:rPr lang="en-US" smtClean="0"/>
              <a:pPr defTabSz="920197"/>
              <a:t>10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9DF9F0A-5C0F-4DD0-9238-381A84AA016C}" type="slidenum">
              <a:rPr lang="en-US" smtClean="0"/>
              <a:pPr/>
              <a:t>2</a:t>
            </a:fld>
            <a:endParaRPr 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296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297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675459B1-3B56-47D2-A0D1-1956AF91A24E}" type="slidenum">
              <a:rPr lang="en-US" smtClean="0"/>
              <a:pPr defTabSz="920197"/>
              <a:t>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07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algn="l">
              <a:spcBef>
                <a:spcPct val="20000"/>
              </a:spcBef>
              <a:defRPr/>
            </a:pPr>
            <a:r>
              <a:rPr lang="en-US" dirty="0" smtClean="0"/>
              <a:t>The panes can be moved freely and/or anchored to the sides </a:t>
            </a:r>
          </a:p>
          <a:p>
            <a:pPr marL="238102" indent="-238102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dirty="0" smtClean="0"/>
              <a:t>Double-click the window header to explode the window out</a:t>
            </a:r>
          </a:p>
          <a:p>
            <a:pPr marL="238102" indent="-238102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dirty="0" smtClean="0"/>
              <a:t>Drag  the window header to move it around</a:t>
            </a:r>
          </a:p>
          <a:p>
            <a:pPr marL="238102" indent="-238102">
              <a:spcBef>
                <a:spcPct val="20000"/>
              </a:spcBef>
              <a:buFont typeface="+mj-lt"/>
              <a:buAutoNum type="arabicPeriod"/>
              <a:defRPr/>
            </a:pPr>
            <a:r>
              <a:rPr lang="en-US" dirty="0" smtClean="0"/>
              <a:t>Arrow buttons will indicating where to drop the pane and anchor it</a:t>
            </a:r>
          </a:p>
          <a:p>
            <a:pPr defTabSz="939363">
              <a:defRPr/>
            </a:pPr>
            <a:r>
              <a:rPr lang="en-US" dirty="0" smtClean="0"/>
              <a:t>	 -OR-</a:t>
            </a:r>
          </a:p>
          <a:p>
            <a:pPr defTabSz="939363">
              <a:defRPr/>
            </a:pPr>
            <a:r>
              <a:rPr lang="en-US" dirty="0" smtClean="0"/>
              <a:t>Hold the left mouse button down on the window header and drag the window to the arrow buttons.</a:t>
            </a:r>
          </a:p>
          <a:p>
            <a:pPr eaLnBrk="1" hangingPunct="1"/>
            <a:endParaRPr lang="en-US" dirty="0" smtClean="0"/>
          </a:p>
        </p:txBody>
      </p:sp>
      <p:sp>
        <p:nvSpPr>
          <p:cNvPr id="307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9681E2DE-5291-4055-B38E-47EC94BF02E0}" type="slidenum">
              <a:rPr lang="en-US" smtClean="0"/>
              <a:pPr defTabSz="920197"/>
              <a:t>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77B3BADD-61E2-40CB-87A1-B62DE2DB6483}" type="slidenum">
              <a:rPr lang="en-US" smtClean="0"/>
              <a:pPr defTabSz="920197"/>
              <a:t>5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7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27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469682" indent="-469682">
              <a:buFont typeface="+mj-lt"/>
              <a:buAutoNum type="arabicPeriod"/>
            </a:pPr>
            <a:r>
              <a:rPr lang="en-US" dirty="0" smtClean="0"/>
              <a:t>Under Data View the existing views are displayed and can be selected</a:t>
            </a:r>
          </a:p>
          <a:p>
            <a:pPr marL="469682" indent="-469682">
              <a:buFont typeface="+mj-lt"/>
              <a:buAutoNum type="arabicPeriod"/>
            </a:pPr>
            <a:r>
              <a:rPr lang="en-US" dirty="0" smtClean="0"/>
              <a:t>Click on the view and change to “YES” to make it Visible in the Data View   </a:t>
            </a:r>
          </a:p>
          <a:p>
            <a:pPr eaLnBrk="1" hangingPunct="1"/>
            <a:endParaRPr lang="en-US" dirty="0" smtClean="0"/>
          </a:p>
        </p:txBody>
      </p:sp>
      <p:sp>
        <p:nvSpPr>
          <p:cNvPr id="327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77B3BADD-61E2-40CB-87A1-B62DE2DB6483}" type="slidenum">
              <a:rPr lang="en-US" smtClean="0"/>
              <a:pPr defTabSz="920197"/>
              <a:t>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37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37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352261" indent="-352261">
              <a:lnSpc>
                <a:spcPct val="90000"/>
              </a:lnSpc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kern="0" dirty="0" smtClean="0"/>
              <a:t>Select the </a:t>
            </a:r>
            <a:r>
              <a:rPr lang="en-US" b="1" kern="0" dirty="0" smtClean="0"/>
              <a:t>Show Manager </a:t>
            </a:r>
            <a:r>
              <a:rPr lang="en-US" kern="0" dirty="0" smtClean="0"/>
              <a:t>from the Data View List</a:t>
            </a:r>
          </a:p>
          <a:p>
            <a:pPr marL="352261" indent="-352261">
              <a:lnSpc>
                <a:spcPct val="90000"/>
              </a:lnSpc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kern="0" dirty="0" smtClean="0"/>
              <a:t>In the </a:t>
            </a:r>
            <a:r>
              <a:rPr lang="en-US" b="1" kern="0" dirty="0" smtClean="0"/>
              <a:t>Data View Manager</a:t>
            </a:r>
            <a:r>
              <a:rPr lang="en-US" kern="0" dirty="0" smtClean="0"/>
              <a:t>, select the view to edit from the </a:t>
            </a:r>
            <a:r>
              <a:rPr lang="en-US" b="1" kern="0" dirty="0" smtClean="0"/>
              <a:t>Data View List </a:t>
            </a:r>
            <a:r>
              <a:rPr lang="en-US" kern="0" dirty="0" smtClean="0"/>
              <a:t>or select </a:t>
            </a:r>
            <a:r>
              <a:rPr lang="en-US" b="1" kern="0" dirty="0" smtClean="0"/>
              <a:t>New</a:t>
            </a:r>
          </a:p>
          <a:p>
            <a:pPr marL="352261" indent="-352261">
              <a:lnSpc>
                <a:spcPct val="90000"/>
              </a:lnSpc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kern="0" dirty="0" smtClean="0"/>
              <a:t>Give the View a </a:t>
            </a:r>
            <a:r>
              <a:rPr lang="en-US" b="1" kern="0" dirty="0" smtClean="0"/>
              <a:t>Name</a:t>
            </a:r>
          </a:p>
          <a:p>
            <a:pPr marL="352261" indent="-352261">
              <a:lnSpc>
                <a:spcPct val="90000"/>
              </a:lnSpc>
              <a:spcAft>
                <a:spcPct val="30000"/>
              </a:spcAft>
              <a:buFontTx/>
              <a:buAutoNum type="arabicPeriod"/>
              <a:defRPr/>
            </a:pPr>
            <a:r>
              <a:rPr lang="en-US" kern="0" dirty="0" smtClean="0"/>
              <a:t>Select </a:t>
            </a:r>
            <a:r>
              <a:rPr lang="en-US" b="1" kern="0" dirty="0" smtClean="0"/>
              <a:t>Available</a:t>
            </a:r>
            <a:r>
              <a:rPr lang="en-US" kern="0" dirty="0" smtClean="0"/>
              <a:t> the lines to display and use the arrow buttons to move them to the </a:t>
            </a:r>
            <a:r>
              <a:rPr lang="en-US" b="1" kern="0" dirty="0" smtClean="0"/>
              <a:t>Selected List</a:t>
            </a:r>
          </a:p>
          <a:p>
            <a:pPr marL="352261" indent="-352261">
              <a:lnSpc>
                <a:spcPct val="90000"/>
              </a:lnSpc>
              <a:spcAft>
                <a:spcPct val="30000"/>
              </a:spcAft>
              <a:buFontTx/>
              <a:buAutoNum type="arabicPeriod"/>
              <a:defRPr/>
            </a:pPr>
            <a:r>
              <a:rPr lang="en-US" kern="0" dirty="0" smtClean="0"/>
              <a:t>Check the box in the </a:t>
            </a:r>
            <a:r>
              <a:rPr lang="en-US" b="1" kern="0" dirty="0" smtClean="0"/>
              <a:t>Graph</a:t>
            </a:r>
            <a:r>
              <a:rPr lang="en-US" b="1" i="1" kern="0" dirty="0" smtClean="0"/>
              <a:t> </a:t>
            </a:r>
            <a:r>
              <a:rPr lang="en-US" kern="0" dirty="0" smtClean="0"/>
              <a:t>column if the opinion line should display there</a:t>
            </a:r>
          </a:p>
          <a:p>
            <a:pPr marL="352261" indent="-352261">
              <a:lnSpc>
                <a:spcPct val="90000"/>
              </a:lnSpc>
              <a:spcAft>
                <a:spcPct val="30000"/>
              </a:spcAft>
              <a:buFontTx/>
              <a:buAutoNum type="arabicPeriod"/>
              <a:defRPr/>
            </a:pPr>
            <a:r>
              <a:rPr lang="en-US" kern="0" dirty="0" smtClean="0"/>
              <a:t> </a:t>
            </a:r>
            <a:r>
              <a:rPr lang="en-US" b="1" kern="0" dirty="0" smtClean="0"/>
              <a:t>Save</a:t>
            </a:r>
            <a:endParaRPr lang="en-US" b="1" i="0" dirty="0" smtClean="0"/>
          </a:p>
        </p:txBody>
      </p:sp>
      <p:sp>
        <p:nvSpPr>
          <p:cNvPr id="337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CFE9BCBB-EA84-4BCE-AB87-B5B83A879D0C}" type="slidenum">
              <a:rPr lang="en-US" smtClean="0"/>
              <a:pPr defTabSz="920197"/>
              <a:t>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48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48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lvl="1" indent="-347369">
              <a:buFont typeface="+mj-lt"/>
              <a:buAutoNum type="arabicPeriod"/>
              <a:defRPr/>
            </a:pPr>
            <a:r>
              <a:rPr lang="en-US" i="0" kern="0" dirty="0" smtClean="0">
                <a:latin typeface="+mn-lt"/>
              </a:rPr>
              <a:t>In the </a:t>
            </a:r>
            <a:r>
              <a:rPr lang="en-US" b="1" i="0" kern="0" dirty="0" smtClean="0">
                <a:latin typeface="+mn-lt"/>
              </a:rPr>
              <a:t>Data View Manager</a:t>
            </a:r>
            <a:r>
              <a:rPr lang="en-US" i="0" kern="0" dirty="0" smtClean="0">
                <a:latin typeface="+mn-lt"/>
              </a:rPr>
              <a:t>, select the view to copy from the </a:t>
            </a:r>
            <a:r>
              <a:rPr lang="en-US" b="1" i="0" kern="0" dirty="0" smtClean="0">
                <a:latin typeface="+mn-lt"/>
              </a:rPr>
              <a:t>Data View List</a:t>
            </a:r>
            <a:endParaRPr lang="en-US" i="0" kern="0" dirty="0" smtClean="0">
              <a:latin typeface="+mn-lt"/>
            </a:endParaRPr>
          </a:p>
          <a:p>
            <a:pPr lvl="1" indent="-347369">
              <a:buFont typeface="+mj-lt"/>
              <a:buAutoNum type="arabicPeriod"/>
              <a:defRPr/>
            </a:pPr>
            <a:r>
              <a:rPr lang="en-US" i="0" kern="0" dirty="0" smtClean="0">
                <a:latin typeface="+mn-lt"/>
              </a:rPr>
              <a:t>Select </a:t>
            </a:r>
            <a:r>
              <a:rPr lang="en-US" b="1" i="0" kern="0" dirty="0" smtClean="0">
                <a:latin typeface="+mn-lt"/>
              </a:rPr>
              <a:t>Save As</a:t>
            </a:r>
          </a:p>
          <a:p>
            <a:pPr lvl="1" indent="-347369">
              <a:buFont typeface="+mj-lt"/>
              <a:buAutoNum type="arabicPeriod"/>
              <a:defRPr/>
            </a:pPr>
            <a:r>
              <a:rPr lang="en-US" i="0" kern="0" dirty="0" smtClean="0">
                <a:latin typeface="+mn-lt"/>
              </a:rPr>
              <a:t>Give the new View a </a:t>
            </a:r>
            <a:r>
              <a:rPr lang="en-US" b="1" i="0" kern="0" dirty="0" smtClean="0">
                <a:latin typeface="+mn-lt"/>
              </a:rPr>
              <a:t>Name</a:t>
            </a:r>
          </a:p>
          <a:p>
            <a:pPr lvl="1" indent="-347369">
              <a:buFont typeface="+mj-lt"/>
              <a:buAutoNum type="arabicPeriod"/>
              <a:defRPr/>
            </a:pPr>
            <a:r>
              <a:rPr lang="en-US" i="0" kern="0" dirty="0" smtClean="0">
                <a:latin typeface="+mn-lt"/>
              </a:rPr>
              <a:t>Change the view as desired</a:t>
            </a:r>
          </a:p>
          <a:p>
            <a:pPr lvl="1" indent="-347369">
              <a:buFont typeface="+mj-lt"/>
              <a:buAutoNum type="arabicPeriod"/>
              <a:defRPr/>
            </a:pPr>
            <a:r>
              <a:rPr lang="en-US" b="0" i="0" kern="0" dirty="0" smtClean="0">
                <a:latin typeface="+mn-lt"/>
              </a:rPr>
              <a:t> </a:t>
            </a:r>
            <a:r>
              <a:rPr lang="en-US" b="1" i="0" kern="0" dirty="0" smtClean="0">
                <a:latin typeface="+mn-lt"/>
              </a:rPr>
              <a:t>Save</a:t>
            </a:r>
          </a:p>
          <a:p>
            <a:pPr marL="352261" indent="-352261"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sz="1800" kern="0" dirty="0" smtClean="0"/>
          </a:p>
          <a:p>
            <a:pPr eaLnBrk="1" hangingPunct="1"/>
            <a:endParaRPr lang="en-US" dirty="0" smtClean="0"/>
          </a:p>
        </p:txBody>
      </p:sp>
      <p:sp>
        <p:nvSpPr>
          <p:cNvPr id="348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1911CC24-3FFC-490C-82E9-C56F4DB106D3}" type="slidenum">
              <a:rPr lang="en-US" smtClean="0"/>
              <a:pPr defTabSz="920197"/>
              <a:t>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58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358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marL="291921" indent="-234841">
              <a:lnSpc>
                <a:spcPct val="90000"/>
              </a:lnSpc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kern="0" dirty="0" smtClean="0"/>
              <a:t> In the </a:t>
            </a:r>
            <a:r>
              <a:rPr lang="en-US" b="1" kern="0" dirty="0" smtClean="0"/>
              <a:t>Data View Manager </a:t>
            </a:r>
            <a:r>
              <a:rPr lang="en-US" kern="0" dirty="0" smtClean="0"/>
              <a:t>, select the </a:t>
            </a:r>
            <a:r>
              <a:rPr lang="en-US" b="1" kern="0" dirty="0" smtClean="0"/>
              <a:t>Permissions</a:t>
            </a:r>
            <a:r>
              <a:rPr lang="en-US" kern="0" dirty="0" smtClean="0"/>
              <a:t> button</a:t>
            </a:r>
          </a:p>
          <a:p>
            <a:pPr marL="291921" indent="-234841">
              <a:lnSpc>
                <a:spcPct val="90000"/>
              </a:lnSpc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kern="0" dirty="0" smtClean="0"/>
              <a:t> Check the user(s) that should have access to the desired View</a:t>
            </a:r>
          </a:p>
          <a:p>
            <a:pPr marL="291921" indent="-234841">
              <a:lnSpc>
                <a:spcPct val="90000"/>
              </a:lnSpc>
              <a:spcAft>
                <a:spcPct val="30000"/>
              </a:spcAft>
              <a:buFont typeface="+mj-lt"/>
              <a:buAutoNum type="arabicPeriod"/>
              <a:defRPr/>
            </a:pPr>
            <a:r>
              <a:rPr lang="en-US" kern="0" dirty="0" smtClean="0"/>
              <a:t> </a:t>
            </a:r>
            <a:r>
              <a:rPr lang="en-US" b="1" kern="0" dirty="0" smtClean="0"/>
              <a:t>Save</a:t>
            </a:r>
            <a:endParaRPr lang="en-US" b="1" i="0" dirty="0" smtClean="0"/>
          </a:p>
        </p:txBody>
      </p:sp>
      <p:sp>
        <p:nvSpPr>
          <p:cNvPr id="358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0B44BA6A-5C0B-4EF0-8AC2-3DFB0E34E17B}" type="slidenum">
              <a:rPr lang="en-US" smtClean="0"/>
              <a:pPr defTabSz="920197"/>
              <a:t>9</a:t>
            </a:fld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DM-Cust-Viewer-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DM-Cust-Viewer-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DM-Cust-Viewer-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DM-Cust-Viewer-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DM-Cust-Viewer-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DM-Cust-Viewer-</a:t>
            </a:r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9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6858000" y="6638544"/>
            <a:ext cx="22860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r>
              <a:rPr lang="en-US" smtClean="0"/>
              <a:t>DM-Cust-Viewer-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4" r:id="rId1"/>
    <p:sldLayoutId id="2147483695" r:id="rId2"/>
    <p:sldLayoutId id="2147483696" r:id="rId3"/>
    <p:sldLayoutId id="2147483697" r:id="rId4"/>
    <p:sldLayoutId id="2147483698" r:id="rId5"/>
    <p:sldLayoutId id="2147483699" r:id="rId6"/>
    <p:sldLayoutId id="2147483700" r:id="rId7"/>
  </p:sldLayoutIdLst>
  <p:timing>
    <p:tnLst>
      <p:par>
        <p:cTn id="1" dur="indefinite" restart="never" nodeType="tmRoot"/>
      </p:par>
    </p:tnLst>
  </p:timing>
  <p:hf sldNum="0" hdr="0" dt="0"/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3.xml"/><Relationship Id="rId7" Type="http://schemas.openxmlformats.org/officeDocument/2006/relationships/notesSlide" Target="../notesSlides/notesSlide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6" Type="http://schemas.openxmlformats.org/officeDocument/2006/relationships/slideLayout" Target="../slideLayouts/slideLayout1.xml"/><Relationship Id="rId5" Type="http://schemas.openxmlformats.org/officeDocument/2006/relationships/tags" Target="../tags/tag5.xml"/><Relationship Id="rId4" Type="http://schemas.openxmlformats.org/officeDocument/2006/relationships/tags" Target="../tags/tag4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tags" Target="../tags/tag93.xml"/><Relationship Id="rId2" Type="http://schemas.openxmlformats.org/officeDocument/2006/relationships/tags" Target="../tags/tag92.xml"/><Relationship Id="rId1" Type="http://schemas.openxmlformats.org/officeDocument/2006/relationships/tags" Target="../tags/tag91.xml"/><Relationship Id="rId5" Type="http://schemas.openxmlformats.org/officeDocument/2006/relationships/notesSlide" Target="../notesSlides/notesSlide10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8.xml"/><Relationship Id="rId2" Type="http://schemas.openxmlformats.org/officeDocument/2006/relationships/tags" Target="../tags/tag7.xml"/><Relationship Id="rId1" Type="http://schemas.openxmlformats.org/officeDocument/2006/relationships/tags" Target="../tags/tag6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4.png"/><Relationship Id="rId3" Type="http://schemas.openxmlformats.org/officeDocument/2006/relationships/tags" Target="../tags/tag11.xml"/><Relationship Id="rId7" Type="http://schemas.openxmlformats.org/officeDocument/2006/relationships/image" Target="../media/image3.png"/><Relationship Id="rId2" Type="http://schemas.openxmlformats.org/officeDocument/2006/relationships/tags" Target="../tags/tag10.xml"/><Relationship Id="rId1" Type="http://schemas.openxmlformats.org/officeDocument/2006/relationships/tags" Target="../tags/tag9.xml"/><Relationship Id="rId6" Type="http://schemas.openxmlformats.org/officeDocument/2006/relationships/notesSlide" Target="../notesSlides/notesSlide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12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20.xml"/><Relationship Id="rId13" Type="http://schemas.openxmlformats.org/officeDocument/2006/relationships/image" Target="../media/image3.png"/><Relationship Id="rId3" Type="http://schemas.openxmlformats.org/officeDocument/2006/relationships/tags" Target="../tags/tag15.xml"/><Relationship Id="rId7" Type="http://schemas.openxmlformats.org/officeDocument/2006/relationships/tags" Target="../tags/tag19.xml"/><Relationship Id="rId12" Type="http://schemas.openxmlformats.org/officeDocument/2006/relationships/notesSlide" Target="../notesSlides/notesSlide4.xml"/><Relationship Id="rId2" Type="http://schemas.openxmlformats.org/officeDocument/2006/relationships/tags" Target="../tags/tag14.xml"/><Relationship Id="rId1" Type="http://schemas.openxmlformats.org/officeDocument/2006/relationships/tags" Target="../tags/tag13.xml"/><Relationship Id="rId6" Type="http://schemas.openxmlformats.org/officeDocument/2006/relationships/tags" Target="../tags/tag18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17.xml"/><Relationship Id="rId10" Type="http://schemas.openxmlformats.org/officeDocument/2006/relationships/tags" Target="../tags/tag22.xml"/><Relationship Id="rId4" Type="http://schemas.openxmlformats.org/officeDocument/2006/relationships/tags" Target="../tags/tag16.xml"/><Relationship Id="rId9" Type="http://schemas.openxmlformats.org/officeDocument/2006/relationships/tags" Target="../tags/tag21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25.xml"/><Relationship Id="rId7" Type="http://schemas.openxmlformats.org/officeDocument/2006/relationships/tags" Target="../tags/tag29.xml"/><Relationship Id="rId2" Type="http://schemas.openxmlformats.org/officeDocument/2006/relationships/tags" Target="../tags/tag24.xml"/><Relationship Id="rId1" Type="http://schemas.openxmlformats.org/officeDocument/2006/relationships/tags" Target="../tags/tag23.xml"/><Relationship Id="rId6" Type="http://schemas.openxmlformats.org/officeDocument/2006/relationships/tags" Target="../tags/tag28.xml"/><Relationship Id="rId11" Type="http://schemas.openxmlformats.org/officeDocument/2006/relationships/image" Target="../media/image6.png"/><Relationship Id="rId5" Type="http://schemas.openxmlformats.org/officeDocument/2006/relationships/tags" Target="../tags/tag27.xml"/><Relationship Id="rId10" Type="http://schemas.openxmlformats.org/officeDocument/2006/relationships/image" Target="../media/image5.png"/><Relationship Id="rId4" Type="http://schemas.openxmlformats.org/officeDocument/2006/relationships/tags" Target="../tags/tag26.xml"/><Relationship Id="rId9" Type="http://schemas.openxmlformats.org/officeDocument/2006/relationships/notesSlide" Target="../notesSlides/notesSlide5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37.xml"/><Relationship Id="rId13" Type="http://schemas.openxmlformats.org/officeDocument/2006/relationships/image" Target="../media/image7.png"/><Relationship Id="rId3" Type="http://schemas.openxmlformats.org/officeDocument/2006/relationships/tags" Target="../tags/tag32.xml"/><Relationship Id="rId7" Type="http://schemas.openxmlformats.org/officeDocument/2006/relationships/tags" Target="../tags/tag36.xml"/><Relationship Id="rId12" Type="http://schemas.openxmlformats.org/officeDocument/2006/relationships/notesSlide" Target="../notesSlides/notesSlide6.xml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tags" Target="../tags/tag35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34.xml"/><Relationship Id="rId10" Type="http://schemas.openxmlformats.org/officeDocument/2006/relationships/tags" Target="../tags/tag39.xml"/><Relationship Id="rId4" Type="http://schemas.openxmlformats.org/officeDocument/2006/relationships/tags" Target="../tags/tag33.xml"/><Relationship Id="rId9" Type="http://schemas.openxmlformats.org/officeDocument/2006/relationships/tags" Target="../tags/tag38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tags" Target="../tags/tag47.xml"/><Relationship Id="rId13" Type="http://schemas.openxmlformats.org/officeDocument/2006/relationships/tags" Target="../tags/tag52.xml"/><Relationship Id="rId18" Type="http://schemas.openxmlformats.org/officeDocument/2006/relationships/tags" Target="../tags/tag57.xml"/><Relationship Id="rId3" Type="http://schemas.openxmlformats.org/officeDocument/2006/relationships/tags" Target="../tags/tag42.xml"/><Relationship Id="rId21" Type="http://schemas.openxmlformats.org/officeDocument/2006/relationships/tags" Target="../tags/tag60.xml"/><Relationship Id="rId7" Type="http://schemas.openxmlformats.org/officeDocument/2006/relationships/tags" Target="../tags/tag46.xml"/><Relationship Id="rId12" Type="http://schemas.openxmlformats.org/officeDocument/2006/relationships/tags" Target="../tags/tag51.xml"/><Relationship Id="rId17" Type="http://schemas.openxmlformats.org/officeDocument/2006/relationships/tags" Target="../tags/tag56.xml"/><Relationship Id="rId25" Type="http://schemas.openxmlformats.org/officeDocument/2006/relationships/image" Target="../media/image9.png"/><Relationship Id="rId2" Type="http://schemas.openxmlformats.org/officeDocument/2006/relationships/tags" Target="../tags/tag41.xml"/><Relationship Id="rId16" Type="http://schemas.openxmlformats.org/officeDocument/2006/relationships/tags" Target="../tags/tag55.xml"/><Relationship Id="rId20" Type="http://schemas.openxmlformats.org/officeDocument/2006/relationships/tags" Target="../tags/tag59.xml"/><Relationship Id="rId1" Type="http://schemas.openxmlformats.org/officeDocument/2006/relationships/tags" Target="../tags/tag40.xml"/><Relationship Id="rId6" Type="http://schemas.openxmlformats.org/officeDocument/2006/relationships/tags" Target="../tags/tag45.xml"/><Relationship Id="rId11" Type="http://schemas.openxmlformats.org/officeDocument/2006/relationships/tags" Target="../tags/tag50.xml"/><Relationship Id="rId24" Type="http://schemas.openxmlformats.org/officeDocument/2006/relationships/image" Target="../media/image8.png"/><Relationship Id="rId5" Type="http://schemas.openxmlformats.org/officeDocument/2006/relationships/tags" Target="../tags/tag44.xml"/><Relationship Id="rId15" Type="http://schemas.openxmlformats.org/officeDocument/2006/relationships/tags" Target="../tags/tag54.xml"/><Relationship Id="rId23" Type="http://schemas.openxmlformats.org/officeDocument/2006/relationships/notesSlide" Target="../notesSlides/notesSlide7.xml"/><Relationship Id="rId10" Type="http://schemas.openxmlformats.org/officeDocument/2006/relationships/tags" Target="../tags/tag49.xml"/><Relationship Id="rId19" Type="http://schemas.openxmlformats.org/officeDocument/2006/relationships/tags" Target="../tags/tag58.xml"/><Relationship Id="rId4" Type="http://schemas.openxmlformats.org/officeDocument/2006/relationships/tags" Target="../tags/tag43.xml"/><Relationship Id="rId9" Type="http://schemas.openxmlformats.org/officeDocument/2006/relationships/tags" Target="../tags/tag48.xml"/><Relationship Id="rId14" Type="http://schemas.openxmlformats.org/officeDocument/2006/relationships/tags" Target="../tags/tag53.xml"/><Relationship Id="rId22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8" Type="http://schemas.openxmlformats.org/officeDocument/2006/relationships/tags" Target="../tags/tag68.xml"/><Relationship Id="rId13" Type="http://schemas.openxmlformats.org/officeDocument/2006/relationships/tags" Target="../tags/tag73.xml"/><Relationship Id="rId18" Type="http://schemas.openxmlformats.org/officeDocument/2006/relationships/tags" Target="../tags/tag78.xml"/><Relationship Id="rId3" Type="http://schemas.openxmlformats.org/officeDocument/2006/relationships/tags" Target="../tags/tag63.xml"/><Relationship Id="rId21" Type="http://schemas.openxmlformats.org/officeDocument/2006/relationships/notesSlide" Target="../notesSlides/notesSlide8.xml"/><Relationship Id="rId7" Type="http://schemas.openxmlformats.org/officeDocument/2006/relationships/tags" Target="../tags/tag67.xml"/><Relationship Id="rId12" Type="http://schemas.openxmlformats.org/officeDocument/2006/relationships/tags" Target="../tags/tag72.xml"/><Relationship Id="rId17" Type="http://schemas.openxmlformats.org/officeDocument/2006/relationships/tags" Target="../tags/tag77.xml"/><Relationship Id="rId2" Type="http://schemas.openxmlformats.org/officeDocument/2006/relationships/tags" Target="../tags/tag62.xml"/><Relationship Id="rId16" Type="http://schemas.openxmlformats.org/officeDocument/2006/relationships/tags" Target="../tags/tag76.xml"/><Relationship Id="rId20" Type="http://schemas.openxmlformats.org/officeDocument/2006/relationships/slideLayout" Target="../slideLayouts/slideLayout2.xml"/><Relationship Id="rId1" Type="http://schemas.openxmlformats.org/officeDocument/2006/relationships/tags" Target="../tags/tag61.xml"/><Relationship Id="rId6" Type="http://schemas.openxmlformats.org/officeDocument/2006/relationships/tags" Target="../tags/tag66.xml"/><Relationship Id="rId11" Type="http://schemas.openxmlformats.org/officeDocument/2006/relationships/tags" Target="../tags/tag71.xml"/><Relationship Id="rId5" Type="http://schemas.openxmlformats.org/officeDocument/2006/relationships/tags" Target="../tags/tag65.xml"/><Relationship Id="rId15" Type="http://schemas.openxmlformats.org/officeDocument/2006/relationships/tags" Target="../tags/tag75.xml"/><Relationship Id="rId10" Type="http://schemas.openxmlformats.org/officeDocument/2006/relationships/tags" Target="../tags/tag70.xml"/><Relationship Id="rId19" Type="http://schemas.openxmlformats.org/officeDocument/2006/relationships/tags" Target="../tags/tag79.xml"/><Relationship Id="rId4" Type="http://schemas.openxmlformats.org/officeDocument/2006/relationships/tags" Target="../tags/tag64.xml"/><Relationship Id="rId9" Type="http://schemas.openxmlformats.org/officeDocument/2006/relationships/tags" Target="../tags/tag69.xml"/><Relationship Id="rId14" Type="http://schemas.openxmlformats.org/officeDocument/2006/relationships/tags" Target="../tags/tag74.xml"/><Relationship Id="rId22" Type="http://schemas.openxmlformats.org/officeDocument/2006/relationships/image" Target="../media/image9.png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87.xml"/><Relationship Id="rId13" Type="http://schemas.openxmlformats.org/officeDocument/2006/relationships/notesSlide" Target="../notesSlides/notesSlide9.xml"/><Relationship Id="rId3" Type="http://schemas.openxmlformats.org/officeDocument/2006/relationships/tags" Target="../tags/tag82.xml"/><Relationship Id="rId7" Type="http://schemas.openxmlformats.org/officeDocument/2006/relationships/tags" Target="../tags/tag86.xml"/><Relationship Id="rId12" Type="http://schemas.openxmlformats.org/officeDocument/2006/relationships/slideLayout" Target="../slideLayouts/slideLayout2.xml"/><Relationship Id="rId2" Type="http://schemas.openxmlformats.org/officeDocument/2006/relationships/tags" Target="../tags/tag81.xml"/><Relationship Id="rId1" Type="http://schemas.openxmlformats.org/officeDocument/2006/relationships/tags" Target="../tags/tag80.xml"/><Relationship Id="rId6" Type="http://schemas.openxmlformats.org/officeDocument/2006/relationships/tags" Target="../tags/tag85.xml"/><Relationship Id="rId11" Type="http://schemas.openxmlformats.org/officeDocument/2006/relationships/tags" Target="../tags/tag90.xml"/><Relationship Id="rId5" Type="http://schemas.openxmlformats.org/officeDocument/2006/relationships/tags" Target="../tags/tag84.xml"/><Relationship Id="rId10" Type="http://schemas.openxmlformats.org/officeDocument/2006/relationships/tags" Target="../tags/tag89.xml"/><Relationship Id="rId4" Type="http://schemas.openxmlformats.org/officeDocument/2006/relationships/tags" Target="../tags/tag83.xml"/><Relationship Id="rId9" Type="http://schemas.openxmlformats.org/officeDocument/2006/relationships/tags" Target="../tags/tag88.xm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1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Customizing the Viewer</a:t>
            </a:r>
          </a:p>
        </p:txBody>
      </p:sp>
      <p:sp>
        <p:nvSpPr>
          <p:cNvPr id="11" name="Text Placeholder 10"/>
          <p:cNvSpPr>
            <a:spLocks noGrp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Mark K. Williams, CFPIM, CSCP					</a:t>
            </a:r>
          </a:p>
          <a:p>
            <a:r>
              <a:rPr lang="en-US" smtClean="0"/>
              <a:t>QAD Supply Chain Solutions Center</a:t>
            </a:r>
            <a:endParaRPr lang="en-US" dirty="0" smtClean="0"/>
          </a:p>
        </p:txBody>
      </p:sp>
      <p:sp>
        <p:nvSpPr>
          <p:cNvPr id="15" name="Text Placeholder 14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smtClean="0"/>
              <a:t>Demand Management Certification Program</a:t>
            </a:r>
            <a:endParaRPr lang="en-US" dirty="0" smtClean="0"/>
          </a:p>
        </p:txBody>
      </p:sp>
      <p:sp>
        <p:nvSpPr>
          <p:cNvPr id="14" name="Rectangle 13"/>
          <p:cNvSpPr/>
          <p:nvPr>
            <p:custDataLst>
              <p:tags r:id="rId5"/>
            </p:custDataLst>
          </p:nvPr>
        </p:nvSpPr>
        <p:spPr>
          <a:xfrm>
            <a:off x="457200" y="914400"/>
            <a:ext cx="8153400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smtClean="0"/>
              <a:t/>
            </a:r>
            <a:br>
              <a:rPr lang="en-US" dirty="0" smtClean="0"/>
            </a:br>
            <a:endParaRPr lang="en-US" sz="3600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Users can customize the display of </a:t>
            </a:r>
            <a:r>
              <a:rPr lang="en-US" b="1" dirty="0" smtClean="0"/>
              <a:t>opinion lines </a:t>
            </a:r>
            <a:r>
              <a:rPr lang="en-US" dirty="0" smtClean="0"/>
              <a:t>or </a:t>
            </a:r>
            <a:r>
              <a:rPr lang="en-US" b="1" dirty="0" smtClean="0"/>
              <a:t>series information fields </a:t>
            </a:r>
            <a:r>
              <a:rPr lang="en-US" dirty="0" smtClean="0"/>
              <a:t>in the </a:t>
            </a:r>
            <a:r>
              <a:rPr lang="en-US" b="1" dirty="0" smtClean="0"/>
              <a:t>Graph View, Data View, user created views and the Summary View</a:t>
            </a:r>
          </a:p>
          <a:p>
            <a:r>
              <a:rPr lang="en-US" dirty="0" smtClean="0"/>
              <a:t>Users can hide data that is not relevant to the current task</a:t>
            </a:r>
          </a:p>
          <a:p>
            <a:r>
              <a:rPr lang="en-US" dirty="0" smtClean="0"/>
              <a:t>Users can display additional data to compare and utilize when making forecast decisions</a:t>
            </a:r>
          </a:p>
          <a:p>
            <a:endParaRPr lang="en-US" dirty="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Customizing the Viewer – Recap </a:t>
            </a: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DM-Cust-Viewer-100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Users can customize the display of </a:t>
            </a:r>
            <a:r>
              <a:rPr lang="en-US" b="1" dirty="0" smtClean="0"/>
              <a:t>opinion lines </a:t>
            </a:r>
            <a:r>
              <a:rPr lang="en-US" dirty="0" smtClean="0"/>
              <a:t>or </a:t>
            </a:r>
            <a:r>
              <a:rPr lang="en-US" b="1" dirty="0" smtClean="0"/>
              <a:t>series information fields </a:t>
            </a:r>
            <a:r>
              <a:rPr lang="en-US" dirty="0" smtClean="0"/>
              <a:t>in the </a:t>
            </a:r>
            <a:r>
              <a:rPr lang="en-US" b="1" dirty="0" smtClean="0"/>
              <a:t>Graph View, Data View, user created views and the Summary View</a:t>
            </a:r>
          </a:p>
          <a:p>
            <a:r>
              <a:rPr lang="en-US" dirty="0" smtClean="0"/>
              <a:t>Users can hide data that is not relevant to the current task</a:t>
            </a:r>
          </a:p>
          <a:p>
            <a:r>
              <a:rPr lang="en-US" dirty="0" smtClean="0"/>
              <a:t>Users can display additional data to compare and utilize when making forecast decisions</a:t>
            </a:r>
          </a:p>
          <a:p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Overview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DM-Cust-Viewer-020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Content Placeholder 6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Each pane can be </a:t>
            </a:r>
            <a:r>
              <a:rPr lang="en-US" b="1" dirty="0" smtClean="0"/>
              <a:t>“pinned” </a:t>
            </a:r>
            <a:r>
              <a:rPr lang="en-US" dirty="0" smtClean="0"/>
              <a:t>to the side so they will shrink when not in </a:t>
            </a:r>
            <a:r>
              <a:rPr lang="en-US" dirty="0" smtClean="0"/>
              <a:t>use</a:t>
            </a:r>
          </a:p>
          <a:p>
            <a:pPr lvl="1"/>
            <a:r>
              <a:rPr lang="en-US" dirty="0" smtClean="0"/>
              <a:t>Click the thumbtack icon in the upper right corner of the window</a:t>
            </a:r>
            <a:endParaRPr lang="en-US" dirty="0" smtClean="0"/>
          </a:p>
          <a:p>
            <a:endParaRPr lang="en-US" dirty="0"/>
          </a:p>
        </p:txBody>
      </p:sp>
      <p:sp>
        <p:nvSpPr>
          <p:cNvPr id="409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>
              <a:spcBef>
                <a:spcPct val="20000"/>
              </a:spcBef>
            </a:pPr>
            <a:r>
              <a:rPr lang="en-US" dirty="0" smtClean="0"/>
              <a:t>Organizing the Viewer Workspace</a:t>
            </a:r>
            <a:endParaRPr lang="en-US" dirty="0"/>
          </a:p>
        </p:txBody>
      </p:sp>
      <p:pic>
        <p:nvPicPr>
          <p:cNvPr id="4101" name="Picture 9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1066800" y="2590800"/>
            <a:ext cx="7297007" cy="3739420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5127" name="Picture 12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00" y="2838343"/>
            <a:ext cx="675441" cy="660113"/>
          </a:xfrm>
          <a:prstGeom prst="rect">
            <a:avLst/>
          </a:prstGeom>
          <a:solidFill>
            <a:srgbClr val="FFFFFF">
              <a:shade val="85000"/>
            </a:srgbClr>
          </a:solidFill>
          <a:ln w="88900" cap="sq">
            <a:solidFill>
              <a:srgbClr val="FFFFFF"/>
            </a:solidFill>
            <a:miter lim="800000"/>
          </a:ln>
          <a:effectLst>
            <a:outerShdw blurRad="55000" dist="18000" dir="5400000" algn="tl" rotWithShape="0">
              <a:srgbClr val="000000">
                <a:alpha val="40000"/>
              </a:srgbClr>
            </a:outerShdw>
          </a:effectLst>
          <a:scene3d>
            <a:camera prst="orthographicFront"/>
            <a:lightRig rig="twoPt" dir="t">
              <a:rot lat="0" lon="0" rev="7200000"/>
            </a:lightRig>
          </a:scene3d>
          <a:sp3d>
            <a:bevelT w="25400" h="19050"/>
            <a:contourClr>
              <a:srgbClr val="FFFFFF"/>
            </a:contourClr>
          </a:sp3d>
        </p:spPr>
      </p:pic>
      <p:cxnSp>
        <p:nvCxnSpPr>
          <p:cNvPr id="4103" name="Straight Arrow Connector 8"/>
          <p:cNvCxnSpPr>
            <a:cxnSpLocks noChangeShapeType="1"/>
          </p:cNvCxnSpPr>
          <p:nvPr/>
        </p:nvCxnSpPr>
        <p:spPr bwMode="auto">
          <a:xfrm flipV="1">
            <a:off x="1248573" y="2895600"/>
            <a:ext cx="1799427" cy="272801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0" name="Straight Arrow Connector 8"/>
          <p:cNvCxnSpPr>
            <a:cxnSpLocks noChangeShapeType="1"/>
          </p:cNvCxnSpPr>
          <p:nvPr>
            <p:custDataLst>
              <p:tags r:id="rId4"/>
            </p:custDataLst>
          </p:nvPr>
        </p:nvCxnSpPr>
        <p:spPr bwMode="auto">
          <a:xfrm rot="10800000" flipV="1">
            <a:off x="7848600" y="2057398"/>
            <a:ext cx="685802" cy="685801"/>
          </a:xfrm>
          <a:prstGeom prst="straightConnector1">
            <a:avLst/>
          </a:prstGeom>
          <a:noFill/>
          <a:ln w="28575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9" name="Footer Placeholder 8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DM-Cust-Viewer-030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9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838200" y="1600200"/>
            <a:ext cx="7444754" cy="39624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5123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>
              <a:spcBef>
                <a:spcPct val="20000"/>
              </a:spcBef>
              <a:defRPr/>
            </a:pPr>
            <a:r>
              <a:rPr lang="en-US" dirty="0" smtClean="0"/>
              <a:t>Organizing the Workspace</a:t>
            </a:r>
          </a:p>
        </p:txBody>
      </p:sp>
      <p:sp>
        <p:nvSpPr>
          <p:cNvPr id="16388" name="Rectangle 8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990600"/>
            <a:ext cx="8382000" cy="1752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20000"/>
              </a:spcBef>
              <a:defRPr/>
            </a:pPr>
            <a:endParaRPr lang="en-US" sz="2000" dirty="0"/>
          </a:p>
        </p:txBody>
      </p:sp>
      <p:sp>
        <p:nvSpPr>
          <p:cNvPr id="21" name="TextBox 20"/>
          <p:cNvSpPr txBox="1"/>
          <p:nvPr>
            <p:custDataLst>
              <p:tags r:id="rId4"/>
            </p:custDataLst>
          </p:nvPr>
        </p:nvSpPr>
        <p:spPr>
          <a:xfrm>
            <a:off x="6629400" y="152400"/>
            <a:ext cx="9144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 &amp; 2</a:t>
            </a:r>
            <a:endParaRPr lang="en-US" sz="2400" b="1" dirty="0"/>
          </a:p>
        </p:txBody>
      </p:sp>
      <p:cxnSp>
        <p:nvCxnSpPr>
          <p:cNvPr id="23" name="Straight Arrow Connector 22"/>
          <p:cNvCxnSpPr>
            <a:stCxn id="21" idx="1"/>
          </p:cNvCxnSpPr>
          <p:nvPr>
            <p:custDataLst>
              <p:tags r:id="rId5"/>
            </p:custDataLst>
          </p:nvPr>
        </p:nvCxnSpPr>
        <p:spPr>
          <a:xfrm rot="10800000" flipV="1">
            <a:off x="4953000" y="383232"/>
            <a:ext cx="1676400" cy="91216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TextBox 26"/>
          <p:cNvSpPr txBox="1"/>
          <p:nvPr>
            <p:custDataLst>
              <p:tags r:id="rId6"/>
            </p:custDataLst>
          </p:nvPr>
        </p:nvSpPr>
        <p:spPr>
          <a:xfrm>
            <a:off x="8153400" y="4572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3</a:t>
            </a:r>
            <a:endParaRPr lang="en-US" sz="2400" b="1" dirty="0"/>
          </a:p>
        </p:txBody>
      </p:sp>
      <p:cxnSp>
        <p:nvCxnSpPr>
          <p:cNvPr id="30" name="Straight Arrow Connector 29"/>
          <p:cNvCxnSpPr/>
          <p:nvPr>
            <p:custDataLst>
              <p:tags r:id="rId7"/>
            </p:custDataLst>
          </p:nvPr>
        </p:nvCxnSpPr>
        <p:spPr>
          <a:xfrm rot="10800000" flipV="1">
            <a:off x="4343400" y="762000"/>
            <a:ext cx="3810000" cy="2362200"/>
          </a:xfrm>
          <a:prstGeom prst="straightConnector1">
            <a:avLst/>
          </a:prstGeom>
          <a:ln w="38100">
            <a:solidFill>
              <a:srgbClr val="0070C0"/>
            </a:solidFill>
            <a:prstDash val="sysDash"/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/>
          <p:nvPr>
            <p:custDataLst>
              <p:tags r:id="rId8"/>
            </p:custDataLst>
          </p:nvPr>
        </p:nvCxnSpPr>
        <p:spPr>
          <a:xfrm rot="16200000" flipH="1">
            <a:off x="6324600" y="1447800"/>
            <a:ext cx="2743200" cy="10668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>
            <p:custDataLst>
              <p:tags r:id="rId9"/>
            </p:custDataLst>
          </p:nvPr>
        </p:nvCxnSpPr>
        <p:spPr>
          <a:xfrm rot="5400000">
            <a:off x="3505200" y="1981200"/>
            <a:ext cx="4800600" cy="2057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>
            <p:custDataLst>
              <p:tags r:id="rId10"/>
            </p:custDataLst>
          </p:nvPr>
        </p:nvCxnSpPr>
        <p:spPr>
          <a:xfrm rot="10800000" flipV="1">
            <a:off x="1295400" y="609600"/>
            <a:ext cx="5486400" cy="29718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4" name="Footer Placeholder 2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DM-Cust-Viewer-040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/>
      <p:bldP spid="27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In the </a:t>
            </a:r>
            <a:r>
              <a:rPr lang="en-US" dirty="0" smtClean="0"/>
              <a:t>Viewer </a:t>
            </a:r>
            <a:r>
              <a:rPr lang="en-US" dirty="0" smtClean="0"/>
              <a:t>the </a:t>
            </a:r>
            <a:r>
              <a:rPr lang="en-US" b="1" dirty="0" smtClean="0"/>
              <a:t>Data View </a:t>
            </a:r>
            <a:r>
              <a:rPr lang="en-US" dirty="0" smtClean="0"/>
              <a:t>and </a:t>
            </a:r>
            <a:r>
              <a:rPr lang="en-US" b="1" dirty="0" smtClean="0"/>
              <a:t>Data Graph View </a:t>
            </a:r>
            <a:r>
              <a:rPr lang="en-US" dirty="0" smtClean="0"/>
              <a:t>are available by </a:t>
            </a:r>
            <a:r>
              <a:rPr lang="en-US" dirty="0" smtClean="0"/>
              <a:t>default</a:t>
            </a:r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Default Views</a:t>
            </a:r>
          </a:p>
        </p:txBody>
      </p:sp>
      <p:grpSp>
        <p:nvGrpSpPr>
          <p:cNvPr id="16" name="Group 15"/>
          <p:cNvGrpSpPr/>
          <p:nvPr>
            <p:custDataLst>
              <p:tags r:id="rId4"/>
            </p:custDataLst>
          </p:nvPr>
        </p:nvGrpSpPr>
        <p:grpSpPr>
          <a:xfrm>
            <a:off x="152400" y="1828800"/>
            <a:ext cx="4139118" cy="4495800"/>
            <a:chOff x="152400" y="2133600"/>
            <a:chExt cx="4139118" cy="41910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26" name="Picture 2"/>
            <p:cNvPicPr>
              <a:picLocks noChangeAspect="1" noChangeArrowheads="1"/>
            </p:cNvPicPr>
            <p:nvPr/>
          </p:nvPicPr>
          <p:blipFill>
            <a:blip r:embed="rId10" cstate="print"/>
            <a:srcRect/>
            <a:stretch>
              <a:fillRect/>
            </a:stretch>
          </p:blipFill>
          <p:spPr bwMode="auto">
            <a:xfrm>
              <a:off x="152400" y="2209800"/>
              <a:ext cx="4139118" cy="4114800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</p:pic>
        <p:sp>
          <p:nvSpPr>
            <p:cNvPr id="14" name="Rounded Rectangle 19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152400" y="2133600"/>
              <a:ext cx="381000" cy="304800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" name="Group 16"/>
          <p:cNvGrpSpPr/>
          <p:nvPr>
            <p:custDataLst>
              <p:tags r:id="rId5"/>
            </p:custDataLst>
          </p:nvPr>
        </p:nvGrpSpPr>
        <p:grpSpPr>
          <a:xfrm>
            <a:off x="4572000" y="1905001"/>
            <a:ext cx="4369687" cy="4419600"/>
            <a:chOff x="4572000" y="2209799"/>
            <a:chExt cx="4369687" cy="4114801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pic>
          <p:nvPicPr>
            <p:cNvPr id="1027" name="Picture 3"/>
            <p:cNvPicPr>
              <a:picLocks noChangeAspect="1" noChangeArrowheads="1"/>
            </p:cNvPicPr>
            <p:nvPr/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4572000" y="2209800"/>
              <a:ext cx="4369687" cy="4114800"/>
            </a:xfrm>
            <a:prstGeom prst="rect">
              <a:avLst/>
            </a:prstGeom>
            <a:noFill/>
            <a:ln w="9525">
              <a:solidFill>
                <a:schemeClr val="tx1">
                  <a:lumMod val="50000"/>
                  <a:lumOff val="50000"/>
                </a:schemeClr>
              </a:solidFill>
              <a:miter lim="800000"/>
              <a:headEnd/>
              <a:tailEnd/>
            </a:ln>
          </p:spPr>
        </p:pic>
        <p:sp>
          <p:nvSpPr>
            <p:cNvPr id="15" name="Rounded Rectangle 19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4572000" y="2209799"/>
              <a:ext cx="520038" cy="228601"/>
            </a:xfrm>
            <a:prstGeom prst="roundRect">
              <a:avLst>
                <a:gd name="adj" fmla="val 16667"/>
              </a:avLst>
            </a:prstGeom>
            <a:noFill/>
            <a:ln w="28575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0" name="Footer Placeholder 9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DM-Cust-Viewer-050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6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85000" lnSpcReduction="20000"/>
          </a:bodyPr>
          <a:lstStyle/>
          <a:p>
            <a:r>
              <a:rPr lang="en-US" dirty="0" smtClean="0"/>
              <a:t>In addition to the Data and Data Graph Views users can create and save their own Views</a:t>
            </a:r>
          </a:p>
          <a:p>
            <a:r>
              <a:rPr lang="en-US" dirty="0" smtClean="0"/>
              <a:t>These views can be created and modified in the Data View Manager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Clicking on a currently Visible view will hide it in the Viewer</a:t>
            </a:r>
          </a:p>
          <a:p>
            <a:endParaRPr lang="en-US" dirty="0" smtClean="0"/>
          </a:p>
        </p:txBody>
      </p:sp>
      <p:sp>
        <p:nvSpPr>
          <p:cNvPr id="717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User Defined Views</a:t>
            </a:r>
          </a:p>
        </p:txBody>
      </p:sp>
      <p:pic>
        <p:nvPicPr>
          <p:cNvPr id="7173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685800" y="2267098"/>
            <a:ext cx="7956176" cy="3031646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7174" name="Rounded Rectangle 7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603377" y="2854211"/>
            <a:ext cx="533400" cy="757911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7175" name="Rounded 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603376" y="4085817"/>
            <a:ext cx="2590800" cy="852650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" name="TextBox 7"/>
          <p:cNvSpPr txBox="1"/>
          <p:nvPr>
            <p:custDataLst>
              <p:tags r:id="rId7"/>
            </p:custDataLst>
          </p:nvPr>
        </p:nvSpPr>
        <p:spPr>
          <a:xfrm>
            <a:off x="5593976" y="1717344"/>
            <a:ext cx="381000" cy="57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400" b="1" dirty="0" smtClean="0"/>
              <a:t>1</a:t>
            </a:r>
            <a:endParaRPr lang="en-US" sz="2400" b="1" dirty="0"/>
          </a:p>
        </p:txBody>
      </p:sp>
      <p:sp>
        <p:nvSpPr>
          <p:cNvPr id="9" name="TextBox 8"/>
          <p:cNvSpPr txBox="1"/>
          <p:nvPr>
            <p:custDataLst>
              <p:tags r:id="rId8"/>
            </p:custDataLst>
          </p:nvPr>
        </p:nvSpPr>
        <p:spPr>
          <a:xfrm>
            <a:off x="8641976" y="3896339"/>
            <a:ext cx="304800" cy="57398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cxnSp>
        <p:nvCxnSpPr>
          <p:cNvPr id="11" name="Straight Arrow Connector 10"/>
          <p:cNvCxnSpPr/>
          <p:nvPr>
            <p:custDataLst>
              <p:tags r:id="rId9"/>
            </p:custDataLst>
          </p:nvPr>
        </p:nvCxnSpPr>
        <p:spPr>
          <a:xfrm rot="5400000">
            <a:off x="5071896" y="2255929"/>
            <a:ext cx="663171" cy="533391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2" name="Straight Arrow Connector 11"/>
          <p:cNvCxnSpPr/>
          <p:nvPr>
            <p:custDataLst>
              <p:tags r:id="rId10"/>
            </p:custDataLst>
          </p:nvPr>
        </p:nvCxnSpPr>
        <p:spPr>
          <a:xfrm rot="10800000" flipV="1">
            <a:off x="7270376" y="4180556"/>
            <a:ext cx="1295400" cy="94739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3" name="Footer Placeholder 1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DM-Cust-Viewer-060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5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>
            <a:normAutofit fontScale="90000"/>
          </a:bodyPr>
          <a:lstStyle/>
          <a:p>
            <a:r>
              <a:rPr lang="en-US" dirty="0" smtClean="0"/>
              <a:t>To Create Or </a:t>
            </a:r>
            <a:br>
              <a:rPr lang="en-US" dirty="0" smtClean="0"/>
            </a:br>
            <a:r>
              <a:rPr lang="en-US" dirty="0" smtClean="0"/>
              <a:t>Edit A View</a:t>
            </a:r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1676400"/>
            <a:ext cx="3581400" cy="464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 typeface="+mj-lt"/>
              <a:buAutoNum type="arabicPeriod"/>
              <a:defRPr/>
            </a:pPr>
            <a:endParaRPr lang="en-US" sz="1800" kern="0" dirty="0">
              <a:latin typeface="+mn-lt"/>
            </a:endParaRPr>
          </a:p>
        </p:txBody>
      </p:sp>
      <p:pic>
        <p:nvPicPr>
          <p:cNvPr id="8197" name="Picture 6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24" cstate="print"/>
          <a:srcRect/>
          <a:stretch>
            <a:fillRect/>
          </a:stretch>
        </p:blipFill>
        <p:spPr bwMode="auto">
          <a:xfrm>
            <a:off x="5486400" y="228600"/>
            <a:ext cx="3352800" cy="2686051"/>
          </a:xfrm>
          <a:prstGeom prst="rect">
            <a:avLst/>
          </a:prstGeom>
          <a:noFill/>
          <a:ln w="317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200" name="Rounded Rectangle 12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5540971" y="2532888"/>
            <a:ext cx="2828925" cy="438912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8199" name="Picture 7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25" cstate="print"/>
          <a:srcRect/>
          <a:stretch>
            <a:fillRect/>
          </a:stretch>
        </p:blipFill>
        <p:spPr bwMode="auto">
          <a:xfrm>
            <a:off x="547616" y="3352800"/>
            <a:ext cx="8367784" cy="27432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8201" name="Rounded Rectangle 13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796928" y="3352800"/>
            <a:ext cx="1219200" cy="15240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2" name="Rounded Rectangle 1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644525" y="3733800"/>
            <a:ext cx="762000" cy="15240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8203" name="Rounded Rectangle 1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 rot="5400000">
            <a:off x="4862529" y="5060194"/>
            <a:ext cx="1246909" cy="658449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7" name="TextBox 16"/>
          <p:cNvSpPr txBox="1"/>
          <p:nvPr>
            <p:custDataLst>
              <p:tags r:id="rId10"/>
            </p:custDataLst>
          </p:nvPr>
        </p:nvSpPr>
        <p:spPr>
          <a:xfrm>
            <a:off x="8786210" y="2590800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sp>
        <p:nvSpPr>
          <p:cNvPr id="18" name="TextBox 17"/>
          <p:cNvSpPr txBox="1"/>
          <p:nvPr>
            <p:custDataLst>
              <p:tags r:id="rId11"/>
            </p:custDataLst>
          </p:nvPr>
        </p:nvSpPr>
        <p:spPr>
          <a:xfrm>
            <a:off x="0" y="3429000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sp>
        <p:nvSpPr>
          <p:cNvPr id="19" name="TextBox 18"/>
          <p:cNvSpPr txBox="1"/>
          <p:nvPr>
            <p:custDataLst>
              <p:tags r:id="rId12"/>
            </p:custDataLst>
          </p:nvPr>
        </p:nvSpPr>
        <p:spPr>
          <a:xfrm>
            <a:off x="3810000" y="26670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3</a:t>
            </a:r>
            <a:endParaRPr lang="en-US" sz="2400" b="1" dirty="0"/>
          </a:p>
        </p:txBody>
      </p:sp>
      <p:sp>
        <p:nvSpPr>
          <p:cNvPr id="20" name="Rounded Rectangle 14"/>
          <p:cNvSpPr>
            <a:spLocks noChangeArrowheads="1"/>
          </p:cNvSpPr>
          <p:nvPr>
            <p:custDataLst>
              <p:tags r:id="rId13"/>
            </p:custDataLst>
          </p:nvPr>
        </p:nvSpPr>
        <p:spPr bwMode="auto">
          <a:xfrm>
            <a:off x="838200" y="3581400"/>
            <a:ext cx="381000" cy="15240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24" name="Straight Arrow Connector 23"/>
          <p:cNvCxnSpPr>
            <a:stCxn id="18" idx="3"/>
            <a:endCxn id="20" idx="1"/>
          </p:cNvCxnSpPr>
          <p:nvPr>
            <p:custDataLst>
              <p:tags r:id="rId14"/>
            </p:custDataLst>
          </p:nvPr>
        </p:nvCxnSpPr>
        <p:spPr>
          <a:xfrm flipV="1">
            <a:off x="304800" y="3657600"/>
            <a:ext cx="533400" cy="2233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6" name="Straight Arrow Connector 25"/>
          <p:cNvCxnSpPr>
            <a:stCxn id="18" idx="3"/>
          </p:cNvCxnSpPr>
          <p:nvPr>
            <p:custDataLst>
              <p:tags r:id="rId15"/>
            </p:custDataLst>
          </p:nvPr>
        </p:nvCxnSpPr>
        <p:spPr>
          <a:xfrm>
            <a:off x="304800" y="3659833"/>
            <a:ext cx="457200" cy="15016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29" name="Straight Arrow Connector 28"/>
          <p:cNvCxnSpPr/>
          <p:nvPr>
            <p:custDataLst>
              <p:tags r:id="rId16"/>
            </p:custDataLst>
          </p:nvPr>
        </p:nvCxnSpPr>
        <p:spPr>
          <a:xfrm rot="5400000">
            <a:off x="3297883" y="3564582"/>
            <a:ext cx="909935" cy="381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1" name="TextBox 30"/>
          <p:cNvSpPr txBox="1"/>
          <p:nvPr>
            <p:custDataLst>
              <p:tags r:id="rId17"/>
            </p:custDataLst>
          </p:nvPr>
        </p:nvSpPr>
        <p:spPr>
          <a:xfrm>
            <a:off x="4191000" y="2438400"/>
            <a:ext cx="357790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400" b="1" dirty="0" smtClean="0"/>
              <a:t>4</a:t>
            </a:r>
            <a:endParaRPr lang="en-US" sz="2400" b="1" dirty="0"/>
          </a:p>
        </p:txBody>
      </p:sp>
      <p:cxnSp>
        <p:nvCxnSpPr>
          <p:cNvPr id="32" name="Straight Arrow Connector 31"/>
          <p:cNvCxnSpPr/>
          <p:nvPr>
            <p:custDataLst>
              <p:tags r:id="rId18"/>
            </p:custDataLst>
          </p:nvPr>
        </p:nvCxnSpPr>
        <p:spPr>
          <a:xfrm rot="5400000">
            <a:off x="2933699" y="4000501"/>
            <a:ext cx="2286002" cy="228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4" name="Straight Arrow Connector 33"/>
          <p:cNvCxnSpPr/>
          <p:nvPr>
            <p:custDataLst>
              <p:tags r:id="rId19"/>
            </p:custDataLst>
          </p:nvPr>
        </p:nvCxnSpPr>
        <p:spPr>
          <a:xfrm>
            <a:off x="4724400" y="2133600"/>
            <a:ext cx="838200" cy="1524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38" name="TextBox 37"/>
          <p:cNvSpPr txBox="1"/>
          <p:nvPr>
            <p:custDataLst>
              <p:tags r:id="rId20"/>
            </p:custDataLst>
          </p:nvPr>
        </p:nvSpPr>
        <p:spPr>
          <a:xfrm>
            <a:off x="4343400" y="19050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5</a:t>
            </a:r>
            <a:endParaRPr lang="en-US" sz="2400" b="1" dirty="0"/>
          </a:p>
        </p:txBody>
      </p:sp>
      <p:cxnSp>
        <p:nvCxnSpPr>
          <p:cNvPr id="41" name="Straight Arrow Connector 40"/>
          <p:cNvCxnSpPr/>
          <p:nvPr>
            <p:custDataLst>
              <p:tags r:id="rId21"/>
            </p:custDataLst>
          </p:nvPr>
        </p:nvCxnSpPr>
        <p:spPr>
          <a:xfrm rot="10800000" flipV="1">
            <a:off x="8229601" y="2819400"/>
            <a:ext cx="419101" cy="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7" name="Footer Placeholder 2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DM-Cust-Viewer-070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/>
      <p:bldP spid="18" grpId="0"/>
      <p:bldP spid="19" grpId="0"/>
      <p:bldP spid="31" grpId="0"/>
      <p:bldP spid="3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20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>
              <a:lnSpc>
                <a:spcPct val="90000"/>
              </a:lnSpc>
              <a:spcBef>
                <a:spcPct val="0"/>
              </a:spcBef>
              <a:spcAft>
                <a:spcPct val="30000"/>
              </a:spcAft>
              <a:buFontTx/>
              <a:buNone/>
            </a:pPr>
            <a:r>
              <a:rPr lang="en-US" sz="2000" dirty="0" smtClean="0"/>
              <a:t>An existing view can be copied and then modified as desired</a:t>
            </a: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>
              <a:lnSpc>
                <a:spcPct val="90000"/>
              </a:lnSpc>
              <a:spcAft>
                <a:spcPct val="30000"/>
              </a:spcAft>
            </a:pPr>
            <a:r>
              <a:rPr lang="en-US" dirty="0" smtClean="0"/>
              <a:t>Copy An Existing View </a:t>
            </a:r>
          </a:p>
        </p:txBody>
      </p:sp>
      <p:sp>
        <p:nvSpPr>
          <p:cNvPr id="8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304800" y="2286000"/>
            <a:ext cx="3505200" cy="3886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sz="1800" kern="0" dirty="0">
              <a:latin typeface="+mn-lt"/>
            </a:endParaRPr>
          </a:p>
        </p:txBody>
      </p:sp>
      <p:pic>
        <p:nvPicPr>
          <p:cNvPr id="9222" name="Picture 7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22" cstate="print"/>
          <a:srcRect/>
          <a:stretch>
            <a:fillRect/>
          </a:stretch>
        </p:blipFill>
        <p:spPr bwMode="auto">
          <a:xfrm>
            <a:off x="381000" y="1752600"/>
            <a:ext cx="8499475" cy="44196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9223" name="Rounded Rectangle 9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623666" y="2006055"/>
            <a:ext cx="885801" cy="356146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4" name="Rounded Rectangle 10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864407" y="2766415"/>
            <a:ext cx="3290119" cy="440905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9225" name="Rounded Rectangle 11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 rot="5400000">
            <a:off x="4533261" y="4642789"/>
            <a:ext cx="1724014" cy="759258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0" name="TextBox 9"/>
          <p:cNvSpPr txBox="1"/>
          <p:nvPr>
            <p:custDataLst>
              <p:tags r:id="rId9"/>
            </p:custDataLst>
          </p:nvPr>
        </p:nvSpPr>
        <p:spPr>
          <a:xfrm>
            <a:off x="1828800" y="52578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1</a:t>
            </a:r>
            <a:endParaRPr lang="en-US" sz="2400" b="1" dirty="0"/>
          </a:p>
        </p:txBody>
      </p:sp>
      <p:sp>
        <p:nvSpPr>
          <p:cNvPr id="11" name="TextBox 10"/>
          <p:cNvSpPr txBox="1"/>
          <p:nvPr>
            <p:custDataLst>
              <p:tags r:id="rId10"/>
            </p:custDataLst>
          </p:nvPr>
        </p:nvSpPr>
        <p:spPr>
          <a:xfrm>
            <a:off x="5486400" y="1676400"/>
            <a:ext cx="3810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2</a:t>
            </a:r>
            <a:endParaRPr lang="en-US" sz="2400" b="1" dirty="0"/>
          </a:p>
        </p:txBody>
      </p:sp>
      <p:cxnSp>
        <p:nvCxnSpPr>
          <p:cNvPr id="13" name="Straight Arrow Connector 12"/>
          <p:cNvCxnSpPr/>
          <p:nvPr>
            <p:custDataLst>
              <p:tags r:id="rId11"/>
            </p:custDataLst>
          </p:nvPr>
        </p:nvCxnSpPr>
        <p:spPr>
          <a:xfrm rot="16200000" flipV="1">
            <a:off x="1028701" y="4381499"/>
            <a:ext cx="1295398" cy="6096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19" name="Straight Arrow Connector 18"/>
          <p:cNvCxnSpPr>
            <a:stCxn id="11" idx="1"/>
          </p:cNvCxnSpPr>
          <p:nvPr>
            <p:custDataLst>
              <p:tags r:id="rId12"/>
            </p:custDataLst>
          </p:nvPr>
        </p:nvCxnSpPr>
        <p:spPr>
          <a:xfrm rot="10800000" flipV="1">
            <a:off x="4572000" y="1907232"/>
            <a:ext cx="914400" cy="150167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TextBox 21"/>
          <p:cNvSpPr txBox="1"/>
          <p:nvPr>
            <p:custDataLst>
              <p:tags r:id="rId13"/>
            </p:custDataLst>
          </p:nvPr>
        </p:nvSpPr>
        <p:spPr>
          <a:xfrm>
            <a:off x="6705600" y="2667000"/>
            <a:ext cx="3048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3</a:t>
            </a:r>
            <a:endParaRPr lang="en-US" sz="2400" b="1" dirty="0"/>
          </a:p>
        </p:txBody>
      </p:sp>
      <p:cxnSp>
        <p:nvCxnSpPr>
          <p:cNvPr id="23" name="Straight Arrow Connector 22"/>
          <p:cNvCxnSpPr/>
          <p:nvPr>
            <p:custDataLst>
              <p:tags r:id="rId14"/>
            </p:custDataLst>
          </p:nvPr>
        </p:nvCxnSpPr>
        <p:spPr>
          <a:xfrm rot="10800000">
            <a:off x="6248400" y="2895600"/>
            <a:ext cx="457200" cy="1588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6" name="TextBox 25"/>
          <p:cNvSpPr txBox="1"/>
          <p:nvPr>
            <p:custDataLst>
              <p:tags r:id="rId15"/>
            </p:custDataLst>
          </p:nvPr>
        </p:nvSpPr>
        <p:spPr>
          <a:xfrm>
            <a:off x="6781800" y="49530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4</a:t>
            </a:r>
            <a:endParaRPr lang="en-US" sz="2400" b="1" dirty="0"/>
          </a:p>
        </p:txBody>
      </p:sp>
      <p:cxnSp>
        <p:nvCxnSpPr>
          <p:cNvPr id="27" name="Straight Arrow Connector 26"/>
          <p:cNvCxnSpPr/>
          <p:nvPr>
            <p:custDataLst>
              <p:tags r:id="rId16"/>
            </p:custDataLst>
          </p:nvPr>
        </p:nvCxnSpPr>
        <p:spPr>
          <a:xfrm rot="10800000" flipV="1">
            <a:off x="5943600" y="5257798"/>
            <a:ext cx="762000" cy="2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9" name="TextBox 28"/>
          <p:cNvSpPr txBox="1"/>
          <p:nvPr>
            <p:custDataLst>
              <p:tags r:id="rId17"/>
            </p:custDataLst>
          </p:nvPr>
        </p:nvSpPr>
        <p:spPr>
          <a:xfrm>
            <a:off x="2362200" y="1447800"/>
            <a:ext cx="45720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400" b="1" dirty="0" smtClean="0"/>
              <a:t>5</a:t>
            </a:r>
            <a:endParaRPr lang="en-US" sz="2400" b="1" dirty="0"/>
          </a:p>
        </p:txBody>
      </p:sp>
      <p:cxnSp>
        <p:nvCxnSpPr>
          <p:cNvPr id="30" name="Straight Arrow Connector 29"/>
          <p:cNvCxnSpPr/>
          <p:nvPr>
            <p:custDataLst>
              <p:tags r:id="rId18"/>
            </p:custDataLst>
          </p:nvPr>
        </p:nvCxnSpPr>
        <p:spPr>
          <a:xfrm rot="10800000" flipV="1">
            <a:off x="1676400" y="1828800"/>
            <a:ext cx="609600" cy="3810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17" name="Rounded Rectangle 9"/>
          <p:cNvSpPr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228600" y="2362200"/>
            <a:ext cx="1600200" cy="1600200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" name="Footer Placeholder 20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DM-Cust-Viewer-080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5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1" grpId="0"/>
      <p:bldP spid="22" grpId="0"/>
      <p:bldP spid="26" grpId="0"/>
      <p:bldP spid="2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5" name="Picture 7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381000" y="1364768"/>
            <a:ext cx="8499475" cy="44196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024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Views Can Be Shared With Other Users</a:t>
            </a:r>
          </a:p>
        </p:txBody>
      </p:sp>
      <p:sp>
        <p:nvSpPr>
          <p:cNvPr id="7" name="Rectangle 3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1288568"/>
            <a:ext cx="3429000" cy="2590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 typeface="Arial" pitchFamily="34" charset="0"/>
              <a:buChar char="•"/>
              <a:defRPr/>
            </a:pPr>
            <a:endParaRPr lang="en-US" sz="1800" b="1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AutoNum type="arabicParenR"/>
              <a:defRPr/>
            </a:pPr>
            <a:endParaRPr lang="en-US" sz="1800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sz="1800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sz="1800" kern="0" dirty="0">
              <a:latin typeface="+mn-lt"/>
            </a:endParaRPr>
          </a:p>
          <a:p>
            <a:pPr marL="342900" indent="-342900" algn="l">
              <a:lnSpc>
                <a:spcPct val="90000"/>
              </a:lnSpc>
              <a:spcAft>
                <a:spcPct val="30000"/>
              </a:spcAft>
              <a:buFontTx/>
              <a:buChar char="•"/>
              <a:defRPr/>
            </a:pPr>
            <a:endParaRPr lang="en-US" sz="1800" kern="0" dirty="0">
              <a:latin typeface="+mn-lt"/>
            </a:endParaRPr>
          </a:p>
        </p:txBody>
      </p:sp>
      <p:sp>
        <p:nvSpPr>
          <p:cNvPr id="20" name="TextBox 19"/>
          <p:cNvSpPr txBox="1"/>
          <p:nvPr>
            <p:custDataLst>
              <p:tags r:id="rId5"/>
            </p:custDataLst>
          </p:nvPr>
        </p:nvSpPr>
        <p:spPr>
          <a:xfrm>
            <a:off x="2457704" y="1066800"/>
            <a:ext cx="304800" cy="381000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1</a:t>
            </a:r>
            <a:endParaRPr lang="en-US" b="1" dirty="0"/>
          </a:p>
        </p:txBody>
      </p:sp>
      <p:sp>
        <p:nvSpPr>
          <p:cNvPr id="21" name="TextBox 20"/>
          <p:cNvSpPr txBox="1"/>
          <p:nvPr>
            <p:custDataLst>
              <p:tags r:id="rId6"/>
            </p:custDataLst>
          </p:nvPr>
        </p:nvSpPr>
        <p:spPr>
          <a:xfrm>
            <a:off x="4343400" y="3345968"/>
            <a:ext cx="228600" cy="38100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smtClean="0"/>
              <a:t>2</a:t>
            </a:r>
            <a:endParaRPr lang="en-US" b="1" dirty="0"/>
          </a:p>
        </p:txBody>
      </p:sp>
      <p:sp>
        <p:nvSpPr>
          <p:cNvPr id="23" name="Rounded Rectangle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1049736" y="1681237"/>
            <a:ext cx="381000" cy="304800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" name="TextBox 23"/>
          <p:cNvSpPr txBox="1"/>
          <p:nvPr>
            <p:custDataLst>
              <p:tags r:id="rId8"/>
            </p:custDataLst>
          </p:nvPr>
        </p:nvSpPr>
        <p:spPr>
          <a:xfrm>
            <a:off x="440136" y="3967236"/>
            <a:ext cx="381000" cy="369332"/>
          </a:xfrm>
          <a:prstGeom prst="rect">
            <a:avLst/>
          </a:prstGeom>
          <a:noFill/>
          <a:ln w="28575">
            <a:noFill/>
          </a:ln>
        </p:spPr>
        <p:txBody>
          <a:bodyPr wrap="square" rtlCol="0">
            <a:spAutoFit/>
          </a:bodyPr>
          <a:lstStyle/>
          <a:p>
            <a:r>
              <a:rPr lang="en-US" b="1" dirty="0" smtClean="0"/>
              <a:t>3</a:t>
            </a:r>
            <a:endParaRPr lang="en-US" b="1" dirty="0"/>
          </a:p>
        </p:txBody>
      </p:sp>
      <p:cxnSp>
        <p:nvCxnSpPr>
          <p:cNvPr id="26" name="Straight Arrow Connector 25"/>
          <p:cNvCxnSpPr>
            <a:stCxn id="20" idx="1"/>
          </p:cNvCxnSpPr>
          <p:nvPr>
            <p:custDataLst>
              <p:tags r:id="rId9"/>
            </p:custDataLst>
          </p:nvPr>
        </p:nvCxnSpPr>
        <p:spPr>
          <a:xfrm rot="10800000" flipV="1">
            <a:off x="2000504" y="1257300"/>
            <a:ext cx="457200" cy="1905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0" name="Straight Arrow Connector 29"/>
          <p:cNvCxnSpPr/>
          <p:nvPr>
            <p:custDataLst>
              <p:tags r:id="rId10"/>
            </p:custDataLst>
          </p:nvPr>
        </p:nvCxnSpPr>
        <p:spPr>
          <a:xfrm rot="10800000" flipV="1">
            <a:off x="2971800" y="3574568"/>
            <a:ext cx="1371600" cy="3048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cxnSp>
        <p:nvCxnSpPr>
          <p:cNvPr id="32" name="Straight Arrow Connector 31"/>
          <p:cNvCxnSpPr>
            <a:stCxn id="24" idx="0"/>
          </p:cNvCxnSpPr>
          <p:nvPr>
            <p:custDataLst>
              <p:tags r:id="rId11"/>
            </p:custDataLst>
          </p:nvPr>
        </p:nvCxnSpPr>
        <p:spPr>
          <a:xfrm rot="5400000" flipH="1" flipV="1">
            <a:off x="-36114" y="2728986"/>
            <a:ext cx="1905000" cy="5715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  <p:sp>
        <p:nvSpPr>
          <p:cNvPr id="22" name="Footer Placeholder 21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en-US" smtClean="0"/>
              <a:t>DM-Cust-Viewer-090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3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/>
      <p:bldP spid="21" grpId="0"/>
      <p:bldP spid="24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dkQsovc2xXZmotB5XA6FY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mhOyrO7WAEBvc5BwACpwn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mm3ML8ZaPlnuiuLgG2Euz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SNiFEas25352B1CHMNBKu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BpqkcWVbpSp5ZEONSNVue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7j5PynUdsuyWU8rmFao65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NXbWz0pfh0dsFZzPB47RA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gHpPEuNKEHmN4Mm8OAlIY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4jizqPJhydp7dLfUvtt3H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nFu3LUnG9UYHC5x44X1m8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oXzASU5SfUQUVC5n4PTR3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S2YhZvZgdye2nnSyOASNP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8v8anqov2k1ehwta1tAhF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QH9VYGSctg5TO3rIxEtJR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THkyTTNqhLP4Er0ssICQR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N9U6NGaGyWtyFIzRHjsyRz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7WG6EFUj1bFCI71J4J0L2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5CXWWfoeG2P9xMPxYVVk4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FFTEzkNTxFmaQ5n9e9Qty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oKCRrtUEAT5IEXFctAQyh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MvAb4YlQYBrZP8K3ez4ci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MvAb4YlQYBrZP8K3ez4ci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uNUXH1n78JSXchvXeUtdj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SjCyR2UDsOKOjZ1HAQK3O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7WG6EFUj1bFCI71J4J0L2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5CXWWfoeG2P9xMPxYVVk4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O63ucyGBQVV9v1gQBJkm0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uU4HwfQbjiTs7z29tlDqk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GyBZse8hrFDaC8qu2qKFC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lVo6pi0I4cblBB15q2gkk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YJdX2TyIJSQB7G7ufIct0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zhs9PtkScmMlWETsg69ls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vZtlYVMx8QZ6aVvT44oQG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MLx7psVZCpbdFZg8AR14l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iWs5ADzAKnGjTGxoPMsRKa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g2THNrgYJAjKew5wNC31R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Dbdwq2bn0piL64ZOzNyx3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QSUUovD8BAL2eWLUIhFxU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KsPGVTHRYnA6UYbh3FpgC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hfk9ZwXKNo9ceIGS5AWeA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CUPh8HIYAPWUvRjjB32Vp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C8NIGNxgOkKQQVQDLZ90M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90sjXK4mdGuQhHtq1Urj0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gXRyZn9vP5Ml2CJXRUx6q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syrFilKpHdF2heeMA1SOF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iirI0gwt4I1uxJFCLkm4y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dGXS9YIZpCb5Ey7hnTYm0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C8NIGNxgOkKQQVQDLZ90M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kx50ie9dJmCn5KK77yK4i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ir46vuXt5cU8mpM8GuQcS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tgtmwfMqCVMVfDVbJEggg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ptWokkYRge5wtXOC8XIHFz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mra9duKbWCy3NxYbUNymH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oLG7yBGyyBQuAW9bLmv29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VT059MNT6dhG2ps5W9un3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f8z6ip4ULrBp56GmiuQE6a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djX12I2cQEwvPM7trUKFv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YUvArwRFZLeRYEI5x7Yb6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l0D9akYeysJxQNizh73bU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aF1osXi2MpZSYMfmPMcs6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RpIGaF5E7yw6j0LiNX4yQ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8rWs3gu5pV9g9drt9i9Ul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1JtiNZk66lfkhgKIBO919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W3RyRjNLpVaXqcYLsvLiO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0OVaIrGkKj1qMpqf70ikW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lQuXWn24WCC1aHBvkZ53x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PzkQDWHzfeul3h1MU1wtr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GU92dAz0K2fTqSYDQ42fI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KiYSZ36yao0azNU9svWR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LggIxH810iCSgoKfHAWDt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vqIoPWUAKMV2Y2H9rmXw9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nhjoaULUZe6GKQZ9Rc6qy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XdqHxx8AFXVp2r5rM0OPN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WhiRaivLqJyxj5YsmdMpy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LkOx3qq6BI3fh8pGnP4Uw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Ru70sjDB2n9MwX3Ce5lj7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1JtiNZk66lfkhgKIBO919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ZF79smrdd2WRFMB7PHrAq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RlPTjitF6ZO7gtb5273TIH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8rWs3gu5pV9g9drt9i9Ul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9jPxJQlDgQM923CGBm44a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DDmnDrpWgS8inP7av9gwP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CmPcYbjIrlTM0OgpctPRU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LRyHY3Ty5ULW50d1AoNhH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o1rb0VRmNbcuRA2IyNfxm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IUsc4jrk98OUBXDhdgPSg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03IfbaTr3C0h8EeLZz6KL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8bpgniaxsOdJTptO8hqI5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7kbDADp72J2Gy05suXylRY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UkPZ2rgfMvdnVxQVMBgv9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vb8LXAdXKGPGAP2aTzZz0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vcsCRehzWk5V09qzCUc86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lBCf1KbAk9HLlQbjiz0BS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5016</TotalTime>
  <Words>511</Words>
  <Application>Microsoft Office PowerPoint</Application>
  <PresentationFormat>On-screen Show (4:3)</PresentationFormat>
  <Paragraphs>107</Paragraphs>
  <Slides>10</Slides>
  <Notes>10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1" baseType="lpstr">
      <vt:lpstr>QAD 2010 Template</vt:lpstr>
      <vt:lpstr>Customizing the Viewer</vt:lpstr>
      <vt:lpstr>Overview</vt:lpstr>
      <vt:lpstr>Organizing the Viewer Workspace</vt:lpstr>
      <vt:lpstr>Organizing the Workspace</vt:lpstr>
      <vt:lpstr>Default Views</vt:lpstr>
      <vt:lpstr>User Defined Views</vt:lpstr>
      <vt:lpstr>To Create Or  Edit A View</vt:lpstr>
      <vt:lpstr>Copy An Existing View </vt:lpstr>
      <vt:lpstr>Views Can Be Shared With Other Users</vt:lpstr>
      <vt:lpstr>Customizing the Viewer – Recap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Customizing the Viewer</dc:title>
  <dc:creator>Mark K Williams</dc:creator>
  <cp:lastModifiedBy>mdf</cp:lastModifiedBy>
  <cp:revision>630</cp:revision>
  <dcterms:created xsi:type="dcterms:W3CDTF">2011-07-26T19:25:35Z</dcterms:created>
  <dcterms:modified xsi:type="dcterms:W3CDTF">2012-01-30T19:22:58Z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1I5Np3p7a5miUFd2LkKm0eGQVEsXryiWipp1-WNQkbBM</vt:lpwstr>
  </property>
  <property fmtid="{D5CDD505-2E9C-101B-9397-08002B2CF9AE}" pid="4" name="Google.Documents.RevisionId">
    <vt:lpwstr>11139199519297096141</vt:lpwstr>
  </property>
  <property fmtid="{D5CDD505-2E9C-101B-9397-08002B2CF9AE}" pid="5" name="Google.Documents.PreviousRevisionId">
    <vt:lpwstr>11741569226440697495</vt:lpwstr>
  </property>
  <property fmtid="{D5CDD505-2E9C-101B-9397-08002B2CF9AE}" pid="6" name="Google.Documents.PluginVersion">
    <vt:lpwstr>2.0.2424.7283</vt:lpwstr>
  </property>
  <property fmtid="{D5CDD505-2E9C-101B-9397-08002B2CF9AE}" pid="7" name="Google.Documents.MergeIncapabilityFlags">
    <vt:i4>0</vt:i4>
  </property>
</Properties>
</file>