
<file path=[Content_Types].xml><?xml version="1.0" encoding="utf-8"?>
<Types xmlns="http://schemas.openxmlformats.org/package/2006/content-types"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tags/tag49.xml" ContentType="application/vnd.openxmlformats-officedocument.presentationml.tags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tags/tag29.xml" ContentType="application/vnd.openxmlformats-officedocument.presentationml.tags+xml"/>
  <Override PartName="/ppt/tags/tag38.xml" ContentType="application/vnd.openxmlformats-officedocument.presentationml.tags+xml"/>
  <Override PartName="/ppt/tags/tag47.xml" ContentType="application/vnd.openxmlformats-officedocument.presentationml.tags+xml"/>
  <Override PartName="/ppt/tags/tag56.xml" ContentType="application/vnd.openxmlformats-officedocument.presentationml.tags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ppt/tags/tag36.xml" ContentType="application/vnd.openxmlformats-officedocument.presentationml.tags+xml"/>
  <Override PartName="/ppt/tags/tag45.xml" ContentType="application/vnd.openxmlformats-officedocument.presentationml.tags+xml"/>
  <Override PartName="/ppt/tags/tag54.xml" ContentType="application/vnd.openxmlformats-officedocument.presentationml.tags+xml"/>
  <Override PartName="/docProps/custom.xml" ContentType="application/vnd.openxmlformats-officedocument.custom-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34.xml" ContentType="application/vnd.openxmlformats-officedocument.presentationml.tags+xml"/>
  <Override PartName="/ppt/tags/tag43.xml" ContentType="application/vnd.openxmlformats-officedocument.presentationml.tags+xml"/>
  <Override PartName="/ppt/tags/tag52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tags/tag41.xml" ContentType="application/vnd.openxmlformats-officedocument.presentationml.tags+xml"/>
  <Override PartName="/ppt/tags/tag50.xml" ContentType="application/vnd.openxmlformats-officedocument.presentationml.tags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tags/tag39.xml" ContentType="application/vnd.openxmlformats-officedocument.presentationml.tag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57.xml" ContentType="application/vnd.openxmlformats-officedocument.presentationml.tags+xml"/>
  <Override PartName="/docProps/app.xml" ContentType="application/vnd.openxmlformats-officedocument.extended-properties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Override PartName="/ppt/slideLayouts/slideLayout10.xml" ContentType="application/vnd.openxmlformats-officedocument.presentationml.slideLayout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2" r:id="rId1"/>
  </p:sldMasterIdLst>
  <p:notesMasterIdLst>
    <p:notesMasterId r:id="rId7"/>
  </p:notesMasterIdLst>
  <p:sldIdLst>
    <p:sldId id="285" r:id="rId2"/>
    <p:sldId id="274" r:id="rId3"/>
    <p:sldId id="273" r:id="rId4"/>
    <p:sldId id="276" r:id="rId5"/>
    <p:sldId id="278" r:id="rId6"/>
  </p:sldIdLst>
  <p:sldSz cx="9144000" cy="6858000" type="screen4x3"/>
  <p:notesSz cx="7077075" cy="9363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4321" autoAdjust="0"/>
  </p:normalViewPr>
  <p:slideViewPr>
    <p:cSldViewPr>
      <p:cViewPr>
        <p:scale>
          <a:sx n="70" d="100"/>
          <a:sy n="70" d="100"/>
        </p:scale>
        <p:origin x="-1158" y="-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20" d="100"/>
          <a:sy n="120" d="100"/>
        </p:scale>
        <p:origin x="-1092" y="-78"/>
      </p:cViewPr>
      <p:guideLst>
        <p:guide orient="horz" pos="2949"/>
        <p:guide pos="2229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08705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r">
              <a:defRPr sz="1200"/>
            </a:lvl1pPr>
          </a:lstStyle>
          <a:p>
            <a:fld id="{2B5FD315-1E11-4797-8D3C-F47F6C2F4C1A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6975" y="701675"/>
            <a:ext cx="4683125" cy="3511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936" tIns="46968" rIns="93936" bIns="46968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7708" y="4447461"/>
            <a:ext cx="5661660" cy="4213384"/>
          </a:xfrm>
          <a:prstGeom prst="rect">
            <a:avLst/>
          </a:prstGeom>
        </p:spPr>
        <p:txBody>
          <a:bodyPr vert="horz" lIns="93936" tIns="46968" rIns="93936" bIns="4696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08705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r">
              <a:defRPr sz="1200"/>
            </a:lvl1pPr>
          </a:lstStyle>
          <a:p>
            <a:fld id="{09DF9F0A-5C0F-4DD0-9238-381A84AA016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Hello, this</a:t>
            </a:r>
            <a:r>
              <a:rPr lang="en-US" baseline="0" dirty="0" smtClean="0"/>
              <a:t> is Mark Williams of the QAD Supply Chain Solutions Center</a:t>
            </a:r>
          </a:p>
          <a:p>
            <a:r>
              <a:rPr lang="en-US" baseline="0" dirty="0" smtClean="0"/>
              <a:t>This session is part of the QAD Demand Management Certification Program.</a:t>
            </a:r>
          </a:p>
          <a:p>
            <a:r>
              <a:rPr lang="en-US" baseline="0" dirty="0" smtClean="0"/>
              <a:t>Today’s topic, </a:t>
            </a:r>
            <a:r>
              <a:rPr lang="en-US" dirty="0" smtClean="0"/>
              <a:t>Changing Opinion Line Views</a:t>
            </a:r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2288AD7A-D6DC-469D-846A-1744891989E4}" type="slidenum">
              <a:rPr lang="en-US" smtClean="0"/>
              <a:pPr defTabSz="920197"/>
              <a:t>1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5059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Examples of Opinion Lines: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Actual Orders 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Budget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Sales Forecast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Statistical Forecast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Promo Data</a:t>
            </a:r>
          </a:p>
          <a:p>
            <a:endParaRPr lang="en-US" dirty="0" smtClean="0"/>
          </a:p>
          <a:p>
            <a:r>
              <a:rPr lang="en-US" dirty="0" smtClean="0"/>
              <a:t>Users can customize the data displayed in the view or create multiple views to:</a:t>
            </a:r>
          </a:p>
          <a:p>
            <a:pPr marL="0" lvl="1">
              <a:buFont typeface="Arial" pitchFamily="34" charset="0"/>
              <a:buChar char="•"/>
            </a:pPr>
            <a:r>
              <a:rPr lang="en-US" dirty="0" smtClean="0"/>
              <a:t>Display additional data to compare and utilize when making forecast decisions.</a:t>
            </a:r>
          </a:p>
          <a:p>
            <a:pPr marL="0" lvl="1">
              <a:buFont typeface="Arial" pitchFamily="34" charset="0"/>
              <a:buChar char="•"/>
            </a:pPr>
            <a:r>
              <a:rPr lang="en-US" dirty="0" smtClean="0"/>
              <a:t>Hide data that is not relevant to the current task</a:t>
            </a:r>
          </a:p>
          <a:p>
            <a:endParaRPr lang="en-US" dirty="0" smtClean="0"/>
          </a:p>
        </p:txBody>
      </p:sp>
      <p:sp>
        <p:nvSpPr>
          <p:cNvPr id="45060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2BB60439-8024-46D1-896B-25F93F8A6FE7}" type="slidenum">
              <a:rPr lang="en-US" smtClean="0"/>
              <a:pPr/>
              <a:t>2</a:t>
            </a:fld>
            <a:endParaRPr lang="en-US" dirty="0" smtClean="0"/>
          </a:p>
        </p:txBody>
      </p:sp>
      <p:sp>
        <p:nvSpPr>
          <p:cNvPr id="7" name="Slide Image Placeholder 6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03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403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defTabSz="939363">
              <a:defRPr/>
            </a:pPr>
            <a:r>
              <a:rPr lang="en-US" dirty="0" smtClean="0"/>
              <a:t>Modify a View or create a new View as defined in training module </a:t>
            </a:r>
            <a:r>
              <a:rPr lang="en-US" i="1" dirty="0" smtClean="0">
                <a:solidFill>
                  <a:srgbClr val="FF0000"/>
                </a:solidFill>
              </a:rPr>
              <a:t>User Create Views and Graph Filters</a:t>
            </a:r>
            <a:endParaRPr lang="en-US" dirty="0" smtClean="0">
              <a:solidFill>
                <a:srgbClr val="FF0000"/>
              </a:solidFill>
            </a:endParaRPr>
          </a:p>
          <a:p>
            <a:pPr eaLnBrk="1" hangingPunct="1"/>
            <a:endParaRPr lang="en-US" dirty="0" smtClean="0"/>
          </a:p>
          <a:p>
            <a:pPr marL="234841" indent="-234841">
              <a:buFont typeface="+mj-lt"/>
              <a:buAutoNum type="arabicPeriod"/>
            </a:pPr>
            <a:r>
              <a:rPr lang="en-US" dirty="0" smtClean="0"/>
              <a:t>Select the </a:t>
            </a:r>
            <a:r>
              <a:rPr lang="en-US" b="1" dirty="0" smtClean="0"/>
              <a:t>Data View </a:t>
            </a:r>
            <a:r>
              <a:rPr lang="en-US" dirty="0" smtClean="0"/>
              <a:t>drop down button </a:t>
            </a:r>
          </a:p>
          <a:p>
            <a:pPr marL="234841" indent="-234841">
              <a:buFont typeface="+mj-lt"/>
              <a:buAutoNum type="arabicPeriod"/>
            </a:pPr>
            <a:r>
              <a:rPr lang="en-US" dirty="0" smtClean="0"/>
              <a:t>Select </a:t>
            </a:r>
            <a:r>
              <a:rPr lang="en-US" b="1" dirty="0" smtClean="0"/>
              <a:t>Show Manager</a:t>
            </a:r>
            <a:r>
              <a:rPr lang="en-US" dirty="0" smtClean="0"/>
              <a:t>, within the Data View menu</a:t>
            </a:r>
          </a:p>
          <a:p>
            <a:pPr marL="234841" indent="-234841">
              <a:buFont typeface="+mj-lt"/>
              <a:buAutoNum type="arabicPeriod"/>
            </a:pPr>
            <a:r>
              <a:rPr lang="en-US" dirty="0" smtClean="0"/>
              <a:t>In the </a:t>
            </a:r>
            <a:r>
              <a:rPr lang="en-US" b="1" dirty="0" smtClean="0"/>
              <a:t>Data View Manager</a:t>
            </a:r>
            <a:r>
              <a:rPr lang="en-US" dirty="0" smtClean="0"/>
              <a:t>, select Available Opinion Lines</a:t>
            </a:r>
          </a:p>
          <a:p>
            <a:pPr marL="234841" indent="-234841">
              <a:buFont typeface="+mj-lt"/>
              <a:buAutoNum type="arabicPeriod"/>
            </a:pPr>
            <a:r>
              <a:rPr lang="en-US" dirty="0" smtClean="0"/>
              <a:t>Move to Selected by using the Arrows</a:t>
            </a:r>
          </a:p>
          <a:p>
            <a:pPr marL="469682" indent="-469682">
              <a:spcBef>
                <a:spcPct val="20000"/>
              </a:spcBef>
            </a:pPr>
            <a:endParaRPr lang="en-US" sz="1400" dirty="0" smtClean="0"/>
          </a:p>
          <a:p>
            <a:pPr marL="469682" indent="-469682">
              <a:spcBef>
                <a:spcPct val="20000"/>
              </a:spcBef>
            </a:pPr>
            <a:endParaRPr lang="en-US" sz="1400" i="1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4403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EB379F70-36F5-4163-B2C6-A7E1A399E4B0}" type="slidenum">
              <a:rPr lang="en-US" smtClean="0"/>
              <a:pPr defTabSz="920197"/>
              <a:t>3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710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710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34841" indent="-234841">
              <a:buFont typeface="+mj-lt"/>
              <a:buAutoNum type="arabicPeriod"/>
              <a:defRPr/>
            </a:pPr>
            <a:r>
              <a:rPr lang="en-US" b="0" i="0" dirty="0" smtClean="0"/>
              <a:t> </a:t>
            </a:r>
            <a:r>
              <a:rPr lang="en-US" b="1" i="0" dirty="0" smtClean="0"/>
              <a:t>Right-click</a:t>
            </a:r>
            <a:r>
              <a:rPr lang="en-US" i="0" dirty="0" smtClean="0"/>
              <a:t> in the </a:t>
            </a:r>
            <a:r>
              <a:rPr lang="en-US" b="1" i="0" dirty="0" smtClean="0"/>
              <a:t>Data View</a:t>
            </a:r>
            <a:r>
              <a:rPr lang="en-US" i="0" dirty="0" smtClean="0"/>
              <a:t>, </a:t>
            </a:r>
            <a:r>
              <a:rPr lang="en-US" b="1" i="0" dirty="0" smtClean="0"/>
              <a:t>Graph View </a:t>
            </a:r>
            <a:r>
              <a:rPr lang="en-US" i="0" dirty="0" smtClean="0"/>
              <a:t>or other user created view</a:t>
            </a:r>
          </a:p>
          <a:p>
            <a:pPr marL="234841" indent="-234841">
              <a:buFont typeface="+mj-lt"/>
              <a:buAutoNum type="arabicPeriod"/>
              <a:defRPr/>
            </a:pPr>
            <a:r>
              <a:rPr lang="en-US" i="0" dirty="0" smtClean="0"/>
              <a:t> Select Opinion Lines Selector to open the </a:t>
            </a:r>
            <a:r>
              <a:rPr lang="en-US" b="1" i="0" dirty="0" smtClean="0"/>
              <a:t>Data View Manager</a:t>
            </a:r>
            <a:endParaRPr lang="en-US" b="1" i="1" dirty="0" smtClean="0"/>
          </a:p>
          <a:p>
            <a:pPr marL="234841" indent="-234841">
              <a:buFont typeface="+mj-lt"/>
              <a:buAutoNum type="arabicPeriod"/>
              <a:defRPr/>
            </a:pPr>
            <a:r>
              <a:rPr lang="en-US" dirty="0" smtClean="0"/>
              <a:t> The selected View is highlighted, modify as desired</a:t>
            </a:r>
          </a:p>
          <a:p>
            <a:pPr marL="234841" indent="-234841">
              <a:buFont typeface="+mj-lt"/>
              <a:buAutoNum type="arabicPeriod"/>
              <a:defRPr/>
            </a:pPr>
            <a:r>
              <a:rPr lang="en-US" dirty="0" smtClean="0"/>
              <a:t> </a:t>
            </a:r>
            <a:r>
              <a:rPr lang="en-US" b="1" dirty="0" smtClean="0"/>
              <a:t>Save</a:t>
            </a:r>
          </a:p>
          <a:p>
            <a:pPr eaLnBrk="1" hangingPunct="1"/>
            <a:endParaRPr lang="en-US" dirty="0" smtClean="0"/>
          </a:p>
        </p:txBody>
      </p:sp>
      <p:sp>
        <p:nvSpPr>
          <p:cNvPr id="4710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13DEC8BB-A104-4D32-85EF-71E244FCA0B4}" type="slidenum">
              <a:rPr lang="en-US" smtClean="0"/>
              <a:pPr defTabSz="920197"/>
              <a:t>4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915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915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>
            <a:normAutofit/>
          </a:bodyPr>
          <a:lstStyle/>
          <a:p>
            <a:pPr marL="348999" lvl="1" indent="-348999">
              <a:buFontTx/>
              <a:buChar char="•"/>
            </a:pPr>
            <a:r>
              <a:rPr lang="en-US" i="0" u="sng" dirty="0" smtClean="0"/>
              <a:t>To add Opinion Lines</a:t>
            </a:r>
            <a:r>
              <a:rPr lang="en-US" i="0" dirty="0" smtClean="0"/>
              <a:t>: select Opinion Lines from </a:t>
            </a:r>
            <a:r>
              <a:rPr lang="en-US" b="1" i="0" dirty="0" smtClean="0"/>
              <a:t>Available</a:t>
            </a:r>
            <a:r>
              <a:rPr lang="en-US" i="0" dirty="0" smtClean="0"/>
              <a:t> list</a:t>
            </a:r>
          </a:p>
          <a:p>
            <a:pPr marL="348999" lvl="1" indent="-348999">
              <a:buFontTx/>
              <a:buChar char="•"/>
            </a:pPr>
            <a:r>
              <a:rPr lang="en-US" i="0" dirty="0" smtClean="0"/>
              <a:t>Use the first two arrow buttons in the middle of the window to move to the </a:t>
            </a:r>
            <a:r>
              <a:rPr lang="en-US" b="1" i="0" dirty="0" smtClean="0"/>
              <a:t>Selected </a:t>
            </a:r>
            <a:endParaRPr lang="en-US" i="0" dirty="0" smtClean="0"/>
          </a:p>
          <a:p>
            <a:pPr marL="348999" lvl="1" indent="-348999">
              <a:buFontTx/>
              <a:buChar char="•"/>
            </a:pPr>
            <a:r>
              <a:rPr lang="en-US" i="0" u="sng" dirty="0" smtClean="0"/>
              <a:t>To remove Opinion Lines:</a:t>
            </a:r>
            <a:r>
              <a:rPr lang="en-US" i="0" dirty="0" smtClean="0"/>
              <a:t> select Opinion Lines from </a:t>
            </a:r>
            <a:r>
              <a:rPr lang="en-US" b="1" i="0" dirty="0" smtClean="0"/>
              <a:t>Selected</a:t>
            </a:r>
            <a:r>
              <a:rPr lang="en-US" i="0" dirty="0" smtClean="0"/>
              <a:t> </a:t>
            </a:r>
          </a:p>
          <a:p>
            <a:pPr marL="348999" lvl="1" indent="-348999">
              <a:buFontTx/>
              <a:buChar char="•"/>
            </a:pPr>
            <a:r>
              <a:rPr lang="en-US" i="0" dirty="0" smtClean="0"/>
              <a:t>Use the last two arrow buttons to move to </a:t>
            </a:r>
            <a:r>
              <a:rPr lang="en-US" b="1" i="0" dirty="0" smtClean="0"/>
              <a:t>Available</a:t>
            </a:r>
          </a:p>
          <a:p>
            <a:pPr marL="348999" lvl="1" indent="-348999">
              <a:buFontTx/>
              <a:buChar char="•"/>
            </a:pPr>
            <a:r>
              <a:rPr lang="en-US" i="0" u="sng" dirty="0" smtClean="0"/>
              <a:t>To sort the lines into the correct display order:  u</a:t>
            </a:r>
            <a:r>
              <a:rPr lang="en-US" i="0" dirty="0" smtClean="0"/>
              <a:t>se the up and down arrows to the right of the Selected list.</a:t>
            </a:r>
          </a:p>
          <a:p>
            <a:pPr marL="348999" lvl="1" indent="-348999" defTabSz="939363">
              <a:buFontTx/>
              <a:buChar char="•"/>
              <a:defRPr/>
            </a:pPr>
            <a:r>
              <a:rPr lang="en-US" b="1" i="0" dirty="0" smtClean="0"/>
              <a:t>Note</a:t>
            </a:r>
            <a:r>
              <a:rPr lang="en-US" i="0" dirty="0" smtClean="0"/>
              <a:t>:  The double arrow buttons in the middle are used to add or remove all lines to/from the Selected List.</a:t>
            </a:r>
          </a:p>
          <a:p>
            <a:pPr marL="348999" lvl="1" indent="-348999">
              <a:spcAft>
                <a:spcPct val="30000"/>
              </a:spcAft>
              <a:buFontTx/>
              <a:buChar char="•"/>
            </a:pPr>
            <a:endParaRPr lang="en-US" sz="1800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4915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F0AC21BF-DF4E-4B3E-B6BC-D179BEBFD19C}" type="slidenum">
              <a:rPr lang="en-US" smtClean="0"/>
              <a:pPr defTabSz="920197"/>
              <a:t>5</a:t>
            </a:fld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>
          <a:xfrm>
            <a:off x="6922640" y="6460255"/>
            <a:ext cx="2133600" cy="365125"/>
          </a:xfrm>
          <a:prstGeom prst="rect">
            <a:avLst/>
          </a:prstGeom>
        </p:spPr>
        <p:txBody>
          <a:bodyPr/>
          <a:lstStyle/>
          <a:p>
            <a:fld id="{58E22678-2E7F-4BFB-A265-4A1C4DE08A27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7200" y="990600"/>
            <a:ext cx="4038600" cy="5325533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48200" y="990600"/>
            <a:ext cx="4038600" cy="5325533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457200" y="152400"/>
            <a:ext cx="8229600" cy="716523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xmlns="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DM-COLV-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DM-COLV-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DM-COLV-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DM-COLV-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DM-COLV-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ining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Training Flow Title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DM-COLV-</a:t>
            </a:r>
            <a:endParaRPr lang="en-US" dirty="0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819275" y="895350"/>
            <a:ext cx="6400800" cy="5267325"/>
          </a:xfrm>
        </p:spPr>
        <p:txBody>
          <a:bodyPr>
            <a:normAutofit/>
          </a:bodyPr>
          <a:lstStyle>
            <a:lvl1pPr marL="228600" indent="-228600">
              <a:defRPr sz="2000"/>
            </a:lvl1pPr>
            <a:lvl2pPr marL="457200" indent="-228600">
              <a:defRPr sz="1800"/>
            </a:lvl2pPr>
            <a:lvl3pPr marL="685800" indent="-228600">
              <a:defRPr sz="1600"/>
            </a:lvl3pPr>
            <a:lvl4pPr marL="914400" indent="-228600">
              <a:defRPr sz="1400"/>
            </a:lvl4pPr>
            <a:lvl5pPr marL="1143000" indent="-228600"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DM-COLV-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  <p:custDataLst>
              <p:tags r:id="rId1"/>
            </p:custDataLst>
          </p:nvPr>
        </p:nvSpPr>
        <p:spPr>
          <a:xfrm>
            <a:off x="457200" y="0"/>
            <a:ext cx="8229600" cy="716523"/>
          </a:xfrm>
        </p:spPr>
        <p:txBody>
          <a:bodyPr/>
          <a:lstStyle/>
          <a:p>
            <a:r>
              <a:rPr lang="en-US" dirty="0" smtClean="0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838200"/>
            <a:ext cx="8229600" cy="5469307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DM-COLV-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  <p:sldLayoutId id="2147483701" r:id="rId9"/>
    <p:sldLayoutId id="2147483664" r:id="rId10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7" Type="http://schemas.openxmlformats.org/officeDocument/2006/relationships/notesSlide" Target="../notesSlides/notesSlide1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11.xml"/><Relationship Id="rId4" Type="http://schemas.openxmlformats.org/officeDocument/2006/relationships/tags" Target="../tags/tag10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2.xml"/><Relationship Id="rId3" Type="http://schemas.openxmlformats.org/officeDocument/2006/relationships/tags" Target="../tags/tag14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3.xml"/><Relationship Id="rId1" Type="http://schemas.openxmlformats.org/officeDocument/2006/relationships/tags" Target="../tags/tag12.xml"/><Relationship Id="rId6" Type="http://schemas.openxmlformats.org/officeDocument/2006/relationships/tags" Target="../tags/tag17.xml"/><Relationship Id="rId5" Type="http://schemas.openxmlformats.org/officeDocument/2006/relationships/tags" Target="../tags/tag16.xml"/><Relationship Id="rId4" Type="http://schemas.openxmlformats.org/officeDocument/2006/relationships/tags" Target="../tags/tag15.xml"/><Relationship Id="rId9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25.xml"/><Relationship Id="rId13" Type="http://schemas.openxmlformats.org/officeDocument/2006/relationships/tags" Target="../tags/tag30.xml"/><Relationship Id="rId18" Type="http://schemas.openxmlformats.org/officeDocument/2006/relationships/tags" Target="../tags/tag35.xml"/><Relationship Id="rId3" Type="http://schemas.openxmlformats.org/officeDocument/2006/relationships/tags" Target="../tags/tag20.xml"/><Relationship Id="rId21" Type="http://schemas.openxmlformats.org/officeDocument/2006/relationships/image" Target="../media/image4.png"/><Relationship Id="rId7" Type="http://schemas.openxmlformats.org/officeDocument/2006/relationships/tags" Target="../tags/tag24.xml"/><Relationship Id="rId12" Type="http://schemas.openxmlformats.org/officeDocument/2006/relationships/tags" Target="../tags/tag29.xml"/><Relationship Id="rId17" Type="http://schemas.openxmlformats.org/officeDocument/2006/relationships/tags" Target="../tags/tag34.xml"/><Relationship Id="rId2" Type="http://schemas.openxmlformats.org/officeDocument/2006/relationships/tags" Target="../tags/tag19.xml"/><Relationship Id="rId16" Type="http://schemas.openxmlformats.org/officeDocument/2006/relationships/tags" Target="../tags/tag33.xml"/><Relationship Id="rId20" Type="http://schemas.openxmlformats.org/officeDocument/2006/relationships/notesSlide" Target="../notesSlides/notesSlide3.xml"/><Relationship Id="rId1" Type="http://schemas.openxmlformats.org/officeDocument/2006/relationships/tags" Target="../tags/tag18.xml"/><Relationship Id="rId6" Type="http://schemas.openxmlformats.org/officeDocument/2006/relationships/tags" Target="../tags/tag23.xml"/><Relationship Id="rId11" Type="http://schemas.openxmlformats.org/officeDocument/2006/relationships/tags" Target="../tags/tag28.xml"/><Relationship Id="rId5" Type="http://schemas.openxmlformats.org/officeDocument/2006/relationships/tags" Target="../tags/tag22.xml"/><Relationship Id="rId15" Type="http://schemas.openxmlformats.org/officeDocument/2006/relationships/tags" Target="../tags/tag32.xml"/><Relationship Id="rId10" Type="http://schemas.openxmlformats.org/officeDocument/2006/relationships/tags" Target="../tags/tag27.xml"/><Relationship Id="rId19" Type="http://schemas.openxmlformats.org/officeDocument/2006/relationships/slideLayout" Target="../slideLayouts/slideLayout2.xml"/><Relationship Id="rId4" Type="http://schemas.openxmlformats.org/officeDocument/2006/relationships/tags" Target="../tags/tag21.xml"/><Relationship Id="rId9" Type="http://schemas.openxmlformats.org/officeDocument/2006/relationships/tags" Target="../tags/tag26.xml"/><Relationship Id="rId14" Type="http://schemas.openxmlformats.org/officeDocument/2006/relationships/tags" Target="../tags/tag31.xml"/><Relationship Id="rId22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43.xml"/><Relationship Id="rId13" Type="http://schemas.openxmlformats.org/officeDocument/2006/relationships/tags" Target="../tags/tag48.xml"/><Relationship Id="rId18" Type="http://schemas.openxmlformats.org/officeDocument/2006/relationships/tags" Target="../tags/tag53.xml"/><Relationship Id="rId3" Type="http://schemas.openxmlformats.org/officeDocument/2006/relationships/tags" Target="../tags/tag38.xml"/><Relationship Id="rId21" Type="http://schemas.openxmlformats.org/officeDocument/2006/relationships/notesSlide" Target="../notesSlides/notesSlide4.xml"/><Relationship Id="rId7" Type="http://schemas.openxmlformats.org/officeDocument/2006/relationships/tags" Target="../tags/tag42.xml"/><Relationship Id="rId12" Type="http://schemas.openxmlformats.org/officeDocument/2006/relationships/tags" Target="../tags/tag47.xml"/><Relationship Id="rId17" Type="http://schemas.openxmlformats.org/officeDocument/2006/relationships/tags" Target="../tags/tag52.xml"/><Relationship Id="rId2" Type="http://schemas.openxmlformats.org/officeDocument/2006/relationships/tags" Target="../tags/tag37.xml"/><Relationship Id="rId16" Type="http://schemas.openxmlformats.org/officeDocument/2006/relationships/tags" Target="../tags/tag51.xml"/><Relationship Id="rId20" Type="http://schemas.openxmlformats.org/officeDocument/2006/relationships/slideLayout" Target="../slideLayouts/slideLayout2.xml"/><Relationship Id="rId1" Type="http://schemas.openxmlformats.org/officeDocument/2006/relationships/tags" Target="../tags/tag36.xml"/><Relationship Id="rId6" Type="http://schemas.openxmlformats.org/officeDocument/2006/relationships/tags" Target="../tags/tag41.xml"/><Relationship Id="rId11" Type="http://schemas.openxmlformats.org/officeDocument/2006/relationships/tags" Target="../tags/tag46.xml"/><Relationship Id="rId5" Type="http://schemas.openxmlformats.org/officeDocument/2006/relationships/tags" Target="../tags/tag40.xml"/><Relationship Id="rId15" Type="http://schemas.openxmlformats.org/officeDocument/2006/relationships/tags" Target="../tags/tag50.xml"/><Relationship Id="rId23" Type="http://schemas.openxmlformats.org/officeDocument/2006/relationships/image" Target="../media/image7.png"/><Relationship Id="rId10" Type="http://schemas.openxmlformats.org/officeDocument/2006/relationships/tags" Target="../tags/tag45.xml"/><Relationship Id="rId19" Type="http://schemas.openxmlformats.org/officeDocument/2006/relationships/tags" Target="../tags/tag54.xml"/><Relationship Id="rId4" Type="http://schemas.openxmlformats.org/officeDocument/2006/relationships/tags" Target="../tags/tag39.xml"/><Relationship Id="rId9" Type="http://schemas.openxmlformats.org/officeDocument/2006/relationships/tags" Target="../tags/tag44.xml"/><Relationship Id="rId14" Type="http://schemas.openxmlformats.org/officeDocument/2006/relationships/tags" Target="../tags/tag49.xml"/><Relationship Id="rId22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57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6" Type="http://schemas.openxmlformats.org/officeDocument/2006/relationships/image" Target="../media/image8.png"/><Relationship Id="rId5" Type="http://schemas.openxmlformats.org/officeDocument/2006/relationships/notesSlide" Target="../notesSlides/notesSlide5.xml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Changing Opinion Line Views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Mark K. Williams, CFPIM, CSCP					</a:t>
            </a:r>
          </a:p>
          <a:p>
            <a:r>
              <a:rPr lang="en-US" dirty="0" smtClean="0"/>
              <a:t>QAD Supply Chain Solutions Center</a:t>
            </a:r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Demand Management Certification Program</a:t>
            </a:r>
          </a:p>
        </p:txBody>
      </p:sp>
      <p:sp>
        <p:nvSpPr>
          <p:cNvPr id="14" name="Rectangle 13"/>
          <p:cNvSpPr/>
          <p:nvPr>
            <p:custDataLst>
              <p:tags r:id="rId5"/>
            </p:custDataLst>
          </p:nvPr>
        </p:nvSpPr>
        <p:spPr>
          <a:xfrm>
            <a:off x="457200" y="914400"/>
            <a:ext cx="81534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en-US" sz="36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sz="2600" b="1" dirty="0" smtClean="0"/>
              <a:t>Opinion lines </a:t>
            </a:r>
            <a:r>
              <a:rPr lang="en-US" sz="2600" dirty="0" smtClean="0"/>
              <a:t>are times series streams of data viewable in the </a:t>
            </a:r>
            <a:r>
              <a:rPr lang="en-US" sz="2600" b="1" dirty="0" smtClean="0"/>
              <a:t>Graph View, Data View, User Created Views </a:t>
            </a:r>
            <a:r>
              <a:rPr lang="en-US" sz="2600" dirty="0" smtClean="0"/>
              <a:t>and</a:t>
            </a:r>
            <a:r>
              <a:rPr lang="en-US" sz="2600" b="1" dirty="0" smtClean="0"/>
              <a:t> Summary View</a:t>
            </a:r>
            <a:r>
              <a:rPr lang="en-US" sz="2600" dirty="0" smtClean="0"/>
              <a:t>.</a:t>
            </a:r>
          </a:p>
          <a:p>
            <a:endParaRPr lang="en-US" dirty="0"/>
          </a:p>
        </p:txBody>
      </p:sp>
      <p:sp>
        <p:nvSpPr>
          <p:cNvPr id="19459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Opinion Lines</a:t>
            </a:r>
            <a:endParaRPr lang="en-US" dirty="0"/>
          </a:p>
        </p:txBody>
      </p:sp>
      <p:pic>
        <p:nvPicPr>
          <p:cNvPr id="19461" name="Picture 8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374048" y="2174544"/>
            <a:ext cx="8573186" cy="4191000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cxnSp>
        <p:nvCxnSpPr>
          <p:cNvPr id="12" name="Straight Arrow Connector 11"/>
          <p:cNvCxnSpPr/>
          <p:nvPr>
            <p:custDataLst>
              <p:tags r:id="rId5"/>
            </p:custDataLst>
          </p:nvPr>
        </p:nvCxnSpPr>
        <p:spPr>
          <a:xfrm rot="5400000">
            <a:off x="6704806" y="2555544"/>
            <a:ext cx="1143794" cy="381794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3" name="Straight Arrow Connector 12"/>
          <p:cNvCxnSpPr/>
          <p:nvPr>
            <p:custDataLst>
              <p:tags r:id="rId6"/>
            </p:custDataLst>
          </p:nvPr>
        </p:nvCxnSpPr>
        <p:spPr>
          <a:xfrm rot="5400000">
            <a:off x="3429000" y="2479344"/>
            <a:ext cx="990600" cy="2286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DM-COLV-020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3"/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57200" y="1143000"/>
            <a:ext cx="8382000" cy="5257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7200" indent="-457200" algn="l">
              <a:spcBef>
                <a:spcPts val="1200"/>
              </a:spcBef>
            </a:pPr>
            <a:endParaRPr lang="en-US" sz="1800" i="1" dirty="0"/>
          </a:p>
        </p:txBody>
      </p:sp>
      <p:sp>
        <p:nvSpPr>
          <p:cNvPr id="18436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>
          <a:noFill/>
        </p:spPr>
        <p:txBody>
          <a:bodyPr/>
          <a:lstStyle/>
          <a:p>
            <a:pPr marL="457200" indent="-457200">
              <a:spcBef>
                <a:spcPct val="20000"/>
              </a:spcBef>
            </a:pPr>
            <a:r>
              <a:rPr lang="en-US" sz="2800" dirty="0" smtClean="0"/>
              <a:t>Customizing Opinion Lines</a:t>
            </a:r>
            <a:endParaRPr lang="en-US" sz="2800" dirty="0"/>
          </a:p>
        </p:txBody>
      </p:sp>
      <p:sp>
        <p:nvSpPr>
          <p:cNvPr id="18438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81000" y="2057400"/>
            <a:ext cx="3352800" cy="381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7200" indent="-457200" algn="l">
              <a:spcBef>
                <a:spcPts val="1800"/>
              </a:spcBef>
            </a:pPr>
            <a:endParaRPr lang="en-US" sz="1800" dirty="0"/>
          </a:p>
        </p:txBody>
      </p:sp>
      <p:pic>
        <p:nvPicPr>
          <p:cNvPr id="18439" name="Picture 10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414396" y="3774744"/>
            <a:ext cx="8323580" cy="2590800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8441" name="Rounded Rectangle 9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031490" y="4844906"/>
            <a:ext cx="5309870" cy="1367515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42" name="Rounded Rectangle 10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04800" y="3791461"/>
            <a:ext cx="2152650" cy="170939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18437" name="Picture 9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451512" y="783608"/>
            <a:ext cx="8229600" cy="2819400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8440" name="Rounded Rectangle 8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529315" y="1233587"/>
            <a:ext cx="789252" cy="787463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8443" name="Rounded Rectangle 10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660857" y="3370987"/>
            <a:ext cx="2893925" cy="224989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chemeClr val="tx1">
                <a:lumMod val="50000"/>
                <a:lumOff val="50000"/>
              </a:schemeClr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" name="TextBox 14"/>
          <p:cNvSpPr txBox="1"/>
          <p:nvPr>
            <p:custDataLst>
              <p:tags r:id="rId11"/>
            </p:custDataLst>
          </p:nvPr>
        </p:nvSpPr>
        <p:spPr>
          <a:xfrm>
            <a:off x="6172200" y="304800"/>
            <a:ext cx="2286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1</a:t>
            </a:r>
            <a:endParaRPr lang="en-US" sz="2400" b="1" dirty="0"/>
          </a:p>
        </p:txBody>
      </p:sp>
      <p:cxnSp>
        <p:nvCxnSpPr>
          <p:cNvPr id="17" name="Straight Arrow Connector 16"/>
          <p:cNvCxnSpPr/>
          <p:nvPr>
            <p:custDataLst>
              <p:tags r:id="rId12"/>
            </p:custDataLst>
          </p:nvPr>
        </p:nvCxnSpPr>
        <p:spPr>
          <a:xfrm rot="5400000">
            <a:off x="5486400" y="631208"/>
            <a:ext cx="685800" cy="6858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>
            <p:custDataLst>
              <p:tags r:id="rId13"/>
            </p:custDataLst>
          </p:nvPr>
        </p:nvSpPr>
        <p:spPr>
          <a:xfrm>
            <a:off x="7086600" y="228600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2</a:t>
            </a:r>
            <a:endParaRPr lang="en-US" sz="2400" b="1" dirty="0"/>
          </a:p>
        </p:txBody>
      </p:sp>
      <p:cxnSp>
        <p:nvCxnSpPr>
          <p:cNvPr id="20" name="Straight Arrow Connector 19"/>
          <p:cNvCxnSpPr/>
          <p:nvPr>
            <p:custDataLst>
              <p:tags r:id="rId14"/>
            </p:custDataLst>
          </p:nvPr>
        </p:nvCxnSpPr>
        <p:spPr>
          <a:xfrm rot="5400000">
            <a:off x="5715000" y="1774208"/>
            <a:ext cx="2667000" cy="3810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>
            <p:custDataLst>
              <p:tags r:id="rId15"/>
            </p:custDataLst>
          </p:nvPr>
        </p:nvSpPr>
        <p:spPr>
          <a:xfrm>
            <a:off x="5181600" y="4267200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3</a:t>
            </a:r>
            <a:endParaRPr lang="en-US" sz="2400" b="1" dirty="0"/>
          </a:p>
        </p:txBody>
      </p:sp>
      <p:cxnSp>
        <p:nvCxnSpPr>
          <p:cNvPr id="23" name="Straight Arrow Connector 22"/>
          <p:cNvCxnSpPr/>
          <p:nvPr>
            <p:custDataLst>
              <p:tags r:id="rId16"/>
            </p:custDataLst>
          </p:nvPr>
        </p:nvCxnSpPr>
        <p:spPr>
          <a:xfrm rot="10800000" flipV="1">
            <a:off x="4495800" y="4648200"/>
            <a:ext cx="762000" cy="6096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5" name="TextBox 24"/>
          <p:cNvSpPr txBox="1"/>
          <p:nvPr>
            <p:custDataLst>
              <p:tags r:id="rId17"/>
            </p:custDataLst>
          </p:nvPr>
        </p:nvSpPr>
        <p:spPr>
          <a:xfrm>
            <a:off x="6324600" y="4343400"/>
            <a:ext cx="30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4</a:t>
            </a:r>
            <a:endParaRPr lang="en-US" sz="2400" b="1" dirty="0"/>
          </a:p>
        </p:txBody>
      </p:sp>
      <p:cxnSp>
        <p:nvCxnSpPr>
          <p:cNvPr id="26" name="Straight Arrow Connector 25"/>
          <p:cNvCxnSpPr/>
          <p:nvPr>
            <p:custDataLst>
              <p:tags r:id="rId18"/>
            </p:custDataLst>
          </p:nvPr>
        </p:nvCxnSpPr>
        <p:spPr>
          <a:xfrm rot="10800000" flipV="1">
            <a:off x="5638800" y="4724400"/>
            <a:ext cx="762000" cy="6096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Footer Placeholder 2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DM-COLV-030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/>
      <p:bldP spid="18" grpId="0"/>
      <p:bldP spid="22" grpId="0"/>
      <p:bldP spid="2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Content Placeholder 9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/>
          </a:p>
        </p:txBody>
      </p:sp>
      <p:sp>
        <p:nvSpPr>
          <p:cNvPr id="21507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Changing Displayed Opinion Lines</a:t>
            </a:r>
            <a:endParaRPr lang="en-US" dirty="0"/>
          </a:p>
        </p:txBody>
      </p:sp>
      <p:sp>
        <p:nvSpPr>
          <p:cNvPr id="21508" name="Rectangle 3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57200" y="1143000"/>
            <a:ext cx="8305800" cy="990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7200" indent="-457200" algn="l">
              <a:spcBef>
                <a:spcPct val="20000"/>
              </a:spcBef>
              <a:buFontTx/>
              <a:buAutoNum type="arabicPeriod" startAt="3"/>
            </a:pPr>
            <a:endParaRPr lang="en-US" sz="2000" dirty="0"/>
          </a:p>
        </p:txBody>
      </p:sp>
      <p:sp>
        <p:nvSpPr>
          <p:cNvPr id="7" name="Rectangle 3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57200" y="1524000"/>
            <a:ext cx="3886200" cy="2667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457200" indent="-457200" algn="l">
              <a:spcBef>
                <a:spcPct val="20000"/>
              </a:spcBef>
              <a:buFontTx/>
              <a:buAutoNum type="arabicPeriod" startAt="3"/>
              <a:defRPr/>
            </a:pPr>
            <a:endParaRPr lang="en-US" sz="1800" dirty="0"/>
          </a:p>
        </p:txBody>
      </p:sp>
      <p:pic>
        <p:nvPicPr>
          <p:cNvPr id="21510" name="Picture 7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685800" y="1066800"/>
            <a:ext cx="8229600" cy="2787889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1512" name="Rounded Rectangle 9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048000" y="2667000"/>
            <a:ext cx="1371600" cy="228600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21511" name="Picture 8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23" cstate="print"/>
          <a:srcRect/>
          <a:stretch>
            <a:fillRect/>
          </a:stretch>
        </p:blipFill>
        <p:spPr bwMode="auto">
          <a:xfrm>
            <a:off x="685800" y="4038600"/>
            <a:ext cx="8229600" cy="2227263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1513" name="Rounded Rectangle 10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7935434" y="5097975"/>
            <a:ext cx="505788" cy="617969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14" name="Rounded Rectangle 11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5237896" y="5186256"/>
            <a:ext cx="674385" cy="971094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" name="TextBox 13"/>
          <p:cNvSpPr txBox="1"/>
          <p:nvPr>
            <p:custDataLst>
              <p:tags r:id="rId11"/>
            </p:custDataLst>
          </p:nvPr>
        </p:nvSpPr>
        <p:spPr>
          <a:xfrm>
            <a:off x="7772400" y="609600"/>
            <a:ext cx="30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1</a:t>
            </a:r>
            <a:endParaRPr lang="en-US" sz="2400" b="1" dirty="0"/>
          </a:p>
        </p:txBody>
      </p:sp>
      <p:cxnSp>
        <p:nvCxnSpPr>
          <p:cNvPr id="16" name="Straight Arrow Connector 15"/>
          <p:cNvCxnSpPr>
            <a:stCxn id="14" idx="2"/>
          </p:cNvCxnSpPr>
          <p:nvPr>
            <p:custDataLst>
              <p:tags r:id="rId12"/>
            </p:custDataLst>
          </p:nvPr>
        </p:nvCxnSpPr>
        <p:spPr>
          <a:xfrm rot="5400000">
            <a:off x="6745933" y="1259532"/>
            <a:ext cx="1367135" cy="9906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>
            <p:custDataLst>
              <p:tags r:id="rId13"/>
            </p:custDataLst>
          </p:nvPr>
        </p:nvSpPr>
        <p:spPr>
          <a:xfrm>
            <a:off x="6781800" y="914400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2</a:t>
            </a:r>
            <a:endParaRPr lang="en-US" sz="2400" b="1" dirty="0"/>
          </a:p>
        </p:txBody>
      </p:sp>
      <p:cxnSp>
        <p:nvCxnSpPr>
          <p:cNvPr id="19" name="Straight Arrow Connector 18"/>
          <p:cNvCxnSpPr>
            <a:stCxn id="18" idx="1"/>
          </p:cNvCxnSpPr>
          <p:nvPr>
            <p:custDataLst>
              <p:tags r:id="rId14"/>
            </p:custDataLst>
          </p:nvPr>
        </p:nvCxnSpPr>
        <p:spPr>
          <a:xfrm rot="10800000" flipV="1">
            <a:off x="4495800" y="1145232"/>
            <a:ext cx="2286000" cy="152176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1" name="TextBox 20"/>
          <p:cNvSpPr txBox="1"/>
          <p:nvPr>
            <p:custDataLst>
              <p:tags r:id="rId15"/>
            </p:custDataLst>
          </p:nvPr>
        </p:nvSpPr>
        <p:spPr>
          <a:xfrm>
            <a:off x="6477000" y="4267200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3</a:t>
            </a:r>
            <a:endParaRPr lang="en-US" sz="2400" b="1" dirty="0"/>
          </a:p>
        </p:txBody>
      </p:sp>
      <p:cxnSp>
        <p:nvCxnSpPr>
          <p:cNvPr id="22" name="Straight Arrow Connector 21"/>
          <p:cNvCxnSpPr/>
          <p:nvPr>
            <p:custDataLst>
              <p:tags r:id="rId16"/>
            </p:custDataLst>
          </p:nvPr>
        </p:nvCxnSpPr>
        <p:spPr>
          <a:xfrm rot="10800000" flipV="1">
            <a:off x="5715000" y="4648200"/>
            <a:ext cx="762000" cy="457202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5" name="Straight Arrow Connector 24"/>
          <p:cNvCxnSpPr/>
          <p:nvPr>
            <p:custDataLst>
              <p:tags r:id="rId17"/>
            </p:custDataLst>
          </p:nvPr>
        </p:nvCxnSpPr>
        <p:spPr>
          <a:xfrm>
            <a:off x="6858000" y="4648200"/>
            <a:ext cx="990600" cy="381002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>
            <p:custDataLst>
              <p:tags r:id="rId18"/>
            </p:custDataLst>
          </p:nvPr>
        </p:nvSpPr>
        <p:spPr>
          <a:xfrm>
            <a:off x="152400" y="4114800"/>
            <a:ext cx="30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4</a:t>
            </a:r>
            <a:endParaRPr lang="en-US" sz="2400" b="1" dirty="0"/>
          </a:p>
        </p:txBody>
      </p:sp>
      <p:cxnSp>
        <p:nvCxnSpPr>
          <p:cNvPr id="28" name="Straight Arrow Connector 27"/>
          <p:cNvCxnSpPr/>
          <p:nvPr>
            <p:custDataLst>
              <p:tags r:id="rId19"/>
            </p:custDataLst>
          </p:nvPr>
        </p:nvCxnSpPr>
        <p:spPr>
          <a:xfrm flipV="1">
            <a:off x="495300" y="4267200"/>
            <a:ext cx="876300" cy="762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3" name="Footer Placeholder 2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DM-COLV-040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8" grpId="0"/>
      <p:bldP spid="21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5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To Add/Remove Opinion Lines</a:t>
            </a:r>
          </a:p>
        </p:txBody>
      </p:sp>
      <p:sp>
        <p:nvSpPr>
          <p:cNvPr id="23557" name="Rectangle 7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57200" y="1676400"/>
            <a:ext cx="4648200" cy="3657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39725" lvl="1" indent="-339725" algn="l">
              <a:spcAft>
                <a:spcPct val="30000"/>
              </a:spcAft>
              <a:buFontTx/>
              <a:buChar char="•"/>
            </a:pPr>
            <a:endParaRPr lang="en-US" sz="1800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52438" y="914400"/>
            <a:ext cx="8239125" cy="5334000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" name="Rounded Rectangle 9"/>
          <p:cNvSpPr/>
          <p:nvPr/>
        </p:nvSpPr>
        <p:spPr>
          <a:xfrm>
            <a:off x="3733800" y="2514600"/>
            <a:ext cx="990600" cy="60960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ounded Rectangle 10"/>
          <p:cNvSpPr/>
          <p:nvPr/>
        </p:nvSpPr>
        <p:spPr>
          <a:xfrm>
            <a:off x="7772400" y="2514600"/>
            <a:ext cx="914400" cy="121920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Footer Placeholder 1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DM-COLV-050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fMLGmg3lHYLlXNpMGAAPd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3wG7nGVjOgTnKvfI4MHH1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vk1tqwAOJfmODOXTK5sjb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f9935iKepRv2HYKDd7A2oI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1VRqKa1CfIL0j9FrRw12o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0RNZE3NGQzD61m5TfoJZx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bxNBNQP3AcXmQS7ejCEek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l02WeOwcYufeKkC8maMb7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2XjNjDdooarfcNzRC1woe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a69nlhLz2wBe8ePBc5pPSb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7C7MBagur9NMY5DquTYz6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YkqrjwDfPiJwjfcJBIcxB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Mv8PzuxLEJkzPGFx138TI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rpOtecwDpEn2PCEMALWGu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SmDF8MsrepqMXKRFFmIiK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NyDUJLOVk8Rg2sIOhTqll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ytcryuZIcFSEnoGzPg47K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q2aDouStQfyppjUa9snm7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kbXjuy1T34duxp6anZ64I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ChnErzHcDnjsZaIicjWBV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GlyVLuvArtJLdt4I4Bt4f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FGKBSXUGeQs16vuXuXRmz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vb2vE6spQk4rKRrerrFHa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DccKdIua08UlFSbaCxFLe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jbmye77vdTKk2xo7Jcb4P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6KPBLkljGO6KS1nEtm2vU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AlPELuNtz93Z4BIClN9Ud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eiEnK4JO1jo5auM7zRvd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GTWLWQ0fm0OD6wZnJIJK8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irfLTecic71xZ2UHWtsQPY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gwof7b7MttOWiWkI0M14B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AZreQeeho0IhCLrY8SOMX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VOUdWKARWlMcIUPB62aBx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IuUMkbmIPiVU5SsEEiFW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tGtuEqS1LTMsBzlUfmcBw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a5epSpFYUZhGldKr69ZVA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pfjgfcNNpVI0wnffyslNZ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dLvPMeZbyIlB8kb3qaFhW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cvo9s0mh0XjQbqsVze6Ph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Uo5qzEr9PdQ9SRtvi5m9B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YkHmbQAwzMTD4p272Zwmj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8eHhaXjSCSbPWTqMBqs51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o2TGy1qbAe2QcsFUGDdHa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res8Hgo6Te62QFnuohrrh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VKiaOhowtQQ0sxARMg37u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N5HY7HJPSjVnAFdqkaMuk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K9CZwceVgJJurnrJ8Gm4m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7s4IhYXhENCZlxl8axAW3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E6dQZB168gsY29UOUgYY4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Rr1Tn0wOtpIUNYurZlfyE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rtQvOCVvCzQYNH7AoxmKku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xnvcdmCjX47IeLO5d1AkM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f7lVjthCJwhvUEobM9bar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wPLyMNMm2drYyau9n4kiP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EnoYFhna4h2OuXKDSqqN9p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0ecAm5Ut4EWgeg1UrmGbN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uHlE08LnDZLUeyuUMRsyg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6700</TotalTime>
  <Words>336</Words>
  <Application>Microsoft Office PowerPoint</Application>
  <PresentationFormat>On-screen Show (4:3)</PresentationFormat>
  <Paragraphs>59</Paragraphs>
  <Slides>5</Slides>
  <Notes>5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6" baseType="lpstr">
      <vt:lpstr>QAD 2010 Template</vt:lpstr>
      <vt:lpstr>Changing Opinion Line Views</vt:lpstr>
      <vt:lpstr>Opinion Lines</vt:lpstr>
      <vt:lpstr>Customizing Opinion Lines</vt:lpstr>
      <vt:lpstr>Changing Displayed Opinion Lines</vt:lpstr>
      <vt:lpstr>To Add/Remove Opinion Lines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Customizing the Viewer</dc:title>
  <dc:creator>Mark K Williams</dc:creator>
  <cp:lastModifiedBy>mdf</cp:lastModifiedBy>
  <cp:revision>495</cp:revision>
  <dcterms:created xsi:type="dcterms:W3CDTF">2011-07-26T19:25:35Z</dcterms:created>
  <dcterms:modified xsi:type="dcterms:W3CDTF">2012-01-30T22:19:28Z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oogle.Documents.Tracking">
    <vt:lpwstr>true</vt:lpwstr>
  </property>
  <property fmtid="{D5CDD505-2E9C-101B-9397-08002B2CF9AE}" pid="3" name="Google.Documents.DocumentId">
    <vt:lpwstr>1XN1ugcg72R6n0oUsKth86hdLJleYzRrm6oVaE2zmLIg</vt:lpwstr>
  </property>
  <property fmtid="{D5CDD505-2E9C-101B-9397-08002B2CF9AE}" pid="4" name="Google.Documents.RevisionId">
    <vt:lpwstr>08530376799355501439</vt:lpwstr>
  </property>
  <property fmtid="{D5CDD505-2E9C-101B-9397-08002B2CF9AE}" pid="5" name="Google.Documents.PreviousRevisionId">
    <vt:lpwstr>15308887020647374640</vt:lpwstr>
  </property>
  <property fmtid="{D5CDD505-2E9C-101B-9397-08002B2CF9AE}" pid="6" name="Google.Documents.PluginVersion">
    <vt:lpwstr>2.0.2154.5604</vt:lpwstr>
  </property>
  <property fmtid="{D5CDD505-2E9C-101B-9397-08002B2CF9AE}" pid="7" name="Google.Documents.MergeIncapabilityFlags">
    <vt:i4>0</vt:i4>
  </property>
</Properties>
</file>